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1" y="2159858"/>
            <a:ext cx="4775075" cy="1630907"/>
          </a:xfrm>
        </p:spPr>
        <p:txBody>
          <a:bodyPr>
            <a:normAutofit/>
          </a:bodyPr>
          <a:lstStyle/>
          <a:p>
            <a:r>
              <a:rPr lang="bg-BG" sz="3200" dirty="0">
                <a:solidFill>
                  <a:schemeClr val="tx1"/>
                </a:solidFill>
              </a:rPr>
              <a:t>Проект по бази данни На тема охранителна фирма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2" y="3790765"/>
            <a:ext cx="4775075" cy="895589"/>
          </a:xfrm>
        </p:spPr>
        <p:txBody>
          <a:bodyPr>
            <a:normAutofit fontScale="85000" lnSpcReduction="20000"/>
          </a:bodyPr>
          <a:lstStyle/>
          <a:p>
            <a:pPr algn="r">
              <a:spcAft>
                <a:spcPts val="600"/>
              </a:spcAft>
            </a:pPr>
            <a:r>
              <a:rPr lang="bg-BG" dirty="0">
                <a:solidFill>
                  <a:schemeClr val="tx1"/>
                </a:solidFill>
              </a:rPr>
              <a:t>Борис Трифонов ФН: 62343 </a:t>
            </a:r>
          </a:p>
          <a:p>
            <a:pPr algn="r">
              <a:spcAft>
                <a:spcPts val="600"/>
              </a:spcAft>
            </a:pPr>
            <a:r>
              <a:rPr lang="bg-BG" dirty="0">
                <a:solidFill>
                  <a:schemeClr val="tx1"/>
                </a:solidFill>
              </a:rPr>
              <a:t>Йордан Ангелов ФН: 62263 </a:t>
            </a:r>
          </a:p>
          <a:p>
            <a:pPr algn="r">
              <a:spcAft>
                <a:spcPts val="600"/>
              </a:spcAft>
            </a:pPr>
            <a:r>
              <a:rPr lang="bg-BG" dirty="0">
                <a:solidFill>
                  <a:schemeClr val="tx1"/>
                </a:solidFill>
              </a:rPr>
              <a:t>Владимир Янакиев ФН: 62344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5372-C4FB-408E-B75A-3A5A5AA2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Заявки за много релации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69CD3-4E28-467F-9363-8F848AA4F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1451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/>
              <a:t>Заявка, която извежда всички данни за автомобилите и служителите, които имат адрес '</a:t>
            </a:r>
            <a:r>
              <a:rPr lang="en-US" dirty="0" err="1"/>
              <a:t>Himik</a:t>
            </a:r>
            <a:r>
              <a:rPr lang="en-US" dirty="0"/>
              <a:t>', </a:t>
            </a:r>
            <a:r>
              <a:rPr lang="bg-BG" dirty="0"/>
              <a:t>сортирани</a:t>
            </a:r>
          </a:p>
          <a:p>
            <a:pPr marL="0" indent="0">
              <a:buNone/>
            </a:pPr>
            <a:r>
              <a:rPr lang="bg-BG" dirty="0"/>
              <a:t>по първо име.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US" dirty="0"/>
              <a:t>Select * </a:t>
            </a:r>
          </a:p>
          <a:p>
            <a:pPr marL="0" indent="0">
              <a:buNone/>
            </a:pPr>
            <a:r>
              <a:rPr lang="en-US" dirty="0"/>
              <a:t>from Vehicles, Employees</a:t>
            </a:r>
          </a:p>
          <a:p>
            <a:pPr marL="0" indent="0">
              <a:buNone/>
            </a:pPr>
            <a:r>
              <a:rPr lang="en-US" dirty="0"/>
              <a:t>where vehicles.ID = </a:t>
            </a:r>
            <a:r>
              <a:rPr lang="en-US" dirty="0" err="1"/>
              <a:t>Employees.Vehicles_ID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and Address like '</a:t>
            </a:r>
            <a:r>
              <a:rPr lang="en-US" dirty="0" err="1"/>
              <a:t>Himik</a:t>
            </a:r>
            <a:r>
              <a:rPr lang="en-US" dirty="0"/>
              <a:t> %'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First_Name</a:t>
            </a:r>
            <a:endParaRPr lang="en-US" dirty="0"/>
          </a:p>
          <a:p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BE234-E762-4BC8-A279-9012D8E757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1962" y="5248275"/>
            <a:ext cx="112680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01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F2FE-6C6C-469D-89FB-935AFD46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Подзаявки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7B4D2-BC4B-45F6-BB48-692AFC38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1296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/>
              <a:t>Заявка, която извежда всички служители с трудов стаж над 5 години и съответнита им група.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 </a:t>
            </a:r>
            <a:r>
              <a:rPr lang="en-US" dirty="0"/>
              <a:t>select * </a:t>
            </a:r>
          </a:p>
          <a:p>
            <a:pPr marL="0" indent="0">
              <a:buNone/>
            </a:pPr>
            <a:r>
              <a:rPr lang="en-US" dirty="0"/>
              <a:t>from Employees, </a:t>
            </a:r>
            <a:r>
              <a:rPr lang="en-US" dirty="0" err="1"/>
              <a:t>Employee_Teams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Employees.Employee_Teams_ID</a:t>
            </a:r>
            <a:r>
              <a:rPr lang="en-US" dirty="0"/>
              <a:t> = Employee_Teams.ID</a:t>
            </a:r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err="1"/>
              <a:t>First_Name</a:t>
            </a:r>
            <a:r>
              <a:rPr lang="en-US" dirty="0"/>
              <a:t> in </a:t>
            </a:r>
          </a:p>
          <a:p>
            <a:pPr marL="0" indent="0">
              <a:buNone/>
            </a:pPr>
            <a:r>
              <a:rPr lang="en-US" dirty="0"/>
              <a:t>(select </a:t>
            </a:r>
            <a:r>
              <a:rPr lang="en-US" dirty="0" err="1"/>
              <a:t>First_Name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Employees,Experience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employees.Experience_ID</a:t>
            </a:r>
            <a:r>
              <a:rPr lang="en-US" dirty="0"/>
              <a:t> = Experience.ID and Years &gt; 5)</a:t>
            </a:r>
          </a:p>
          <a:p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0B1FB-137F-4BFF-B7C1-E6AEF2E075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0537" y="5232743"/>
            <a:ext cx="11210925" cy="10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5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8432-9258-4A1B-AC0E-FC712ED9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Подзаявки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8B88-2907-4996-90C7-425712FE1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7406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Заявка</a:t>
            </a:r>
            <a:r>
              <a:rPr lang="en-US" dirty="0"/>
              <a:t>, </a:t>
            </a:r>
            <a:r>
              <a:rPr lang="en-US" dirty="0" err="1"/>
              <a:t>която</a:t>
            </a:r>
            <a:r>
              <a:rPr lang="en-US" dirty="0"/>
              <a:t> </a:t>
            </a:r>
            <a:r>
              <a:rPr lang="en-US" dirty="0" err="1"/>
              <a:t>извежда</a:t>
            </a:r>
            <a:r>
              <a:rPr lang="en-US" dirty="0"/>
              <a:t> </a:t>
            </a:r>
            <a:r>
              <a:rPr lang="en-US" dirty="0" err="1"/>
              <a:t>първо,последно</a:t>
            </a:r>
            <a:r>
              <a:rPr lang="en-US" dirty="0"/>
              <a:t> </a:t>
            </a:r>
            <a:r>
              <a:rPr lang="en-US" dirty="0" err="1"/>
              <a:t>име,телефонен</a:t>
            </a:r>
            <a:r>
              <a:rPr lang="en-US" dirty="0"/>
              <a:t> </a:t>
            </a:r>
            <a:r>
              <a:rPr lang="en-US" dirty="0" err="1"/>
              <a:t>номер,възраст</a:t>
            </a:r>
            <a:r>
              <a:rPr lang="en-US" dirty="0"/>
              <a:t> и </a:t>
            </a:r>
            <a:r>
              <a:rPr lang="en-US" dirty="0" err="1"/>
              <a:t>адрес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най-възрастните</a:t>
            </a:r>
            <a:r>
              <a:rPr lang="en-US" dirty="0"/>
              <a:t> </a:t>
            </a:r>
            <a:r>
              <a:rPr lang="en-US" dirty="0" err="1"/>
              <a:t>служители</a:t>
            </a:r>
            <a:r>
              <a:rPr lang="en-US" dirty="0"/>
              <a:t>, </a:t>
            </a:r>
            <a:endParaRPr lang="bg-BG" dirty="0"/>
          </a:p>
          <a:p>
            <a:pPr marL="0" indent="0">
              <a:buNone/>
            </a:pPr>
            <a:r>
              <a:rPr lang="en-US" dirty="0" err="1"/>
              <a:t>чиито</a:t>
            </a:r>
            <a:r>
              <a:rPr lang="en-US" dirty="0"/>
              <a:t> </a:t>
            </a:r>
            <a:r>
              <a:rPr lang="en-US" dirty="0" err="1"/>
              <a:t>адрес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съвпада</a:t>
            </a:r>
            <a:r>
              <a:rPr lang="en-US" dirty="0"/>
              <a:t> с </a:t>
            </a:r>
            <a:r>
              <a:rPr lang="en-US" dirty="0" err="1"/>
              <a:t>адресите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клиентите</a:t>
            </a:r>
            <a:r>
              <a:rPr lang="en-US" dirty="0"/>
              <a:t>.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 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First_Name,Last_Name,Phone_Number,Age,Address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employees,Employee_Teams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Employees.Employee_Teams_ID</a:t>
            </a:r>
            <a:r>
              <a:rPr lang="en-US" dirty="0"/>
              <a:t> = Employee_Teams.ID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and Age &gt;= all(select Age from Customers) and Address not in (select  Address from Customers)</a:t>
            </a:r>
            <a:endParaRPr lang="bg-BG" dirty="0"/>
          </a:p>
          <a:p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2EED8-1506-4BA0-9CC8-82CBBE4BE5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52575" y="4932733"/>
            <a:ext cx="9086850" cy="145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52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269D-1EA1-4963-95A4-F1EF52B3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Съединения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F0E12-4587-4557-99D6-AF926425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1070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Заявка</a:t>
            </a:r>
            <a:r>
              <a:rPr lang="en-US" dirty="0"/>
              <a:t>, </a:t>
            </a:r>
            <a:r>
              <a:rPr lang="en-US" dirty="0" err="1"/>
              <a:t>която</a:t>
            </a:r>
            <a:r>
              <a:rPr lang="en-US" dirty="0"/>
              <a:t> </a:t>
            </a:r>
            <a:r>
              <a:rPr lang="en-US" dirty="0" err="1"/>
              <a:t>извежда</a:t>
            </a:r>
            <a:r>
              <a:rPr lang="en-US" dirty="0"/>
              <a:t> </a:t>
            </a:r>
            <a:r>
              <a:rPr lang="en-US" dirty="0" err="1"/>
              <a:t>служителите</a:t>
            </a:r>
            <a:r>
              <a:rPr lang="en-US" dirty="0"/>
              <a:t> и </a:t>
            </a:r>
            <a:r>
              <a:rPr lang="en-US" dirty="0" err="1"/>
              <a:t>групите</a:t>
            </a:r>
            <a:r>
              <a:rPr lang="en-US" dirty="0"/>
              <a:t> </a:t>
            </a:r>
            <a:r>
              <a:rPr lang="en-US" dirty="0" err="1"/>
              <a:t>им,които</a:t>
            </a:r>
            <a:r>
              <a:rPr lang="en-US" dirty="0"/>
              <a:t> </a:t>
            </a:r>
            <a:r>
              <a:rPr lang="en-US" dirty="0" err="1"/>
              <a:t>имат</a:t>
            </a:r>
            <a:r>
              <a:rPr lang="en-US" dirty="0"/>
              <a:t> </a:t>
            </a:r>
            <a:r>
              <a:rPr lang="en-US" dirty="0" err="1"/>
              <a:t>максимален</a:t>
            </a:r>
            <a:r>
              <a:rPr lang="en-US" dirty="0"/>
              <a:t> </a:t>
            </a:r>
            <a:r>
              <a:rPr lang="en-US" dirty="0" err="1"/>
              <a:t>брой</a:t>
            </a:r>
            <a:r>
              <a:rPr lang="en-US" dirty="0"/>
              <a:t> </a:t>
            </a:r>
            <a:r>
              <a:rPr lang="en-US" dirty="0" err="1"/>
              <a:t>служители</a:t>
            </a:r>
            <a:r>
              <a:rPr lang="en-US" dirty="0"/>
              <a:t> и </a:t>
            </a:r>
            <a:r>
              <a:rPr lang="en-US" dirty="0" err="1"/>
              <a:t>зона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патрулиране</a:t>
            </a:r>
            <a:r>
              <a:rPr lang="en-US" dirty="0"/>
              <a:t> 'GM'.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 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select *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from Employees e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join </a:t>
            </a:r>
            <a:r>
              <a:rPr lang="en-US" dirty="0" err="1"/>
              <a:t>Employee_Teams</a:t>
            </a:r>
            <a:r>
              <a:rPr lang="en-US" dirty="0"/>
              <a:t> e2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e.Employee_Teams_ID</a:t>
            </a:r>
            <a:r>
              <a:rPr lang="en-US" dirty="0"/>
              <a:t> = e2.ID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where e2.Team_Size &gt;= all(select </a:t>
            </a:r>
            <a:r>
              <a:rPr lang="en-US" dirty="0" err="1"/>
              <a:t>Team_Size</a:t>
            </a:r>
            <a:r>
              <a:rPr lang="en-US" dirty="0"/>
              <a:t> from </a:t>
            </a:r>
            <a:r>
              <a:rPr lang="en-US" dirty="0" err="1"/>
              <a:t>Employee_Teams</a:t>
            </a:r>
            <a:r>
              <a:rPr lang="en-US" dirty="0"/>
              <a:t>)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and e2.Patrol_Area like 'GM'</a:t>
            </a:r>
            <a:endParaRPr lang="bg-BG" dirty="0"/>
          </a:p>
          <a:p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2AC82-7A73-43B2-AF61-8E6A4A3994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31010" y="5077486"/>
            <a:ext cx="8729980" cy="113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9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64D7-0159-49DA-92EB-D867DAF0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Съединения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2078-77A8-4887-B113-31F4D9015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7406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Заявка</a:t>
            </a:r>
            <a:r>
              <a:rPr lang="en-US" dirty="0"/>
              <a:t>, </a:t>
            </a:r>
            <a:r>
              <a:rPr lang="en-US" dirty="0" err="1"/>
              <a:t>която</a:t>
            </a:r>
            <a:r>
              <a:rPr lang="en-US" dirty="0"/>
              <a:t> </a:t>
            </a:r>
            <a:r>
              <a:rPr lang="en-US" dirty="0" err="1"/>
              <a:t>извежда</a:t>
            </a:r>
            <a:r>
              <a:rPr lang="en-US" dirty="0"/>
              <a:t> </a:t>
            </a:r>
            <a:r>
              <a:rPr lang="en-US" dirty="0" err="1"/>
              <a:t>защитеноте</a:t>
            </a:r>
            <a:r>
              <a:rPr lang="en-US" dirty="0"/>
              <a:t> </a:t>
            </a:r>
            <a:r>
              <a:rPr lang="en-US" dirty="0" err="1"/>
              <a:t>места</a:t>
            </a:r>
            <a:r>
              <a:rPr lang="en-US" dirty="0"/>
              <a:t>(</a:t>
            </a:r>
            <a:r>
              <a:rPr lang="en-US" dirty="0" err="1"/>
              <a:t>може</a:t>
            </a:r>
            <a:r>
              <a:rPr lang="en-US" dirty="0"/>
              <a:t> и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имат</a:t>
            </a:r>
            <a:r>
              <a:rPr lang="en-US" dirty="0"/>
              <a:t> NULL </a:t>
            </a:r>
            <a:r>
              <a:rPr lang="en-US" dirty="0" err="1"/>
              <a:t>стойности</a:t>
            </a:r>
            <a:r>
              <a:rPr lang="en-US" dirty="0"/>
              <a:t>),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които</a:t>
            </a:r>
            <a:r>
              <a:rPr lang="en-US" dirty="0"/>
              <a:t> </a:t>
            </a:r>
            <a:r>
              <a:rPr lang="en-US" dirty="0" err="1"/>
              <a:t>няма</a:t>
            </a:r>
            <a:r>
              <a:rPr lang="en-US" dirty="0"/>
              <a:t> </a:t>
            </a:r>
            <a:r>
              <a:rPr lang="en-US" dirty="0" err="1"/>
              <a:t>етажи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сградата</a:t>
            </a:r>
            <a:r>
              <a:rPr lang="en-US" dirty="0"/>
              <a:t>, и </a:t>
            </a:r>
            <a:r>
              <a:rPr lang="en-US" dirty="0" err="1"/>
              <a:t>техните</a:t>
            </a:r>
            <a:r>
              <a:rPr lang="en-US" dirty="0"/>
              <a:t> </a:t>
            </a:r>
            <a:r>
              <a:rPr lang="en-US" dirty="0" err="1"/>
              <a:t>сигнали</a:t>
            </a:r>
            <a:r>
              <a:rPr lang="en-US" dirty="0"/>
              <a:t> </a:t>
            </a:r>
            <a:endParaRPr lang="bg-BG" dirty="0"/>
          </a:p>
          <a:p>
            <a:pPr marL="0" indent="0">
              <a:buNone/>
            </a:pPr>
            <a:r>
              <a:rPr lang="en-US" dirty="0" err="1"/>
              <a:t>са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дата</a:t>
            </a:r>
            <a:r>
              <a:rPr lang="en-US" dirty="0"/>
              <a:t> </a:t>
            </a:r>
            <a:r>
              <a:rPr lang="en-US" dirty="0" err="1"/>
              <a:t>започваща</a:t>
            </a:r>
            <a:r>
              <a:rPr lang="en-US" dirty="0"/>
              <a:t> с  '20' .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select *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Secured_Areas</a:t>
            </a:r>
            <a:r>
              <a:rPr lang="en-US" dirty="0"/>
              <a:t> s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left join signals s2 on s2.Secured_Areas_ID = s.ID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Building_Level</a:t>
            </a:r>
            <a:r>
              <a:rPr lang="en-US" dirty="0"/>
              <a:t> is not NULL and </a:t>
            </a:r>
            <a:r>
              <a:rPr lang="en-US" dirty="0" err="1"/>
              <a:t>Triggered_Date</a:t>
            </a:r>
            <a:r>
              <a:rPr lang="en-US" dirty="0"/>
              <a:t> like '20%'</a:t>
            </a:r>
            <a:endParaRPr lang="bg-BG" dirty="0"/>
          </a:p>
          <a:p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90B3DA-FD70-4744-898C-4AF53AC604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4837" y="4932733"/>
            <a:ext cx="10982325" cy="128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57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1207-8F42-40B8-AE64-D6DC1238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Групови заявки и агрегация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DD90C-026D-4A93-8571-A2B5F27B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6118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/>
              <a:t>Заявка,която извежда средната големина на групата от служители</a:t>
            </a:r>
          </a:p>
          <a:p>
            <a:pPr marL="0" indent="0">
              <a:buNone/>
            </a:pPr>
            <a:r>
              <a:rPr lang="bg-BG" dirty="0"/>
              <a:t>и общо групите, при които служителите са мъже и имат първо име '</a:t>
            </a:r>
            <a:r>
              <a:rPr lang="en-US" dirty="0" err="1"/>
              <a:t>Gosho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bg-BG" dirty="0"/>
              <a:t>групирани по големина на групата.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US" dirty="0"/>
              <a:t>select AVG(</a:t>
            </a:r>
            <a:r>
              <a:rPr lang="en-US" dirty="0" err="1"/>
              <a:t>Team_Size</a:t>
            </a:r>
            <a:r>
              <a:rPr lang="en-US" dirty="0"/>
              <a:t>) as AVG_TEAM_SIZE, COUNT(*) as ALL_COUNT</a:t>
            </a:r>
          </a:p>
          <a:p>
            <a:pPr marL="0" indent="0">
              <a:buNone/>
            </a:pPr>
            <a:r>
              <a:rPr lang="en-US" dirty="0"/>
              <a:t>from Employees e1</a:t>
            </a:r>
          </a:p>
          <a:p>
            <a:pPr marL="0" indent="0">
              <a:buNone/>
            </a:pPr>
            <a:r>
              <a:rPr lang="en-US" dirty="0"/>
              <a:t>join </a:t>
            </a:r>
            <a:r>
              <a:rPr lang="en-US" dirty="0" err="1"/>
              <a:t>Employee_Teams</a:t>
            </a:r>
            <a:r>
              <a:rPr lang="en-US" dirty="0"/>
              <a:t> e2 </a:t>
            </a:r>
          </a:p>
          <a:p>
            <a:pPr marL="0" indent="0">
              <a:buNone/>
            </a:pPr>
            <a:r>
              <a:rPr lang="en-US" dirty="0"/>
              <a:t>on e1.Employee_Teams_ID = e2.ID</a:t>
            </a:r>
          </a:p>
          <a:p>
            <a:pPr marL="0" indent="0">
              <a:buNone/>
            </a:pPr>
            <a:r>
              <a:rPr lang="en-US" dirty="0"/>
              <a:t>where Gender like 'Male' and </a:t>
            </a:r>
            <a:r>
              <a:rPr lang="en-US" dirty="0" err="1"/>
              <a:t>First_name</a:t>
            </a:r>
            <a:r>
              <a:rPr lang="en-US" dirty="0"/>
              <a:t> like '</a:t>
            </a:r>
            <a:r>
              <a:rPr lang="en-US" dirty="0" err="1"/>
              <a:t>Gosho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Team_Size</a:t>
            </a:r>
            <a:r>
              <a:rPr lang="en-US" dirty="0"/>
              <a:t> </a:t>
            </a:r>
          </a:p>
          <a:p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6E0F9-0977-425F-8D58-CDA6625A62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82025" y="5038725"/>
            <a:ext cx="25431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81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3C74-2D8E-4D99-B005-19E6CBE1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Групови заявки и агрегация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433FD-68D3-4E5C-B6E6-CB2DA3109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1737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/>
              <a:t>Заявка, която извежда броят на сигналите и сумата от размерите</a:t>
            </a:r>
          </a:p>
          <a:p>
            <a:pPr marL="0" indent="0">
              <a:buNone/>
            </a:pPr>
            <a:r>
              <a:rPr lang="bg-BG" dirty="0"/>
              <a:t>на защитените места от тип 'Building', при които няма </a:t>
            </a:r>
          </a:p>
          <a:p>
            <a:pPr marL="0" indent="0">
              <a:buNone/>
            </a:pPr>
            <a:r>
              <a:rPr lang="bg-BG" dirty="0"/>
              <a:t>етаж на сградата.</a:t>
            </a:r>
          </a:p>
          <a:p>
            <a:pPr marL="0" indent="0">
              <a:buNone/>
            </a:pPr>
            <a:r>
              <a:rPr lang="bg-BG" dirty="0"/>
              <a:t> </a:t>
            </a:r>
          </a:p>
          <a:p>
            <a:pPr marL="0" indent="0">
              <a:buNone/>
            </a:pPr>
            <a:r>
              <a:rPr lang="bg-BG" dirty="0"/>
              <a:t>select COUNT(*) as ALL_MATCHED_LINES,SUM(s2.size) as SUM_OF_ALL_SIZES</a:t>
            </a:r>
          </a:p>
          <a:p>
            <a:pPr marL="0" indent="0">
              <a:buNone/>
            </a:pPr>
            <a:r>
              <a:rPr lang="bg-BG" dirty="0"/>
              <a:t>from Signals s</a:t>
            </a:r>
          </a:p>
          <a:p>
            <a:pPr marL="0" indent="0">
              <a:buNone/>
            </a:pPr>
            <a:r>
              <a:rPr lang="bg-BG" dirty="0"/>
              <a:t>join Secured_Areas s2 </a:t>
            </a:r>
          </a:p>
          <a:p>
            <a:pPr marL="0" indent="0">
              <a:buNone/>
            </a:pPr>
            <a:r>
              <a:rPr lang="bg-BG" dirty="0"/>
              <a:t>on s.Secured_Areas_ID = s2.ID</a:t>
            </a:r>
          </a:p>
          <a:p>
            <a:pPr marL="0" indent="0">
              <a:buNone/>
            </a:pPr>
            <a:r>
              <a:rPr lang="bg-BG" dirty="0"/>
              <a:t>where Building_Level is not NULL and Type like 'Building'</a:t>
            </a:r>
          </a:p>
          <a:p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B15CAE-044B-4E63-A3D4-CFA08DEAF6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43675" y="5124450"/>
            <a:ext cx="51816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87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48AE-7FAA-4E43-AB8F-A7B7FAF6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Ограничения за таблица </a:t>
            </a:r>
            <a:r>
              <a:rPr lang="en-US" dirty="0"/>
              <a:t>Employees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E9168-8B42-4EB9-BB05-D49EF2728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36520"/>
            <a:ext cx="10058399" cy="3849624"/>
          </a:xfrm>
        </p:spPr>
        <p:txBody>
          <a:bodyPr anchor="ctr"/>
          <a:lstStyle/>
          <a:p>
            <a:r>
              <a:rPr lang="en-US" dirty="0"/>
              <a:t>ALTER TABLE EMPLOYEES ADD CONSTRAINT VEHICLES_ID_FK FOREIGN KEY(VEHICLES_ID) REFERENCES VEHICLES(ID)</a:t>
            </a:r>
          </a:p>
          <a:p>
            <a:r>
              <a:rPr lang="en-US" dirty="0"/>
              <a:t>ALTER TABLE EMPLOYEES ADD CONSTRAINT EXPERIENCE_ID_FK FOREIGN KEY(EXPERIENCE_ID) REFERENCES EXPERIENCE(ID)</a:t>
            </a:r>
          </a:p>
          <a:p>
            <a:r>
              <a:rPr lang="en-US" dirty="0"/>
              <a:t>ALTER TABLE EMPLOYEES ADD CONSTRAINT EMPLOYEE_TEAMS_ID_FK FOREIGN KEY(EMPLOYEE_TEAMS_ID) REFERENCES EMPLOYEE_TEAMS(ID)</a:t>
            </a:r>
          </a:p>
          <a:p>
            <a:endParaRPr lang="en-US" dirty="0"/>
          </a:p>
          <a:p>
            <a:r>
              <a:rPr lang="en-US" dirty="0"/>
              <a:t>ALTER TABLE EMPLOYEES ADD CONSTRAINT CHK_GENDER CHECK (GENDER LIKE 'MALE' OR GENDER LIKE 'FEMALE')</a:t>
            </a:r>
            <a:endParaRPr lang="bg-BG" dirty="0"/>
          </a:p>
          <a:p>
            <a:r>
              <a:rPr lang="en-US" dirty="0"/>
              <a:t>ALTER TABLE EMPLOYEES ADD CONSTRAINT CHK_AGE CHECK (AGE &gt; 20 AND AGE &lt; 50)</a:t>
            </a:r>
            <a:endParaRPr lang="bg-BG" dirty="0"/>
          </a:p>
          <a:p>
            <a:r>
              <a:rPr lang="en-US" dirty="0"/>
              <a:t>ALTER TABLE EMPLOYEES ADD CONSTRAINT CHK_PHONE_NUMBER CHECK (PHONE_NUMBER LIKE '+359%')</a:t>
            </a:r>
            <a:endParaRPr lang="bg-BG" dirty="0"/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38971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A719-1FB8-4DB5-8C4E-40BC09A6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Ограничения за таблица </a:t>
            </a:r>
            <a:r>
              <a:rPr lang="en-US" dirty="0"/>
              <a:t>Secured Areas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9444-18DC-4E7E-BAE2-006FD8C29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ALTER TABLE SECURED_AREAS ADD CONSTRAINT CUSTOMERS_ID_FK FOREIGN KEY(CUSTOMERS_ID) REFERENCES CUSTOMERS(ID)</a:t>
            </a:r>
            <a:endParaRPr lang="bg-BG" dirty="0"/>
          </a:p>
          <a:p>
            <a:r>
              <a:rPr lang="en-US" dirty="0"/>
              <a:t>ALTER TABLE SECURED_AREAS ADD CONSTRAINT SENSORS_FAMILIES_ID_FK FOREIGN KEY(SENSORS_FAMILIES_ID) REFERENCES SENSORS_FAMILIES(ID)</a:t>
            </a:r>
            <a:endParaRPr lang="bg-BG" dirty="0"/>
          </a:p>
          <a:p>
            <a:endParaRPr lang="en-US" dirty="0"/>
          </a:p>
          <a:p>
            <a:r>
              <a:rPr lang="en-US" dirty="0"/>
              <a:t>ALTER TABLE SECURED_AREAS ADD CONSTRAINT CHK_SECURITY_LEVEL CHECK (SECURITY_LEVEL &gt;= 1 AND SECURITY_LEVEL &lt;= 10)</a:t>
            </a:r>
            <a:endParaRPr lang="bg-BG" dirty="0"/>
          </a:p>
          <a:p>
            <a:r>
              <a:rPr lang="en-US" dirty="0"/>
              <a:t>ALTER TABLE SECURED_AREAS ADD CONSTRAINT CHK_BUILDING_LEVEL CHECK (BUILDING_LEVEL &gt;= 0)</a:t>
            </a:r>
            <a:endParaRPr lang="bg-BG" dirty="0"/>
          </a:p>
          <a:p>
            <a:r>
              <a:rPr lang="en-US" dirty="0"/>
              <a:t>ALTER TABLE SECURED_AREAS ADD CONSTRAINT CHK_SIZE CHECK (SIZE &gt;= 0)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3329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868A-097E-4A86-AA65-4219B3C5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Изгледи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598BC-CCA3-47C1-A52D-8CC6E5082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CREATE VIEW </a:t>
            </a:r>
            <a:r>
              <a:rPr lang="en-US" dirty="0" err="1"/>
              <a:t>Secured_Areas_Customers_Join</a:t>
            </a:r>
            <a:r>
              <a:rPr lang="en-US" dirty="0"/>
              <a:t> as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(select </a:t>
            </a:r>
            <a:r>
              <a:rPr lang="en-US" dirty="0" err="1"/>
              <a:t>s.ID,s.Address,Type,Security_Level,Building_Level</a:t>
            </a:r>
            <a:r>
              <a:rPr lang="en-US" dirty="0"/>
              <a:t>, </a:t>
            </a:r>
            <a:r>
              <a:rPr lang="en-US" dirty="0" err="1"/>
              <a:t>Size,Sensors_Families_ID</a:t>
            </a:r>
            <a:r>
              <a:rPr lang="en-US" dirty="0"/>
              <a:t>, </a:t>
            </a:r>
            <a:r>
              <a:rPr lang="en-US" dirty="0" err="1"/>
              <a:t>Customers_ID</a:t>
            </a:r>
            <a:r>
              <a:rPr lang="en-US" dirty="0"/>
              <a:t>,</a:t>
            </a:r>
            <a:endParaRPr lang="bg-BG" dirty="0"/>
          </a:p>
          <a:p>
            <a:pPr marL="0" indent="0">
              <a:buNone/>
            </a:pPr>
            <a:r>
              <a:rPr lang="en-US" dirty="0" err="1"/>
              <a:t>First_Name,Last_Name,Phone_Number,EGN,Age,Gender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Secured_Areas</a:t>
            </a:r>
            <a:r>
              <a:rPr lang="en-US" dirty="0"/>
              <a:t> s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join Customers c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s.Customers_ID</a:t>
            </a:r>
            <a:r>
              <a:rPr lang="en-US" dirty="0"/>
              <a:t> = c.ID)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523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FAA1-A217-45C2-980B-FB9EB360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Разпределение на задачите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0FB30-25F9-4D74-8113-0568E09A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2" y="2014194"/>
            <a:ext cx="63912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80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0BE9-D7F8-48AB-B21F-F6CF22AF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Индекси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EF7D-3B28-4844-B40F-812535AAE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CREATE INDEX </a:t>
            </a:r>
            <a:r>
              <a:rPr lang="en-US" dirty="0" err="1"/>
              <a:t>idx_Date_When_Starts</a:t>
            </a:r>
            <a:r>
              <a:rPr lang="en-US" dirty="0"/>
              <a:t> ON Shifts(</a:t>
            </a:r>
            <a:r>
              <a:rPr lang="en-US" dirty="0" err="1"/>
              <a:t>Date_When_Starts,Date_When_Ends</a:t>
            </a:r>
            <a:r>
              <a:rPr lang="en-US" dirty="0"/>
              <a:t>)</a:t>
            </a:r>
            <a:endParaRPr lang="bg-BG" dirty="0"/>
          </a:p>
          <a:p>
            <a:r>
              <a:rPr lang="en-US" dirty="0"/>
              <a:t>CREATE INDEX </a:t>
            </a:r>
            <a:r>
              <a:rPr lang="en-US" dirty="0" err="1"/>
              <a:t>idx_Secured_Areas_address</a:t>
            </a:r>
            <a:r>
              <a:rPr lang="en-US" dirty="0"/>
              <a:t> ON </a:t>
            </a:r>
            <a:r>
              <a:rPr lang="en-US" dirty="0" err="1"/>
              <a:t>Secured_Areas</a:t>
            </a:r>
            <a:r>
              <a:rPr lang="en-US" dirty="0"/>
              <a:t> (Address)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8792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FA18-069E-4F5E-906B-26AC982E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Тригери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7F448-4D24-40C9-BAAB-3AF8FAA59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12286"/>
          </a:xfrm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/>
              <a:t>CREATE TRIGGER </a:t>
            </a:r>
            <a:r>
              <a:rPr lang="en-US" sz="1600" dirty="0" err="1"/>
              <a:t>Employees_Update_History_trigger</a:t>
            </a:r>
            <a:endParaRPr lang="bg-BG" sz="1600" dirty="0"/>
          </a:p>
          <a:p>
            <a:pPr marL="0" indent="0">
              <a:buNone/>
            </a:pPr>
            <a:r>
              <a:rPr lang="en-US" sz="1600" dirty="0"/>
              <a:t>ON Employees</a:t>
            </a:r>
            <a:endParaRPr lang="bg-BG" sz="1600" dirty="0"/>
          </a:p>
          <a:p>
            <a:pPr marL="0" indent="0">
              <a:buNone/>
            </a:pPr>
            <a:r>
              <a:rPr lang="en-US" sz="1600" dirty="0"/>
              <a:t>AFTER UPDATE </a:t>
            </a:r>
            <a:endParaRPr lang="bg-BG" sz="1600" dirty="0"/>
          </a:p>
          <a:p>
            <a:pPr marL="0" indent="0">
              <a:buNone/>
            </a:pPr>
            <a:r>
              <a:rPr lang="en-US" sz="1600" dirty="0"/>
              <a:t>AS</a:t>
            </a:r>
            <a:endParaRPr lang="bg-BG" sz="1600" dirty="0"/>
          </a:p>
          <a:p>
            <a:pPr marL="0" indent="0">
              <a:buNone/>
            </a:pPr>
            <a:r>
              <a:rPr lang="en-US" sz="1600" dirty="0"/>
              <a:t> </a:t>
            </a:r>
            <a:endParaRPr lang="bg-BG" sz="1600" dirty="0"/>
          </a:p>
          <a:p>
            <a:pPr marL="0" indent="0">
              <a:buNone/>
            </a:pPr>
            <a:r>
              <a:rPr lang="en-US" sz="1600" dirty="0"/>
              <a:t> DECLARE @</a:t>
            </a:r>
            <a:r>
              <a:rPr lang="en-US" sz="1600" dirty="0" err="1"/>
              <a:t>login_name</a:t>
            </a:r>
            <a:r>
              <a:rPr lang="en-US" sz="1600" dirty="0"/>
              <a:t> VARCHAR(128)</a:t>
            </a:r>
            <a:endParaRPr lang="bg-BG" sz="1600" dirty="0"/>
          </a:p>
          <a:p>
            <a:pPr marL="0" indent="0">
              <a:buNone/>
            </a:pPr>
            <a:r>
              <a:rPr lang="en-US" sz="1600" dirty="0"/>
              <a:t> </a:t>
            </a:r>
            <a:endParaRPr lang="bg-BG" sz="1600" dirty="0"/>
          </a:p>
          <a:p>
            <a:pPr marL="0" indent="0">
              <a:buNone/>
            </a:pPr>
            <a:r>
              <a:rPr lang="en-US" sz="1600" dirty="0"/>
              <a:t>    SELECT  @</a:t>
            </a:r>
            <a:r>
              <a:rPr lang="en-US" sz="1600" dirty="0" err="1"/>
              <a:t>login_name</a:t>
            </a:r>
            <a:r>
              <a:rPr lang="en-US" sz="1600" dirty="0"/>
              <a:t> = </a:t>
            </a:r>
            <a:r>
              <a:rPr lang="en-US" sz="1600" dirty="0" err="1"/>
              <a:t>login_name</a:t>
            </a:r>
            <a:endParaRPr lang="bg-BG" sz="1600" dirty="0"/>
          </a:p>
          <a:p>
            <a:pPr marL="0" indent="0">
              <a:buNone/>
            </a:pPr>
            <a:r>
              <a:rPr lang="en-US" sz="1600" dirty="0"/>
              <a:t>    FROM    </a:t>
            </a:r>
            <a:r>
              <a:rPr lang="en-US" sz="1600" dirty="0" err="1"/>
              <a:t>sys.dm_exec_sessions</a:t>
            </a:r>
            <a:endParaRPr lang="bg-BG" sz="1600" dirty="0"/>
          </a:p>
          <a:p>
            <a:pPr marL="0" indent="0">
              <a:buNone/>
            </a:pPr>
            <a:r>
              <a:rPr lang="en-US" sz="1600" dirty="0"/>
              <a:t>    WHERE   </a:t>
            </a:r>
            <a:r>
              <a:rPr lang="en-US" sz="1600" dirty="0" err="1"/>
              <a:t>session_id</a:t>
            </a:r>
            <a:r>
              <a:rPr lang="en-US" sz="1600" dirty="0"/>
              <a:t> = @@SPID</a:t>
            </a:r>
            <a:endParaRPr lang="bg-BG" sz="1600" dirty="0"/>
          </a:p>
          <a:p>
            <a:pPr marL="0" indent="0">
              <a:buNone/>
            </a:pPr>
            <a:r>
              <a:rPr lang="en-US" sz="1600" dirty="0"/>
              <a:t> </a:t>
            </a:r>
            <a:endParaRPr lang="bg-BG" sz="1600" dirty="0"/>
          </a:p>
          <a:p>
            <a:pPr marL="0" indent="0">
              <a:buNone/>
            </a:pPr>
            <a:r>
              <a:rPr lang="en-US" sz="1600" dirty="0"/>
              <a:t>BEGIN</a:t>
            </a:r>
            <a:endParaRPr lang="bg-BG" sz="1600" dirty="0"/>
          </a:p>
          <a:p>
            <a:pPr marL="0" indent="0">
              <a:buNone/>
            </a:pPr>
            <a:r>
              <a:rPr lang="en-US" sz="1600" dirty="0"/>
              <a:t>	INSERT INTO </a:t>
            </a:r>
            <a:r>
              <a:rPr lang="en-US" sz="1600" dirty="0" err="1"/>
              <a:t>Employees_Update_History</a:t>
            </a:r>
            <a:r>
              <a:rPr lang="en-US" sz="1600" dirty="0"/>
              <a:t> </a:t>
            </a:r>
            <a:endParaRPr lang="bg-BG" sz="1600" dirty="0"/>
          </a:p>
          <a:p>
            <a:pPr marL="0" indent="0">
              <a:buNone/>
            </a:pPr>
            <a:r>
              <a:rPr lang="en-US" sz="1600" dirty="0"/>
              <a:t>	SELECT </a:t>
            </a:r>
            <a:r>
              <a:rPr lang="en-US" sz="1600" dirty="0" err="1"/>
              <a:t>ID,First_Name,Last_name,Gender,Age,Address,Phone_Number</a:t>
            </a:r>
            <a:r>
              <a:rPr lang="en-US" sz="1600" dirty="0"/>
              <a:t>, @</a:t>
            </a:r>
            <a:r>
              <a:rPr lang="en-US" sz="1600" dirty="0" err="1"/>
              <a:t>login_name</a:t>
            </a:r>
            <a:r>
              <a:rPr lang="en-US" sz="1600" dirty="0"/>
              <a:t>, GETDATE()</a:t>
            </a:r>
            <a:endParaRPr lang="bg-BG" sz="1600" dirty="0"/>
          </a:p>
          <a:p>
            <a:pPr marL="0" indent="0">
              <a:buNone/>
            </a:pPr>
            <a:r>
              <a:rPr lang="en-US" sz="1600" dirty="0"/>
              <a:t>	FROM deleted</a:t>
            </a:r>
            <a:endParaRPr lang="bg-BG" sz="1600" dirty="0"/>
          </a:p>
          <a:p>
            <a:pPr marL="0" indent="0">
              <a:buNone/>
            </a:pPr>
            <a:r>
              <a:rPr lang="en-US" sz="1600" dirty="0"/>
              <a:t>END;</a:t>
            </a:r>
            <a:endParaRPr lang="bg-BG" sz="16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50616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DC8F-1C05-4992-B533-660F0241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>
            <a:normAutofit/>
          </a:bodyPr>
          <a:lstStyle/>
          <a:p>
            <a:r>
              <a:rPr lang="bg-BG" sz="4800" dirty="0"/>
              <a:t>Препоръки за възможни подобрения и оценка за реализацията на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43881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9575-5DB2-402D-88F2-13097AC2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Дефиниране на схемата на релациите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FBAFBC-676E-4BD3-9168-603EE82E2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228" y="2014194"/>
            <a:ext cx="8293543" cy="4344836"/>
          </a:xfrm>
        </p:spPr>
      </p:pic>
    </p:spTree>
    <p:extLst>
      <p:ext uri="{BB962C8B-B14F-4D97-AF65-F5344CB8AC3E}">
        <p14:creationId xmlns:p14="http://schemas.microsoft.com/office/powerpoint/2010/main" val="281683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8381-3810-45EC-A428-62174F83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00552"/>
            <a:ext cx="10058400" cy="1371600"/>
          </a:xfrm>
        </p:spPr>
        <p:txBody>
          <a:bodyPr/>
          <a:lstStyle/>
          <a:p>
            <a:pPr algn="ctr"/>
            <a:r>
              <a:rPr lang="bg-BG" dirty="0"/>
              <a:t>Създаван</a:t>
            </a:r>
            <a:r>
              <a:rPr lang="en-US" dirty="0"/>
              <a:t>e</a:t>
            </a:r>
            <a:r>
              <a:rPr lang="bg-BG" dirty="0"/>
              <a:t> на таблиците в </a:t>
            </a:r>
            <a:r>
              <a:rPr lang="en-US" dirty="0"/>
              <a:t>Microsoft SQL SERVER</a:t>
            </a:r>
            <a:endParaRPr lang="bg-BG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4C1093-D92B-43B2-9A6C-B2754AB29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057" y="2103120"/>
            <a:ext cx="3363157" cy="38496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CREATE TABLE Employees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(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	ID INT PRIMARY KEY IDENTITY,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First_Name</a:t>
            </a:r>
            <a:r>
              <a:rPr lang="en-US" dirty="0"/>
              <a:t> VARCHAR(35),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Last_Name</a:t>
            </a:r>
            <a:r>
              <a:rPr lang="en-US" dirty="0"/>
              <a:t> VARCHAR(35),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	Gender VARCHAR(6),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	Age INT,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	Address VARCHAR(60),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Phone_Number</a:t>
            </a:r>
            <a:r>
              <a:rPr lang="en-US" dirty="0"/>
              <a:t> VARCHAR(13),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 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Vehicles_ID</a:t>
            </a:r>
            <a:r>
              <a:rPr lang="en-US" dirty="0"/>
              <a:t> INT,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Experience_ID</a:t>
            </a:r>
            <a:r>
              <a:rPr lang="en-US" dirty="0"/>
              <a:t> INT,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Employee_Teams_ID</a:t>
            </a:r>
            <a:r>
              <a:rPr lang="en-US" dirty="0"/>
              <a:t> INT	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)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7" name="Content Placeholder 20">
            <a:extLst>
              <a:ext uri="{FF2B5EF4-FFF2-40B4-BE49-F238E27FC236}">
                <a16:creationId xmlns:a16="http://schemas.microsoft.com/office/drawing/2014/main" id="{E8121AA1-AEE4-49FB-B217-7B70939F0CC7}"/>
              </a:ext>
            </a:extLst>
          </p:cNvPr>
          <p:cNvSpPr txBox="1">
            <a:spLocks/>
          </p:cNvSpPr>
          <p:nvPr/>
        </p:nvSpPr>
        <p:spPr>
          <a:xfrm>
            <a:off x="6543675" y="2103120"/>
            <a:ext cx="3363157" cy="3849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CREATE TABLE </a:t>
            </a:r>
            <a:r>
              <a:rPr lang="en-US" sz="1200" dirty="0" err="1"/>
              <a:t>Secured_Areas</a:t>
            </a:r>
            <a:endParaRPr lang="bg-BG" sz="1200" dirty="0"/>
          </a:p>
          <a:p>
            <a:pPr marL="0" indent="0">
              <a:buNone/>
            </a:pPr>
            <a:r>
              <a:rPr lang="en-US" sz="1200" dirty="0"/>
              <a:t>(</a:t>
            </a:r>
            <a:endParaRPr lang="bg-BG" sz="1200" dirty="0"/>
          </a:p>
          <a:p>
            <a:pPr marL="0" indent="0">
              <a:buNone/>
            </a:pPr>
            <a:r>
              <a:rPr lang="en-US" sz="1200" dirty="0"/>
              <a:t>	ID int primary key identity,</a:t>
            </a:r>
            <a:endParaRPr lang="bg-BG" sz="1200" dirty="0"/>
          </a:p>
          <a:p>
            <a:pPr marL="0" indent="0">
              <a:buNone/>
            </a:pPr>
            <a:r>
              <a:rPr lang="en-US" sz="1200" dirty="0"/>
              <a:t>	Address varchar(60),</a:t>
            </a:r>
            <a:endParaRPr lang="bg-BG" sz="1200" dirty="0"/>
          </a:p>
          <a:p>
            <a:pPr marL="0" indent="0">
              <a:buNone/>
            </a:pPr>
            <a:r>
              <a:rPr lang="en-US" sz="1200" dirty="0"/>
              <a:t>	Type text,</a:t>
            </a:r>
            <a:endParaRPr lang="bg-BG" sz="1200" dirty="0"/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Security_Level</a:t>
            </a:r>
            <a:r>
              <a:rPr lang="en-US" sz="1200" dirty="0"/>
              <a:t> int,</a:t>
            </a:r>
            <a:endParaRPr lang="bg-BG" sz="1200" dirty="0"/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Building_Level</a:t>
            </a:r>
            <a:r>
              <a:rPr lang="en-US" sz="1200" dirty="0"/>
              <a:t> int,</a:t>
            </a:r>
            <a:endParaRPr lang="bg-BG" sz="1200" dirty="0"/>
          </a:p>
          <a:p>
            <a:pPr marL="0" indent="0">
              <a:buNone/>
            </a:pPr>
            <a:r>
              <a:rPr lang="en-US" sz="1200" dirty="0"/>
              <a:t>	Size int,</a:t>
            </a:r>
          </a:p>
          <a:p>
            <a:pPr marL="0" indent="0">
              <a:buNone/>
            </a:pPr>
            <a:endParaRPr lang="bg-BG" sz="1200" dirty="0"/>
          </a:p>
          <a:p>
            <a:pPr marL="0" indent="0">
              <a:buNone/>
            </a:pPr>
            <a:r>
              <a:rPr lang="en-US" sz="1200" dirty="0"/>
              <a:t> 	</a:t>
            </a:r>
            <a:r>
              <a:rPr lang="en-US" sz="1200" dirty="0" err="1"/>
              <a:t>Sensors_Families_ID</a:t>
            </a:r>
            <a:r>
              <a:rPr lang="en-US" sz="1200" dirty="0"/>
              <a:t> int,</a:t>
            </a:r>
            <a:endParaRPr lang="bg-BG" sz="1200" dirty="0"/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Customers_ID</a:t>
            </a:r>
            <a:r>
              <a:rPr lang="en-US" sz="1200" dirty="0"/>
              <a:t> int</a:t>
            </a:r>
            <a:endParaRPr lang="bg-BG" sz="1200" dirty="0"/>
          </a:p>
          <a:p>
            <a:pPr marL="0" indent="0">
              <a:buNone/>
            </a:pPr>
            <a:r>
              <a:rPr lang="en-US" sz="1200" dirty="0"/>
              <a:t>)</a:t>
            </a:r>
            <a:endParaRPr lang="bg-BG" sz="1200" dirty="0"/>
          </a:p>
          <a:p>
            <a:pPr marL="0" indent="0">
              <a:buFont typeface="Garamond" pitchFamily="18" charset="0"/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905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F561-3E5D-4F4F-9F29-51E24E3E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Добавяне на примерно съдържание за таблицата  </a:t>
            </a:r>
            <a:r>
              <a:rPr lang="en-US" dirty="0"/>
              <a:t>Employees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24AD1-0065-4356-8182-41EC55B75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EMPLOYEES( First_Name,Last_name,Gender,Age,Address,Phone_Number,Vehicles_ID,Experience_ID,Employee_Teams_ID)</a:t>
            </a:r>
          </a:p>
          <a:p>
            <a:pPr marL="0" indent="0">
              <a:buNone/>
            </a:pPr>
            <a:r>
              <a:rPr lang="en-US" dirty="0"/>
              <a:t>VALUES</a:t>
            </a:r>
          </a:p>
          <a:p>
            <a:pPr marL="0" indent="0">
              <a:buNone/>
            </a:pPr>
            <a:r>
              <a:rPr lang="en-US" dirty="0"/>
              <a:t>('Boris','Ivanov','MALE',24,'Himik 12','+359894452348', 1 , 2, 3),</a:t>
            </a:r>
          </a:p>
          <a:p>
            <a:pPr marL="0" indent="0">
              <a:buNone/>
            </a:pPr>
            <a:r>
              <a:rPr lang="en-US" dirty="0"/>
              <a:t>('Ivana','Todorova','FEMALE',21,'Himik 13','+359884865132', 2 , 3, 4),</a:t>
            </a:r>
          </a:p>
          <a:p>
            <a:pPr marL="0" indent="0">
              <a:buNone/>
            </a:pPr>
            <a:r>
              <a:rPr lang="en-US" dirty="0"/>
              <a:t>('Bako','Zahariev','MALE',45,'Himik 14','+359888761365', 1 , 3 , 5),</a:t>
            </a:r>
          </a:p>
          <a:p>
            <a:pPr marL="0" indent="0">
              <a:buNone/>
            </a:pPr>
            <a:r>
              <a:rPr lang="en-US" dirty="0"/>
              <a:t>('Toshko','Nedev','MALE',29, 'Baba</a:t>
            </a:r>
            <a:r>
              <a:rPr lang="bg-BG" dirty="0"/>
              <a:t> </a:t>
            </a:r>
            <a:r>
              <a:rPr lang="en-US" dirty="0"/>
              <a:t>Tonka 4','+359894586663', 5 , 6 , 2),</a:t>
            </a:r>
          </a:p>
          <a:p>
            <a:pPr marL="0" indent="0">
              <a:buNone/>
            </a:pPr>
            <a:r>
              <a:rPr lang="en-US" dirty="0"/>
              <a:t>('Gergana','Zaharieva','FEMALE',45,'Balnava 1','+359895216542', 2 , 1 , 6),</a:t>
            </a:r>
          </a:p>
          <a:p>
            <a:pPr marL="0" indent="0">
              <a:buNone/>
            </a:pPr>
            <a:r>
              <a:rPr lang="en-US" dirty="0"/>
              <a:t>('Teodor','Ivanov','MALE',36,'Kiranaru 45','+359875895219', 7,  1 , 5)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0605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CADB-E4F4-4C67-AC62-83C259BF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примерно съдържание за таблицата </a:t>
            </a:r>
            <a:r>
              <a:rPr lang="en-US" dirty="0" err="1"/>
              <a:t>Secured_Areas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1AAD-D8E9-4CAA-9C7A-6E41012F0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Secured_Areas</a:t>
            </a:r>
            <a:r>
              <a:rPr lang="en-US" dirty="0"/>
              <a:t>( Address,Type,Security_Level,Building_level,Size,Sensors_Families_ID,Customers_ID)</a:t>
            </a:r>
          </a:p>
          <a:p>
            <a:pPr marL="0" indent="0">
              <a:buNone/>
            </a:pPr>
            <a:r>
              <a:rPr lang="en-US" dirty="0"/>
              <a:t>VALUES</a:t>
            </a:r>
          </a:p>
          <a:p>
            <a:pPr marL="0" indent="0">
              <a:buNone/>
            </a:pPr>
            <a:r>
              <a:rPr lang="en-US" dirty="0"/>
              <a:t>('Baba Tonka 3', 'Building', 5, 1, 45, 1, 1),</a:t>
            </a:r>
          </a:p>
          <a:p>
            <a:pPr marL="0" indent="0">
              <a:buNone/>
            </a:pPr>
            <a:r>
              <a:rPr lang="en-US" dirty="0"/>
              <a:t>('</a:t>
            </a:r>
            <a:r>
              <a:rPr lang="en-US" dirty="0" err="1"/>
              <a:t>Botevo</a:t>
            </a:r>
            <a:r>
              <a:rPr lang="en-US" dirty="0"/>
              <a:t>', 'Field', 6, null, 4500, 2, 2),</a:t>
            </a:r>
          </a:p>
          <a:p>
            <a:pPr marL="0" indent="0">
              <a:buNone/>
            </a:pPr>
            <a:r>
              <a:rPr lang="en-US" dirty="0"/>
              <a:t>('</a:t>
            </a:r>
            <a:r>
              <a:rPr lang="en-US" dirty="0" err="1"/>
              <a:t>Simeonovo</a:t>
            </a:r>
            <a:r>
              <a:rPr lang="en-US" dirty="0"/>
              <a:t>', 'Farm', 9, null, 1200, 3, 3),</a:t>
            </a:r>
          </a:p>
          <a:p>
            <a:pPr marL="0" indent="0">
              <a:buNone/>
            </a:pPr>
            <a:r>
              <a:rPr lang="en-US" dirty="0"/>
              <a:t>('</a:t>
            </a:r>
            <a:r>
              <a:rPr lang="en-US" dirty="0" err="1"/>
              <a:t>Himik</a:t>
            </a:r>
            <a:r>
              <a:rPr lang="en-US" dirty="0"/>
              <a:t> 12', 'Building', 8, 4, 80, 4, 4),</a:t>
            </a:r>
          </a:p>
          <a:p>
            <a:pPr marL="0" indent="0">
              <a:buNone/>
            </a:pPr>
            <a:r>
              <a:rPr lang="en-US" dirty="0"/>
              <a:t>('</a:t>
            </a:r>
            <a:r>
              <a:rPr lang="en-US" dirty="0" err="1"/>
              <a:t>Akjamiq</a:t>
            </a:r>
            <a:r>
              <a:rPr lang="en-US" dirty="0"/>
              <a:t> 4', 'Building', 10, 12, 182, 5, 5),</a:t>
            </a:r>
          </a:p>
          <a:p>
            <a:pPr marL="0" indent="0">
              <a:buNone/>
            </a:pPr>
            <a:r>
              <a:rPr lang="en-US" dirty="0"/>
              <a:t>('</a:t>
            </a:r>
            <a:r>
              <a:rPr lang="en-US" dirty="0" err="1"/>
              <a:t>Dianabad</a:t>
            </a:r>
            <a:r>
              <a:rPr lang="en-US" dirty="0"/>
              <a:t> 45', 'Pool', 4, null, 200, 6, 6),</a:t>
            </a:r>
          </a:p>
          <a:p>
            <a:pPr marL="0" indent="0">
              <a:buNone/>
            </a:pPr>
            <a:r>
              <a:rPr lang="en-US" dirty="0"/>
              <a:t>('Baba Tonka 3', 'Building', 5, 1, 45, 1,9)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44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A26B-D5EC-4248-A198-D94A3EA7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Прости заявки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4B1A-B94A-4843-94EB-B38DC090B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192655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Заявка, която извежда сензорните детектори с обхват по-голям от 900, но по-малък от 1300 и с </a:t>
            </a:r>
          </a:p>
          <a:p>
            <a:pPr marL="0" indent="0">
              <a:buNone/>
            </a:pPr>
            <a:r>
              <a:rPr lang="bg-BG" dirty="0"/>
              <a:t>идентификационен номер на сензорно семейство 2.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US" dirty="0"/>
              <a:t>select *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Sensor_Detectors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range &gt; 900 and range &lt; 1300 and </a:t>
            </a:r>
            <a:r>
              <a:rPr lang="en-US" dirty="0" err="1"/>
              <a:t>Sensors_Family_ID</a:t>
            </a:r>
            <a:r>
              <a:rPr lang="en-US" dirty="0"/>
              <a:t> = 2</a:t>
            </a:r>
          </a:p>
          <a:p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D85F4-64A5-4A12-B349-F6ECFD61B3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4476750"/>
            <a:ext cx="7019926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2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ECAE-127E-4E0D-9958-09219091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Прости заявки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62D8-7960-4C46-B03E-76488FAA7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4117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/>
              <a:t>Заявка, която извежда идентификационен номер и област на патрулиране за групите служители, при</a:t>
            </a:r>
          </a:p>
          <a:p>
            <a:pPr marL="0" indent="0">
              <a:buNone/>
            </a:pPr>
            <a:r>
              <a:rPr lang="bg-BG" dirty="0"/>
              <a:t>които броят на служители в екипа е 3 и адресът е Ботево.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ID,Patrol_Area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Employee_Teams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Team_Size</a:t>
            </a:r>
            <a:r>
              <a:rPr lang="en-US" dirty="0"/>
              <a:t> = 3 and </a:t>
            </a:r>
            <a:r>
              <a:rPr lang="en-US" dirty="0" err="1"/>
              <a:t>Patrol_Area</a:t>
            </a:r>
            <a:r>
              <a:rPr lang="en-US" dirty="0"/>
              <a:t> like '</a:t>
            </a:r>
            <a:r>
              <a:rPr lang="en-US" dirty="0" err="1"/>
              <a:t>Botevo</a:t>
            </a:r>
            <a:r>
              <a:rPr lang="en-US" dirty="0"/>
              <a:t>'</a:t>
            </a:r>
          </a:p>
          <a:p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4E20D-9CB4-464A-8A2A-C57140CFC3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4514851"/>
            <a:ext cx="38957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F3054-0AD7-4D92-8E89-84E1E5E9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Заявки за много релации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3E240-EA5B-465D-BE5E-B48A092C9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152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/>
              <a:t>Заявка, която извежда всички данни за Сензорните семейства с размер най-много 10 и сензорните детектори</a:t>
            </a:r>
          </a:p>
          <a:p>
            <a:pPr marL="0" indent="0">
              <a:buNone/>
            </a:pPr>
            <a:r>
              <a:rPr lang="bg-BG" dirty="0"/>
              <a:t>с обхват поне 1001, сортирани по размер на сензорните семейства.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US" dirty="0"/>
              <a:t>select distinct *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Sensors_Families,Sensor_Detectors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Range &gt; 1000 and Size &lt;= 10</a:t>
            </a:r>
          </a:p>
          <a:p>
            <a:pPr marL="0" indent="0">
              <a:buNone/>
            </a:pPr>
            <a:r>
              <a:rPr lang="en-US" dirty="0"/>
              <a:t>and Sensors_Families.ID = </a:t>
            </a:r>
            <a:r>
              <a:rPr lang="en-US" dirty="0" err="1"/>
              <a:t>Sensor_Detectors.Sensors_Family_ID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order by Size</a:t>
            </a:r>
          </a:p>
          <a:p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650D1-AAA8-4534-A45A-EDA7965415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5255820"/>
            <a:ext cx="5848350" cy="100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07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{0B15C31F-B21E-42A8-8F74-0703DBBB1DBD}tf78438558</Template>
  <TotalTime>0</TotalTime>
  <Words>1664</Words>
  <Application>Microsoft Office PowerPoint</Application>
  <PresentationFormat>Widescreen</PresentationFormat>
  <Paragraphs>183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Century Gothic</vt:lpstr>
      <vt:lpstr>Garamond</vt:lpstr>
      <vt:lpstr>SavonVTI</vt:lpstr>
      <vt:lpstr>Проект по бази данни На тема охранителна фирма</vt:lpstr>
      <vt:lpstr>Разпределение на задачите</vt:lpstr>
      <vt:lpstr>Дефиниране на схемата на релациите</vt:lpstr>
      <vt:lpstr>Създаванe на таблиците в Microsoft SQL SERVER</vt:lpstr>
      <vt:lpstr>Добавяне на примерно съдържание за таблицата  Employees</vt:lpstr>
      <vt:lpstr>Добавяне на примерно съдържание за таблицата Secured_Areas</vt:lpstr>
      <vt:lpstr>Прости заявки</vt:lpstr>
      <vt:lpstr>Прости заявки</vt:lpstr>
      <vt:lpstr>Заявки за много релации</vt:lpstr>
      <vt:lpstr>Заявки за много релации</vt:lpstr>
      <vt:lpstr>Подзаявки</vt:lpstr>
      <vt:lpstr>Подзаявки</vt:lpstr>
      <vt:lpstr>Съединения</vt:lpstr>
      <vt:lpstr>Съединения</vt:lpstr>
      <vt:lpstr>Групови заявки и агрегация</vt:lpstr>
      <vt:lpstr>Групови заявки и агрегация</vt:lpstr>
      <vt:lpstr>Ограничения за таблица Employees</vt:lpstr>
      <vt:lpstr>Ограничения за таблица Secured Areas</vt:lpstr>
      <vt:lpstr>Изгледи</vt:lpstr>
      <vt:lpstr>Индекси</vt:lpstr>
      <vt:lpstr>Тригери</vt:lpstr>
      <vt:lpstr>Препоръки за възможни подобрения и оценка за реализацията на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2020-05-13T12:32:26Z</dcterms:created>
  <dcterms:modified xsi:type="dcterms:W3CDTF">2020-05-13T14:16:10Z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