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3"/>
  </p:notesMasterIdLst>
  <p:sldIdLst>
    <p:sldId id="256" r:id="rId5"/>
    <p:sldId id="259" r:id="rId6"/>
    <p:sldId id="260" r:id="rId7"/>
    <p:sldId id="261" r:id="rId8"/>
    <p:sldId id="262" r:id="rId9"/>
    <p:sldId id="298" r:id="rId10"/>
    <p:sldId id="263" r:id="rId11"/>
    <p:sldId id="299" r:id="rId12"/>
    <p:sldId id="302" r:id="rId13"/>
    <p:sldId id="264" r:id="rId14"/>
    <p:sldId id="325" r:id="rId15"/>
    <p:sldId id="266" r:id="rId16"/>
    <p:sldId id="265" r:id="rId17"/>
    <p:sldId id="276" r:id="rId18"/>
    <p:sldId id="303" r:id="rId19"/>
    <p:sldId id="293" r:id="rId20"/>
    <p:sldId id="277" r:id="rId21"/>
    <p:sldId id="284" r:id="rId22"/>
    <p:sldId id="269" r:id="rId23"/>
    <p:sldId id="304" r:id="rId24"/>
    <p:sldId id="305" r:id="rId25"/>
    <p:sldId id="307" r:id="rId26"/>
    <p:sldId id="306" r:id="rId27"/>
    <p:sldId id="308" r:id="rId28"/>
    <p:sldId id="278" r:id="rId29"/>
    <p:sldId id="270" r:id="rId30"/>
    <p:sldId id="309" r:id="rId31"/>
    <p:sldId id="310" r:id="rId32"/>
    <p:sldId id="311" r:id="rId33"/>
    <p:sldId id="312" r:id="rId34"/>
    <p:sldId id="314" r:id="rId35"/>
    <p:sldId id="313" r:id="rId36"/>
    <p:sldId id="315" r:id="rId37"/>
    <p:sldId id="316" r:id="rId38"/>
    <p:sldId id="317" r:id="rId39"/>
    <p:sldId id="294" r:id="rId40"/>
    <p:sldId id="296" r:id="rId41"/>
    <p:sldId id="318" r:id="rId42"/>
    <p:sldId id="319" r:id="rId43"/>
    <p:sldId id="321" r:id="rId44"/>
    <p:sldId id="322" r:id="rId45"/>
    <p:sldId id="323" r:id="rId46"/>
    <p:sldId id="324" r:id="rId47"/>
    <p:sldId id="288" r:id="rId48"/>
    <p:sldId id="289" r:id="rId49"/>
    <p:sldId id="320" r:id="rId50"/>
    <p:sldId id="274" r:id="rId51"/>
    <p:sldId id="275" r:id="rId5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579"/>
    <a:srgbClr val="3A6483"/>
    <a:srgbClr val="204E79"/>
    <a:srgbClr val="005493"/>
    <a:srgbClr val="F8F9FA"/>
    <a:srgbClr val="F2F2F2"/>
    <a:srgbClr val="121619"/>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92"/>
    <p:restoredTop sz="93890" autoAdjust="0"/>
  </p:normalViewPr>
  <p:slideViewPr>
    <p:cSldViewPr snapToGrid="0">
      <p:cViewPr varScale="1">
        <p:scale>
          <a:sx n="76" d="100"/>
          <a:sy n="76" d="100"/>
        </p:scale>
        <p:origin x="109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209FBAC-BC43-174B-8362-DF782CBFF321}"/>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925C29AF-D985-5942-8A28-14626910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BDEB9FB-F8F4-7F4F-87A4-883C7116ED18}"/>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BE290D7B-2B6B-2D45-B68E-903BB49D9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C0E935-029C-474F-849D-E85C929A394D}"/>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C3C2D4B7-423C-B64C-91C2-024ACCB7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5B9BDB4F-B51D-4F43-96CA-8769EDF75C6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623911B-C823-8F4D-A0F5-678EB8BD4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B52AEBD-6719-CA48-A235-34A6A378C01D}"/>
              </a:ext>
            </a:extLst>
          </p:cNvPr>
          <p:cNvSpPr>
            <a:spLocks noGrp="1"/>
          </p:cNvSpPr>
          <p:nvPr>
            <p:ph type="ftr" sz="quarter" idx="10"/>
          </p:nvPr>
        </p:nvSpPr>
        <p:spPr/>
        <p:txBody>
          <a:bodyPr/>
          <a:lstStyle/>
          <a:p>
            <a:endParaRPr lang="en-US"/>
          </a:p>
        </p:txBody>
      </p:sp>
      <p:sp>
        <p:nvSpPr>
          <p:cNvPr id="7" name="Slide Number Placeholder 4">
            <a:extLst>
              <a:ext uri="{FF2B5EF4-FFF2-40B4-BE49-F238E27FC236}">
                <a16:creationId xmlns:a16="http://schemas.microsoft.com/office/drawing/2014/main" id="{98C3F149-D0F5-7E45-848F-762B0FD06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A34ECAB-8CA0-8D40-836C-AEE5AE3C1E57}"/>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408FA7A2-4D43-AB48-A94E-BD374D2F9E2B}"/>
              </a:ext>
            </a:extLst>
          </p:cNvPr>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30E991E-C6E4-4C46-9375-F85058052C3A}"/>
              </a:ext>
            </a:extLst>
          </p:cNvPr>
          <p:cNvSpPr>
            <a:spLocks noGrp="1"/>
          </p:cNvSpPr>
          <p:nvPr>
            <p:ph type="ftr" sz="quarter" idx="10"/>
          </p:nvPr>
        </p:nvSpPr>
        <p:spPr/>
        <p:txBody>
          <a:bodyPr/>
          <a:lstStyle/>
          <a:p>
            <a:endParaRPr lang="en-US"/>
          </a:p>
        </p:txBody>
      </p:sp>
      <p:sp>
        <p:nvSpPr>
          <p:cNvPr id="4" name="Slide Number Placeholder 4">
            <a:extLst>
              <a:ext uri="{FF2B5EF4-FFF2-40B4-BE49-F238E27FC236}">
                <a16:creationId xmlns:a16="http://schemas.microsoft.com/office/drawing/2014/main" id="{A376D9B7-3A9C-D24B-88D8-068A87AB9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B1E8E1F9-7A9B-3449-8ED0-2CC545C3A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256499B-5FDB-F84A-AF4B-03DAC2E6E5D8}"/>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0E0738B2-6D3A-4648-87C8-A0DA87718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DE05F500-14B4-8946-9E21-29BD8481122E}"/>
              </a:ext>
            </a:extLst>
          </p:cNvPr>
          <p:cNvSpPr>
            <a:spLocks noGrp="1"/>
          </p:cNvSpPr>
          <p:nvPr>
            <p:ph type="ftr" sz="quarter" idx="3"/>
          </p:nvPr>
        </p:nvSpPr>
        <p:spPr>
          <a:xfrm>
            <a:off x="838200" y="631031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id="{5AAD88E1-0250-A14B-9448-FAF34C49C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aniArroyo/Data-Science-Capstone/blob/main/Data%20Wrangling.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aniArroyo/Data-Science-Capstone/blob/main/EDA%20with%20Visualization%20lab.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DaniArroyo/Data-Science-Capstone/blob/main/EDA%20With%20SQL.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aniArroyo/Data-Science-Capstone/blob/main/Visual%20Analytics%20with%20Folium%20lab.ipyn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aniArroyo/Data-Science-Capstone/blob/main/Machine%20Learning%20Prediction%20lab.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aniArroyo/Data-Science-Capstone/blob/main/Capstone_SpaceX_DataCollection.ipynb" TargetMode="External"/><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aniArroyo/Data-Science-Capstone/blob/main/Web%20Scraping%20Lab.ipynb" TargetMode="External"/><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p:txBody>
          <a:bodyPr>
            <a:normAutofit/>
          </a:bodyPr>
          <a:lstStyle/>
          <a:p>
            <a:r>
              <a:rPr lang="en-US" dirty="0">
                <a:solidFill>
                  <a:schemeClr val="tx1"/>
                </a:solidFill>
              </a:rPr>
              <a:t>Data Science 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endParaRPr lang="en-US" dirty="0"/>
          </a:p>
          <a:p>
            <a:r>
              <a:rPr lang="en-US" dirty="0"/>
              <a:t>Daniel Arroyo</a:t>
            </a:r>
          </a:p>
          <a:p>
            <a:r>
              <a:rPr lang="en-US" dirty="0"/>
              <a:t>28-08-2021</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478756"/>
            <a:ext cx="10515600" cy="4099126"/>
          </a:xfrm>
        </p:spPr>
        <p:txBody>
          <a:bodyPr>
            <a:normAutofit/>
          </a:bodyPr>
          <a:lstStyle/>
          <a:p>
            <a:r>
              <a:rPr lang="en-US" dirty="0"/>
              <a:t>Describe how data were processed</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sz="200" dirty="0"/>
          </a:p>
          <a:p>
            <a:pPr algn="just"/>
            <a:r>
              <a:rPr lang="en-US" dirty="0"/>
              <a:t>Add the GitHub URL of your completed data wrangling related notebooks, as an external reference and peer-review purpose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10</a:t>
            </a:fld>
            <a:endParaRPr lang="en-US"/>
          </a:p>
        </p:txBody>
      </p:sp>
      <p:sp>
        <p:nvSpPr>
          <p:cNvPr id="6" name="Content Placeholder 4">
            <a:extLst>
              <a:ext uri="{FF2B5EF4-FFF2-40B4-BE49-F238E27FC236}">
                <a16:creationId xmlns:a16="http://schemas.microsoft.com/office/drawing/2014/main" id="{540AC3C5-F95C-4648-9FAE-374CAF19EF3E}"/>
              </a:ext>
            </a:extLst>
          </p:cNvPr>
          <p:cNvSpPr txBox="1">
            <a:spLocks/>
          </p:cNvSpPr>
          <p:nvPr/>
        </p:nvSpPr>
        <p:spPr>
          <a:xfrm>
            <a:off x="1083608" y="1986956"/>
            <a:ext cx="10270191" cy="26304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rPr>
              <a:t>First, identify null values in each column and identify their type: numerical or categorical. To know more about the data, we use </a:t>
            </a:r>
            <a:r>
              <a:rPr lang="en-US" sz="2000" dirty="0" err="1">
                <a:solidFill>
                  <a:schemeClr val="accent1">
                    <a:lumMod val="75000"/>
                  </a:schemeClr>
                </a:solidFill>
              </a:rPr>
              <a:t>value_counts</a:t>
            </a:r>
            <a:r>
              <a:rPr lang="en-US" sz="2000" dirty="0">
                <a:solidFill>
                  <a:schemeClr val="accent1">
                    <a:lumMod val="75000"/>
                  </a:schemeClr>
                </a:solidFill>
              </a:rPr>
              <a:t>() method in some columns to determine the count of each outcome.</a:t>
            </a:r>
          </a:p>
          <a:p>
            <a:pPr marL="0" indent="0" algn="just">
              <a:buNone/>
            </a:pPr>
            <a:r>
              <a:rPr lang="en-US" sz="2000" dirty="0">
                <a:solidFill>
                  <a:schemeClr val="accent1">
                    <a:lumMod val="75000"/>
                  </a:schemeClr>
                </a:solidFill>
              </a:rPr>
              <a:t>Now we iterate through </a:t>
            </a:r>
            <a:r>
              <a:rPr lang="en-US" sz="2000" dirty="0" err="1">
                <a:solidFill>
                  <a:schemeClr val="accent1">
                    <a:lumMod val="75000"/>
                  </a:schemeClr>
                </a:solidFill>
              </a:rPr>
              <a:t>landing_outcomes</a:t>
            </a:r>
            <a:r>
              <a:rPr lang="en-US" sz="2000" dirty="0">
                <a:solidFill>
                  <a:schemeClr val="accent1">
                    <a:lumMod val="75000"/>
                  </a:schemeClr>
                </a:solidFill>
              </a:rPr>
              <a:t>() keys to create a set with the bad outcomes, then we iterate again to add 1 if the landing was successful or 0 if the outcome is found inside the set we created before.</a:t>
            </a:r>
          </a:p>
          <a:p>
            <a:pPr marL="0" indent="0" algn="just">
              <a:buNone/>
            </a:pPr>
            <a:r>
              <a:rPr lang="en-US" sz="2000" dirty="0">
                <a:solidFill>
                  <a:schemeClr val="accent1">
                    <a:lumMod val="75000"/>
                  </a:schemeClr>
                </a:solidFill>
              </a:rPr>
              <a:t>Lastly with the last set we made we create a column in the </a:t>
            </a:r>
            <a:r>
              <a:rPr lang="en-US" sz="2000" dirty="0" err="1">
                <a:solidFill>
                  <a:schemeClr val="accent1">
                    <a:lumMod val="75000"/>
                  </a:schemeClr>
                </a:solidFill>
              </a:rPr>
              <a:t>dataframe</a:t>
            </a:r>
            <a:r>
              <a:rPr lang="en-US" sz="2000" dirty="0">
                <a:solidFill>
                  <a:schemeClr val="accent1">
                    <a:lumMod val="75000"/>
                  </a:schemeClr>
                </a:solidFill>
              </a:rPr>
              <a:t> called class and using method mean() we can get the success rate which is 0.6666.</a:t>
            </a:r>
          </a:p>
        </p:txBody>
      </p:sp>
      <p:sp>
        <p:nvSpPr>
          <p:cNvPr id="7" name="Content Placeholder 4">
            <a:extLst>
              <a:ext uri="{FF2B5EF4-FFF2-40B4-BE49-F238E27FC236}">
                <a16:creationId xmlns:a16="http://schemas.microsoft.com/office/drawing/2014/main" id="{3E490709-41F8-492B-90C5-75CB886E3F79}"/>
              </a:ext>
            </a:extLst>
          </p:cNvPr>
          <p:cNvSpPr txBox="1">
            <a:spLocks/>
          </p:cNvSpPr>
          <p:nvPr/>
        </p:nvSpPr>
        <p:spPr>
          <a:xfrm>
            <a:off x="1083607" y="5601990"/>
            <a:ext cx="10270192"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100" dirty="0">
                <a:solidFill>
                  <a:srgbClr val="FFC000"/>
                </a:solidFill>
                <a:latin typeface="+mn-lt"/>
                <a:hlinkClick r:id="rId2">
                  <a:extLst>
                    <a:ext uri="{A12FA001-AC4F-418D-AE19-62706E023703}">
                      <ahyp:hlinkClr xmlns:ahyp="http://schemas.microsoft.com/office/drawing/2018/hyperlinkcolor" val="tx"/>
                    </a:ext>
                  </a:extLst>
                </a:hlinkClick>
              </a:rPr>
              <a:t>https://github.com/DaniArroyo/Data-Science-Capstone/blob/main/Data%20Wrangling.ipynb</a:t>
            </a:r>
            <a:endParaRPr lang="en-US" sz="2100" dirty="0">
              <a:solidFill>
                <a:srgbClr val="FFC000"/>
              </a:solidFill>
              <a:latin typeface="+mn-lt"/>
            </a:endParaRPr>
          </a:p>
        </p:txBody>
      </p:sp>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0A0CC07-D919-4D20-BEAC-31706E48F8D3}"/>
              </a:ext>
            </a:extLst>
          </p:cNvPr>
          <p:cNvSpPr>
            <a:spLocks noGrp="1"/>
          </p:cNvSpPr>
          <p:nvPr>
            <p:ph type="title"/>
          </p:nvPr>
        </p:nvSpPr>
        <p:spPr>
          <a:xfrm>
            <a:off x="838200" y="289718"/>
            <a:ext cx="10515600" cy="1325563"/>
          </a:xfrm>
        </p:spPr>
        <p:txBody>
          <a:bodyPr vert="horz" lIns="91440" tIns="45720" rIns="91440" bIns="45720" rtlCol="0" anchor="ctr">
            <a:normAutofit/>
          </a:bodyPr>
          <a:lstStyle/>
          <a:p>
            <a:r>
              <a:rPr lang="en-US"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Data wrangling</a:t>
            </a:r>
          </a:p>
        </p:txBody>
      </p:sp>
      <p:sp>
        <p:nvSpPr>
          <p:cNvPr id="5" name="Content Placeholder 4">
            <a:extLst>
              <a:ext uri="{FF2B5EF4-FFF2-40B4-BE49-F238E27FC236}">
                <a16:creationId xmlns:a16="http://schemas.microsoft.com/office/drawing/2014/main" id="{15233279-D317-468E-AB55-9B29C918BBCA}"/>
              </a:ext>
            </a:extLst>
          </p:cNvPr>
          <p:cNvSpPr txBox="1">
            <a:spLocks/>
          </p:cNvSpPr>
          <p:nvPr/>
        </p:nvSpPr>
        <p:spPr>
          <a:xfrm>
            <a:off x="838201" y="1825625"/>
            <a:ext cx="3911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400" dirty="0"/>
              <a:t>You need to present your data wrangling process using key phrases and flowcharts</a:t>
            </a:r>
          </a:p>
          <a:p>
            <a:endParaRPr lang="en-US" dirty="0"/>
          </a:p>
          <a:p>
            <a:pPr marL="0"/>
            <a:endParaRPr lang="en-US" dirty="0"/>
          </a:p>
          <a:p>
            <a:endParaRPr lang="en-US" dirty="0"/>
          </a:p>
          <a:p>
            <a:endParaRPr lang="en-US" dirty="0"/>
          </a:p>
        </p:txBody>
      </p:sp>
      <p:pic>
        <p:nvPicPr>
          <p:cNvPr id="10" name="Imagen 9" descr="Diagrama&#10;&#10;Descripción generada automáticamente">
            <a:extLst>
              <a:ext uri="{FF2B5EF4-FFF2-40B4-BE49-F238E27FC236}">
                <a16:creationId xmlns:a16="http://schemas.microsoft.com/office/drawing/2014/main" id="{2A89DABD-52B4-4D72-B62C-41A14E30C368}"/>
              </a:ext>
            </a:extLst>
          </p:cNvPr>
          <p:cNvPicPr>
            <a:picLocks noChangeAspect="1"/>
          </p:cNvPicPr>
          <p:nvPr/>
        </p:nvPicPr>
        <p:blipFill>
          <a:blip r:embed="rId2"/>
          <a:stretch>
            <a:fillRect/>
          </a:stretch>
        </p:blipFill>
        <p:spPr>
          <a:xfrm>
            <a:off x="5101117" y="1825625"/>
            <a:ext cx="6252683" cy="4079875"/>
          </a:xfrm>
          <a:prstGeom prst="rect">
            <a:avLst/>
          </a:prstGeom>
          <a:noFill/>
        </p:spPr>
      </p:pic>
      <p:sp>
        <p:nvSpPr>
          <p:cNvPr id="4" name="Marcador de número de diapositiva 3">
            <a:extLst>
              <a:ext uri="{FF2B5EF4-FFF2-40B4-BE49-F238E27FC236}">
                <a16:creationId xmlns:a16="http://schemas.microsoft.com/office/drawing/2014/main" id="{F8C22DA1-C995-4C90-95AC-8DFD05ABFF46}"/>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mtClean="0"/>
              <a:pPr>
                <a:spcAft>
                  <a:spcPts val="600"/>
                </a:spcAft>
              </a:pPr>
              <a:t>11</a:t>
            </a:fld>
            <a:endParaRPr lang="en-US"/>
          </a:p>
        </p:txBody>
      </p:sp>
    </p:spTree>
    <p:extLst>
      <p:ext uri="{BB962C8B-B14F-4D97-AF65-F5344CB8AC3E}">
        <p14:creationId xmlns:p14="http://schemas.microsoft.com/office/powerpoint/2010/main" val="41558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8"/>
            <a:ext cx="10515600" cy="496700"/>
          </a:xfrm>
        </p:spPr>
        <p:txBody>
          <a:bodyPr/>
          <a:lstStyle/>
          <a:p>
            <a:r>
              <a:rPr lang="en-US" dirty="0"/>
              <a:t>Summarize what charts were plotted and why used those charts</a:t>
            </a:r>
          </a:p>
          <a:p>
            <a:pPr marL="0" indent="0">
              <a:buNone/>
            </a:pPr>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12</a:t>
            </a:fld>
            <a:endParaRPr lang="en-US"/>
          </a:p>
        </p:txBody>
      </p:sp>
      <p:sp>
        <p:nvSpPr>
          <p:cNvPr id="6" name="Content Placeholder 4">
            <a:extLst>
              <a:ext uri="{FF2B5EF4-FFF2-40B4-BE49-F238E27FC236}">
                <a16:creationId xmlns:a16="http://schemas.microsoft.com/office/drawing/2014/main" id="{6471A7F4-034C-4235-B29C-2EAF3C9761BA}"/>
              </a:ext>
            </a:extLst>
          </p:cNvPr>
          <p:cNvSpPr txBox="1">
            <a:spLocks/>
          </p:cNvSpPr>
          <p:nvPr/>
        </p:nvSpPr>
        <p:spPr>
          <a:xfrm>
            <a:off x="838200" y="4669769"/>
            <a:ext cx="10515600" cy="995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dirty="0"/>
              <a:t>Add the GitHub URL of your completed EDA with data visualization notebook, as an external reference and peer-review purpose</a:t>
            </a:r>
          </a:p>
          <a:p>
            <a:endParaRPr lang="en-US" dirty="0"/>
          </a:p>
        </p:txBody>
      </p:sp>
      <p:sp>
        <p:nvSpPr>
          <p:cNvPr id="7" name="Content Placeholder 4">
            <a:extLst>
              <a:ext uri="{FF2B5EF4-FFF2-40B4-BE49-F238E27FC236}">
                <a16:creationId xmlns:a16="http://schemas.microsoft.com/office/drawing/2014/main" id="{D21EA4CE-1E49-4D82-8A79-983447B33315}"/>
              </a:ext>
            </a:extLst>
          </p:cNvPr>
          <p:cNvSpPr txBox="1">
            <a:spLocks/>
          </p:cNvSpPr>
          <p:nvPr/>
        </p:nvSpPr>
        <p:spPr>
          <a:xfrm>
            <a:off x="1057834" y="2171281"/>
            <a:ext cx="10295966" cy="2373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rPr>
              <a:t>Most used charts are scatter plots which are the best to observe and show relationships between two numeric variables using parameters like hue that produce points with different colors.</a:t>
            </a:r>
          </a:p>
          <a:p>
            <a:pPr marL="0" indent="0" algn="just">
              <a:buNone/>
            </a:pPr>
            <a:r>
              <a:rPr lang="en-US" sz="2400" dirty="0">
                <a:solidFill>
                  <a:schemeClr val="accent1">
                    <a:lumMod val="75000"/>
                  </a:schemeClr>
                </a:solidFill>
              </a:rPr>
              <a:t>There's also used a bar chart to visualize the relationship between success rate of each orbit type.</a:t>
            </a:r>
          </a:p>
          <a:p>
            <a:pPr marL="0" indent="0" algn="just">
              <a:buNone/>
            </a:pPr>
            <a:r>
              <a:rPr lang="en-US" sz="2400" dirty="0">
                <a:solidFill>
                  <a:schemeClr val="accent1">
                    <a:lumMod val="75000"/>
                  </a:schemeClr>
                </a:solidFill>
              </a:rPr>
              <a:t>Lastly a linear chart to see how the success rate increase through years.</a:t>
            </a:r>
            <a:endParaRPr lang="en-US" dirty="0"/>
          </a:p>
          <a:p>
            <a:pPr algn="just"/>
            <a:endParaRPr lang="en-US" dirty="0"/>
          </a:p>
          <a:p>
            <a:pPr algn="just"/>
            <a:endParaRPr lang="en-US" dirty="0"/>
          </a:p>
          <a:p>
            <a:pPr marL="0" indent="0" algn="just">
              <a:buFont typeface="Arial"/>
              <a:buNone/>
            </a:pPr>
            <a:endParaRPr lang="en-US" dirty="0"/>
          </a:p>
        </p:txBody>
      </p:sp>
      <p:sp>
        <p:nvSpPr>
          <p:cNvPr id="8" name="Content Placeholder 4">
            <a:extLst>
              <a:ext uri="{FF2B5EF4-FFF2-40B4-BE49-F238E27FC236}">
                <a16:creationId xmlns:a16="http://schemas.microsoft.com/office/drawing/2014/main" id="{45871B4B-D802-419B-8244-725636254427}"/>
              </a:ext>
            </a:extLst>
          </p:cNvPr>
          <p:cNvSpPr txBox="1">
            <a:spLocks/>
          </p:cNvSpPr>
          <p:nvPr/>
        </p:nvSpPr>
        <p:spPr>
          <a:xfrm>
            <a:off x="1057834" y="5664854"/>
            <a:ext cx="10295966" cy="691496"/>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6200" dirty="0">
                <a:solidFill>
                  <a:srgbClr val="FFC000"/>
                </a:solidFill>
                <a:hlinkClick r:id="rId2">
                  <a:extLst>
                    <a:ext uri="{A12FA001-AC4F-418D-AE19-62706E023703}">
                      <ahyp:hlinkClr xmlns:ahyp="http://schemas.microsoft.com/office/drawing/2018/hyperlinkcolor" val="tx"/>
                    </a:ext>
                  </a:extLst>
                </a:hlinkClick>
              </a:rPr>
              <a:t>https://github.com/DaniArroyo/Data-Science-Capstone/blob/main/EDA%20with%20Visualization%20lab.ipynb</a:t>
            </a:r>
            <a:endParaRPr lang="en-US" sz="6200" dirty="0">
              <a:solidFill>
                <a:srgbClr val="FFC000"/>
              </a:solidFill>
            </a:endParaRPr>
          </a:p>
          <a:p>
            <a:pPr algn="just"/>
            <a:endParaRPr lang="en-US" dirty="0"/>
          </a:p>
          <a:p>
            <a:pPr marL="0" indent="0" algn="just">
              <a:buFont typeface="Arial"/>
              <a:buNone/>
            </a:pPr>
            <a:endParaRPr lang="en-US" dirty="0"/>
          </a:p>
        </p:txBody>
      </p:sp>
    </p:spTree>
    <p:extLst>
      <p:ext uri="{BB962C8B-B14F-4D97-AF65-F5344CB8AC3E}">
        <p14:creationId xmlns:p14="http://schemas.microsoft.com/office/powerpoint/2010/main" val="77997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72758"/>
            <a:ext cx="10515600" cy="478771"/>
          </a:xfrm>
        </p:spPr>
        <p:txBody>
          <a:bodyPr/>
          <a:lstStyle/>
          <a:p>
            <a:r>
              <a:rPr lang="en-US" dirty="0"/>
              <a:t>Summarize performed SQL queries using bullet points</a:t>
            </a:r>
          </a:p>
          <a:p>
            <a:endParaRPr lang="en-US" dirty="0"/>
          </a:p>
          <a:p>
            <a:endParaRPr lang="en-US" dirty="0"/>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4"/>
          </p:nvPr>
        </p:nvSpPr>
        <p:spPr/>
        <p:txBody>
          <a:bodyPr/>
          <a:lstStyle/>
          <a:p>
            <a:fld id="{5075537C-CA84-1446-933C-8E9D027F9201}" type="slidenum">
              <a:rPr lang="en-US" smtClean="0"/>
              <a:t>13</a:t>
            </a:fld>
            <a:endParaRPr lang="en-US"/>
          </a:p>
        </p:txBody>
      </p:sp>
      <p:sp>
        <p:nvSpPr>
          <p:cNvPr id="6" name="Content Placeholder 4">
            <a:extLst>
              <a:ext uri="{FF2B5EF4-FFF2-40B4-BE49-F238E27FC236}">
                <a16:creationId xmlns:a16="http://schemas.microsoft.com/office/drawing/2014/main" id="{F989D0FF-FB5B-474D-9124-FE6E4E8EC04F}"/>
              </a:ext>
            </a:extLst>
          </p:cNvPr>
          <p:cNvSpPr txBox="1">
            <a:spLocks/>
          </p:cNvSpPr>
          <p:nvPr/>
        </p:nvSpPr>
        <p:spPr>
          <a:xfrm>
            <a:off x="838200" y="4556640"/>
            <a:ext cx="10515600" cy="875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Add the GitHub URL of your completed EDA with SQL notebook, as an external reference and peer-review purpose</a:t>
            </a:r>
          </a:p>
          <a:p>
            <a:endParaRPr lang="en-US" dirty="0"/>
          </a:p>
          <a:p>
            <a:endParaRPr lang="en-US" dirty="0"/>
          </a:p>
          <a:p>
            <a:pPr marL="0" indent="0">
              <a:buNone/>
            </a:pPr>
            <a:endParaRPr lang="en-US" dirty="0"/>
          </a:p>
        </p:txBody>
      </p:sp>
      <p:sp>
        <p:nvSpPr>
          <p:cNvPr id="7" name="Content Placeholder 4">
            <a:extLst>
              <a:ext uri="{FF2B5EF4-FFF2-40B4-BE49-F238E27FC236}">
                <a16:creationId xmlns:a16="http://schemas.microsoft.com/office/drawing/2014/main" id="{BD950E21-16E6-4218-95C2-91617DA4B452}"/>
              </a:ext>
            </a:extLst>
          </p:cNvPr>
          <p:cNvSpPr txBox="1">
            <a:spLocks/>
          </p:cNvSpPr>
          <p:nvPr/>
        </p:nvSpPr>
        <p:spPr>
          <a:xfrm>
            <a:off x="1057834" y="2292678"/>
            <a:ext cx="10295966" cy="21228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600" dirty="0">
                <a:solidFill>
                  <a:schemeClr val="accent1">
                    <a:lumMod val="75000"/>
                  </a:schemeClr>
                </a:solidFill>
                <a:latin typeface="+mn-lt"/>
              </a:rPr>
              <a:t>All queries are SELECT with 1 or 2 required CONDITIONS, most statements have methods like MIN(), MAX(), AVG() and most used one is COUNT().</a:t>
            </a:r>
          </a:p>
          <a:p>
            <a:pPr marL="0" indent="0" algn="just">
              <a:buNone/>
            </a:pPr>
            <a:r>
              <a:rPr lang="en-US" sz="2600" dirty="0">
                <a:solidFill>
                  <a:schemeClr val="accent1">
                    <a:lumMod val="75000"/>
                  </a:schemeClr>
                </a:solidFill>
                <a:latin typeface="+mn-lt"/>
              </a:rPr>
              <a:t>Also, in some of them there's used SUBQUERIES commonly known as a query inside another query,</a:t>
            </a:r>
          </a:p>
          <a:p>
            <a:pPr marL="0" indent="0" algn="just">
              <a:buNone/>
            </a:pPr>
            <a:r>
              <a:rPr lang="en-US" sz="2600" dirty="0">
                <a:solidFill>
                  <a:schemeClr val="accent1">
                    <a:lumMod val="75000"/>
                  </a:schemeClr>
                </a:solidFill>
                <a:latin typeface="+mn-lt"/>
              </a:rPr>
              <a:t>Finally, last query contains statements GROUP BY AND ORDER BY to sort and group data about the landing outcomes.</a:t>
            </a:r>
          </a:p>
          <a:p>
            <a:pPr marL="0" indent="0" algn="just">
              <a:buNone/>
            </a:pPr>
            <a:endParaRPr lang="en-US" sz="2400" dirty="0">
              <a:solidFill>
                <a:schemeClr val="accent1">
                  <a:lumMod val="75000"/>
                </a:schemeClr>
              </a:solidFill>
            </a:endParaRPr>
          </a:p>
          <a:p>
            <a:pPr marL="0" indent="0" algn="just">
              <a:buNone/>
            </a:pPr>
            <a:endParaRPr lang="en-US" dirty="0"/>
          </a:p>
          <a:p>
            <a:pPr marL="0" indent="0" algn="just">
              <a:buFont typeface="Arial"/>
              <a:buNone/>
            </a:pPr>
            <a:endParaRPr lang="en-US" dirty="0"/>
          </a:p>
        </p:txBody>
      </p:sp>
      <p:sp>
        <p:nvSpPr>
          <p:cNvPr id="8" name="Content Placeholder 4">
            <a:extLst>
              <a:ext uri="{FF2B5EF4-FFF2-40B4-BE49-F238E27FC236}">
                <a16:creationId xmlns:a16="http://schemas.microsoft.com/office/drawing/2014/main" id="{9F45DF15-9C7F-4672-8FB8-E1B76176D19B}"/>
              </a:ext>
            </a:extLst>
          </p:cNvPr>
          <p:cNvSpPr txBox="1">
            <a:spLocks/>
          </p:cNvSpPr>
          <p:nvPr/>
        </p:nvSpPr>
        <p:spPr>
          <a:xfrm>
            <a:off x="1057834" y="5573762"/>
            <a:ext cx="10295966" cy="6111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9600" dirty="0">
                <a:solidFill>
                  <a:srgbClr val="FFC000"/>
                </a:solidFill>
                <a:latin typeface="+mn-lt"/>
                <a:hlinkClick r:id="rId2">
                  <a:extLst>
                    <a:ext uri="{A12FA001-AC4F-418D-AE19-62706E023703}">
                      <ahyp:hlinkClr xmlns:ahyp="http://schemas.microsoft.com/office/drawing/2018/hyperlinkcolor" val="tx"/>
                    </a:ext>
                  </a:extLst>
                </a:hlinkClick>
              </a:rPr>
              <a:t>https://github.com/DaniArroyo/Data-Science-Capstone/blob/main/EDA%20With%20SQL.ipynb</a:t>
            </a:r>
            <a:endParaRPr lang="en-US" sz="9600" dirty="0">
              <a:solidFill>
                <a:srgbClr val="FFC000"/>
              </a:solidFill>
              <a:latin typeface="+mn-lt"/>
            </a:endParaRPr>
          </a:p>
          <a:p>
            <a:pPr algn="just"/>
            <a:endParaRPr lang="en-US" dirty="0"/>
          </a:p>
          <a:p>
            <a:pPr marL="0" indent="0" algn="just">
              <a:buFont typeface="Arial"/>
              <a:buNone/>
            </a:pPr>
            <a:endParaRPr lang="en-US" dirty="0"/>
          </a:p>
        </p:txBody>
      </p:sp>
    </p:spTree>
    <p:extLst>
      <p:ext uri="{BB962C8B-B14F-4D97-AF65-F5344CB8AC3E}">
        <p14:creationId xmlns:p14="http://schemas.microsoft.com/office/powerpoint/2010/main" val="157872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36700"/>
            <a:ext cx="10515600" cy="4505326"/>
          </a:xfrm>
        </p:spPr>
        <p:txBody>
          <a:bodyPr>
            <a:normAutofit/>
          </a:bodyPr>
          <a:lstStyle/>
          <a:p>
            <a:r>
              <a:rPr lang="en-US" sz="2400" dirty="0"/>
              <a:t>Summarize what map objects such as markers, circles, lines, etc. you created and added to a folium map</a:t>
            </a:r>
          </a:p>
          <a:p>
            <a:r>
              <a:rPr lang="en-US" sz="2400" dirty="0"/>
              <a:t>Explain why you added those objects</a:t>
            </a:r>
          </a:p>
          <a:p>
            <a:endParaRPr lang="en-US" dirty="0"/>
          </a:p>
          <a:p>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14</a:t>
            </a:fld>
            <a:endParaRPr lang="en-US"/>
          </a:p>
        </p:txBody>
      </p:sp>
      <p:sp>
        <p:nvSpPr>
          <p:cNvPr id="6" name="Content Placeholder 4">
            <a:extLst>
              <a:ext uri="{FF2B5EF4-FFF2-40B4-BE49-F238E27FC236}">
                <a16:creationId xmlns:a16="http://schemas.microsoft.com/office/drawing/2014/main" id="{346A0083-62C6-48D5-9F86-231DE2544009}"/>
              </a:ext>
            </a:extLst>
          </p:cNvPr>
          <p:cNvSpPr txBox="1">
            <a:spLocks/>
          </p:cNvSpPr>
          <p:nvPr/>
        </p:nvSpPr>
        <p:spPr>
          <a:xfrm>
            <a:off x="1066800" y="2810194"/>
            <a:ext cx="10287000" cy="246062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8400" dirty="0">
                <a:solidFill>
                  <a:schemeClr val="accent1">
                    <a:lumMod val="75000"/>
                  </a:schemeClr>
                </a:solidFill>
                <a:latin typeface="+mn-lt"/>
              </a:rPr>
              <a:t>First object used are markers that help us visualize locations like launch sites and their proximities by pinning them on the map, on the other hand coordinates are just plain numbers that can not give intuitive insights about places.</a:t>
            </a:r>
          </a:p>
          <a:p>
            <a:pPr marL="0" indent="0" algn="just">
              <a:buNone/>
            </a:pPr>
            <a:r>
              <a:rPr lang="en-US" sz="8400" dirty="0">
                <a:solidFill>
                  <a:schemeClr val="accent1">
                    <a:lumMod val="75000"/>
                  </a:schemeClr>
                </a:solidFill>
                <a:latin typeface="+mn-lt"/>
              </a:rPr>
              <a:t>Circles used have the same purpose as markers in this folium maps but with less customization.</a:t>
            </a:r>
          </a:p>
          <a:p>
            <a:pPr marL="0" indent="0" algn="just">
              <a:buNone/>
            </a:pPr>
            <a:r>
              <a:rPr lang="en-US" sz="8400" dirty="0">
                <a:solidFill>
                  <a:schemeClr val="accent1">
                    <a:lumMod val="75000"/>
                  </a:schemeClr>
                </a:solidFill>
                <a:latin typeface="+mn-lt"/>
              </a:rPr>
              <a:t>As we have many launch records with the exact same coordinate, we used marker clusters to simplify from having many markers in the same coordinate.</a:t>
            </a:r>
          </a:p>
          <a:p>
            <a:pPr marL="0" indent="0" algn="just">
              <a:buNone/>
            </a:pPr>
            <a:r>
              <a:rPr lang="en-US" sz="8400" dirty="0">
                <a:solidFill>
                  <a:schemeClr val="accent1">
                    <a:lumMod val="75000"/>
                  </a:schemeClr>
                </a:solidFill>
                <a:latin typeface="+mn-lt"/>
              </a:rPr>
              <a:t>Last object used are Polylines to draw a line between launch sites and their proximities like Cabrillo Highway and VAFB SLC-4E launch site.</a:t>
            </a:r>
            <a:endParaRPr lang="en-US" sz="8400" dirty="0">
              <a:latin typeface="+mn-lt"/>
            </a:endParaRPr>
          </a:p>
          <a:p>
            <a:pPr marL="0" indent="0">
              <a:buNone/>
            </a:pPr>
            <a:endParaRPr lang="en-US" dirty="0"/>
          </a:p>
        </p:txBody>
      </p:sp>
      <p:sp>
        <p:nvSpPr>
          <p:cNvPr id="7" name="Content Placeholder 4">
            <a:extLst>
              <a:ext uri="{FF2B5EF4-FFF2-40B4-BE49-F238E27FC236}">
                <a16:creationId xmlns:a16="http://schemas.microsoft.com/office/drawing/2014/main" id="{AEFF52CE-563C-434C-B87E-369B4EE720DB}"/>
              </a:ext>
            </a:extLst>
          </p:cNvPr>
          <p:cNvSpPr txBox="1">
            <a:spLocks/>
          </p:cNvSpPr>
          <p:nvPr/>
        </p:nvSpPr>
        <p:spPr>
          <a:xfrm>
            <a:off x="838200" y="5401505"/>
            <a:ext cx="10515600" cy="673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t>Add the GitHub URL of your completed interactive map with Folium map, as an external reference and peer-review purpose</a:t>
            </a:r>
          </a:p>
          <a:p>
            <a:pPr marL="0" indent="0">
              <a:buNone/>
            </a:pPr>
            <a:endParaRPr lang="en-US" dirty="0"/>
          </a:p>
        </p:txBody>
      </p:sp>
      <p:sp>
        <p:nvSpPr>
          <p:cNvPr id="8" name="Content Placeholder 4">
            <a:extLst>
              <a:ext uri="{FF2B5EF4-FFF2-40B4-BE49-F238E27FC236}">
                <a16:creationId xmlns:a16="http://schemas.microsoft.com/office/drawing/2014/main" id="{6DCF2446-1FB0-4F38-B25B-D7DC67974089}"/>
              </a:ext>
            </a:extLst>
          </p:cNvPr>
          <p:cNvSpPr txBox="1">
            <a:spLocks/>
          </p:cNvSpPr>
          <p:nvPr/>
        </p:nvSpPr>
        <p:spPr>
          <a:xfrm>
            <a:off x="1066800" y="6042026"/>
            <a:ext cx="10287000" cy="62681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rgbClr val="FFC000"/>
                </a:solidFill>
                <a:hlinkClick r:id="rId2">
                  <a:extLst>
                    <a:ext uri="{A12FA001-AC4F-418D-AE19-62706E023703}">
                      <ahyp:hlinkClr xmlns:ahyp="http://schemas.microsoft.com/office/drawing/2018/hyperlinkcolor" val="tx"/>
                    </a:ext>
                  </a:extLst>
                </a:hlinkClick>
              </a:rPr>
              <a:t>https://github.com/DaniArroyo/Data-Science-Capstone/blob/main/Visual%20Analytics%20with%20Folium%20lab.ipynb</a:t>
            </a:r>
            <a:endParaRPr lang="en-US" sz="2400" dirty="0">
              <a:solidFill>
                <a:srgbClr val="FFC000"/>
              </a:solidFill>
            </a:endParaRPr>
          </a:p>
          <a:p>
            <a:pPr algn="just"/>
            <a:endParaRPr lang="en-US" dirty="0"/>
          </a:p>
          <a:p>
            <a:pPr marL="0" indent="0" algn="just">
              <a:buFont typeface="Arial"/>
              <a:buNone/>
            </a:pPr>
            <a:endParaRPr lang="en-US" dirty="0"/>
          </a:p>
        </p:txBody>
      </p:sp>
    </p:spTree>
    <p:extLst>
      <p:ext uri="{BB962C8B-B14F-4D97-AF65-F5344CB8AC3E}">
        <p14:creationId xmlns:p14="http://schemas.microsoft.com/office/powerpoint/2010/main" val="14811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 Dashboard with Plotly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dirty="0"/>
              <a:t>Summarize what plots/graphs and interactions you have added to a dashboard</a:t>
            </a:r>
          </a:p>
          <a:p>
            <a:endParaRPr lang="en-US" dirty="0"/>
          </a:p>
          <a:p>
            <a:endParaRPr lang="en-US" dirty="0"/>
          </a:p>
          <a:p>
            <a:r>
              <a:rPr lang="en-US" dirty="0"/>
              <a:t>Explain why you added those plots and interactions</a:t>
            </a:r>
          </a:p>
          <a:p>
            <a:endParaRPr lang="en-US" dirty="0"/>
          </a:p>
          <a:p>
            <a:r>
              <a:rPr lang="en-US" dirty="0"/>
              <a:t>Add the GitHub URL of your completed Plotly Dash lab, as an external reference and peer-review purpose</a:t>
            </a:r>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15</a:t>
            </a:fld>
            <a:endParaRPr lang="en-US"/>
          </a:p>
        </p:txBody>
      </p:sp>
    </p:spTree>
    <p:extLst>
      <p:ext uri="{BB962C8B-B14F-4D97-AF65-F5344CB8AC3E}">
        <p14:creationId xmlns:p14="http://schemas.microsoft.com/office/powerpoint/2010/main" val="334532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571500" y="1406017"/>
            <a:ext cx="10515600" cy="1599692"/>
          </a:xfrm>
        </p:spPr>
        <p:txBody>
          <a:bodyPr>
            <a:normAutofit lnSpcReduction="10000"/>
          </a:bodyPr>
          <a:lstStyle/>
          <a:p>
            <a:r>
              <a:rPr lang="en-US" dirty="0"/>
              <a:t>Summarize how you built, evaluated, improved, and found the best performing classification model</a:t>
            </a:r>
          </a:p>
          <a:p>
            <a:r>
              <a:rPr lang="en-US" dirty="0"/>
              <a:t>You need present your model development process using key phrases and flowchart</a:t>
            </a:r>
          </a:p>
          <a:p>
            <a:endParaRPr lang="en-US" dirty="0"/>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4"/>
          </p:nvPr>
        </p:nvSpPr>
        <p:spPr/>
        <p:txBody>
          <a:bodyPr/>
          <a:lstStyle/>
          <a:p>
            <a:fld id="{5075537C-CA84-1446-933C-8E9D027F9201}" type="slidenum">
              <a:rPr lang="en-US" smtClean="0"/>
              <a:t>16</a:t>
            </a:fld>
            <a:endParaRPr lang="en-US" dirty="0"/>
          </a:p>
        </p:txBody>
      </p:sp>
      <p:sp>
        <p:nvSpPr>
          <p:cNvPr id="6" name="Content Placeholder 4">
            <a:extLst>
              <a:ext uri="{FF2B5EF4-FFF2-40B4-BE49-F238E27FC236}">
                <a16:creationId xmlns:a16="http://schemas.microsoft.com/office/drawing/2014/main" id="{4AF6F026-63D4-4770-9C97-7C8395C3AB8F}"/>
              </a:ext>
            </a:extLst>
          </p:cNvPr>
          <p:cNvSpPr txBox="1">
            <a:spLocks/>
          </p:cNvSpPr>
          <p:nvPr/>
        </p:nvSpPr>
        <p:spPr>
          <a:xfrm>
            <a:off x="571500" y="4913027"/>
            <a:ext cx="10515600" cy="865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Add the GitHub URL of your completed predictive analysis lab, as an external reference and peer-review purpose</a:t>
            </a:r>
          </a:p>
          <a:p>
            <a:endParaRPr lang="en-US" dirty="0"/>
          </a:p>
        </p:txBody>
      </p:sp>
      <p:sp>
        <p:nvSpPr>
          <p:cNvPr id="7" name="Content Placeholder 4">
            <a:extLst>
              <a:ext uri="{FF2B5EF4-FFF2-40B4-BE49-F238E27FC236}">
                <a16:creationId xmlns:a16="http://schemas.microsoft.com/office/drawing/2014/main" id="{E856A919-7430-42A3-A003-639137B1CB75}"/>
              </a:ext>
            </a:extLst>
          </p:cNvPr>
          <p:cNvSpPr txBox="1">
            <a:spLocks/>
          </p:cNvSpPr>
          <p:nvPr/>
        </p:nvSpPr>
        <p:spPr>
          <a:xfrm>
            <a:off x="838200" y="3093894"/>
            <a:ext cx="10515600" cy="166276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s-MX" dirty="0" err="1">
                <a:solidFill>
                  <a:schemeClr val="accent1">
                    <a:lumMod val="75000"/>
                  </a:schemeClr>
                </a:solidFill>
              </a:rPr>
              <a:t>First</a:t>
            </a:r>
            <a:r>
              <a:rPr lang="es-MX" dirty="0">
                <a:solidFill>
                  <a:schemeClr val="accent1">
                    <a:lumMod val="75000"/>
                  </a:schemeClr>
                </a:solidFill>
              </a:rPr>
              <a:t>, </a:t>
            </a:r>
            <a:r>
              <a:rPr lang="es-MX" dirty="0" err="1">
                <a:solidFill>
                  <a:schemeClr val="accent1">
                    <a:lumMod val="75000"/>
                  </a:schemeClr>
                </a:solidFill>
              </a:rPr>
              <a:t>we</a:t>
            </a:r>
            <a:r>
              <a:rPr lang="es-MX" dirty="0">
                <a:solidFill>
                  <a:schemeClr val="accent1">
                    <a:lumMod val="75000"/>
                  </a:schemeClr>
                </a:solidFill>
              </a:rPr>
              <a:t> </a:t>
            </a:r>
            <a:r>
              <a:rPr lang="es-MX" dirty="0" err="1">
                <a:solidFill>
                  <a:schemeClr val="accent1">
                    <a:lumMod val="75000"/>
                  </a:schemeClr>
                </a:solidFill>
              </a:rPr>
              <a:t>choose</a:t>
            </a:r>
            <a:r>
              <a:rPr lang="es-MX" dirty="0">
                <a:solidFill>
                  <a:schemeClr val="accent1">
                    <a:lumMod val="75000"/>
                  </a:schemeClr>
                </a:solidFill>
              </a:rPr>
              <a:t> </a:t>
            </a:r>
            <a:r>
              <a:rPr lang="es-MX" dirty="0" err="1">
                <a:solidFill>
                  <a:schemeClr val="accent1">
                    <a:lumMod val="75000"/>
                  </a:schemeClr>
                </a:solidFill>
              </a:rPr>
              <a:t>the</a:t>
            </a:r>
            <a:r>
              <a:rPr lang="es-MX" dirty="0">
                <a:solidFill>
                  <a:schemeClr val="accent1">
                    <a:lumMod val="75000"/>
                  </a:schemeClr>
                </a:solidFill>
              </a:rPr>
              <a:t> </a:t>
            </a:r>
            <a:r>
              <a:rPr lang="es-MX" dirty="0" err="1">
                <a:solidFill>
                  <a:schemeClr val="accent1">
                    <a:lumMod val="75000"/>
                  </a:schemeClr>
                </a:solidFill>
              </a:rPr>
              <a:t>columns</a:t>
            </a:r>
            <a:r>
              <a:rPr lang="es-MX" dirty="0">
                <a:solidFill>
                  <a:schemeClr val="accent1">
                    <a:lumMod val="75000"/>
                  </a:schemeClr>
                </a:solidFill>
              </a:rPr>
              <a:t> </a:t>
            </a:r>
            <a:r>
              <a:rPr lang="es-MX" dirty="0" err="1">
                <a:solidFill>
                  <a:schemeClr val="accent1">
                    <a:lumMod val="75000"/>
                  </a:schemeClr>
                </a:solidFill>
              </a:rPr>
              <a:t>that</a:t>
            </a:r>
            <a:r>
              <a:rPr lang="es-MX" dirty="0">
                <a:solidFill>
                  <a:schemeClr val="accent1">
                    <a:lumMod val="75000"/>
                  </a:schemeClr>
                </a:solidFill>
              </a:rPr>
              <a:t> </a:t>
            </a:r>
            <a:r>
              <a:rPr lang="es-MX" dirty="0" err="1">
                <a:solidFill>
                  <a:schemeClr val="accent1">
                    <a:lumMod val="75000"/>
                  </a:schemeClr>
                </a:solidFill>
              </a:rPr>
              <a:t>will</a:t>
            </a:r>
            <a:r>
              <a:rPr lang="es-MX" dirty="0">
                <a:solidFill>
                  <a:schemeClr val="accent1">
                    <a:lumMod val="75000"/>
                  </a:schemeClr>
                </a:solidFill>
              </a:rPr>
              <a:t> be </a:t>
            </a:r>
            <a:r>
              <a:rPr lang="es-MX" dirty="0" err="1">
                <a:solidFill>
                  <a:schemeClr val="accent1">
                    <a:lumMod val="75000"/>
                  </a:schemeClr>
                </a:solidFill>
              </a:rPr>
              <a:t>our</a:t>
            </a:r>
            <a:r>
              <a:rPr lang="es-MX" dirty="0">
                <a:solidFill>
                  <a:schemeClr val="accent1">
                    <a:lumMod val="75000"/>
                  </a:schemeClr>
                </a:solidFill>
              </a:rPr>
              <a:t> ‘y’ and ‘x’ and </a:t>
            </a:r>
            <a:r>
              <a:rPr lang="es-MX" dirty="0" err="1">
                <a:solidFill>
                  <a:schemeClr val="accent1">
                    <a:lumMod val="75000"/>
                  </a:schemeClr>
                </a:solidFill>
              </a:rPr>
              <a:t>split</a:t>
            </a:r>
            <a:r>
              <a:rPr lang="es-MX" dirty="0">
                <a:solidFill>
                  <a:schemeClr val="accent1">
                    <a:lumMod val="75000"/>
                  </a:schemeClr>
                </a:solidFill>
              </a:rPr>
              <a:t> </a:t>
            </a:r>
            <a:r>
              <a:rPr lang="es-MX" dirty="0" err="1">
                <a:solidFill>
                  <a:schemeClr val="accent1">
                    <a:lumMod val="75000"/>
                  </a:schemeClr>
                </a:solidFill>
              </a:rPr>
              <a:t>their</a:t>
            </a:r>
            <a:r>
              <a:rPr lang="es-MX" dirty="0">
                <a:solidFill>
                  <a:schemeClr val="accent1">
                    <a:lumMod val="75000"/>
                  </a:schemeClr>
                </a:solidFill>
              </a:rPr>
              <a:t> </a:t>
            </a:r>
            <a:r>
              <a:rPr lang="es-MX" dirty="0" err="1">
                <a:solidFill>
                  <a:schemeClr val="accent1">
                    <a:lumMod val="75000"/>
                  </a:schemeClr>
                </a:solidFill>
              </a:rPr>
              <a:t>values</a:t>
            </a:r>
            <a:r>
              <a:rPr lang="es-MX" dirty="0">
                <a:solidFill>
                  <a:schemeClr val="accent1">
                    <a:lumMod val="75000"/>
                  </a:schemeClr>
                </a:solidFill>
              </a:rPr>
              <a:t> as </a:t>
            </a:r>
            <a:r>
              <a:rPr lang="es-MX" dirty="0" err="1">
                <a:solidFill>
                  <a:schemeClr val="accent1">
                    <a:lumMod val="75000"/>
                  </a:schemeClr>
                </a:solidFill>
              </a:rPr>
              <a:t>train</a:t>
            </a:r>
            <a:r>
              <a:rPr lang="es-MX" dirty="0">
                <a:solidFill>
                  <a:schemeClr val="accent1">
                    <a:lumMod val="75000"/>
                  </a:schemeClr>
                </a:solidFill>
              </a:rPr>
              <a:t> and test data. Next step </a:t>
            </a:r>
            <a:r>
              <a:rPr lang="es-MX" dirty="0" err="1">
                <a:solidFill>
                  <a:schemeClr val="accent1">
                    <a:lumMod val="75000"/>
                  </a:schemeClr>
                </a:solidFill>
              </a:rPr>
              <a:t>is</a:t>
            </a:r>
            <a:r>
              <a:rPr lang="es-MX" dirty="0">
                <a:solidFill>
                  <a:schemeClr val="accent1">
                    <a:lumMod val="75000"/>
                  </a:schemeClr>
                </a:solidFill>
              </a:rPr>
              <a:t> </a:t>
            </a:r>
            <a:r>
              <a:rPr lang="es-MX" dirty="0" err="1">
                <a:solidFill>
                  <a:schemeClr val="accent1">
                    <a:lumMod val="75000"/>
                  </a:schemeClr>
                </a:solidFill>
              </a:rPr>
              <a:t>to</a:t>
            </a:r>
            <a:r>
              <a:rPr lang="es-MX" dirty="0">
                <a:solidFill>
                  <a:schemeClr val="accent1">
                    <a:lumMod val="75000"/>
                  </a:schemeClr>
                </a:solidFill>
              </a:rPr>
              <a:t> </a:t>
            </a:r>
            <a:r>
              <a:rPr lang="es-MX" dirty="0" err="1">
                <a:solidFill>
                  <a:schemeClr val="accent1">
                    <a:lumMod val="75000"/>
                  </a:schemeClr>
                </a:solidFill>
              </a:rPr>
              <a:t>create</a:t>
            </a:r>
            <a:r>
              <a:rPr lang="es-MX" dirty="0">
                <a:solidFill>
                  <a:schemeClr val="accent1">
                    <a:lumMod val="75000"/>
                  </a:schemeClr>
                </a:solidFill>
              </a:rPr>
              <a:t> a </a:t>
            </a:r>
            <a:r>
              <a:rPr lang="es-MX" dirty="0" err="1">
                <a:solidFill>
                  <a:schemeClr val="accent1">
                    <a:lumMod val="75000"/>
                  </a:schemeClr>
                </a:solidFill>
              </a:rPr>
              <a:t>GridSearchCV</a:t>
            </a:r>
            <a:r>
              <a:rPr lang="es-MX" dirty="0">
                <a:solidFill>
                  <a:schemeClr val="accent1">
                    <a:lumMod val="75000"/>
                  </a:schemeClr>
                </a:solidFill>
              </a:rPr>
              <a:t> </a:t>
            </a:r>
            <a:r>
              <a:rPr lang="es-MX" dirty="0" err="1">
                <a:solidFill>
                  <a:schemeClr val="accent1">
                    <a:lumMod val="75000"/>
                  </a:schemeClr>
                </a:solidFill>
              </a:rPr>
              <a:t>object</a:t>
            </a:r>
            <a:r>
              <a:rPr lang="es-MX" dirty="0">
                <a:solidFill>
                  <a:schemeClr val="accent1">
                    <a:lumMod val="75000"/>
                  </a:schemeClr>
                </a:solidFill>
              </a:rPr>
              <a:t> </a:t>
            </a:r>
            <a:r>
              <a:rPr lang="es-MX" dirty="0" err="1">
                <a:solidFill>
                  <a:schemeClr val="accent1">
                    <a:lumMod val="75000"/>
                  </a:schemeClr>
                </a:solidFill>
              </a:rPr>
              <a:t>for</a:t>
            </a:r>
            <a:r>
              <a:rPr lang="es-MX" dirty="0">
                <a:solidFill>
                  <a:schemeClr val="accent1">
                    <a:lumMod val="75000"/>
                  </a:schemeClr>
                </a:solidFill>
              </a:rPr>
              <a:t> </a:t>
            </a:r>
            <a:r>
              <a:rPr lang="es-MX" dirty="0" err="1">
                <a:solidFill>
                  <a:schemeClr val="accent1">
                    <a:lumMod val="75000"/>
                  </a:schemeClr>
                </a:solidFill>
              </a:rPr>
              <a:t>different</a:t>
            </a:r>
            <a:r>
              <a:rPr lang="es-MX" dirty="0">
                <a:solidFill>
                  <a:schemeClr val="accent1">
                    <a:lumMod val="75000"/>
                  </a:schemeClr>
                </a:solidFill>
              </a:rPr>
              <a:t> models (4 in </a:t>
            </a:r>
            <a:r>
              <a:rPr lang="es-MX" dirty="0" err="1">
                <a:solidFill>
                  <a:schemeClr val="accent1">
                    <a:lumMod val="75000"/>
                  </a:schemeClr>
                </a:solidFill>
              </a:rPr>
              <a:t>our</a:t>
            </a:r>
            <a:r>
              <a:rPr lang="es-MX" dirty="0">
                <a:solidFill>
                  <a:schemeClr val="accent1">
                    <a:lumMod val="75000"/>
                  </a:schemeClr>
                </a:solidFill>
              </a:rPr>
              <a:t> case), </a:t>
            </a:r>
            <a:r>
              <a:rPr lang="es-MX" dirty="0" err="1">
                <a:solidFill>
                  <a:schemeClr val="accent1">
                    <a:lumMod val="75000"/>
                  </a:schemeClr>
                </a:solidFill>
              </a:rPr>
              <a:t>each</a:t>
            </a:r>
            <a:r>
              <a:rPr lang="es-MX" dirty="0">
                <a:solidFill>
                  <a:schemeClr val="accent1">
                    <a:lumMod val="75000"/>
                  </a:schemeClr>
                </a:solidFill>
              </a:rPr>
              <a:t> </a:t>
            </a:r>
            <a:r>
              <a:rPr lang="es-MX" dirty="0" err="1">
                <a:solidFill>
                  <a:schemeClr val="accent1">
                    <a:lumMod val="75000"/>
                  </a:schemeClr>
                </a:solidFill>
              </a:rPr>
              <a:t>one</a:t>
            </a:r>
            <a:r>
              <a:rPr lang="es-MX" dirty="0">
                <a:solidFill>
                  <a:schemeClr val="accent1">
                    <a:lumMod val="75000"/>
                  </a:schemeClr>
                </a:solidFill>
              </a:rPr>
              <a:t> </a:t>
            </a:r>
            <a:r>
              <a:rPr lang="es-MX" dirty="0" err="1">
                <a:solidFill>
                  <a:schemeClr val="accent1">
                    <a:lumMod val="75000"/>
                  </a:schemeClr>
                </a:solidFill>
              </a:rPr>
              <a:t>with</a:t>
            </a:r>
            <a:r>
              <a:rPr lang="es-MX" dirty="0">
                <a:solidFill>
                  <a:schemeClr val="accent1">
                    <a:lumMod val="75000"/>
                  </a:schemeClr>
                </a:solidFill>
              </a:rPr>
              <a:t> </a:t>
            </a:r>
            <a:r>
              <a:rPr lang="es-MX" dirty="0" err="1">
                <a:solidFill>
                  <a:schemeClr val="accent1">
                    <a:lumMod val="75000"/>
                  </a:schemeClr>
                </a:solidFill>
              </a:rPr>
              <a:t>their</a:t>
            </a:r>
            <a:r>
              <a:rPr lang="es-MX" dirty="0">
                <a:solidFill>
                  <a:schemeClr val="accent1">
                    <a:lumMod val="75000"/>
                  </a:schemeClr>
                </a:solidFill>
              </a:rPr>
              <a:t> </a:t>
            </a:r>
            <a:r>
              <a:rPr lang="es-MX" dirty="0" err="1">
                <a:solidFill>
                  <a:schemeClr val="accent1">
                    <a:lumMod val="75000"/>
                  </a:schemeClr>
                </a:solidFill>
              </a:rPr>
              <a:t>own</a:t>
            </a:r>
            <a:r>
              <a:rPr lang="es-MX" dirty="0">
                <a:solidFill>
                  <a:schemeClr val="accent1">
                    <a:lumMod val="75000"/>
                  </a:schemeClr>
                </a:solidFill>
              </a:rPr>
              <a:t> </a:t>
            </a:r>
            <a:r>
              <a:rPr lang="es-MX" dirty="0" err="1">
                <a:solidFill>
                  <a:schemeClr val="accent1">
                    <a:lumMod val="75000"/>
                  </a:schemeClr>
                </a:solidFill>
              </a:rPr>
              <a:t>parameters</a:t>
            </a:r>
            <a:r>
              <a:rPr lang="es-MX" dirty="0">
                <a:solidFill>
                  <a:schemeClr val="accent1">
                    <a:lumMod val="75000"/>
                  </a:schemeClr>
                </a:solidFill>
              </a:rPr>
              <a:t>, </a:t>
            </a:r>
            <a:r>
              <a:rPr lang="es-MX" dirty="0" err="1">
                <a:solidFill>
                  <a:schemeClr val="accent1">
                    <a:lumMod val="75000"/>
                  </a:schemeClr>
                </a:solidFill>
              </a:rPr>
              <a:t>then</a:t>
            </a:r>
            <a:r>
              <a:rPr lang="es-MX" dirty="0">
                <a:solidFill>
                  <a:schemeClr val="accent1">
                    <a:lumMod val="75000"/>
                  </a:schemeClr>
                </a:solidFill>
              </a:rPr>
              <a:t> </a:t>
            </a:r>
            <a:r>
              <a:rPr lang="es-MX" dirty="0" err="1">
                <a:solidFill>
                  <a:schemeClr val="accent1">
                    <a:lumMod val="75000"/>
                  </a:schemeClr>
                </a:solidFill>
              </a:rPr>
              <a:t>fit</a:t>
            </a:r>
            <a:r>
              <a:rPr lang="es-MX" dirty="0">
                <a:solidFill>
                  <a:schemeClr val="accent1">
                    <a:lumMod val="75000"/>
                  </a:schemeClr>
                </a:solidFill>
              </a:rPr>
              <a:t> </a:t>
            </a:r>
            <a:r>
              <a:rPr lang="es-MX" dirty="0" err="1">
                <a:solidFill>
                  <a:schemeClr val="accent1">
                    <a:lumMod val="75000"/>
                  </a:schemeClr>
                </a:solidFill>
              </a:rPr>
              <a:t>the</a:t>
            </a:r>
            <a:r>
              <a:rPr lang="es-MX" dirty="0">
                <a:solidFill>
                  <a:schemeClr val="accent1">
                    <a:lumMod val="75000"/>
                  </a:schemeClr>
                </a:solidFill>
              </a:rPr>
              <a:t> </a:t>
            </a:r>
            <a:r>
              <a:rPr lang="es-MX" dirty="0" err="1">
                <a:solidFill>
                  <a:schemeClr val="accent1">
                    <a:lumMod val="75000"/>
                  </a:schemeClr>
                </a:solidFill>
              </a:rPr>
              <a:t>object</a:t>
            </a:r>
            <a:r>
              <a:rPr lang="es-MX" dirty="0">
                <a:solidFill>
                  <a:schemeClr val="accent1">
                    <a:lumMod val="75000"/>
                  </a:schemeClr>
                </a:solidFill>
              </a:rPr>
              <a:t> </a:t>
            </a:r>
            <a:r>
              <a:rPr lang="es-MX" dirty="0" err="1">
                <a:solidFill>
                  <a:schemeClr val="accent1">
                    <a:lumMod val="75000"/>
                  </a:schemeClr>
                </a:solidFill>
              </a:rPr>
              <a:t>to</a:t>
            </a:r>
            <a:r>
              <a:rPr lang="es-MX" dirty="0">
                <a:solidFill>
                  <a:schemeClr val="accent1">
                    <a:lumMod val="75000"/>
                  </a:schemeClr>
                </a:solidFill>
              </a:rPr>
              <a:t> </a:t>
            </a:r>
            <a:r>
              <a:rPr lang="es-MX" dirty="0" err="1">
                <a:solidFill>
                  <a:schemeClr val="accent1">
                    <a:lumMod val="75000"/>
                  </a:schemeClr>
                </a:solidFill>
              </a:rPr>
              <a:t>find</a:t>
            </a:r>
            <a:r>
              <a:rPr lang="es-MX" dirty="0">
                <a:solidFill>
                  <a:schemeClr val="accent1">
                    <a:lumMod val="75000"/>
                  </a:schemeClr>
                </a:solidFill>
              </a:rPr>
              <a:t> </a:t>
            </a:r>
            <a:r>
              <a:rPr lang="es-MX" dirty="0" err="1">
                <a:solidFill>
                  <a:schemeClr val="accent1">
                    <a:lumMod val="75000"/>
                  </a:schemeClr>
                </a:solidFill>
              </a:rPr>
              <a:t>the</a:t>
            </a:r>
            <a:r>
              <a:rPr lang="es-MX" dirty="0">
                <a:solidFill>
                  <a:schemeClr val="accent1">
                    <a:lumMod val="75000"/>
                  </a:schemeClr>
                </a:solidFill>
              </a:rPr>
              <a:t> </a:t>
            </a:r>
            <a:r>
              <a:rPr lang="es-MX" dirty="0" err="1">
                <a:solidFill>
                  <a:schemeClr val="accent1">
                    <a:lumMod val="75000"/>
                  </a:schemeClr>
                </a:solidFill>
              </a:rPr>
              <a:t>best</a:t>
            </a:r>
            <a:r>
              <a:rPr lang="es-MX" dirty="0">
                <a:solidFill>
                  <a:schemeClr val="accent1">
                    <a:lumMod val="75000"/>
                  </a:schemeClr>
                </a:solidFill>
              </a:rPr>
              <a:t> </a:t>
            </a:r>
            <a:r>
              <a:rPr lang="es-MX" dirty="0" err="1">
                <a:solidFill>
                  <a:schemeClr val="accent1">
                    <a:lumMod val="75000"/>
                  </a:schemeClr>
                </a:solidFill>
              </a:rPr>
              <a:t>parameters</a:t>
            </a:r>
            <a:r>
              <a:rPr lang="es-MX" dirty="0">
                <a:solidFill>
                  <a:schemeClr val="accent1">
                    <a:lumMod val="75000"/>
                  </a:schemeClr>
                </a:solidFill>
              </a:rPr>
              <a:t> </a:t>
            </a:r>
            <a:r>
              <a:rPr lang="es-MX" dirty="0" err="1">
                <a:solidFill>
                  <a:schemeClr val="accent1">
                    <a:lumMod val="75000"/>
                  </a:schemeClr>
                </a:solidFill>
              </a:rPr>
              <a:t>for</a:t>
            </a:r>
            <a:r>
              <a:rPr lang="es-MX" dirty="0">
                <a:solidFill>
                  <a:schemeClr val="accent1">
                    <a:lumMod val="75000"/>
                  </a:schemeClr>
                </a:solidFill>
              </a:rPr>
              <a:t> </a:t>
            </a:r>
            <a:r>
              <a:rPr lang="es-MX" dirty="0" err="1">
                <a:solidFill>
                  <a:schemeClr val="accent1">
                    <a:lumMod val="75000"/>
                  </a:schemeClr>
                </a:solidFill>
              </a:rPr>
              <a:t>each</a:t>
            </a:r>
            <a:r>
              <a:rPr lang="es-MX" dirty="0">
                <a:solidFill>
                  <a:schemeClr val="accent1">
                    <a:lumMod val="75000"/>
                  </a:schemeClr>
                </a:solidFill>
              </a:rPr>
              <a:t> </a:t>
            </a:r>
            <a:r>
              <a:rPr lang="es-MX" dirty="0" err="1">
                <a:solidFill>
                  <a:schemeClr val="accent1">
                    <a:lumMod val="75000"/>
                  </a:schemeClr>
                </a:solidFill>
              </a:rPr>
              <a:t>model</a:t>
            </a:r>
            <a:r>
              <a:rPr lang="es-MX" dirty="0">
                <a:solidFill>
                  <a:schemeClr val="accent1">
                    <a:lumMod val="75000"/>
                  </a:schemeClr>
                </a:solidFill>
              </a:rPr>
              <a:t> and </a:t>
            </a:r>
            <a:r>
              <a:rPr lang="es-MX" dirty="0" err="1">
                <a:solidFill>
                  <a:schemeClr val="accent1">
                    <a:lumMod val="75000"/>
                  </a:schemeClr>
                </a:solidFill>
              </a:rPr>
              <a:t>their</a:t>
            </a:r>
            <a:r>
              <a:rPr lang="es-MX" dirty="0">
                <a:solidFill>
                  <a:schemeClr val="accent1">
                    <a:lumMod val="75000"/>
                  </a:schemeClr>
                </a:solidFill>
              </a:rPr>
              <a:t> </a:t>
            </a:r>
            <a:r>
              <a:rPr lang="es-MX" dirty="0" err="1">
                <a:solidFill>
                  <a:schemeClr val="accent1">
                    <a:lumMod val="75000"/>
                  </a:schemeClr>
                </a:solidFill>
              </a:rPr>
              <a:t>best</a:t>
            </a:r>
            <a:r>
              <a:rPr lang="es-MX" dirty="0">
                <a:solidFill>
                  <a:schemeClr val="accent1">
                    <a:lumMod val="75000"/>
                  </a:schemeClr>
                </a:solidFill>
              </a:rPr>
              <a:t> score.</a:t>
            </a:r>
          </a:p>
          <a:p>
            <a:pPr marL="0" indent="0">
              <a:buNone/>
            </a:pPr>
            <a:r>
              <a:rPr lang="es-MX" dirty="0" err="1">
                <a:solidFill>
                  <a:schemeClr val="accent1">
                    <a:lumMod val="75000"/>
                  </a:schemeClr>
                </a:solidFill>
              </a:rPr>
              <a:t>Finally</a:t>
            </a:r>
            <a:r>
              <a:rPr lang="es-MX" dirty="0">
                <a:solidFill>
                  <a:schemeClr val="accent1">
                    <a:lumMod val="75000"/>
                  </a:schemeClr>
                </a:solidFill>
              </a:rPr>
              <a:t>, </a:t>
            </a:r>
            <a:r>
              <a:rPr lang="es-MX" dirty="0" err="1">
                <a:solidFill>
                  <a:schemeClr val="accent1">
                    <a:lumMod val="75000"/>
                  </a:schemeClr>
                </a:solidFill>
              </a:rPr>
              <a:t>we</a:t>
            </a:r>
            <a:r>
              <a:rPr lang="es-MX" dirty="0">
                <a:solidFill>
                  <a:schemeClr val="accent1">
                    <a:lumMod val="75000"/>
                  </a:schemeClr>
                </a:solidFill>
              </a:rPr>
              <a:t> can </a:t>
            </a:r>
            <a:r>
              <a:rPr lang="es-MX" dirty="0" err="1">
                <a:solidFill>
                  <a:schemeClr val="accent1">
                    <a:lumMod val="75000"/>
                  </a:schemeClr>
                </a:solidFill>
              </a:rPr>
              <a:t>calculate</a:t>
            </a:r>
            <a:r>
              <a:rPr lang="es-MX" dirty="0">
                <a:solidFill>
                  <a:schemeClr val="accent1">
                    <a:lumMod val="75000"/>
                  </a:schemeClr>
                </a:solidFill>
              </a:rPr>
              <a:t> </a:t>
            </a:r>
            <a:r>
              <a:rPr lang="es-MX" dirty="0" err="1">
                <a:solidFill>
                  <a:schemeClr val="accent1">
                    <a:lumMod val="75000"/>
                  </a:schemeClr>
                </a:solidFill>
              </a:rPr>
              <a:t>their</a:t>
            </a:r>
            <a:r>
              <a:rPr lang="es-MX" dirty="0">
                <a:solidFill>
                  <a:schemeClr val="accent1">
                    <a:lumMod val="75000"/>
                  </a:schemeClr>
                </a:solidFill>
              </a:rPr>
              <a:t> </a:t>
            </a:r>
            <a:r>
              <a:rPr lang="es-MX" dirty="0" err="1">
                <a:solidFill>
                  <a:schemeClr val="accent1">
                    <a:lumMod val="75000"/>
                  </a:schemeClr>
                </a:solidFill>
              </a:rPr>
              <a:t>accuracy</a:t>
            </a:r>
            <a:r>
              <a:rPr lang="es-MX" dirty="0">
                <a:solidFill>
                  <a:schemeClr val="accent1">
                    <a:lumMod val="75000"/>
                  </a:schemeClr>
                </a:solidFill>
              </a:rPr>
              <a:t> </a:t>
            </a:r>
            <a:r>
              <a:rPr lang="es-MX" dirty="0" err="1">
                <a:solidFill>
                  <a:schemeClr val="accent1">
                    <a:lumMod val="75000"/>
                  </a:schemeClr>
                </a:solidFill>
              </a:rPr>
              <a:t>on</a:t>
            </a:r>
            <a:r>
              <a:rPr lang="es-MX" dirty="0">
                <a:solidFill>
                  <a:schemeClr val="accent1">
                    <a:lumMod val="75000"/>
                  </a:schemeClr>
                </a:solidFill>
              </a:rPr>
              <a:t> test data and </a:t>
            </a:r>
            <a:r>
              <a:rPr lang="es-MX" dirty="0" err="1">
                <a:solidFill>
                  <a:schemeClr val="accent1">
                    <a:lumMod val="75000"/>
                  </a:schemeClr>
                </a:solidFill>
              </a:rPr>
              <a:t>plot</a:t>
            </a:r>
            <a:r>
              <a:rPr lang="es-MX" dirty="0">
                <a:solidFill>
                  <a:schemeClr val="accent1">
                    <a:lumMod val="75000"/>
                  </a:schemeClr>
                </a:solidFill>
              </a:rPr>
              <a:t> a confusión </a:t>
            </a:r>
            <a:r>
              <a:rPr lang="es-MX" dirty="0" err="1">
                <a:solidFill>
                  <a:schemeClr val="accent1">
                    <a:lumMod val="75000"/>
                  </a:schemeClr>
                </a:solidFill>
              </a:rPr>
              <a:t>matrix</a:t>
            </a:r>
            <a:r>
              <a:rPr lang="es-MX" dirty="0">
                <a:solidFill>
                  <a:schemeClr val="accent1">
                    <a:lumMod val="75000"/>
                  </a:schemeClr>
                </a:solidFill>
              </a:rPr>
              <a:t> </a:t>
            </a:r>
            <a:r>
              <a:rPr lang="es-MX" dirty="0" err="1">
                <a:solidFill>
                  <a:schemeClr val="accent1">
                    <a:lumMod val="75000"/>
                  </a:schemeClr>
                </a:solidFill>
              </a:rPr>
              <a:t>to</a:t>
            </a:r>
            <a:r>
              <a:rPr lang="es-MX" dirty="0">
                <a:solidFill>
                  <a:schemeClr val="accent1">
                    <a:lumMod val="75000"/>
                  </a:schemeClr>
                </a:solidFill>
              </a:rPr>
              <a:t> compare </a:t>
            </a:r>
            <a:r>
              <a:rPr lang="es-MX" dirty="0" err="1">
                <a:solidFill>
                  <a:schemeClr val="accent1">
                    <a:lumMod val="75000"/>
                  </a:schemeClr>
                </a:solidFill>
              </a:rPr>
              <a:t>all</a:t>
            </a:r>
            <a:r>
              <a:rPr lang="es-MX" dirty="0">
                <a:solidFill>
                  <a:schemeClr val="accent1">
                    <a:lumMod val="75000"/>
                  </a:schemeClr>
                </a:solidFill>
              </a:rPr>
              <a:t> models performance.</a:t>
            </a:r>
          </a:p>
          <a:p>
            <a:endParaRPr lang="en-US" dirty="0"/>
          </a:p>
        </p:txBody>
      </p:sp>
      <p:sp>
        <p:nvSpPr>
          <p:cNvPr id="8" name="Content Placeholder 4">
            <a:extLst>
              <a:ext uri="{FF2B5EF4-FFF2-40B4-BE49-F238E27FC236}">
                <a16:creationId xmlns:a16="http://schemas.microsoft.com/office/drawing/2014/main" id="{6D30FEA4-968F-40AB-A5E6-819756EDDAD7}"/>
              </a:ext>
            </a:extLst>
          </p:cNvPr>
          <p:cNvSpPr txBox="1">
            <a:spLocks/>
          </p:cNvSpPr>
          <p:nvPr/>
        </p:nvSpPr>
        <p:spPr>
          <a:xfrm>
            <a:off x="838200" y="5827426"/>
            <a:ext cx="10515600" cy="64092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solidFill>
                  <a:srgbClr val="FFC000"/>
                </a:solidFill>
                <a:hlinkClick r:id="rId2">
                  <a:extLst>
                    <a:ext uri="{A12FA001-AC4F-418D-AE19-62706E023703}">
                      <ahyp:hlinkClr xmlns:ahyp="http://schemas.microsoft.com/office/drawing/2018/hyperlinkcolor" val="tx"/>
                    </a:ext>
                  </a:extLst>
                </a:hlinkClick>
              </a:rPr>
              <a:t>https://github.com/DaniArroyo/Data-Science-Capstone/blob/main/Machine%20Learning%20Prediction%20lab.ipynb</a:t>
            </a:r>
            <a:endParaRPr lang="en-US" dirty="0">
              <a:solidFill>
                <a:srgbClr val="FFC000"/>
              </a:solidFill>
            </a:endParaRPr>
          </a:p>
        </p:txBody>
      </p:sp>
    </p:spTree>
    <p:extLst>
      <p:ext uri="{BB962C8B-B14F-4D97-AF65-F5344CB8AC3E}">
        <p14:creationId xmlns:p14="http://schemas.microsoft.com/office/powerpoint/2010/main" val="181371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Exploratory data analysis results</a:t>
            </a:r>
          </a:p>
          <a:p>
            <a:pPr marL="0" indent="0">
              <a:buNone/>
            </a:pPr>
            <a:r>
              <a:rPr lang="en-US" sz="2000" dirty="0">
                <a:solidFill>
                  <a:schemeClr val="accent1">
                    <a:lumMod val="75000"/>
                  </a:schemeClr>
                </a:solidFill>
                <a:latin typeface="+mn-lt"/>
              </a:rPr>
              <a:t>Through EDA we found out strong relationships between Payload mass and some of the orbits like GTO(negative) or Polar LEO ISS(positive), or between orbit and </a:t>
            </a:r>
            <a:r>
              <a:rPr lang="en-US" sz="2000">
                <a:solidFill>
                  <a:schemeClr val="accent1">
                    <a:lumMod val="75000"/>
                  </a:schemeClr>
                </a:solidFill>
                <a:latin typeface="+mn-lt"/>
              </a:rPr>
              <a:t>success rate.</a:t>
            </a:r>
            <a:endParaRPr lang="en-US" sz="2000" dirty="0">
              <a:solidFill>
                <a:schemeClr val="accent1">
                  <a:lumMod val="75000"/>
                </a:schemeClr>
              </a:solidFill>
              <a:latin typeface="+mn-lt"/>
            </a:endParaRPr>
          </a:p>
          <a:p>
            <a:pPr marL="0" indent="0">
              <a:buNone/>
            </a:pPr>
            <a:r>
              <a:rPr lang="en-US" sz="2000" dirty="0">
                <a:solidFill>
                  <a:schemeClr val="accent1">
                    <a:lumMod val="75000"/>
                  </a:schemeClr>
                </a:solidFill>
                <a:latin typeface="+mn-lt"/>
              </a:rPr>
              <a:t>Also, we</a:t>
            </a:r>
            <a:r>
              <a:rPr lang="en-US" sz="2000" b="0" i="0" dirty="0">
                <a:solidFill>
                  <a:schemeClr val="accent1">
                    <a:lumMod val="75000"/>
                  </a:schemeClr>
                </a:solidFill>
                <a:effectLst/>
                <a:latin typeface="+mn-lt"/>
              </a:rPr>
              <a:t> can observe that the success rate since 2013 kept increasing till 2020.</a:t>
            </a:r>
            <a:endParaRPr lang="en-US" sz="2000" dirty="0">
              <a:solidFill>
                <a:schemeClr val="accent1">
                  <a:lumMod val="75000"/>
                </a:schemeClr>
              </a:solidFill>
              <a:latin typeface="+mn-lt"/>
            </a:endParaRPr>
          </a:p>
          <a:p>
            <a:endParaRPr lang="en-US" sz="2200" dirty="0"/>
          </a:p>
          <a:p>
            <a:endParaRPr lang="en-US" sz="2200" dirty="0"/>
          </a:p>
          <a:p>
            <a:r>
              <a:rPr lang="en-US" sz="2200" dirty="0"/>
              <a:t>Interactive analytics demo in screenshots</a:t>
            </a:r>
          </a:p>
          <a:p>
            <a:pPr marL="0" indent="0">
              <a:buNone/>
            </a:pPr>
            <a:endParaRPr lang="en-US" sz="2200" dirty="0"/>
          </a:p>
          <a:p>
            <a:r>
              <a:rPr lang="en-US" sz="2200" dirty="0"/>
              <a:t>Predictive analysis results</a:t>
            </a:r>
          </a:p>
          <a:p>
            <a:pPr lvl="1"/>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4"/>
          </p:nvPr>
        </p:nvSpPr>
        <p:spPr/>
        <p:txBody>
          <a:bodyPr/>
          <a:lstStyle/>
          <a:p>
            <a:fld id="{5075537C-CA84-1446-933C-8E9D027F9201}" type="slidenum">
              <a:rPr lang="en-US" smtClean="0"/>
              <a:t>17</a:t>
            </a:fld>
            <a:endParaRPr lang="en-US"/>
          </a:p>
        </p:txBody>
      </p:sp>
    </p:spTree>
    <p:extLst>
      <p:ext uri="{BB962C8B-B14F-4D97-AF65-F5344CB8AC3E}">
        <p14:creationId xmlns:p14="http://schemas.microsoft.com/office/powerpoint/2010/main" val="32100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4"/>
          </p:nvPr>
        </p:nvSpPr>
        <p:spPr/>
        <p:txBody>
          <a:bodyPr/>
          <a:lstStyle/>
          <a:p>
            <a:fld id="{5075537C-CA84-1446-933C-8E9D027F9201}" type="slidenum">
              <a:rPr lang="en-US" smtClean="0"/>
              <a:t>18</a:t>
            </a:fld>
            <a:endParaRPr lang="en-US"/>
          </a:p>
        </p:txBody>
      </p:sp>
    </p:spTree>
    <p:extLst>
      <p:ext uri="{BB962C8B-B14F-4D97-AF65-F5344CB8AC3E}">
        <p14:creationId xmlns:p14="http://schemas.microsoft.com/office/powerpoint/2010/main" val="17827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9788" y="365125"/>
            <a:ext cx="10515600" cy="1325563"/>
          </a:xfrm>
        </p:spPr>
        <p:txBody>
          <a:bodyPr anchor="ctr">
            <a:normAutofit/>
          </a:bodyPr>
          <a:lstStyle/>
          <a:p>
            <a:r>
              <a:rPr lang="en-CA" b="1"/>
              <a:t>Flight Number vs. Launch Site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sz="half" idx="1"/>
          </p:nvPr>
        </p:nvSpPr>
        <p:spPr>
          <a:xfrm>
            <a:off x="838200" y="1825625"/>
            <a:ext cx="5181600" cy="907255"/>
          </a:xfrm>
        </p:spPr>
        <p:txBody>
          <a:bodyPr>
            <a:normAutofit/>
          </a:bodyPr>
          <a:lstStyle/>
          <a:p>
            <a:r>
              <a:rPr lang="en-CA" dirty="0"/>
              <a:t>Show a scatter plot of Flight Number vs. Launch Site</a:t>
            </a:r>
            <a:endParaRPr lang="en-US" dirty="0"/>
          </a:p>
        </p:txBody>
      </p:sp>
      <p:pic>
        <p:nvPicPr>
          <p:cNvPr id="14" name="Marcador de contenido 13" descr="Imagen que contiene Aplicación&#10;&#10;Descripción generada automáticamente">
            <a:extLst>
              <a:ext uri="{FF2B5EF4-FFF2-40B4-BE49-F238E27FC236}">
                <a16:creationId xmlns:a16="http://schemas.microsoft.com/office/drawing/2014/main" id="{4AF6B117-CD88-428F-A375-E1032CB60D26}"/>
              </a:ext>
            </a:extLst>
          </p:cNvPr>
          <p:cNvPicPr>
            <a:picLocks noGrp="1" noChangeAspect="1"/>
          </p:cNvPicPr>
          <p:nvPr>
            <p:ph sz="half" idx="2"/>
          </p:nvPr>
        </p:nvPicPr>
        <p:blipFill>
          <a:blip r:embed="rId2"/>
          <a:stretch>
            <a:fillRect/>
          </a:stretch>
        </p:blipFill>
        <p:spPr>
          <a:xfrm>
            <a:off x="838200" y="2867816"/>
            <a:ext cx="9191625" cy="1923703"/>
          </a:xfrm>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19</a:t>
            </a:fld>
            <a:endParaRPr lang="en-US"/>
          </a:p>
        </p:txBody>
      </p:sp>
      <p:sp>
        <p:nvSpPr>
          <p:cNvPr id="21" name="Content Placeholder 2">
            <a:extLst>
              <a:ext uri="{FF2B5EF4-FFF2-40B4-BE49-F238E27FC236}">
                <a16:creationId xmlns:a16="http://schemas.microsoft.com/office/drawing/2014/main" id="{15A36AAE-DFB4-4F9B-82F9-B5BE4A7BB9C5}"/>
              </a:ext>
            </a:extLst>
          </p:cNvPr>
          <p:cNvSpPr txBox="1">
            <a:spLocks/>
          </p:cNvSpPr>
          <p:nvPr/>
        </p:nvSpPr>
        <p:spPr>
          <a:xfrm>
            <a:off x="5838825" y="1777998"/>
            <a:ext cx="5181600" cy="1002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Show the screenshot of the scatter plot with explanations</a:t>
            </a:r>
          </a:p>
        </p:txBody>
      </p:sp>
      <p:sp>
        <p:nvSpPr>
          <p:cNvPr id="22" name="Content Placeholder 2">
            <a:extLst>
              <a:ext uri="{FF2B5EF4-FFF2-40B4-BE49-F238E27FC236}">
                <a16:creationId xmlns:a16="http://schemas.microsoft.com/office/drawing/2014/main" id="{0E4890D0-07EF-4236-979D-D070FAE01BF4}"/>
              </a:ext>
            </a:extLst>
          </p:cNvPr>
          <p:cNvSpPr txBox="1">
            <a:spLocks/>
          </p:cNvSpPr>
          <p:nvPr/>
        </p:nvSpPr>
        <p:spPr>
          <a:xfrm>
            <a:off x="1185862" y="4926455"/>
            <a:ext cx="9305925" cy="13761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800" dirty="0">
                <a:solidFill>
                  <a:schemeClr val="accent1">
                    <a:lumMod val="75000"/>
                  </a:schemeClr>
                </a:solidFill>
                <a:latin typeface="+mn-lt"/>
              </a:rPr>
              <a:t>In this scatter plot we can see that CCAFS SLC 40 had intervals between 4 and 3 </a:t>
            </a:r>
            <a:r>
              <a:rPr lang="es-ES" sz="1800" b="0" i="0" dirty="0">
                <a:solidFill>
                  <a:schemeClr val="accent1">
                    <a:lumMod val="75000"/>
                  </a:schemeClr>
                </a:solidFill>
                <a:effectLst/>
                <a:latin typeface="+mn-lt"/>
              </a:rPr>
              <a:t>unsuccessful </a:t>
            </a:r>
            <a:r>
              <a:rPr lang="es-ES" sz="1800" b="0" i="0" dirty="0" err="1">
                <a:solidFill>
                  <a:schemeClr val="accent1">
                    <a:lumMod val="75000"/>
                  </a:schemeClr>
                </a:solidFill>
                <a:effectLst/>
                <a:latin typeface="+mn-lt"/>
              </a:rPr>
              <a:t>landings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before</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start</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getting</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successful</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ones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having</a:t>
            </a:r>
            <a:r>
              <a:rPr lang="es-ES" sz="1800" b="0" i="0" dirty="0">
                <a:solidFill>
                  <a:schemeClr val="accent1">
                    <a:lumMod val="75000"/>
                  </a:schemeClr>
                </a:solidFill>
                <a:effectLst/>
                <a:latin typeface="+mn-lt"/>
              </a:rPr>
              <a:t> a 60% </a:t>
            </a:r>
            <a:r>
              <a:rPr lang="es-ES" sz="1800" b="0" i="0" dirty="0" err="1">
                <a:solidFill>
                  <a:schemeClr val="accent1">
                    <a:lumMod val="75000"/>
                  </a:schemeClr>
                </a:solidFill>
                <a:effectLst/>
                <a:latin typeface="+mn-lt"/>
              </a:rPr>
              <a:t>successful</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landing</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rate</a:t>
            </a:r>
            <a:r>
              <a:rPr lang="es-ES" sz="1800" b="0" i="0" dirty="0">
                <a:solidFill>
                  <a:schemeClr val="accent1">
                    <a:lumMod val="75000"/>
                  </a:schemeClr>
                </a:solidFill>
                <a:effectLst/>
                <a:latin typeface="+mn-lt"/>
              </a:rPr>
              <a:t> in 55 </a:t>
            </a:r>
            <a:r>
              <a:rPr lang="es-ES" sz="1800" b="0" i="0" dirty="0" err="1">
                <a:solidFill>
                  <a:schemeClr val="accent1">
                    <a:lumMod val="75000"/>
                  </a:schemeClr>
                </a:solidFill>
                <a:effectLst/>
                <a:latin typeface="+mn-lt"/>
              </a:rPr>
              <a:t>landings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followed</a:t>
            </a:r>
            <a:r>
              <a:rPr lang="es-ES" sz="1800" b="0" i="0" dirty="0">
                <a:solidFill>
                  <a:schemeClr val="accent1">
                    <a:lumMod val="75000"/>
                  </a:schemeClr>
                </a:solidFill>
                <a:effectLst/>
                <a:latin typeface="+mn-lt"/>
              </a:rPr>
              <a:t> up </a:t>
            </a:r>
            <a:r>
              <a:rPr lang="es-ES" sz="1800" b="0" i="0" dirty="0" err="1">
                <a:solidFill>
                  <a:schemeClr val="accent1">
                    <a:lumMod val="75000"/>
                  </a:schemeClr>
                </a:solidFill>
                <a:effectLst/>
                <a:latin typeface="+mn-lt"/>
              </a:rPr>
              <a:t>by</a:t>
            </a:r>
            <a:r>
              <a:rPr lang="es-ES" sz="1800" b="0" i="0" dirty="0">
                <a:solidFill>
                  <a:schemeClr val="accent1">
                    <a:lumMod val="75000"/>
                  </a:schemeClr>
                </a:solidFill>
                <a:effectLst/>
                <a:latin typeface="+mn-lt"/>
              </a:rPr>
              <a:t> VAFB SLC 4E </a:t>
            </a:r>
            <a:r>
              <a:rPr lang="es-ES" sz="1800" b="0" i="0" dirty="0" err="1">
                <a:solidFill>
                  <a:schemeClr val="accent1">
                    <a:lumMod val="75000"/>
                  </a:schemeClr>
                </a:solidFill>
                <a:effectLst/>
                <a:latin typeface="+mn-lt"/>
              </a:rPr>
              <a:t>having</a:t>
            </a:r>
            <a:r>
              <a:rPr lang="es-ES" sz="1800" b="0" i="0" dirty="0">
                <a:solidFill>
                  <a:schemeClr val="accent1">
                    <a:lumMod val="75000"/>
                  </a:schemeClr>
                </a:solidFill>
                <a:effectLst/>
                <a:latin typeface="+mn-lt"/>
              </a:rPr>
              <a:t> a 77% in 13 </a:t>
            </a:r>
            <a:r>
              <a:rPr lang="es-ES" sz="1800" b="0" i="0" dirty="0" err="1">
                <a:solidFill>
                  <a:schemeClr val="accent1">
                    <a:lumMod val="75000"/>
                  </a:schemeClr>
                </a:solidFill>
                <a:effectLst/>
                <a:latin typeface="+mn-lt"/>
              </a:rPr>
              <a:t>landings</a:t>
            </a:r>
            <a:r>
              <a:rPr lang="es-ES" sz="1800" b="0" i="0" dirty="0">
                <a:solidFill>
                  <a:schemeClr val="accent1">
                    <a:lumMod val="75000"/>
                  </a:schemeClr>
                </a:solidFill>
                <a:effectLst/>
                <a:latin typeface="+mn-lt"/>
              </a:rPr>
              <a:t> and </a:t>
            </a:r>
            <a:r>
              <a:rPr lang="es-ES" sz="1800" b="0" i="0" dirty="0" err="1">
                <a:solidFill>
                  <a:schemeClr val="accent1">
                    <a:lumMod val="75000"/>
                  </a:schemeClr>
                </a:solidFill>
                <a:effectLst/>
                <a:latin typeface="+mn-lt"/>
              </a:rPr>
              <a:t>lastly</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by</a:t>
            </a:r>
            <a:r>
              <a:rPr lang="es-ES" sz="1800" b="0" i="0" dirty="0">
                <a:solidFill>
                  <a:schemeClr val="accent1">
                    <a:lumMod val="75000"/>
                  </a:schemeClr>
                </a:solidFill>
                <a:effectLst/>
                <a:latin typeface="+mn-lt"/>
              </a:rPr>
              <a:t> KSC LC 39A </a:t>
            </a:r>
            <a:r>
              <a:rPr lang="es-ES" sz="1800" b="0" i="0" dirty="0" err="1">
                <a:solidFill>
                  <a:schemeClr val="accent1">
                    <a:lumMod val="75000"/>
                  </a:schemeClr>
                </a:solidFill>
                <a:effectLst/>
                <a:latin typeface="+mn-lt"/>
              </a:rPr>
              <a:t>having</a:t>
            </a:r>
            <a:r>
              <a:rPr lang="es-ES" sz="1800" b="0" i="0" dirty="0">
                <a:solidFill>
                  <a:schemeClr val="accent1">
                    <a:lumMod val="75000"/>
                  </a:schemeClr>
                </a:solidFill>
                <a:effectLst/>
                <a:latin typeface="+mn-lt"/>
              </a:rPr>
              <a:t>  77.2% in 22 </a:t>
            </a:r>
            <a:r>
              <a:rPr lang="es-ES" sz="1800" b="0" i="0" dirty="0" err="1">
                <a:solidFill>
                  <a:schemeClr val="accent1">
                    <a:lumMod val="75000"/>
                  </a:schemeClr>
                </a:solidFill>
                <a:effectLst/>
                <a:latin typeface="+mn-lt"/>
              </a:rPr>
              <a:t>landings</a:t>
            </a:r>
            <a:r>
              <a:rPr lang="es-ES" sz="1800" dirty="0">
                <a:solidFill>
                  <a:schemeClr val="accent1">
                    <a:lumMod val="75000"/>
                  </a:schemeClr>
                </a:solidFill>
                <a:latin typeface="+mn-lt"/>
              </a:rPr>
              <a:t>. </a:t>
            </a:r>
            <a:r>
              <a:rPr lang="es-ES" sz="1800" dirty="0" err="1">
                <a:solidFill>
                  <a:schemeClr val="accent1">
                    <a:lumMod val="75000"/>
                  </a:schemeClr>
                </a:solidFill>
                <a:latin typeface="+mn-lt"/>
              </a:rPr>
              <a:t>Let's</a:t>
            </a:r>
            <a:r>
              <a:rPr lang="es-ES" sz="1800" dirty="0">
                <a:solidFill>
                  <a:schemeClr val="accent1">
                    <a:lumMod val="75000"/>
                  </a:schemeClr>
                </a:solidFill>
                <a:latin typeface="+mn-lt"/>
              </a:rPr>
              <a:t> </a:t>
            </a:r>
            <a:r>
              <a:rPr lang="es-ES" sz="1800" dirty="0" err="1">
                <a:solidFill>
                  <a:schemeClr val="accent1">
                    <a:lumMod val="75000"/>
                  </a:schemeClr>
                </a:solidFill>
                <a:latin typeface="+mn-lt"/>
              </a:rPr>
              <a:t>keep</a:t>
            </a:r>
            <a:r>
              <a:rPr lang="es-ES" sz="1800" dirty="0">
                <a:solidFill>
                  <a:schemeClr val="accent1">
                    <a:lumMod val="75000"/>
                  </a:schemeClr>
                </a:solidFill>
                <a:latin typeface="+mn-lt"/>
              </a:rPr>
              <a:t> in </a:t>
            </a:r>
            <a:r>
              <a:rPr lang="es-ES" sz="1800" dirty="0" err="1">
                <a:solidFill>
                  <a:schemeClr val="accent1">
                    <a:lumMod val="75000"/>
                  </a:schemeClr>
                </a:solidFill>
                <a:latin typeface="+mn-lt"/>
              </a:rPr>
              <a:t>mind</a:t>
            </a:r>
            <a:r>
              <a:rPr lang="es-ES" sz="1800" dirty="0">
                <a:solidFill>
                  <a:schemeClr val="accent1">
                    <a:lumMod val="75000"/>
                  </a:schemeClr>
                </a:solidFill>
                <a:latin typeface="+mn-lt"/>
              </a:rPr>
              <a:t> </a:t>
            </a:r>
            <a:r>
              <a:rPr lang="es-ES" sz="1800" b="0" i="0" dirty="0" err="1">
                <a:solidFill>
                  <a:schemeClr val="accent1">
                    <a:lumMod val="75000"/>
                  </a:schemeClr>
                </a:solidFill>
                <a:effectLst/>
                <a:latin typeface="+mn-lt"/>
              </a:rPr>
              <a:t>that</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it</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was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the</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first</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launchsite</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used</a:t>
            </a:r>
            <a:r>
              <a:rPr lang="es-ES" sz="1800" b="0" i="0" dirty="0">
                <a:solidFill>
                  <a:schemeClr val="accent1">
                    <a:lumMod val="75000"/>
                  </a:schemeClr>
                </a:solidFill>
                <a:effectLst/>
                <a:latin typeface="+mn-lt"/>
              </a:rPr>
              <a:t> in </a:t>
            </a:r>
            <a:r>
              <a:rPr lang="es-ES" sz="1800" b="0" i="0" dirty="0" err="1">
                <a:solidFill>
                  <a:schemeClr val="accent1">
                    <a:lumMod val="75000"/>
                  </a:schemeClr>
                </a:solidFill>
                <a:effectLst/>
                <a:latin typeface="+mn-lt"/>
              </a:rPr>
              <a:t>this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analysis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with</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most</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landings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than</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the</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other</a:t>
            </a:r>
            <a:r>
              <a:rPr lang="es-ES" sz="1800" b="0" i="0" dirty="0">
                <a:solidFill>
                  <a:schemeClr val="accent1">
                    <a:lumMod val="75000"/>
                  </a:schemeClr>
                </a:solidFill>
                <a:effectLst/>
                <a:latin typeface="+mn-lt"/>
              </a:rPr>
              <a:t> 2.</a:t>
            </a:r>
            <a:endParaRPr lang="en-US" sz="1800" dirty="0">
              <a:solidFill>
                <a:schemeClr val="accent1">
                  <a:lumMod val="75000"/>
                </a:schemeClr>
              </a:solidFill>
              <a:latin typeface="+mn-lt"/>
            </a:endParaRPr>
          </a:p>
        </p:txBody>
      </p:sp>
    </p:spTree>
    <p:extLst>
      <p:ext uri="{BB962C8B-B14F-4D97-AF65-F5344CB8AC3E}">
        <p14:creationId xmlns:p14="http://schemas.microsoft.com/office/powerpoint/2010/main" val="386560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duotone>
              <a:schemeClr val="accent1">
                <a:shade val="45000"/>
                <a:satMod val="135000"/>
              </a:schemeClr>
              <a:prstClr val="white"/>
            </a:duotone>
          </a:blip>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r>
              <a:rPr lang="en-US" sz="2200" dirty="0"/>
              <a:t>Conclusion</a:t>
            </a:r>
          </a:p>
          <a:p>
            <a:r>
              <a:rPr lang="en-US" sz="2200" dirty="0"/>
              <a:t>Appendix</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4"/>
          </p:nvPr>
        </p:nvSpPr>
        <p:spPr/>
        <p:txBody>
          <a:bodyPr/>
          <a:lstStyle/>
          <a:p>
            <a:fld id="{5075537C-CA84-1446-933C-8E9D027F9201}" type="slidenum">
              <a:rPr lang="en-US" smtClean="0"/>
              <a:t>2</a:t>
            </a:fld>
            <a:endParaRPr lang="en-US"/>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Payload vs. Launch Site</a:t>
            </a:r>
          </a:p>
        </p:txBody>
      </p:sp>
      <p:pic>
        <p:nvPicPr>
          <p:cNvPr id="7" name="Marcador de posición de imagen 6" descr="Gráfico de dispersión&#10;&#10;Descripción generada automáticamente con confianza media">
            <a:extLst>
              <a:ext uri="{FF2B5EF4-FFF2-40B4-BE49-F238E27FC236}">
                <a16:creationId xmlns:a16="http://schemas.microsoft.com/office/drawing/2014/main" id="{E70FEEB1-5936-4E40-A50F-3C7A0929ADEF}"/>
              </a:ext>
            </a:extLst>
          </p:cNvPr>
          <p:cNvPicPr>
            <a:picLocks noGrp="1" noChangeAspect="1"/>
          </p:cNvPicPr>
          <p:nvPr>
            <p:ph sz="half" idx="1"/>
          </p:nvPr>
        </p:nvPicPr>
        <p:blipFill rotWithShape="1">
          <a:blip r:embed="rId2"/>
          <a:stretch>
            <a:fillRect/>
          </a:stretch>
        </p:blipFill>
        <p:spPr>
          <a:xfrm>
            <a:off x="838200" y="2827336"/>
            <a:ext cx="9334501" cy="1960245"/>
          </a:xfrm>
          <a:noFill/>
        </p:spPr>
      </p:pic>
      <p:sp>
        <p:nvSpPr>
          <p:cNvPr id="3" name="Content Placeholder 2">
            <a:extLst>
              <a:ext uri="{FF2B5EF4-FFF2-40B4-BE49-F238E27FC236}">
                <a16:creationId xmlns:a16="http://schemas.microsoft.com/office/drawing/2014/main" id="{373827F3-F386-AA4E-80ED-D86DEF8C158D}"/>
              </a:ext>
            </a:extLst>
          </p:cNvPr>
          <p:cNvSpPr>
            <a:spLocks noGrp="1"/>
          </p:cNvSpPr>
          <p:nvPr>
            <p:ph sz="half" idx="2"/>
          </p:nvPr>
        </p:nvSpPr>
        <p:spPr>
          <a:xfrm>
            <a:off x="914400" y="1690688"/>
            <a:ext cx="5181600" cy="900112"/>
          </a:xfrm>
        </p:spPr>
        <p:txBody>
          <a:bodyPr>
            <a:normAutofit/>
          </a:bodyPr>
          <a:lstStyle/>
          <a:p>
            <a:r>
              <a:rPr lang="en-CA" dirty="0"/>
              <a:t>Show a scatter plot of Payload vs. Launch Site</a:t>
            </a:r>
            <a:endParaRPr lang="en-US" dirty="0"/>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20</a:t>
            </a:fld>
            <a:endParaRPr lang="en-US"/>
          </a:p>
        </p:txBody>
      </p:sp>
      <p:sp>
        <p:nvSpPr>
          <p:cNvPr id="8" name="Content Placeholder 2">
            <a:extLst>
              <a:ext uri="{FF2B5EF4-FFF2-40B4-BE49-F238E27FC236}">
                <a16:creationId xmlns:a16="http://schemas.microsoft.com/office/drawing/2014/main" id="{7D68D7A7-1F1E-43BE-AEBC-EEA3799DD023}"/>
              </a:ext>
            </a:extLst>
          </p:cNvPr>
          <p:cNvSpPr txBox="1">
            <a:spLocks/>
          </p:cNvSpPr>
          <p:nvPr/>
        </p:nvSpPr>
        <p:spPr>
          <a:xfrm>
            <a:off x="6172200" y="1690688"/>
            <a:ext cx="5181600" cy="900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Show the screenshot of the scatter plot with explanations</a:t>
            </a:r>
          </a:p>
        </p:txBody>
      </p:sp>
      <p:sp>
        <p:nvSpPr>
          <p:cNvPr id="10" name="Content Placeholder 2">
            <a:extLst>
              <a:ext uri="{FF2B5EF4-FFF2-40B4-BE49-F238E27FC236}">
                <a16:creationId xmlns:a16="http://schemas.microsoft.com/office/drawing/2014/main" id="{A180A4D5-FFC5-40E3-A928-A769F26C0BDC}"/>
              </a:ext>
            </a:extLst>
          </p:cNvPr>
          <p:cNvSpPr txBox="1">
            <a:spLocks/>
          </p:cNvSpPr>
          <p:nvPr/>
        </p:nvSpPr>
        <p:spPr>
          <a:xfrm>
            <a:off x="1185862" y="4980172"/>
            <a:ext cx="9305925" cy="9001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800" dirty="0">
                <a:solidFill>
                  <a:schemeClr val="accent1">
                    <a:lumMod val="75000"/>
                  </a:schemeClr>
                </a:solidFill>
                <a:latin typeface="+mn-lt"/>
              </a:rPr>
              <a:t>In this scatter plot we can see that CCAFS SLC 4O Has a higher success rate on a bigger payload Mass range than others 2 launch sites which have way less success rate on specific payload Mass ranges like </a:t>
            </a:r>
            <a:r>
              <a:rPr lang="es-ES" sz="1800" b="0" i="0" dirty="0">
                <a:solidFill>
                  <a:schemeClr val="accent1">
                    <a:lumMod val="75000"/>
                  </a:schemeClr>
                </a:solidFill>
                <a:effectLst/>
                <a:latin typeface="+mn-lt"/>
              </a:rPr>
              <a:t>KSC LC 39A </a:t>
            </a:r>
            <a:r>
              <a:rPr lang="es-ES" sz="1800" b="0" i="0" dirty="0" err="1">
                <a:solidFill>
                  <a:schemeClr val="accent1">
                    <a:lumMod val="75000"/>
                  </a:schemeClr>
                </a:solidFill>
                <a:effectLst/>
                <a:latin typeface="+mn-lt"/>
              </a:rPr>
              <a:t>launch</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site</a:t>
            </a:r>
            <a:r>
              <a:rPr lang="es-ES" sz="1800" b="0" i="0" dirty="0">
                <a:solidFill>
                  <a:schemeClr val="accent1">
                    <a:lumMod val="75000"/>
                  </a:schemeClr>
                </a:solidFill>
                <a:effectLst/>
                <a:latin typeface="+mn-lt"/>
              </a:rPr>
              <a:t> in </a:t>
            </a:r>
            <a:r>
              <a:rPr lang="es-ES" sz="1800" b="0" i="0" dirty="0" err="1">
                <a:solidFill>
                  <a:schemeClr val="accent1">
                    <a:lumMod val="75000"/>
                  </a:schemeClr>
                </a:solidFill>
                <a:effectLst/>
                <a:latin typeface="+mn-lt"/>
              </a:rPr>
              <a:t>range</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between</a:t>
            </a:r>
            <a:r>
              <a:rPr lang="es-ES" sz="1800" b="0" i="0" dirty="0">
                <a:solidFill>
                  <a:schemeClr val="accent1">
                    <a:lumMod val="75000"/>
                  </a:schemeClr>
                </a:solidFill>
                <a:effectLst/>
                <a:latin typeface="+mn-lt"/>
              </a:rPr>
              <a:t> 2000Kg and 5000Kg.</a:t>
            </a:r>
            <a:endParaRPr lang="en-US" sz="1800" dirty="0">
              <a:solidFill>
                <a:schemeClr val="accent1">
                  <a:lumMod val="75000"/>
                </a:schemeClr>
              </a:solidFill>
              <a:latin typeface="+mn-lt"/>
            </a:endParaRPr>
          </a:p>
        </p:txBody>
      </p:sp>
    </p:spTree>
    <p:extLst>
      <p:ext uri="{BB962C8B-B14F-4D97-AF65-F5344CB8AC3E}">
        <p14:creationId xmlns:p14="http://schemas.microsoft.com/office/powerpoint/2010/main" val="386978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9788" y="457200"/>
            <a:ext cx="3932237" cy="1600200"/>
          </a:xfrm>
        </p:spPr>
        <p:txBody>
          <a:bodyPr anchor="b">
            <a:normAutofit/>
          </a:bodyPr>
          <a:lstStyle/>
          <a:p>
            <a:r>
              <a:rPr lang="en-CA" b="1"/>
              <a:t>Success rate vs. Orbit type</a:t>
            </a:r>
          </a:p>
        </p:txBody>
      </p:sp>
      <p:pic>
        <p:nvPicPr>
          <p:cNvPr id="7" name="Marcador de posición de imagen 6" descr="Gráfico, Gráfico de barras&#10;&#10;Descripción generada automáticamente">
            <a:extLst>
              <a:ext uri="{FF2B5EF4-FFF2-40B4-BE49-F238E27FC236}">
                <a16:creationId xmlns:a16="http://schemas.microsoft.com/office/drawing/2014/main" id="{05EB9B3C-D1E9-4FBE-85DF-75799451B494}"/>
              </a:ext>
            </a:extLst>
          </p:cNvPr>
          <p:cNvPicPr>
            <a:picLocks noGrp="1" noChangeAspect="1"/>
          </p:cNvPicPr>
          <p:nvPr>
            <p:ph idx="1"/>
          </p:nvPr>
        </p:nvPicPr>
        <p:blipFill rotWithShape="1">
          <a:blip r:embed="rId2"/>
          <a:stretch>
            <a:fillRect/>
          </a:stretch>
        </p:blipFill>
        <p:spPr>
          <a:xfrm>
            <a:off x="5183188" y="1379696"/>
            <a:ext cx="6172200" cy="4089082"/>
          </a:xfrm>
          <a:noFill/>
        </p:spPr>
      </p:pic>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836612" y="1828801"/>
            <a:ext cx="3932237" cy="1600200"/>
          </a:xfrm>
        </p:spPr>
        <p:txBody>
          <a:bodyPr>
            <a:normAutofit/>
          </a:bodyPr>
          <a:lstStyle/>
          <a:p>
            <a:endParaRPr lang="en-US" dirty="0"/>
          </a:p>
          <a:p>
            <a:r>
              <a:rPr lang="en-CA" dirty="0"/>
              <a:t>Show a </a:t>
            </a:r>
            <a:r>
              <a:rPr lang="en-US" dirty="0" err="1"/>
              <a:t>barchart</a:t>
            </a:r>
            <a:r>
              <a:rPr lang="en-US" dirty="0"/>
              <a:t> for the success rate of each orbit type</a:t>
            </a:r>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21</a:t>
            </a:fld>
            <a:endParaRPr lang="en-US"/>
          </a:p>
        </p:txBody>
      </p:sp>
      <p:sp>
        <p:nvSpPr>
          <p:cNvPr id="8" name="Content Placeholder 2">
            <a:extLst>
              <a:ext uri="{FF2B5EF4-FFF2-40B4-BE49-F238E27FC236}">
                <a16:creationId xmlns:a16="http://schemas.microsoft.com/office/drawing/2014/main" id="{9C8C27D4-0F52-423C-A7C7-666CBA9A4FF9}"/>
              </a:ext>
            </a:extLst>
          </p:cNvPr>
          <p:cNvSpPr txBox="1">
            <a:spLocks/>
          </p:cNvSpPr>
          <p:nvPr/>
        </p:nvSpPr>
        <p:spPr>
          <a:xfrm>
            <a:off x="839788" y="3714749"/>
            <a:ext cx="3932237" cy="188594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n-US" dirty="0">
                <a:solidFill>
                  <a:schemeClr val="accent1">
                    <a:lumMod val="75000"/>
                  </a:schemeClr>
                </a:solidFill>
                <a:latin typeface="+mn-lt"/>
              </a:rPr>
              <a:t>ES-L1, GEO, HEO and SSO are the orbits that </a:t>
            </a:r>
            <a:r>
              <a:rPr lang="en-US" b="0" i="0" dirty="0">
                <a:solidFill>
                  <a:schemeClr val="accent1">
                    <a:lumMod val="75000"/>
                  </a:schemeClr>
                </a:solidFill>
                <a:effectLst/>
                <a:latin typeface="+mn-lt"/>
              </a:rPr>
              <a:t>have the highest success rate followed by VLEO orbit. GTO, ISS, LEO, MEO and PO orbits can be found at 50% - 70% success rate range.</a:t>
            </a:r>
          </a:p>
          <a:p>
            <a:pPr algn="just"/>
            <a:r>
              <a:rPr lang="en-US" dirty="0">
                <a:solidFill>
                  <a:schemeClr val="accent1">
                    <a:lumMod val="75000"/>
                  </a:schemeClr>
                </a:solidFill>
                <a:latin typeface="+mn-lt"/>
              </a:rPr>
              <a:t>To conclude S0 orbit has the lowest success rate with only 1 unsuccessful landing leading to a 0% success rate.</a:t>
            </a:r>
            <a:endParaRPr lang="en-US" b="0" i="0" dirty="0">
              <a:solidFill>
                <a:schemeClr val="accent1">
                  <a:lumMod val="75000"/>
                </a:schemeClr>
              </a:solidFill>
              <a:effectLst/>
              <a:latin typeface="+mn-lt"/>
            </a:endParaRPr>
          </a:p>
          <a:p>
            <a:endParaRPr lang="en-US" dirty="0">
              <a:latin typeface="+mn-lt"/>
            </a:endParaRPr>
          </a:p>
        </p:txBody>
      </p:sp>
    </p:spTree>
    <p:extLst>
      <p:ext uri="{BB962C8B-B14F-4D97-AF65-F5344CB8AC3E}">
        <p14:creationId xmlns:p14="http://schemas.microsoft.com/office/powerpoint/2010/main" val="80090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Flight Number vs. Orbit type</a:t>
            </a:r>
          </a:p>
        </p:txBody>
      </p:sp>
      <p:pic>
        <p:nvPicPr>
          <p:cNvPr id="7" name="Marcador de posición de imagen 6" descr="Imagen que contiene Gráfico de dispersión&#10;&#10;Descripción generada automáticamente">
            <a:extLst>
              <a:ext uri="{FF2B5EF4-FFF2-40B4-BE49-F238E27FC236}">
                <a16:creationId xmlns:a16="http://schemas.microsoft.com/office/drawing/2014/main" id="{83819213-0737-4E99-B18C-193BBC458692}"/>
              </a:ext>
            </a:extLst>
          </p:cNvPr>
          <p:cNvPicPr>
            <a:picLocks noGrp="1" noChangeAspect="1"/>
          </p:cNvPicPr>
          <p:nvPr>
            <p:ph sz="half" idx="1"/>
          </p:nvPr>
        </p:nvPicPr>
        <p:blipFill rotWithShape="1">
          <a:blip r:embed="rId2"/>
          <a:stretch>
            <a:fillRect/>
          </a:stretch>
        </p:blipFill>
        <p:spPr>
          <a:xfrm>
            <a:off x="838200" y="2744678"/>
            <a:ext cx="10183480" cy="2113072"/>
          </a:xfrm>
          <a:noFill/>
        </p:spPr>
      </p:pic>
      <p:sp>
        <p:nvSpPr>
          <p:cNvPr id="3" name="Content Placeholder 2">
            <a:extLst>
              <a:ext uri="{FF2B5EF4-FFF2-40B4-BE49-F238E27FC236}">
                <a16:creationId xmlns:a16="http://schemas.microsoft.com/office/drawing/2014/main" id="{373827F3-F386-AA4E-80ED-D86DEF8C158D}"/>
              </a:ext>
            </a:extLst>
          </p:cNvPr>
          <p:cNvSpPr>
            <a:spLocks noGrp="1"/>
          </p:cNvSpPr>
          <p:nvPr>
            <p:ph sz="half" idx="2"/>
          </p:nvPr>
        </p:nvSpPr>
        <p:spPr>
          <a:xfrm>
            <a:off x="914400" y="1570149"/>
            <a:ext cx="5181600" cy="882539"/>
          </a:xfrm>
        </p:spPr>
        <p:txBody>
          <a:bodyPr>
            <a:normAutofit/>
          </a:bodyPr>
          <a:lstStyle/>
          <a:p>
            <a:r>
              <a:rPr lang="en-CA" dirty="0"/>
              <a:t>Show a </a:t>
            </a:r>
            <a:r>
              <a:rPr lang="en-US" dirty="0"/>
              <a:t>scatter point of Flight number vs. Orbit type</a:t>
            </a:r>
          </a:p>
          <a:p>
            <a:pPr marL="0" indent="0">
              <a:buNone/>
            </a:pPr>
            <a:endParaRPr lang="en-US" dirty="0"/>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22</a:t>
            </a:fld>
            <a:endParaRPr lang="en-US"/>
          </a:p>
        </p:txBody>
      </p:sp>
      <p:sp>
        <p:nvSpPr>
          <p:cNvPr id="8" name="Content Placeholder 2">
            <a:extLst>
              <a:ext uri="{FF2B5EF4-FFF2-40B4-BE49-F238E27FC236}">
                <a16:creationId xmlns:a16="http://schemas.microsoft.com/office/drawing/2014/main" id="{DAE63724-1B49-4272-AB88-4857B4CF547F}"/>
              </a:ext>
            </a:extLst>
          </p:cNvPr>
          <p:cNvSpPr txBox="1">
            <a:spLocks/>
          </p:cNvSpPr>
          <p:nvPr/>
        </p:nvSpPr>
        <p:spPr>
          <a:xfrm>
            <a:off x="6334125" y="1550766"/>
            <a:ext cx="5181600" cy="901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Show the screenshot of the scatter plot with explanations</a:t>
            </a:r>
          </a:p>
        </p:txBody>
      </p:sp>
      <p:sp>
        <p:nvSpPr>
          <p:cNvPr id="10" name="Content Placeholder 2">
            <a:extLst>
              <a:ext uri="{FF2B5EF4-FFF2-40B4-BE49-F238E27FC236}">
                <a16:creationId xmlns:a16="http://schemas.microsoft.com/office/drawing/2014/main" id="{AC093EE6-09C7-42AF-8EFB-36044420A5FF}"/>
              </a:ext>
            </a:extLst>
          </p:cNvPr>
          <p:cNvSpPr txBox="1">
            <a:spLocks/>
          </p:cNvSpPr>
          <p:nvPr/>
        </p:nvSpPr>
        <p:spPr>
          <a:xfrm>
            <a:off x="1120535" y="4991524"/>
            <a:ext cx="9618810" cy="7929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Font typeface="Arial"/>
              <a:buNone/>
            </a:pPr>
            <a:r>
              <a:rPr lang="en-US" sz="1800" dirty="0">
                <a:solidFill>
                  <a:schemeClr val="accent1">
                    <a:lumMod val="75000"/>
                  </a:schemeClr>
                </a:solidFill>
                <a:latin typeface="+mn-lt"/>
              </a:rPr>
              <a:t>In orbits like LEO, SSO and VLEO the success appears related to the number of flights; on the other hand, there seems to be no relationship between flight number when in GTO and ISS orbit.</a:t>
            </a:r>
          </a:p>
        </p:txBody>
      </p:sp>
    </p:spTree>
    <p:extLst>
      <p:ext uri="{BB962C8B-B14F-4D97-AF65-F5344CB8AC3E}">
        <p14:creationId xmlns:p14="http://schemas.microsoft.com/office/powerpoint/2010/main" val="1106727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Payload vs. Orbit type</a:t>
            </a:r>
          </a:p>
        </p:txBody>
      </p:sp>
      <p:pic>
        <p:nvPicPr>
          <p:cNvPr id="7" name="Marcador de posición de imagen 6" descr="Interfaz de usuario gráfica, Aplicación&#10;&#10;Descripción generada automáticamente con confianza media">
            <a:extLst>
              <a:ext uri="{FF2B5EF4-FFF2-40B4-BE49-F238E27FC236}">
                <a16:creationId xmlns:a16="http://schemas.microsoft.com/office/drawing/2014/main" id="{69A73E6F-0D54-4D11-A874-69E983135A80}"/>
              </a:ext>
            </a:extLst>
          </p:cNvPr>
          <p:cNvPicPr>
            <a:picLocks noGrp="1" noChangeAspect="1"/>
          </p:cNvPicPr>
          <p:nvPr>
            <p:ph sz="half" idx="1"/>
          </p:nvPr>
        </p:nvPicPr>
        <p:blipFill>
          <a:blip r:embed="rId2"/>
          <a:stretch>
            <a:fillRect/>
          </a:stretch>
        </p:blipFill>
        <p:spPr>
          <a:xfrm>
            <a:off x="838200" y="2637611"/>
            <a:ext cx="10382250" cy="2128361"/>
          </a:xfrm>
          <a:noFill/>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23</a:t>
            </a:fld>
            <a:endParaRPr lang="en-US"/>
          </a:p>
        </p:txBody>
      </p:sp>
      <p:sp>
        <p:nvSpPr>
          <p:cNvPr id="8" name="Content Placeholder 2">
            <a:extLst>
              <a:ext uri="{FF2B5EF4-FFF2-40B4-BE49-F238E27FC236}">
                <a16:creationId xmlns:a16="http://schemas.microsoft.com/office/drawing/2014/main" id="{90BCA95C-A0D2-401D-8092-B7D7F9A453F1}"/>
              </a:ext>
            </a:extLst>
          </p:cNvPr>
          <p:cNvSpPr txBox="1">
            <a:spLocks/>
          </p:cNvSpPr>
          <p:nvPr/>
        </p:nvSpPr>
        <p:spPr>
          <a:xfrm>
            <a:off x="876300" y="1608359"/>
            <a:ext cx="5181600" cy="8502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a:t>Show a </a:t>
            </a:r>
            <a:r>
              <a:rPr lang="en-US" dirty="0"/>
              <a:t>scatter point of payload vs. orbit type</a:t>
            </a:r>
          </a:p>
        </p:txBody>
      </p:sp>
      <p:sp>
        <p:nvSpPr>
          <p:cNvPr id="9" name="Content Placeholder 2">
            <a:extLst>
              <a:ext uri="{FF2B5EF4-FFF2-40B4-BE49-F238E27FC236}">
                <a16:creationId xmlns:a16="http://schemas.microsoft.com/office/drawing/2014/main" id="{A8029D63-21A5-4DB1-B916-FA3A7CCCFBEF}"/>
              </a:ext>
            </a:extLst>
          </p:cNvPr>
          <p:cNvSpPr txBox="1">
            <a:spLocks/>
          </p:cNvSpPr>
          <p:nvPr/>
        </p:nvSpPr>
        <p:spPr>
          <a:xfrm>
            <a:off x="6134102" y="1608358"/>
            <a:ext cx="5181600" cy="8502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Show the screenshot of the scatter plot with explanations</a:t>
            </a:r>
          </a:p>
        </p:txBody>
      </p:sp>
      <p:sp>
        <p:nvSpPr>
          <p:cNvPr id="13" name="Content Placeholder 2">
            <a:extLst>
              <a:ext uri="{FF2B5EF4-FFF2-40B4-BE49-F238E27FC236}">
                <a16:creationId xmlns:a16="http://schemas.microsoft.com/office/drawing/2014/main" id="{F86A7FE7-96CD-437C-B601-5DF9D6D303F4}"/>
              </a:ext>
            </a:extLst>
          </p:cNvPr>
          <p:cNvSpPr txBox="1">
            <a:spLocks/>
          </p:cNvSpPr>
          <p:nvPr/>
        </p:nvSpPr>
        <p:spPr>
          <a:xfrm>
            <a:off x="876300" y="4945023"/>
            <a:ext cx="10115550" cy="7929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Font typeface="Arial"/>
              <a:buNone/>
            </a:pPr>
            <a:r>
              <a:rPr lang="en-US" sz="1800" dirty="0">
                <a:solidFill>
                  <a:schemeClr val="accent1">
                    <a:lumMod val="75000"/>
                  </a:schemeClr>
                </a:solidFill>
                <a:latin typeface="+mn-lt"/>
              </a:rPr>
              <a:t>Here we see that heavy payloads have a negative influence on GTO and MEO orbits, and a positive influence on ISS and LEO orbits. We can also see that on ISS orbit there's a Payload Mass range where rates of success are lower as it happens on PO orbit with light payloads.</a:t>
            </a:r>
          </a:p>
        </p:txBody>
      </p:sp>
    </p:spTree>
    <p:extLst>
      <p:ext uri="{BB962C8B-B14F-4D97-AF65-F5344CB8AC3E}">
        <p14:creationId xmlns:p14="http://schemas.microsoft.com/office/powerpoint/2010/main" val="314534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sz="half" idx="1"/>
          </p:nvPr>
        </p:nvSpPr>
        <p:spPr>
          <a:xfrm>
            <a:off x="838200" y="1825625"/>
            <a:ext cx="5181600" cy="1870075"/>
          </a:xfrm>
        </p:spPr>
        <p:txBody>
          <a:bodyPr>
            <a:normAutofit/>
          </a:bodyPr>
          <a:lstStyle/>
          <a:p>
            <a:r>
              <a:rPr lang="en-CA" dirty="0"/>
              <a:t>Show a </a:t>
            </a:r>
            <a:r>
              <a:rPr lang="en-US" dirty="0"/>
              <a:t>line chart of yearly average success rate</a:t>
            </a:r>
          </a:p>
          <a:p>
            <a:r>
              <a:rPr lang="en-US" dirty="0"/>
              <a:t>Show the screenshot of the linear plot with explanations</a:t>
            </a:r>
          </a:p>
        </p:txBody>
      </p:sp>
      <p:pic>
        <p:nvPicPr>
          <p:cNvPr id="7" name="Marcador de posición de imagen 6" descr="Gráfico, Gráfico de líneas&#10;&#10;Descripción generada automáticamente">
            <a:extLst>
              <a:ext uri="{FF2B5EF4-FFF2-40B4-BE49-F238E27FC236}">
                <a16:creationId xmlns:a16="http://schemas.microsoft.com/office/drawing/2014/main" id="{FC3078C4-00AC-4AA6-AEBC-CD43DD82D2A4}"/>
              </a:ext>
            </a:extLst>
          </p:cNvPr>
          <p:cNvPicPr>
            <a:picLocks noGrp="1" noChangeAspect="1"/>
          </p:cNvPicPr>
          <p:nvPr>
            <p:ph sz="half" idx="2"/>
          </p:nvPr>
        </p:nvPicPr>
        <p:blipFill>
          <a:blip r:embed="rId2"/>
          <a:stretch>
            <a:fillRect/>
          </a:stretch>
        </p:blipFill>
        <p:spPr>
          <a:xfrm>
            <a:off x="6172200" y="1690688"/>
            <a:ext cx="5181600" cy="3393948"/>
          </a:xfrm>
          <a:noFill/>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24</a:t>
            </a:fld>
            <a:endParaRPr lang="en-US"/>
          </a:p>
        </p:txBody>
      </p:sp>
      <p:sp>
        <p:nvSpPr>
          <p:cNvPr id="8" name="Content Placeholder 2">
            <a:extLst>
              <a:ext uri="{FF2B5EF4-FFF2-40B4-BE49-F238E27FC236}">
                <a16:creationId xmlns:a16="http://schemas.microsoft.com/office/drawing/2014/main" id="{46501C58-0A1F-4D4C-9C8B-AD9270167D43}"/>
              </a:ext>
            </a:extLst>
          </p:cNvPr>
          <p:cNvSpPr txBox="1">
            <a:spLocks/>
          </p:cNvSpPr>
          <p:nvPr/>
        </p:nvSpPr>
        <p:spPr>
          <a:xfrm>
            <a:off x="838200" y="3830637"/>
            <a:ext cx="5181600" cy="9794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s-MX" sz="2200" dirty="0">
                <a:solidFill>
                  <a:schemeClr val="accent1">
                    <a:lumMod val="75000"/>
                  </a:schemeClr>
                </a:solidFill>
                <a:latin typeface="+mn-lt"/>
              </a:rPr>
              <a:t>As </a:t>
            </a:r>
            <a:r>
              <a:rPr lang="es-MX" sz="2200" dirty="0" err="1">
                <a:solidFill>
                  <a:schemeClr val="accent1">
                    <a:lumMod val="75000"/>
                  </a:schemeClr>
                </a:solidFill>
                <a:latin typeface="+mn-lt"/>
              </a:rPr>
              <a:t>seen</a:t>
            </a:r>
            <a:r>
              <a:rPr lang="es-MX" sz="2200" dirty="0">
                <a:solidFill>
                  <a:schemeClr val="accent1">
                    <a:lumMod val="75000"/>
                  </a:schemeClr>
                </a:solidFill>
                <a:latin typeface="+mn-lt"/>
              </a:rPr>
              <a:t> in </a:t>
            </a:r>
            <a:r>
              <a:rPr lang="es-MX" sz="2200" dirty="0" err="1">
                <a:solidFill>
                  <a:schemeClr val="accent1">
                    <a:lumMod val="75000"/>
                  </a:schemeClr>
                </a:solidFill>
                <a:latin typeface="+mn-lt"/>
              </a:rPr>
              <a:t>this</a:t>
            </a:r>
            <a:r>
              <a:rPr lang="es-MX" sz="2200" dirty="0">
                <a:solidFill>
                  <a:schemeClr val="accent1">
                    <a:lumMod val="75000"/>
                  </a:schemeClr>
                </a:solidFill>
                <a:latin typeface="+mn-lt"/>
              </a:rPr>
              <a:t> linear </a:t>
            </a:r>
            <a:r>
              <a:rPr lang="es-MX" sz="2200" dirty="0" err="1">
                <a:solidFill>
                  <a:schemeClr val="accent1">
                    <a:lumMod val="75000"/>
                  </a:schemeClr>
                </a:solidFill>
                <a:latin typeface="+mn-lt"/>
              </a:rPr>
              <a:t>plot</a:t>
            </a:r>
            <a:r>
              <a:rPr lang="es-MX" sz="2200" dirty="0">
                <a:solidFill>
                  <a:schemeClr val="accent1">
                    <a:lumMod val="75000"/>
                  </a:schemeClr>
                </a:solidFill>
                <a:latin typeface="+mn-lt"/>
              </a:rPr>
              <a:t> </a:t>
            </a:r>
            <a:r>
              <a:rPr lang="es-MX" sz="2200" dirty="0" err="1">
                <a:solidFill>
                  <a:schemeClr val="accent1">
                    <a:lumMod val="75000"/>
                  </a:schemeClr>
                </a:solidFill>
                <a:latin typeface="+mn-lt"/>
              </a:rPr>
              <a:t>succes</a:t>
            </a:r>
            <a:r>
              <a:rPr lang="es-MX" sz="2200" dirty="0">
                <a:solidFill>
                  <a:schemeClr val="accent1">
                    <a:lumMod val="75000"/>
                  </a:schemeClr>
                </a:solidFill>
                <a:latin typeface="+mn-lt"/>
              </a:rPr>
              <a:t> </a:t>
            </a:r>
            <a:r>
              <a:rPr lang="es-MX" sz="2200" dirty="0" err="1">
                <a:solidFill>
                  <a:schemeClr val="accent1">
                    <a:lumMod val="75000"/>
                  </a:schemeClr>
                </a:solidFill>
                <a:latin typeface="+mn-lt"/>
              </a:rPr>
              <a:t>rate</a:t>
            </a:r>
            <a:r>
              <a:rPr lang="es-MX" sz="2200" dirty="0">
                <a:solidFill>
                  <a:schemeClr val="accent1">
                    <a:lumMod val="75000"/>
                  </a:schemeClr>
                </a:solidFill>
                <a:latin typeface="+mn-lt"/>
              </a:rPr>
              <a:t> </a:t>
            </a:r>
            <a:r>
              <a:rPr lang="es-MX" sz="2200" dirty="0" err="1">
                <a:solidFill>
                  <a:schemeClr val="accent1">
                    <a:lumMod val="75000"/>
                  </a:schemeClr>
                </a:solidFill>
                <a:latin typeface="+mn-lt"/>
              </a:rPr>
              <a:t>started</a:t>
            </a:r>
            <a:r>
              <a:rPr lang="es-MX" sz="2200" dirty="0">
                <a:solidFill>
                  <a:schemeClr val="accent1">
                    <a:lumMod val="75000"/>
                  </a:schemeClr>
                </a:solidFill>
                <a:latin typeface="+mn-lt"/>
              </a:rPr>
              <a:t> </a:t>
            </a:r>
            <a:r>
              <a:rPr lang="es-MX" sz="2200" dirty="0" err="1">
                <a:solidFill>
                  <a:schemeClr val="accent1">
                    <a:lumMod val="75000"/>
                  </a:schemeClr>
                </a:solidFill>
                <a:latin typeface="+mn-lt"/>
              </a:rPr>
              <a:t>increasing</a:t>
            </a:r>
            <a:r>
              <a:rPr lang="es-MX" sz="2200" dirty="0">
                <a:solidFill>
                  <a:schemeClr val="accent1">
                    <a:lumMod val="75000"/>
                  </a:schemeClr>
                </a:solidFill>
                <a:latin typeface="+mn-lt"/>
              </a:rPr>
              <a:t> in 2013 and </a:t>
            </a:r>
            <a:r>
              <a:rPr lang="es-MX" sz="2200" dirty="0" err="1">
                <a:solidFill>
                  <a:schemeClr val="accent1">
                    <a:lumMod val="75000"/>
                  </a:schemeClr>
                </a:solidFill>
                <a:latin typeface="+mn-lt"/>
              </a:rPr>
              <a:t>kept</a:t>
            </a:r>
            <a:r>
              <a:rPr lang="es-MX" sz="2200" dirty="0">
                <a:solidFill>
                  <a:schemeClr val="accent1">
                    <a:lumMod val="75000"/>
                  </a:schemeClr>
                </a:solidFill>
                <a:latin typeface="+mn-lt"/>
              </a:rPr>
              <a:t> </a:t>
            </a:r>
            <a:r>
              <a:rPr lang="es-MX" sz="2200" dirty="0" err="1">
                <a:solidFill>
                  <a:schemeClr val="accent1">
                    <a:lumMod val="75000"/>
                  </a:schemeClr>
                </a:solidFill>
                <a:latin typeface="+mn-lt"/>
              </a:rPr>
              <a:t>like</a:t>
            </a:r>
            <a:r>
              <a:rPr lang="es-MX" sz="2200" dirty="0">
                <a:solidFill>
                  <a:schemeClr val="accent1">
                    <a:lumMod val="75000"/>
                  </a:schemeClr>
                </a:solidFill>
                <a:latin typeface="+mn-lt"/>
              </a:rPr>
              <a:t> </a:t>
            </a:r>
            <a:r>
              <a:rPr lang="es-MX" sz="2200" dirty="0" err="1">
                <a:solidFill>
                  <a:schemeClr val="accent1">
                    <a:lumMod val="75000"/>
                  </a:schemeClr>
                </a:solidFill>
                <a:latin typeface="+mn-lt"/>
              </a:rPr>
              <a:t>that</a:t>
            </a:r>
            <a:r>
              <a:rPr lang="es-MX" sz="2200" dirty="0">
                <a:solidFill>
                  <a:schemeClr val="accent1">
                    <a:lumMod val="75000"/>
                  </a:schemeClr>
                </a:solidFill>
                <a:latin typeface="+mn-lt"/>
              </a:rPr>
              <a:t> </a:t>
            </a:r>
            <a:r>
              <a:rPr lang="es-MX" sz="2200" dirty="0" err="1">
                <a:solidFill>
                  <a:schemeClr val="accent1">
                    <a:lumMod val="75000"/>
                  </a:schemeClr>
                </a:solidFill>
                <a:latin typeface="+mn-lt"/>
              </a:rPr>
              <a:t>till</a:t>
            </a:r>
            <a:r>
              <a:rPr lang="es-MX" sz="2200" dirty="0">
                <a:solidFill>
                  <a:schemeClr val="accent1">
                    <a:lumMod val="75000"/>
                  </a:schemeClr>
                </a:solidFill>
                <a:latin typeface="+mn-lt"/>
              </a:rPr>
              <a:t> 2020 </a:t>
            </a:r>
            <a:r>
              <a:rPr lang="es-MX" sz="2200" dirty="0" err="1">
                <a:solidFill>
                  <a:schemeClr val="accent1">
                    <a:lumMod val="75000"/>
                  </a:schemeClr>
                </a:solidFill>
                <a:latin typeface="+mn-lt"/>
              </a:rPr>
              <a:t>with</a:t>
            </a:r>
            <a:r>
              <a:rPr lang="es-MX" sz="2200" dirty="0">
                <a:solidFill>
                  <a:schemeClr val="accent1">
                    <a:lumMod val="75000"/>
                  </a:schemeClr>
                </a:solidFill>
                <a:latin typeface="+mn-lt"/>
              </a:rPr>
              <a:t> </a:t>
            </a:r>
            <a:r>
              <a:rPr lang="es-MX" sz="2200" dirty="0" err="1">
                <a:solidFill>
                  <a:schemeClr val="accent1">
                    <a:lumMod val="75000"/>
                  </a:schemeClr>
                </a:solidFill>
                <a:latin typeface="+mn-lt"/>
              </a:rPr>
              <a:t>little</a:t>
            </a:r>
            <a:r>
              <a:rPr lang="es-MX" sz="2200" dirty="0">
                <a:solidFill>
                  <a:schemeClr val="accent1">
                    <a:lumMod val="75000"/>
                  </a:schemeClr>
                </a:solidFill>
                <a:latin typeface="+mn-lt"/>
              </a:rPr>
              <a:t> </a:t>
            </a:r>
            <a:r>
              <a:rPr lang="es-MX" sz="2200" dirty="0" err="1">
                <a:solidFill>
                  <a:schemeClr val="accent1">
                    <a:lumMod val="75000"/>
                  </a:schemeClr>
                </a:solidFill>
                <a:latin typeface="+mn-lt"/>
              </a:rPr>
              <a:t>drops</a:t>
            </a:r>
            <a:r>
              <a:rPr lang="es-MX" sz="2200" dirty="0">
                <a:solidFill>
                  <a:schemeClr val="accent1">
                    <a:lumMod val="75000"/>
                  </a:schemeClr>
                </a:solidFill>
                <a:latin typeface="+mn-lt"/>
              </a:rPr>
              <a:t> in 2018 and 2020.</a:t>
            </a:r>
            <a:endParaRPr lang="en-US" sz="2200" dirty="0">
              <a:solidFill>
                <a:schemeClr val="accent1">
                  <a:lumMod val="75000"/>
                </a:schemeClr>
              </a:solidFill>
              <a:latin typeface="+mn-lt"/>
            </a:endParaRPr>
          </a:p>
        </p:txBody>
      </p:sp>
    </p:spTree>
    <p:extLst>
      <p:ext uri="{BB962C8B-B14F-4D97-AF65-F5344CB8AC3E}">
        <p14:creationId xmlns:p14="http://schemas.microsoft.com/office/powerpoint/2010/main" val="70659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25</a:t>
            </a:fld>
            <a:endParaRPr lang="en-US"/>
          </a:p>
        </p:txBody>
      </p:sp>
    </p:spTree>
    <p:extLst>
      <p:ext uri="{BB962C8B-B14F-4D97-AF65-F5344CB8AC3E}">
        <p14:creationId xmlns:p14="http://schemas.microsoft.com/office/powerpoint/2010/main" val="3181088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All launch site names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29556"/>
            <a:ext cx="10515600" cy="1127919"/>
          </a:xfrm>
        </p:spPr>
        <p:txBody>
          <a:bodyPr/>
          <a:lstStyle/>
          <a:p>
            <a:r>
              <a:rPr lang="en-US" dirty="0"/>
              <a:t>Find the names of the unique launch sites</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26</a:t>
            </a:fld>
            <a:endParaRPr lang="en-US"/>
          </a:p>
        </p:txBody>
      </p:sp>
      <p:sp>
        <p:nvSpPr>
          <p:cNvPr id="6" name="Content Placeholder 4">
            <a:extLst>
              <a:ext uri="{FF2B5EF4-FFF2-40B4-BE49-F238E27FC236}">
                <a16:creationId xmlns:a16="http://schemas.microsoft.com/office/drawing/2014/main" id="{1252E3F3-A565-4DA3-8F3B-4B98261E9474}"/>
              </a:ext>
            </a:extLst>
          </p:cNvPr>
          <p:cNvSpPr txBox="1">
            <a:spLocks/>
          </p:cNvSpPr>
          <p:nvPr/>
        </p:nvSpPr>
        <p:spPr>
          <a:xfrm>
            <a:off x="876300" y="2744724"/>
            <a:ext cx="5419725" cy="8302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400" dirty="0">
              <a:solidFill>
                <a:srgbClr val="FFC000"/>
              </a:solidFill>
            </a:endParaRPr>
          </a:p>
        </p:txBody>
      </p:sp>
      <p:pic>
        <p:nvPicPr>
          <p:cNvPr id="8" name="Imagen 7">
            <a:extLst>
              <a:ext uri="{FF2B5EF4-FFF2-40B4-BE49-F238E27FC236}">
                <a16:creationId xmlns:a16="http://schemas.microsoft.com/office/drawing/2014/main" id="{A20BF5C7-5781-47B1-A481-FE269C03C60A}"/>
              </a:ext>
            </a:extLst>
          </p:cNvPr>
          <p:cNvPicPr>
            <a:picLocks noChangeAspect="1"/>
          </p:cNvPicPr>
          <p:nvPr/>
        </p:nvPicPr>
        <p:blipFill>
          <a:blip r:embed="rId2"/>
          <a:stretch>
            <a:fillRect/>
          </a:stretch>
        </p:blipFill>
        <p:spPr>
          <a:xfrm>
            <a:off x="6635816" y="2744724"/>
            <a:ext cx="3527359" cy="2804604"/>
          </a:xfrm>
          <a:prstGeom prst="rect">
            <a:avLst/>
          </a:prstGeom>
        </p:spPr>
      </p:pic>
      <p:sp>
        <p:nvSpPr>
          <p:cNvPr id="9" name="Content Placeholder 4">
            <a:extLst>
              <a:ext uri="{FF2B5EF4-FFF2-40B4-BE49-F238E27FC236}">
                <a16:creationId xmlns:a16="http://schemas.microsoft.com/office/drawing/2014/main" id="{24AA7AAF-BD3C-4E57-A099-E3D8A9688E87}"/>
              </a:ext>
            </a:extLst>
          </p:cNvPr>
          <p:cNvSpPr txBox="1">
            <a:spLocks/>
          </p:cNvSpPr>
          <p:nvPr/>
        </p:nvSpPr>
        <p:spPr>
          <a:xfrm>
            <a:off x="4781550" y="3377121"/>
            <a:ext cx="6572250" cy="28046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dirty="0"/>
          </a:p>
        </p:txBody>
      </p:sp>
      <p:sp>
        <p:nvSpPr>
          <p:cNvPr id="10" name="Content Placeholder 4">
            <a:extLst>
              <a:ext uri="{FF2B5EF4-FFF2-40B4-BE49-F238E27FC236}">
                <a16:creationId xmlns:a16="http://schemas.microsoft.com/office/drawing/2014/main" id="{571D3871-0FD5-46D4-AC18-EB07BC2AAF7D}"/>
              </a:ext>
            </a:extLst>
          </p:cNvPr>
          <p:cNvSpPr txBox="1">
            <a:spLocks/>
          </p:cNvSpPr>
          <p:nvPr/>
        </p:nvSpPr>
        <p:spPr>
          <a:xfrm>
            <a:off x="838199" y="3811808"/>
            <a:ext cx="5381625" cy="869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chemeClr val="accent1">
                    <a:lumMod val="75000"/>
                  </a:schemeClr>
                </a:solidFill>
              </a:rPr>
              <a:t>Here we use DISTINCT statement to return only distinct (different) values.</a:t>
            </a:r>
          </a:p>
        </p:txBody>
      </p:sp>
      <p:sp>
        <p:nvSpPr>
          <p:cNvPr id="11" name="Content Placeholder 4">
            <a:extLst>
              <a:ext uri="{FF2B5EF4-FFF2-40B4-BE49-F238E27FC236}">
                <a16:creationId xmlns:a16="http://schemas.microsoft.com/office/drawing/2014/main" id="{51AD0266-480C-4EF4-908A-9244F6AFBCBB}"/>
              </a:ext>
            </a:extLst>
          </p:cNvPr>
          <p:cNvSpPr txBox="1">
            <a:spLocks/>
          </p:cNvSpPr>
          <p:nvPr/>
        </p:nvSpPr>
        <p:spPr>
          <a:xfrm>
            <a:off x="876300" y="2744724"/>
            <a:ext cx="5219700" cy="869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rgbClr val="FFC000"/>
                </a:solidFill>
                <a:latin typeface="+mn-lt"/>
              </a:rPr>
              <a:t>SELECT DISTINCT LAUNCH_SITE</a:t>
            </a:r>
          </a:p>
          <a:p>
            <a:pPr marL="0" indent="0">
              <a:buNone/>
            </a:pPr>
            <a:r>
              <a:rPr lang="en-US" sz="2400" dirty="0">
                <a:solidFill>
                  <a:srgbClr val="FFC000"/>
                </a:solidFill>
                <a:latin typeface="+mn-lt"/>
              </a:rPr>
              <a:t>FROM SPACEXTBL</a:t>
            </a:r>
          </a:p>
        </p:txBody>
      </p:sp>
      <p:sp>
        <p:nvSpPr>
          <p:cNvPr id="12" name="Content Placeholder 4">
            <a:extLst>
              <a:ext uri="{FF2B5EF4-FFF2-40B4-BE49-F238E27FC236}">
                <a16:creationId xmlns:a16="http://schemas.microsoft.com/office/drawing/2014/main" id="{480AECAA-B6AF-4074-B11B-0A5AA4FA169F}"/>
              </a:ext>
            </a:extLst>
          </p:cNvPr>
          <p:cNvSpPr txBox="1">
            <a:spLocks/>
          </p:cNvSpPr>
          <p:nvPr/>
        </p:nvSpPr>
        <p:spPr>
          <a:xfrm>
            <a:off x="838200" y="4659082"/>
            <a:ext cx="5381625" cy="4385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chemeClr val="accent1">
                    <a:lumMod val="75000"/>
                  </a:schemeClr>
                </a:solidFill>
              </a:rPr>
              <a:t>Only 4 Launch sites are returned.</a:t>
            </a:r>
          </a:p>
        </p:txBody>
      </p:sp>
    </p:spTree>
    <p:extLst>
      <p:ext uri="{BB962C8B-B14F-4D97-AF65-F5344CB8AC3E}">
        <p14:creationId xmlns:p14="http://schemas.microsoft.com/office/powerpoint/2010/main" val="272785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Launch site names begin with `CCA`</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39083"/>
            <a:ext cx="10515600" cy="1033462"/>
          </a:xfrm>
        </p:spPr>
        <p:txBody>
          <a:bodyPr/>
          <a:lstStyle/>
          <a:p>
            <a:r>
              <a:rPr lang="en-US" dirty="0"/>
              <a:t>Find all launch sites begin with `CCA`</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27</a:t>
            </a:fld>
            <a:endParaRPr lang="en-US"/>
          </a:p>
        </p:txBody>
      </p:sp>
      <p:sp>
        <p:nvSpPr>
          <p:cNvPr id="6" name="Content Placeholder 4">
            <a:extLst>
              <a:ext uri="{FF2B5EF4-FFF2-40B4-BE49-F238E27FC236}">
                <a16:creationId xmlns:a16="http://schemas.microsoft.com/office/drawing/2014/main" id="{D3F98CE7-9B3D-4030-A265-0C7C8548F9B0}"/>
              </a:ext>
            </a:extLst>
          </p:cNvPr>
          <p:cNvSpPr txBox="1">
            <a:spLocks/>
          </p:cNvSpPr>
          <p:nvPr/>
        </p:nvSpPr>
        <p:spPr>
          <a:xfrm>
            <a:off x="838200" y="2705611"/>
            <a:ext cx="4371975" cy="14338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rgbClr val="FFC000"/>
                </a:solidFill>
                <a:latin typeface="+mn-lt"/>
              </a:rPr>
              <a:t>SELECT * FROM SPACEXTBL </a:t>
            </a:r>
          </a:p>
          <a:p>
            <a:pPr marL="0" indent="0">
              <a:buNone/>
            </a:pPr>
            <a:r>
              <a:rPr lang="en-US" sz="2400" dirty="0">
                <a:solidFill>
                  <a:srgbClr val="FFC000"/>
                </a:solidFill>
                <a:latin typeface="+mn-lt"/>
              </a:rPr>
              <a:t>WHERE LAUNCH_SITE</a:t>
            </a:r>
          </a:p>
          <a:p>
            <a:pPr marL="0" indent="0">
              <a:buNone/>
            </a:pPr>
            <a:r>
              <a:rPr lang="en-US" sz="2400" dirty="0">
                <a:solidFill>
                  <a:srgbClr val="FFC000"/>
                </a:solidFill>
                <a:latin typeface="+mn-lt"/>
              </a:rPr>
              <a:t>LIKE 'CCA%'</a:t>
            </a:r>
          </a:p>
        </p:txBody>
      </p:sp>
      <p:pic>
        <p:nvPicPr>
          <p:cNvPr id="8" name="Imagen 7">
            <a:extLst>
              <a:ext uri="{FF2B5EF4-FFF2-40B4-BE49-F238E27FC236}">
                <a16:creationId xmlns:a16="http://schemas.microsoft.com/office/drawing/2014/main" id="{7E5B798A-C1E6-4957-9F2F-9DE3779C093F}"/>
              </a:ext>
            </a:extLst>
          </p:cNvPr>
          <p:cNvPicPr>
            <a:picLocks noChangeAspect="1"/>
          </p:cNvPicPr>
          <p:nvPr/>
        </p:nvPicPr>
        <p:blipFill>
          <a:blip r:embed="rId2"/>
          <a:stretch>
            <a:fillRect/>
          </a:stretch>
        </p:blipFill>
        <p:spPr>
          <a:xfrm>
            <a:off x="5695950" y="2710657"/>
            <a:ext cx="5657850" cy="2484211"/>
          </a:xfrm>
          <a:prstGeom prst="rect">
            <a:avLst/>
          </a:prstGeom>
        </p:spPr>
      </p:pic>
      <p:sp>
        <p:nvSpPr>
          <p:cNvPr id="9" name="Content Placeholder 4">
            <a:extLst>
              <a:ext uri="{FF2B5EF4-FFF2-40B4-BE49-F238E27FC236}">
                <a16:creationId xmlns:a16="http://schemas.microsoft.com/office/drawing/2014/main" id="{0C0034ED-9CF9-4824-A8BC-F652AB7FA71E}"/>
              </a:ext>
            </a:extLst>
          </p:cNvPr>
          <p:cNvSpPr txBox="1">
            <a:spLocks/>
          </p:cNvSpPr>
          <p:nvPr/>
        </p:nvSpPr>
        <p:spPr>
          <a:xfrm>
            <a:off x="838200" y="4272558"/>
            <a:ext cx="4371975" cy="14338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latin typeface="+mn-lt"/>
              </a:rPr>
              <a:t>In this query we use LIKE statement with ‘%’ at the end of the value which we want to use as condition</a:t>
            </a:r>
          </a:p>
        </p:txBody>
      </p:sp>
    </p:spTree>
    <p:extLst>
      <p:ext uri="{BB962C8B-B14F-4D97-AF65-F5344CB8AC3E}">
        <p14:creationId xmlns:p14="http://schemas.microsoft.com/office/powerpoint/2010/main" val="1794738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payload mass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57338"/>
            <a:ext cx="8896350" cy="1033462"/>
          </a:xfrm>
        </p:spPr>
        <p:txBody>
          <a:bodyPr/>
          <a:lstStyle/>
          <a:p>
            <a:r>
              <a:rPr lang="en-US" dirty="0"/>
              <a:t>Calculate the total payload carried by boosters from NASA</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28</a:t>
            </a:fld>
            <a:endParaRPr lang="en-US"/>
          </a:p>
        </p:txBody>
      </p:sp>
      <p:sp>
        <p:nvSpPr>
          <p:cNvPr id="6" name="Content Placeholder 4">
            <a:extLst>
              <a:ext uri="{FF2B5EF4-FFF2-40B4-BE49-F238E27FC236}">
                <a16:creationId xmlns:a16="http://schemas.microsoft.com/office/drawing/2014/main" id="{034BCF08-20AC-402D-AE81-89E759A73371}"/>
              </a:ext>
            </a:extLst>
          </p:cNvPr>
          <p:cNvSpPr txBox="1">
            <a:spLocks/>
          </p:cNvSpPr>
          <p:nvPr/>
        </p:nvSpPr>
        <p:spPr>
          <a:xfrm>
            <a:off x="838200" y="2742121"/>
            <a:ext cx="4857750" cy="1698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rgbClr val="FFC000"/>
                </a:solidFill>
                <a:latin typeface="+mn-lt"/>
              </a:rPr>
              <a:t>SELECT SUM(PAYLOAD_MASS__KG_) AS TOTAL_PAYLOAD_MASS</a:t>
            </a:r>
          </a:p>
          <a:p>
            <a:pPr marL="0" indent="0">
              <a:buNone/>
            </a:pPr>
            <a:r>
              <a:rPr lang="en-US" sz="2400" dirty="0">
                <a:solidFill>
                  <a:srgbClr val="FFC000"/>
                </a:solidFill>
                <a:latin typeface="+mn-lt"/>
              </a:rPr>
              <a:t>FROM SPACEXTBL</a:t>
            </a:r>
          </a:p>
          <a:p>
            <a:pPr marL="0" indent="0">
              <a:buNone/>
            </a:pPr>
            <a:r>
              <a:rPr lang="en-US" sz="2400" dirty="0">
                <a:solidFill>
                  <a:srgbClr val="FFC000"/>
                </a:solidFill>
                <a:latin typeface="+mn-lt"/>
              </a:rPr>
              <a:t>WHERE CUSTOMER = 'NASA (CRS)'</a:t>
            </a:r>
          </a:p>
        </p:txBody>
      </p:sp>
      <p:pic>
        <p:nvPicPr>
          <p:cNvPr id="8" name="Imagen 7">
            <a:extLst>
              <a:ext uri="{FF2B5EF4-FFF2-40B4-BE49-F238E27FC236}">
                <a16:creationId xmlns:a16="http://schemas.microsoft.com/office/drawing/2014/main" id="{6DCA51C2-81A7-44C7-8226-A88D0053754C}"/>
              </a:ext>
            </a:extLst>
          </p:cNvPr>
          <p:cNvPicPr>
            <a:picLocks noChangeAspect="1"/>
          </p:cNvPicPr>
          <p:nvPr/>
        </p:nvPicPr>
        <p:blipFill>
          <a:blip r:embed="rId2"/>
          <a:stretch>
            <a:fillRect/>
          </a:stretch>
        </p:blipFill>
        <p:spPr>
          <a:xfrm>
            <a:off x="6272091" y="2742121"/>
            <a:ext cx="5081709" cy="2096579"/>
          </a:xfrm>
          <a:prstGeom prst="rect">
            <a:avLst/>
          </a:prstGeom>
        </p:spPr>
      </p:pic>
      <p:sp>
        <p:nvSpPr>
          <p:cNvPr id="9" name="Content Placeholder 4">
            <a:extLst>
              <a:ext uri="{FF2B5EF4-FFF2-40B4-BE49-F238E27FC236}">
                <a16:creationId xmlns:a16="http://schemas.microsoft.com/office/drawing/2014/main" id="{05E9EDFB-7AB2-4A6D-8FB6-A9865424BB9A}"/>
              </a:ext>
            </a:extLst>
          </p:cNvPr>
          <p:cNvSpPr txBox="1">
            <a:spLocks/>
          </p:cNvSpPr>
          <p:nvPr/>
        </p:nvSpPr>
        <p:spPr>
          <a:xfrm>
            <a:off x="838200" y="4583722"/>
            <a:ext cx="4657725" cy="14741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latin typeface="+mn-lt"/>
              </a:rPr>
              <a:t>In this query we use SUM() method to add up each number that meets the condition required, NASA boosters in this case.</a:t>
            </a:r>
          </a:p>
        </p:txBody>
      </p:sp>
      <p:sp>
        <p:nvSpPr>
          <p:cNvPr id="10" name="Content Placeholder 4">
            <a:extLst>
              <a:ext uri="{FF2B5EF4-FFF2-40B4-BE49-F238E27FC236}">
                <a16:creationId xmlns:a16="http://schemas.microsoft.com/office/drawing/2014/main" id="{5000C388-8A17-4D25-8621-13515112982D}"/>
              </a:ext>
            </a:extLst>
          </p:cNvPr>
          <p:cNvSpPr txBox="1">
            <a:spLocks/>
          </p:cNvSpPr>
          <p:nvPr/>
        </p:nvSpPr>
        <p:spPr>
          <a:xfrm>
            <a:off x="6272091" y="4990021"/>
            <a:ext cx="4657725" cy="7878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latin typeface="+mn-lt"/>
              </a:rPr>
              <a:t>Total payload mass carried by NASA boosters is 45596Kg.</a:t>
            </a:r>
          </a:p>
        </p:txBody>
      </p:sp>
    </p:spTree>
    <p:extLst>
      <p:ext uri="{BB962C8B-B14F-4D97-AF65-F5344CB8AC3E}">
        <p14:creationId xmlns:p14="http://schemas.microsoft.com/office/powerpoint/2010/main" val="4010014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8"/>
            <a:ext cx="10515600" cy="1081087"/>
          </a:xfrm>
        </p:spPr>
        <p:txBody>
          <a:bodyPr/>
          <a:lstStyle/>
          <a:p>
            <a:r>
              <a:rPr lang="en-US" dirty="0"/>
              <a:t>Calculate the average payload mass carried by booster version F9 v1.1</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29</a:t>
            </a:fld>
            <a:endParaRPr lang="en-US"/>
          </a:p>
        </p:txBody>
      </p:sp>
      <p:sp>
        <p:nvSpPr>
          <p:cNvPr id="6" name="Content Placeholder 4">
            <a:extLst>
              <a:ext uri="{FF2B5EF4-FFF2-40B4-BE49-F238E27FC236}">
                <a16:creationId xmlns:a16="http://schemas.microsoft.com/office/drawing/2014/main" id="{9CD28DF7-9F41-4AEA-A8F6-A6D6D5EF0500}"/>
              </a:ext>
            </a:extLst>
          </p:cNvPr>
          <p:cNvSpPr txBox="1">
            <a:spLocks/>
          </p:cNvSpPr>
          <p:nvPr/>
        </p:nvSpPr>
        <p:spPr>
          <a:xfrm>
            <a:off x="838200" y="2771775"/>
            <a:ext cx="4933950" cy="1698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rgbClr val="FFC000"/>
                </a:solidFill>
                <a:latin typeface="+mn-lt"/>
              </a:rPr>
              <a:t>SELECT AVG(PAYLOAD_MASS__KG_) AS AVG_PAYLOAD_MASS</a:t>
            </a:r>
          </a:p>
          <a:p>
            <a:pPr marL="0" indent="0">
              <a:buNone/>
            </a:pPr>
            <a:r>
              <a:rPr lang="en-US" sz="2400" dirty="0">
                <a:solidFill>
                  <a:srgbClr val="FFC000"/>
                </a:solidFill>
                <a:latin typeface="+mn-lt"/>
              </a:rPr>
              <a:t>FROM SPACEXTBL</a:t>
            </a:r>
          </a:p>
          <a:p>
            <a:pPr marL="0" indent="0">
              <a:buNone/>
            </a:pPr>
            <a:r>
              <a:rPr lang="en-US" sz="2400" dirty="0">
                <a:solidFill>
                  <a:srgbClr val="FFC000"/>
                </a:solidFill>
                <a:latin typeface="+mn-lt"/>
              </a:rPr>
              <a:t>WHERE BOOSTER_VERSION = 'F9 v1.1'</a:t>
            </a:r>
          </a:p>
        </p:txBody>
      </p:sp>
      <p:sp>
        <p:nvSpPr>
          <p:cNvPr id="7" name="Content Placeholder 4">
            <a:extLst>
              <a:ext uri="{FF2B5EF4-FFF2-40B4-BE49-F238E27FC236}">
                <a16:creationId xmlns:a16="http://schemas.microsoft.com/office/drawing/2014/main" id="{9D3A004A-D0CB-4148-ADC4-4458DC32FD15}"/>
              </a:ext>
            </a:extLst>
          </p:cNvPr>
          <p:cNvSpPr txBox="1">
            <a:spLocks/>
          </p:cNvSpPr>
          <p:nvPr/>
        </p:nvSpPr>
        <p:spPr>
          <a:xfrm>
            <a:off x="838200" y="4583721"/>
            <a:ext cx="4933950" cy="14741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latin typeface="+mn-lt"/>
              </a:rPr>
              <a:t>In this query we use AVG() method to get mean payload mass that meets the condition of being carried by a specified booster version.</a:t>
            </a:r>
          </a:p>
        </p:txBody>
      </p:sp>
      <p:pic>
        <p:nvPicPr>
          <p:cNvPr id="8" name="Imagen 7">
            <a:extLst>
              <a:ext uri="{FF2B5EF4-FFF2-40B4-BE49-F238E27FC236}">
                <a16:creationId xmlns:a16="http://schemas.microsoft.com/office/drawing/2014/main" id="{3B07CEA4-CC01-46A4-8D67-0CFB138E1337}"/>
              </a:ext>
            </a:extLst>
          </p:cNvPr>
          <p:cNvPicPr>
            <a:picLocks noChangeAspect="1"/>
          </p:cNvPicPr>
          <p:nvPr/>
        </p:nvPicPr>
        <p:blipFill>
          <a:blip r:embed="rId2"/>
          <a:stretch>
            <a:fillRect/>
          </a:stretch>
        </p:blipFill>
        <p:spPr>
          <a:xfrm>
            <a:off x="6276975" y="2771775"/>
            <a:ext cx="5076825" cy="2042401"/>
          </a:xfrm>
          <a:prstGeom prst="rect">
            <a:avLst/>
          </a:prstGeom>
        </p:spPr>
      </p:pic>
      <p:sp>
        <p:nvSpPr>
          <p:cNvPr id="9" name="Content Placeholder 4">
            <a:extLst>
              <a:ext uri="{FF2B5EF4-FFF2-40B4-BE49-F238E27FC236}">
                <a16:creationId xmlns:a16="http://schemas.microsoft.com/office/drawing/2014/main" id="{164B760C-FC0C-43B5-8842-1B3838D55F2C}"/>
              </a:ext>
            </a:extLst>
          </p:cNvPr>
          <p:cNvSpPr txBox="1">
            <a:spLocks/>
          </p:cNvSpPr>
          <p:nvPr/>
        </p:nvSpPr>
        <p:spPr>
          <a:xfrm>
            <a:off x="6272091" y="4990021"/>
            <a:ext cx="4657725" cy="7878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latin typeface="+mn-lt"/>
              </a:rPr>
              <a:t>Average payload mass carried by F9 v1.1 booster version is 2928Kg.</a:t>
            </a:r>
          </a:p>
        </p:txBody>
      </p:sp>
    </p:spTree>
    <p:extLst>
      <p:ext uri="{BB962C8B-B14F-4D97-AF65-F5344CB8AC3E}">
        <p14:creationId xmlns:p14="http://schemas.microsoft.com/office/powerpoint/2010/main" val="273556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4285075" y="1825624"/>
            <a:ext cx="7068725" cy="4465447"/>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a:p>
            <a:r>
              <a:rPr lang="en-US" sz="2200" dirty="0"/>
              <a:t>Summary of methodologies</a:t>
            </a:r>
          </a:p>
          <a:p>
            <a:endParaRPr lang="en-US" sz="2200" dirty="0"/>
          </a:p>
          <a:p>
            <a:r>
              <a:rPr lang="en-US" sz="2200" dirty="0"/>
              <a:t>Summary of all results</a:t>
            </a:r>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duotone>
              <a:schemeClr val="accent1">
                <a:shade val="45000"/>
                <a:satMod val="135000"/>
              </a:schemeClr>
              <a:prstClr val="white"/>
            </a:duotone>
          </a:blip>
          <a:stretch>
            <a:fillRect/>
          </a:stretch>
        </p:blipFill>
        <p:spPr>
          <a:xfrm>
            <a:off x="1090494" y="2302762"/>
            <a:ext cx="3194581" cy="3194581"/>
          </a:xfrm>
          <a:prstGeom prst="rect">
            <a:avLst/>
          </a:prstGeom>
        </p:spPr>
      </p:pic>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4"/>
          </p:nvPr>
        </p:nvSpPr>
        <p:spPr/>
        <p:txBody>
          <a:bodyPr/>
          <a:lstStyle/>
          <a:p>
            <a:fld id="{5075537C-CA84-1446-933C-8E9D027F9201}" type="slidenum">
              <a:rPr lang="en-US" smtClean="0"/>
              <a:t>3</a:t>
            </a:fld>
            <a:endParaRPr lang="en-US"/>
          </a:p>
        </p:txBody>
      </p:sp>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8"/>
            <a:ext cx="10615098" cy="1100137"/>
          </a:xfrm>
        </p:spPr>
        <p:txBody>
          <a:bodyPr/>
          <a:lstStyle/>
          <a:p>
            <a:r>
              <a:rPr lang="en-US" dirty="0"/>
              <a:t>Find the date when the first successful landing outcome in ground pad</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30</a:t>
            </a:fld>
            <a:endParaRPr lang="en-US"/>
          </a:p>
        </p:txBody>
      </p:sp>
      <p:sp>
        <p:nvSpPr>
          <p:cNvPr id="6" name="Content Placeholder 4">
            <a:extLst>
              <a:ext uri="{FF2B5EF4-FFF2-40B4-BE49-F238E27FC236}">
                <a16:creationId xmlns:a16="http://schemas.microsoft.com/office/drawing/2014/main" id="{30F8943E-134E-44BB-8B1B-D22AFC482AB6}"/>
              </a:ext>
            </a:extLst>
          </p:cNvPr>
          <p:cNvSpPr txBox="1">
            <a:spLocks/>
          </p:cNvSpPr>
          <p:nvPr/>
        </p:nvSpPr>
        <p:spPr>
          <a:xfrm>
            <a:off x="838200" y="2771775"/>
            <a:ext cx="4933950" cy="1698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rgbClr val="FFC000"/>
                </a:solidFill>
                <a:latin typeface="+mn-lt"/>
              </a:rPr>
              <a:t>SELECT MIN(DATE) AS FIRST_DATE</a:t>
            </a:r>
          </a:p>
          <a:p>
            <a:pPr marL="0" indent="0">
              <a:buNone/>
            </a:pPr>
            <a:r>
              <a:rPr lang="en-US" sz="2400" dirty="0">
                <a:solidFill>
                  <a:srgbClr val="FFC000"/>
                </a:solidFill>
                <a:latin typeface="+mn-lt"/>
              </a:rPr>
              <a:t>FROM SPACEXTBL</a:t>
            </a:r>
          </a:p>
          <a:p>
            <a:pPr marL="0" indent="0">
              <a:buNone/>
            </a:pPr>
            <a:r>
              <a:rPr lang="en-US" sz="2400" dirty="0">
                <a:solidFill>
                  <a:srgbClr val="FFC000"/>
                </a:solidFill>
                <a:latin typeface="+mn-lt"/>
              </a:rPr>
              <a:t>WHERE LANDING__OUTCOME = 'Success (ground pad)'</a:t>
            </a:r>
          </a:p>
        </p:txBody>
      </p:sp>
      <p:sp>
        <p:nvSpPr>
          <p:cNvPr id="7" name="Content Placeholder 4">
            <a:extLst>
              <a:ext uri="{FF2B5EF4-FFF2-40B4-BE49-F238E27FC236}">
                <a16:creationId xmlns:a16="http://schemas.microsoft.com/office/drawing/2014/main" id="{8E258202-B1A2-402A-83F5-01D982351E95}"/>
              </a:ext>
            </a:extLst>
          </p:cNvPr>
          <p:cNvSpPr txBox="1">
            <a:spLocks/>
          </p:cNvSpPr>
          <p:nvPr/>
        </p:nvSpPr>
        <p:spPr>
          <a:xfrm>
            <a:off x="838200" y="4583722"/>
            <a:ext cx="4933950" cy="1140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latin typeface="+mn-lt"/>
              </a:rPr>
              <a:t>In this query we use MIN() method to get the first date of first successful landing outcome in ground pad.</a:t>
            </a:r>
          </a:p>
        </p:txBody>
      </p:sp>
      <p:pic>
        <p:nvPicPr>
          <p:cNvPr id="8" name="Imagen 7">
            <a:extLst>
              <a:ext uri="{FF2B5EF4-FFF2-40B4-BE49-F238E27FC236}">
                <a16:creationId xmlns:a16="http://schemas.microsoft.com/office/drawing/2014/main" id="{ECD22C5C-360C-44B1-AB23-226F8A488B1C}"/>
              </a:ext>
            </a:extLst>
          </p:cNvPr>
          <p:cNvPicPr>
            <a:picLocks noChangeAspect="1"/>
          </p:cNvPicPr>
          <p:nvPr/>
        </p:nvPicPr>
        <p:blipFill>
          <a:blip r:embed="rId2"/>
          <a:stretch>
            <a:fillRect/>
          </a:stretch>
        </p:blipFill>
        <p:spPr>
          <a:xfrm>
            <a:off x="6215062" y="2771774"/>
            <a:ext cx="5165821" cy="2038351"/>
          </a:xfrm>
          <a:prstGeom prst="rect">
            <a:avLst/>
          </a:prstGeom>
        </p:spPr>
      </p:pic>
      <p:sp>
        <p:nvSpPr>
          <p:cNvPr id="9" name="Content Placeholder 4">
            <a:extLst>
              <a:ext uri="{FF2B5EF4-FFF2-40B4-BE49-F238E27FC236}">
                <a16:creationId xmlns:a16="http://schemas.microsoft.com/office/drawing/2014/main" id="{840CB0A7-766B-4EAE-8DE1-E87E9BE80D5A}"/>
              </a:ext>
            </a:extLst>
          </p:cNvPr>
          <p:cNvSpPr txBox="1">
            <a:spLocks/>
          </p:cNvSpPr>
          <p:nvPr/>
        </p:nvSpPr>
        <p:spPr>
          <a:xfrm>
            <a:off x="6215062" y="5027123"/>
            <a:ext cx="4657725" cy="7878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rPr>
              <a:t>First successful landing outcome in ground pad was 2015-12-22</a:t>
            </a:r>
            <a:endParaRPr lang="en-US" sz="2400" dirty="0">
              <a:solidFill>
                <a:schemeClr val="accent1">
                  <a:lumMod val="75000"/>
                </a:schemeClr>
              </a:solidFill>
              <a:latin typeface="+mn-lt"/>
            </a:endParaRPr>
          </a:p>
        </p:txBody>
      </p:sp>
    </p:spTree>
    <p:extLst>
      <p:ext uri="{BB962C8B-B14F-4D97-AF65-F5344CB8AC3E}">
        <p14:creationId xmlns:p14="http://schemas.microsoft.com/office/powerpoint/2010/main" val="1434679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b="1" dirty="0"/>
              <a:t>Successful drone ship landing with payload between 4000 and 6000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15567"/>
            <a:ext cx="10515600" cy="1325563"/>
          </a:xfrm>
        </p:spPr>
        <p:txBody>
          <a:bodyPr/>
          <a:lstStyle/>
          <a:p>
            <a:r>
              <a:rPr lang="en-US" sz="2400" dirty="0"/>
              <a:t>List the names of boosters which have success in drone ship and have payload mass greater than 4000 but less than 6000</a:t>
            </a:r>
          </a:p>
          <a:p>
            <a:r>
              <a:rPr lang="en-US" sz="2400"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31</a:t>
            </a:fld>
            <a:endParaRPr lang="en-US"/>
          </a:p>
        </p:txBody>
      </p:sp>
      <p:sp>
        <p:nvSpPr>
          <p:cNvPr id="6" name="Content Placeholder 4">
            <a:extLst>
              <a:ext uri="{FF2B5EF4-FFF2-40B4-BE49-F238E27FC236}">
                <a16:creationId xmlns:a16="http://schemas.microsoft.com/office/drawing/2014/main" id="{C1C0CED9-18BD-4C0C-9382-6DEB2ADA270B}"/>
              </a:ext>
            </a:extLst>
          </p:cNvPr>
          <p:cNvSpPr txBox="1">
            <a:spLocks/>
          </p:cNvSpPr>
          <p:nvPr/>
        </p:nvSpPr>
        <p:spPr>
          <a:xfrm>
            <a:off x="838199" y="3049079"/>
            <a:ext cx="5800725" cy="16181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solidFill>
                  <a:srgbClr val="FFC000"/>
                </a:solidFill>
                <a:latin typeface="+mn-lt"/>
              </a:rPr>
              <a:t>SELECT BOOSTER_VERSION</a:t>
            </a:r>
          </a:p>
          <a:p>
            <a:pPr marL="0" indent="0">
              <a:buNone/>
            </a:pPr>
            <a:r>
              <a:rPr lang="en-US" sz="2000" dirty="0">
                <a:solidFill>
                  <a:srgbClr val="FFC000"/>
                </a:solidFill>
                <a:latin typeface="+mn-lt"/>
              </a:rPr>
              <a:t>FROM SPACEXTBL</a:t>
            </a:r>
          </a:p>
          <a:p>
            <a:pPr marL="0" indent="0">
              <a:buNone/>
            </a:pPr>
            <a:r>
              <a:rPr lang="en-US" sz="2000" dirty="0">
                <a:solidFill>
                  <a:srgbClr val="FFC000"/>
                </a:solidFill>
                <a:latin typeface="+mn-lt"/>
              </a:rPr>
              <a:t>WHERE LANDING__OUTCOME = 'Success (drone ship)' </a:t>
            </a:r>
          </a:p>
          <a:p>
            <a:pPr marL="0" indent="0">
              <a:buNone/>
            </a:pPr>
            <a:r>
              <a:rPr lang="en-US" sz="2000" dirty="0">
                <a:solidFill>
                  <a:srgbClr val="FFC000"/>
                </a:solidFill>
                <a:latin typeface="+mn-lt"/>
              </a:rPr>
              <a:t>AND PAYLOAD_MASS__KG_ BETWEEN 4000 AND 6000</a:t>
            </a:r>
          </a:p>
        </p:txBody>
      </p:sp>
      <p:sp>
        <p:nvSpPr>
          <p:cNvPr id="7" name="Content Placeholder 4">
            <a:extLst>
              <a:ext uri="{FF2B5EF4-FFF2-40B4-BE49-F238E27FC236}">
                <a16:creationId xmlns:a16="http://schemas.microsoft.com/office/drawing/2014/main" id="{686541AF-199E-4EEE-9622-E3448B93DF71}"/>
              </a:ext>
            </a:extLst>
          </p:cNvPr>
          <p:cNvSpPr txBox="1">
            <a:spLocks/>
          </p:cNvSpPr>
          <p:nvPr/>
        </p:nvSpPr>
        <p:spPr>
          <a:xfrm>
            <a:off x="838197" y="4914900"/>
            <a:ext cx="5800725" cy="952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latin typeface="+mn-lt"/>
              </a:rPr>
              <a:t>In this query we use 2 conditions to return needed booster versions, in this case only 4 booster versions will be returned.</a:t>
            </a:r>
          </a:p>
        </p:txBody>
      </p:sp>
      <p:pic>
        <p:nvPicPr>
          <p:cNvPr id="8" name="Imagen 7">
            <a:extLst>
              <a:ext uri="{FF2B5EF4-FFF2-40B4-BE49-F238E27FC236}">
                <a16:creationId xmlns:a16="http://schemas.microsoft.com/office/drawing/2014/main" id="{949F0EAA-C680-4F7B-B804-2EF0AE2AFDD9}"/>
              </a:ext>
            </a:extLst>
          </p:cNvPr>
          <p:cNvPicPr>
            <a:picLocks noChangeAspect="1"/>
          </p:cNvPicPr>
          <p:nvPr/>
        </p:nvPicPr>
        <p:blipFill>
          <a:blip r:embed="rId2"/>
          <a:stretch>
            <a:fillRect/>
          </a:stretch>
        </p:blipFill>
        <p:spPr>
          <a:xfrm>
            <a:off x="7078233" y="2941130"/>
            <a:ext cx="4189841" cy="2678620"/>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50024"/>
            <a:ext cx="10515600" cy="1033462"/>
          </a:xfrm>
        </p:spPr>
        <p:txBody>
          <a:bodyPr/>
          <a:lstStyle/>
          <a:p>
            <a:r>
              <a:rPr lang="en-US" dirty="0"/>
              <a:t>Calculate the total number of successful and failure mission outcomes</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32</a:t>
            </a:fld>
            <a:endParaRPr lang="en-US"/>
          </a:p>
        </p:txBody>
      </p:sp>
      <p:sp>
        <p:nvSpPr>
          <p:cNvPr id="6" name="Content Placeholder 4">
            <a:extLst>
              <a:ext uri="{FF2B5EF4-FFF2-40B4-BE49-F238E27FC236}">
                <a16:creationId xmlns:a16="http://schemas.microsoft.com/office/drawing/2014/main" id="{4F86066B-071D-4563-AB85-E1719AF06392}"/>
              </a:ext>
            </a:extLst>
          </p:cNvPr>
          <p:cNvSpPr txBox="1">
            <a:spLocks/>
          </p:cNvSpPr>
          <p:nvPr/>
        </p:nvSpPr>
        <p:spPr>
          <a:xfrm>
            <a:off x="838200" y="2666289"/>
            <a:ext cx="9391650" cy="2018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mn-lt"/>
              </a:rPr>
              <a:t>SELECT COUNT(MISSION_OUTCOME) AS TOTAL_MISSIONS, </a:t>
            </a:r>
          </a:p>
          <a:p>
            <a:pPr marL="0" indent="0">
              <a:buNone/>
            </a:pPr>
            <a:r>
              <a:rPr lang="en-US" sz="1800" dirty="0">
                <a:solidFill>
                  <a:srgbClr val="FFC000"/>
                </a:solidFill>
                <a:latin typeface="+mn-lt"/>
              </a:rPr>
              <a:t>(SELECT COUNT(MISSION_OUTCOME) AS SUCCESS_MISSIONS FROM SPACEXTBL WHERE MISSION_OUTCOME LIKE 'Success%'),</a:t>
            </a:r>
          </a:p>
          <a:p>
            <a:pPr marL="0" indent="0">
              <a:buNone/>
            </a:pPr>
            <a:r>
              <a:rPr lang="en-US" sz="1800" dirty="0">
                <a:solidFill>
                  <a:srgbClr val="FFC000"/>
                </a:solidFill>
                <a:latin typeface="+mn-lt"/>
              </a:rPr>
              <a:t>(SELECT COUNT(MISSION_OUTCOME) AS FAILURE_MISSIONS FROM SPACEXTBL WHERE MISSION_OUTCOME LIKE 'Failure%')</a:t>
            </a:r>
          </a:p>
          <a:p>
            <a:pPr marL="0" indent="0">
              <a:buNone/>
            </a:pPr>
            <a:r>
              <a:rPr lang="en-US" sz="1800" dirty="0">
                <a:solidFill>
                  <a:srgbClr val="FFC000"/>
                </a:solidFill>
                <a:latin typeface="+mn-lt"/>
              </a:rPr>
              <a:t>FROM SPACEXTBL</a:t>
            </a:r>
          </a:p>
        </p:txBody>
      </p:sp>
      <p:sp>
        <p:nvSpPr>
          <p:cNvPr id="7" name="Content Placeholder 4">
            <a:extLst>
              <a:ext uri="{FF2B5EF4-FFF2-40B4-BE49-F238E27FC236}">
                <a16:creationId xmlns:a16="http://schemas.microsoft.com/office/drawing/2014/main" id="{AF78B5A6-2959-4660-A91A-D91797FE3BC7}"/>
              </a:ext>
            </a:extLst>
          </p:cNvPr>
          <p:cNvSpPr txBox="1">
            <a:spLocks/>
          </p:cNvSpPr>
          <p:nvPr/>
        </p:nvSpPr>
        <p:spPr>
          <a:xfrm>
            <a:off x="838200" y="4767963"/>
            <a:ext cx="3990975" cy="12569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latin typeface="+mn-lt"/>
              </a:rPr>
              <a:t>In this query we use COUNT() method and subqueries to count every mission outcomes and total of all missions combined.</a:t>
            </a:r>
          </a:p>
        </p:txBody>
      </p:sp>
      <p:pic>
        <p:nvPicPr>
          <p:cNvPr id="9" name="Imagen 8">
            <a:extLst>
              <a:ext uri="{FF2B5EF4-FFF2-40B4-BE49-F238E27FC236}">
                <a16:creationId xmlns:a16="http://schemas.microsoft.com/office/drawing/2014/main" id="{9C4F351A-F294-4E42-9D34-C3394CD1F813}"/>
              </a:ext>
            </a:extLst>
          </p:cNvPr>
          <p:cNvPicPr>
            <a:picLocks noChangeAspect="1"/>
          </p:cNvPicPr>
          <p:nvPr/>
        </p:nvPicPr>
        <p:blipFill>
          <a:blip r:embed="rId2"/>
          <a:stretch>
            <a:fillRect/>
          </a:stretch>
        </p:blipFill>
        <p:spPr>
          <a:xfrm>
            <a:off x="5267325" y="4636035"/>
            <a:ext cx="6019800" cy="1343882"/>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Boosters carried </a:t>
            </a:r>
            <a:r>
              <a:rPr lang="en-US" dirty="0"/>
              <a:t>maximum </a:t>
            </a:r>
            <a:r>
              <a:rPr lang="en-CA" b="1" dirty="0"/>
              <a:t>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25211"/>
            <a:ext cx="10515600" cy="1490662"/>
          </a:xfrm>
        </p:spPr>
        <p:txBody>
          <a:bodyPr/>
          <a:lstStyle/>
          <a:p>
            <a:r>
              <a:rPr lang="en-US" dirty="0"/>
              <a:t>List the names of the booster which have carried the maximum payload mass</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33</a:t>
            </a:fld>
            <a:endParaRPr lang="en-US"/>
          </a:p>
        </p:txBody>
      </p:sp>
      <p:pic>
        <p:nvPicPr>
          <p:cNvPr id="6" name="Imagen 5">
            <a:extLst>
              <a:ext uri="{FF2B5EF4-FFF2-40B4-BE49-F238E27FC236}">
                <a16:creationId xmlns:a16="http://schemas.microsoft.com/office/drawing/2014/main" id="{A57D342F-A02F-4F5D-87E6-6A047D6C39DA}"/>
              </a:ext>
            </a:extLst>
          </p:cNvPr>
          <p:cNvPicPr>
            <a:picLocks noChangeAspect="1"/>
          </p:cNvPicPr>
          <p:nvPr/>
        </p:nvPicPr>
        <p:blipFill>
          <a:blip r:embed="rId2"/>
          <a:stretch>
            <a:fillRect/>
          </a:stretch>
        </p:blipFill>
        <p:spPr>
          <a:xfrm>
            <a:off x="7105687" y="3015087"/>
            <a:ext cx="3781350" cy="2982897"/>
          </a:xfrm>
          <a:prstGeom prst="rect">
            <a:avLst/>
          </a:prstGeom>
        </p:spPr>
      </p:pic>
      <p:sp>
        <p:nvSpPr>
          <p:cNvPr id="7" name="Content Placeholder 4">
            <a:extLst>
              <a:ext uri="{FF2B5EF4-FFF2-40B4-BE49-F238E27FC236}">
                <a16:creationId xmlns:a16="http://schemas.microsoft.com/office/drawing/2014/main" id="{B341DE4C-51D4-49A0-8B88-65DF86141B4F}"/>
              </a:ext>
            </a:extLst>
          </p:cNvPr>
          <p:cNvSpPr txBox="1">
            <a:spLocks/>
          </p:cNvSpPr>
          <p:nvPr/>
        </p:nvSpPr>
        <p:spPr>
          <a:xfrm>
            <a:off x="838199" y="3015873"/>
            <a:ext cx="5800725" cy="14906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solidFill>
                  <a:srgbClr val="FFC000"/>
                </a:solidFill>
                <a:latin typeface="+mn-lt"/>
              </a:rPr>
              <a:t>SELECT BOOSTER_VERSION, PAYLOAD_MASS__KG_</a:t>
            </a:r>
          </a:p>
          <a:p>
            <a:pPr marL="0" indent="0">
              <a:buNone/>
            </a:pPr>
            <a:r>
              <a:rPr lang="en-US" sz="2000" dirty="0">
                <a:solidFill>
                  <a:srgbClr val="FFC000"/>
                </a:solidFill>
                <a:latin typeface="+mn-lt"/>
              </a:rPr>
              <a:t>FROM SPACEXTBL</a:t>
            </a:r>
          </a:p>
          <a:p>
            <a:pPr marL="0" indent="0">
              <a:buNone/>
            </a:pPr>
            <a:r>
              <a:rPr lang="en-US" sz="2000" dirty="0">
                <a:solidFill>
                  <a:srgbClr val="FFC000"/>
                </a:solidFill>
                <a:latin typeface="+mn-lt"/>
              </a:rPr>
              <a:t>WHERE PAYLOAD_MASS__KG_ = (SELECT MAX(PAYLOAD_MASS__KG_) FROM SPACEXTBL)</a:t>
            </a:r>
          </a:p>
        </p:txBody>
      </p:sp>
      <p:sp>
        <p:nvSpPr>
          <p:cNvPr id="8" name="Content Placeholder 4">
            <a:extLst>
              <a:ext uri="{FF2B5EF4-FFF2-40B4-BE49-F238E27FC236}">
                <a16:creationId xmlns:a16="http://schemas.microsoft.com/office/drawing/2014/main" id="{AF2A18C4-3313-4C6F-ACEE-827B457BE4B0}"/>
              </a:ext>
            </a:extLst>
          </p:cNvPr>
          <p:cNvSpPr txBox="1">
            <a:spLocks/>
          </p:cNvSpPr>
          <p:nvPr/>
        </p:nvSpPr>
        <p:spPr>
          <a:xfrm>
            <a:off x="838199" y="4625729"/>
            <a:ext cx="5800725" cy="12569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latin typeface="+mn-lt"/>
              </a:rPr>
              <a:t>In this query we use a subquery inside the condition querying for the max value of payload mass.</a:t>
            </a:r>
          </a:p>
          <a:p>
            <a:pPr marL="0" indent="0" algn="just">
              <a:buNone/>
            </a:pPr>
            <a:r>
              <a:rPr lang="en-US" sz="2000" dirty="0">
                <a:solidFill>
                  <a:schemeClr val="accent1">
                    <a:lumMod val="75000"/>
                  </a:schemeClr>
                </a:solidFill>
                <a:latin typeface="+mn-lt"/>
              </a:rPr>
              <a:t>As a result, 12 different booster versions are shown to us.</a:t>
            </a:r>
          </a:p>
        </p:txBody>
      </p:sp>
    </p:spTree>
    <p:extLst>
      <p:ext uri="{BB962C8B-B14F-4D97-AF65-F5344CB8AC3E}">
        <p14:creationId xmlns:p14="http://schemas.microsoft.com/office/powerpoint/2010/main" val="3566646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2015 launch records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00188"/>
            <a:ext cx="10515600" cy="1325563"/>
          </a:xfrm>
        </p:spPr>
        <p:txBody>
          <a:bodyPr>
            <a:normAutofit/>
          </a:bodyPr>
          <a:lstStyle/>
          <a:p>
            <a:r>
              <a:rPr lang="en-US" sz="2400" dirty="0"/>
              <a:t>List the records which will display the month names, failure </a:t>
            </a:r>
            <a:r>
              <a:rPr lang="en-US" sz="2400" dirty="0" err="1"/>
              <a:t>landing_outcomes</a:t>
            </a:r>
            <a:r>
              <a:rPr lang="en-US" sz="2400" dirty="0"/>
              <a:t> in drone ship ,booster versions, </a:t>
            </a:r>
            <a:r>
              <a:rPr lang="en-US" sz="2400" dirty="0" err="1"/>
              <a:t>launch_site</a:t>
            </a:r>
            <a:r>
              <a:rPr lang="en-US" sz="2400" dirty="0"/>
              <a:t> for the months in year 2015</a:t>
            </a:r>
          </a:p>
          <a:p>
            <a:r>
              <a:rPr lang="en-US" sz="2400"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34</a:t>
            </a:fld>
            <a:endParaRPr lang="en-US"/>
          </a:p>
        </p:txBody>
      </p:sp>
      <p:sp>
        <p:nvSpPr>
          <p:cNvPr id="6" name="Content Placeholder 4">
            <a:extLst>
              <a:ext uri="{FF2B5EF4-FFF2-40B4-BE49-F238E27FC236}">
                <a16:creationId xmlns:a16="http://schemas.microsoft.com/office/drawing/2014/main" id="{8F3D992F-2DE1-487F-8057-E19BEE793FD7}"/>
              </a:ext>
            </a:extLst>
          </p:cNvPr>
          <p:cNvSpPr txBox="1">
            <a:spLocks/>
          </p:cNvSpPr>
          <p:nvPr/>
        </p:nvSpPr>
        <p:spPr>
          <a:xfrm>
            <a:off x="838198" y="2919922"/>
            <a:ext cx="6438901" cy="14330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mn-lt"/>
              </a:rPr>
              <a:t>SELECT MONTHNAME(DATE) AS MONTH, LANDING__OUTCOME, BOOSTER_VERSION, LAUNCH_SITE FROM SPACEXTBL</a:t>
            </a:r>
          </a:p>
          <a:p>
            <a:pPr marL="0" indent="0">
              <a:buNone/>
            </a:pPr>
            <a:r>
              <a:rPr lang="en-US" sz="1800" dirty="0">
                <a:solidFill>
                  <a:srgbClr val="FFC000"/>
                </a:solidFill>
                <a:latin typeface="+mn-lt"/>
              </a:rPr>
              <a:t>WHERE LANDING__OUTCOME = 'Failure (drone ship)' </a:t>
            </a:r>
          </a:p>
          <a:p>
            <a:pPr marL="0" indent="0">
              <a:buNone/>
            </a:pPr>
            <a:r>
              <a:rPr lang="en-US" sz="1800" dirty="0">
                <a:solidFill>
                  <a:srgbClr val="FFC000"/>
                </a:solidFill>
                <a:latin typeface="+mn-lt"/>
              </a:rPr>
              <a:t>AND DATE LIKE '2015%'</a:t>
            </a:r>
          </a:p>
        </p:txBody>
      </p:sp>
      <p:pic>
        <p:nvPicPr>
          <p:cNvPr id="7" name="Imagen 6">
            <a:extLst>
              <a:ext uri="{FF2B5EF4-FFF2-40B4-BE49-F238E27FC236}">
                <a16:creationId xmlns:a16="http://schemas.microsoft.com/office/drawing/2014/main" id="{D28620B6-EA8C-44AC-BEB3-8E7C5204E128}"/>
              </a:ext>
            </a:extLst>
          </p:cNvPr>
          <p:cNvPicPr>
            <a:picLocks noChangeAspect="1"/>
          </p:cNvPicPr>
          <p:nvPr/>
        </p:nvPicPr>
        <p:blipFill>
          <a:blip r:embed="rId2"/>
          <a:stretch>
            <a:fillRect/>
          </a:stretch>
        </p:blipFill>
        <p:spPr>
          <a:xfrm>
            <a:off x="838199" y="4447097"/>
            <a:ext cx="6438901" cy="1989505"/>
          </a:xfrm>
          <a:prstGeom prst="rect">
            <a:avLst/>
          </a:prstGeom>
        </p:spPr>
      </p:pic>
      <p:sp>
        <p:nvSpPr>
          <p:cNvPr id="8" name="Content Placeholder 4">
            <a:extLst>
              <a:ext uri="{FF2B5EF4-FFF2-40B4-BE49-F238E27FC236}">
                <a16:creationId xmlns:a16="http://schemas.microsoft.com/office/drawing/2014/main" id="{7335C7E5-2636-4135-9CDA-0A0652F4DDE2}"/>
              </a:ext>
            </a:extLst>
          </p:cNvPr>
          <p:cNvSpPr txBox="1">
            <a:spLocks/>
          </p:cNvSpPr>
          <p:nvPr/>
        </p:nvSpPr>
        <p:spPr>
          <a:xfrm>
            <a:off x="7924800" y="2825751"/>
            <a:ext cx="3429000" cy="34607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latin typeface="+mn-lt"/>
              </a:rPr>
              <a:t>In this query we use a MONTHNAME() method to extract month name from dates, and a couple of conditions required,</a:t>
            </a:r>
          </a:p>
          <a:p>
            <a:pPr marL="0" indent="0" algn="just">
              <a:buNone/>
            </a:pPr>
            <a:r>
              <a:rPr lang="en-US" sz="2000" dirty="0">
                <a:solidFill>
                  <a:schemeClr val="accent1">
                    <a:lumMod val="75000"/>
                  </a:schemeClr>
                </a:solidFill>
                <a:latin typeface="+mn-lt"/>
              </a:rPr>
              <a:t>As a result, only 2 records are shown, first from January and second from April.</a:t>
            </a:r>
          </a:p>
        </p:txBody>
      </p:sp>
    </p:spTree>
    <p:extLst>
      <p:ext uri="{BB962C8B-B14F-4D97-AF65-F5344CB8AC3E}">
        <p14:creationId xmlns:p14="http://schemas.microsoft.com/office/powerpoint/2010/main" val="1398439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Rank success count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57338"/>
            <a:ext cx="10515600" cy="1325563"/>
          </a:xfrm>
        </p:spPr>
        <p:txBody>
          <a:bodyPr>
            <a:normAutofit/>
          </a:bodyPr>
          <a:lstStyle/>
          <a:p>
            <a:r>
              <a:rPr lang="en-US" sz="2400" dirty="0"/>
              <a:t>Rank the  count of  successful </a:t>
            </a:r>
            <a:r>
              <a:rPr lang="en-US" sz="2400" dirty="0" err="1"/>
              <a:t>landing_outcomes</a:t>
            </a:r>
            <a:r>
              <a:rPr lang="en-US" sz="2400" dirty="0"/>
              <a:t> between the date 2010-06-04 and 2017-03-20 in descending order.</a:t>
            </a:r>
          </a:p>
          <a:p>
            <a:r>
              <a:rPr lang="en-US" sz="2400"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35</a:t>
            </a:fld>
            <a:endParaRPr lang="en-US"/>
          </a:p>
        </p:txBody>
      </p:sp>
      <p:sp>
        <p:nvSpPr>
          <p:cNvPr id="6" name="Content Placeholder 4">
            <a:extLst>
              <a:ext uri="{FF2B5EF4-FFF2-40B4-BE49-F238E27FC236}">
                <a16:creationId xmlns:a16="http://schemas.microsoft.com/office/drawing/2014/main" id="{E0BB58D6-DE26-4C23-9AEF-9176F3595A9B}"/>
              </a:ext>
            </a:extLst>
          </p:cNvPr>
          <p:cNvSpPr txBox="1">
            <a:spLocks/>
          </p:cNvSpPr>
          <p:nvPr/>
        </p:nvSpPr>
        <p:spPr>
          <a:xfrm>
            <a:off x="838200" y="2882901"/>
            <a:ext cx="6029325" cy="23345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mn-lt"/>
              </a:rPr>
              <a:t>SELECT LANDING__OUTCOME, COUNT(LANDING__OUTCOME) AS COUNT</a:t>
            </a:r>
          </a:p>
          <a:p>
            <a:pPr marL="0" indent="0">
              <a:buNone/>
            </a:pPr>
            <a:r>
              <a:rPr lang="en-US" sz="1800" dirty="0">
                <a:solidFill>
                  <a:srgbClr val="FFC000"/>
                </a:solidFill>
                <a:latin typeface="+mn-lt"/>
              </a:rPr>
              <a:t>FROM SPACEXTBL</a:t>
            </a:r>
          </a:p>
          <a:p>
            <a:pPr marL="0" indent="0">
              <a:buNone/>
            </a:pPr>
            <a:r>
              <a:rPr lang="en-US" sz="1800" dirty="0">
                <a:solidFill>
                  <a:srgbClr val="FFC000"/>
                </a:solidFill>
                <a:latin typeface="+mn-lt"/>
              </a:rPr>
              <a:t>WHERE DATE BETWEEN '2010-06-04' AND '2017-03-20' AND LANDING__OUTCOME LIKE '</a:t>
            </a:r>
            <a:r>
              <a:rPr lang="en-US" sz="1800" dirty="0" err="1">
                <a:solidFill>
                  <a:srgbClr val="FFC000"/>
                </a:solidFill>
                <a:latin typeface="+mn-lt"/>
              </a:rPr>
              <a:t>Succes</a:t>
            </a:r>
            <a:r>
              <a:rPr lang="en-US" sz="1800" dirty="0">
                <a:solidFill>
                  <a:srgbClr val="FFC000"/>
                </a:solidFill>
                <a:latin typeface="+mn-lt"/>
              </a:rPr>
              <a:t>%'</a:t>
            </a:r>
          </a:p>
          <a:p>
            <a:pPr marL="0" indent="0">
              <a:buNone/>
            </a:pPr>
            <a:r>
              <a:rPr lang="en-US" sz="1800" dirty="0">
                <a:solidFill>
                  <a:srgbClr val="FFC000"/>
                </a:solidFill>
                <a:latin typeface="+mn-lt"/>
              </a:rPr>
              <a:t>GROUP BY LANDING__OUTCOME</a:t>
            </a:r>
          </a:p>
          <a:p>
            <a:pPr marL="0" indent="0">
              <a:buNone/>
            </a:pPr>
            <a:r>
              <a:rPr lang="en-US" sz="1800" dirty="0">
                <a:solidFill>
                  <a:srgbClr val="FFC000"/>
                </a:solidFill>
                <a:latin typeface="+mn-lt"/>
              </a:rPr>
              <a:t>ORDER BY COUNT(LANDING__OUTCOME) DESC</a:t>
            </a:r>
          </a:p>
        </p:txBody>
      </p:sp>
      <p:sp>
        <p:nvSpPr>
          <p:cNvPr id="12" name="Content Placeholder 4">
            <a:extLst>
              <a:ext uri="{FF2B5EF4-FFF2-40B4-BE49-F238E27FC236}">
                <a16:creationId xmlns:a16="http://schemas.microsoft.com/office/drawing/2014/main" id="{C94B0E1A-E0D4-48E0-B702-75546A9EDDAC}"/>
              </a:ext>
            </a:extLst>
          </p:cNvPr>
          <p:cNvSpPr txBox="1">
            <a:spLocks/>
          </p:cNvSpPr>
          <p:nvPr/>
        </p:nvSpPr>
        <p:spPr>
          <a:xfrm>
            <a:off x="838200" y="5300662"/>
            <a:ext cx="6029325" cy="1144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latin typeface="+mn-lt"/>
              </a:rPr>
              <a:t>In this query we use COUNT() to count every time a landing outcome meets the required conditions, then we group by those conditions and order them in descending order.</a:t>
            </a:r>
          </a:p>
        </p:txBody>
      </p:sp>
      <p:pic>
        <p:nvPicPr>
          <p:cNvPr id="14" name="Imagen 13">
            <a:extLst>
              <a:ext uri="{FF2B5EF4-FFF2-40B4-BE49-F238E27FC236}">
                <a16:creationId xmlns:a16="http://schemas.microsoft.com/office/drawing/2014/main" id="{F695B138-0C48-48FB-AC56-10DFB2803DC0}"/>
              </a:ext>
            </a:extLst>
          </p:cNvPr>
          <p:cNvPicPr>
            <a:picLocks noChangeAspect="1"/>
          </p:cNvPicPr>
          <p:nvPr/>
        </p:nvPicPr>
        <p:blipFill>
          <a:blip r:embed="rId2"/>
          <a:stretch>
            <a:fillRect/>
          </a:stretch>
        </p:blipFill>
        <p:spPr>
          <a:xfrm>
            <a:off x="7122739" y="2882901"/>
            <a:ext cx="3975847" cy="1847600"/>
          </a:xfrm>
          <a:prstGeom prst="rect">
            <a:avLst/>
          </a:prstGeom>
        </p:spPr>
      </p:pic>
      <p:sp>
        <p:nvSpPr>
          <p:cNvPr id="15" name="Content Placeholder 4">
            <a:extLst>
              <a:ext uri="{FF2B5EF4-FFF2-40B4-BE49-F238E27FC236}">
                <a16:creationId xmlns:a16="http://schemas.microsoft.com/office/drawing/2014/main" id="{DB12047F-37F6-4219-A49C-2C24C33190C2}"/>
              </a:ext>
            </a:extLst>
          </p:cNvPr>
          <p:cNvSpPr txBox="1">
            <a:spLocks/>
          </p:cNvSpPr>
          <p:nvPr/>
        </p:nvSpPr>
        <p:spPr>
          <a:xfrm>
            <a:off x="7122739" y="4879466"/>
            <a:ext cx="3975848" cy="6896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s-MX" sz="2000" dirty="0">
                <a:solidFill>
                  <a:schemeClr val="accent1">
                    <a:lumMod val="75000"/>
                  </a:schemeClr>
                </a:solidFill>
                <a:latin typeface="+mn-lt"/>
              </a:rPr>
              <a:t>A</a:t>
            </a:r>
            <a:r>
              <a:rPr lang="en-US" sz="2000" dirty="0">
                <a:solidFill>
                  <a:schemeClr val="accent1">
                    <a:lumMod val="75000"/>
                  </a:schemeClr>
                </a:solidFill>
                <a:latin typeface="+mn-lt"/>
              </a:rPr>
              <a:t>s a result, we only see 2 rows, each one with its own counter.</a:t>
            </a:r>
          </a:p>
        </p:txBody>
      </p:sp>
    </p:spTree>
    <p:extLst>
      <p:ext uri="{BB962C8B-B14F-4D97-AF65-F5344CB8AC3E}">
        <p14:creationId xmlns:p14="http://schemas.microsoft.com/office/powerpoint/2010/main" val="3975168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Interactive map with Folium</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36</a:t>
            </a:fld>
            <a:endParaRPr lang="en-US"/>
          </a:p>
        </p:txBody>
      </p:sp>
    </p:spTree>
    <p:extLst>
      <p:ext uri="{BB962C8B-B14F-4D97-AF65-F5344CB8AC3E}">
        <p14:creationId xmlns:p14="http://schemas.microsoft.com/office/powerpoint/2010/main" val="1023352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Launch sites folium map</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551735"/>
            <a:ext cx="10515600" cy="1325563"/>
          </a:xfrm>
        </p:spPr>
        <p:txBody>
          <a:bodyPr>
            <a:normAutofit lnSpcReduction="10000"/>
          </a:bodyPr>
          <a:lstStyle/>
          <a:p>
            <a:r>
              <a:rPr lang="en-US" sz="2400" dirty="0"/>
              <a:t>Replace &lt;Folium map screenshot 1&gt; title with an appropriate title</a:t>
            </a:r>
          </a:p>
          <a:p>
            <a:r>
              <a:rPr lang="en-US" sz="2400" dirty="0"/>
              <a:t>Show the screenshot of all launch sites’ location markers on a global map</a:t>
            </a:r>
          </a:p>
          <a:p>
            <a:r>
              <a:rPr lang="en-US" sz="2400"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37</a:t>
            </a:fld>
            <a:endParaRPr lang="en-US"/>
          </a:p>
        </p:txBody>
      </p:sp>
      <p:pic>
        <p:nvPicPr>
          <p:cNvPr id="6" name="Imagen 5">
            <a:extLst>
              <a:ext uri="{FF2B5EF4-FFF2-40B4-BE49-F238E27FC236}">
                <a16:creationId xmlns:a16="http://schemas.microsoft.com/office/drawing/2014/main" id="{548AC1F9-B6C8-4D10-B4A9-121FB6B33ECF}"/>
              </a:ext>
            </a:extLst>
          </p:cNvPr>
          <p:cNvPicPr>
            <a:picLocks noChangeAspect="1"/>
          </p:cNvPicPr>
          <p:nvPr/>
        </p:nvPicPr>
        <p:blipFill>
          <a:blip r:embed="rId2"/>
          <a:stretch>
            <a:fillRect/>
          </a:stretch>
        </p:blipFill>
        <p:spPr>
          <a:xfrm>
            <a:off x="909918" y="2877298"/>
            <a:ext cx="5919226" cy="3472171"/>
          </a:xfrm>
          <a:prstGeom prst="rect">
            <a:avLst/>
          </a:prstGeom>
        </p:spPr>
      </p:pic>
      <p:sp>
        <p:nvSpPr>
          <p:cNvPr id="9" name="Content Placeholder 4">
            <a:extLst>
              <a:ext uri="{FF2B5EF4-FFF2-40B4-BE49-F238E27FC236}">
                <a16:creationId xmlns:a16="http://schemas.microsoft.com/office/drawing/2014/main" id="{65029919-D6E0-42B9-8634-4C0C99BA85EA}"/>
              </a:ext>
            </a:extLst>
          </p:cNvPr>
          <p:cNvSpPr txBox="1">
            <a:spLocks/>
          </p:cNvSpPr>
          <p:nvPr/>
        </p:nvSpPr>
        <p:spPr>
          <a:xfrm>
            <a:off x="7126941" y="2884179"/>
            <a:ext cx="4226859" cy="34652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600" dirty="0">
                <a:solidFill>
                  <a:schemeClr val="accent1">
                    <a:lumMod val="75000"/>
                  </a:schemeClr>
                </a:solidFill>
                <a:latin typeface="+mn-lt"/>
              </a:rPr>
              <a:t>All US launch sites are the closest they can to they Equator line inside US territory, so their spacecrafts are going to be faster if launched from those launch sites than from anywhere in US.</a:t>
            </a:r>
          </a:p>
          <a:p>
            <a:pPr marL="0" indent="0" algn="just">
              <a:buNone/>
            </a:pPr>
            <a:r>
              <a:rPr lang="en-US" sz="1600" dirty="0">
                <a:solidFill>
                  <a:schemeClr val="accent1">
                    <a:lumMod val="75000"/>
                  </a:schemeClr>
                </a:solidFill>
                <a:latin typeface="+mn-lt"/>
              </a:rPr>
              <a:t>As we can see in the map all these launch sites are close to the coast b</a:t>
            </a:r>
            <a:r>
              <a:rPr lang="en-US" sz="1600" b="0" i="0" dirty="0">
                <a:solidFill>
                  <a:schemeClr val="accent1">
                    <a:lumMod val="75000"/>
                  </a:schemeClr>
                </a:solidFill>
                <a:effectLst/>
                <a:latin typeface="+mn-lt"/>
              </a:rPr>
              <a:t>ecause most rockets travel eastward, so if anything goes wrong during their ascent, the debris will essentially fall into an ocean's waters, far away from densely populated areas.</a:t>
            </a:r>
          </a:p>
          <a:p>
            <a:pPr marL="0" indent="0" algn="just">
              <a:buNone/>
            </a:pPr>
            <a:r>
              <a:rPr lang="en-US" sz="1600" dirty="0">
                <a:solidFill>
                  <a:schemeClr val="accent1">
                    <a:lumMod val="75000"/>
                  </a:schemeClr>
                </a:solidFill>
                <a:latin typeface="+mn-lt"/>
              </a:rPr>
              <a:t>Also </a:t>
            </a:r>
            <a:r>
              <a:rPr lang="en-US" sz="1600" b="0" i="0" dirty="0">
                <a:solidFill>
                  <a:schemeClr val="accent1">
                    <a:lumMod val="75000"/>
                  </a:schemeClr>
                </a:solidFill>
                <a:effectLst/>
                <a:latin typeface="+mn-lt"/>
              </a:rPr>
              <a:t>Launching a rocket from the east coast gives an additional boost to the rocket,</a:t>
            </a:r>
            <a:r>
              <a:rPr lang="en-US" sz="1600" i="0" dirty="0">
                <a:solidFill>
                  <a:schemeClr val="accent1">
                    <a:lumMod val="75000"/>
                  </a:schemeClr>
                </a:solidFill>
                <a:effectLst/>
                <a:latin typeface="+mn-lt"/>
              </a:rPr>
              <a:t> due to the rotational speed of Earth.</a:t>
            </a:r>
            <a:endParaRPr lang="en-US" sz="1600" dirty="0">
              <a:solidFill>
                <a:schemeClr val="accent1">
                  <a:lumMod val="75000"/>
                </a:schemeClr>
              </a:solidFill>
              <a:latin typeface="+mn-lt"/>
            </a:endParaRPr>
          </a:p>
        </p:txBody>
      </p:sp>
    </p:spTree>
    <p:extLst>
      <p:ext uri="{BB962C8B-B14F-4D97-AF65-F5344CB8AC3E}">
        <p14:creationId xmlns:p14="http://schemas.microsoft.com/office/powerpoint/2010/main" val="981671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Launch records folium map</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475535"/>
            <a:ext cx="10515600" cy="1402136"/>
          </a:xfrm>
        </p:spPr>
        <p:txBody>
          <a:bodyPr>
            <a:normAutofit/>
          </a:bodyPr>
          <a:lstStyle/>
          <a:p>
            <a:r>
              <a:rPr lang="en-US" sz="2400" dirty="0"/>
              <a:t>Replace &lt;Folium map screenshot 2&gt; title with an appropriate title</a:t>
            </a:r>
          </a:p>
          <a:p>
            <a:r>
              <a:rPr lang="en-US" sz="2400" dirty="0"/>
              <a:t>Show the screenshot of color-labeled launch records on the map</a:t>
            </a:r>
          </a:p>
          <a:p>
            <a:r>
              <a:rPr lang="en-US" sz="2400"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38</a:t>
            </a:fld>
            <a:endParaRPr lang="en-US"/>
          </a:p>
        </p:txBody>
      </p:sp>
      <p:pic>
        <p:nvPicPr>
          <p:cNvPr id="8" name="Imagen 7">
            <a:extLst>
              <a:ext uri="{FF2B5EF4-FFF2-40B4-BE49-F238E27FC236}">
                <a16:creationId xmlns:a16="http://schemas.microsoft.com/office/drawing/2014/main" id="{24265EA1-4370-4268-9C0C-7F9C2136A78E}"/>
              </a:ext>
            </a:extLst>
          </p:cNvPr>
          <p:cNvPicPr>
            <a:picLocks noChangeAspect="1"/>
          </p:cNvPicPr>
          <p:nvPr/>
        </p:nvPicPr>
        <p:blipFill>
          <a:blip r:embed="rId2"/>
          <a:stretch>
            <a:fillRect/>
          </a:stretch>
        </p:blipFill>
        <p:spPr>
          <a:xfrm>
            <a:off x="959223" y="2903136"/>
            <a:ext cx="6382871" cy="3453214"/>
          </a:xfrm>
          <a:prstGeom prst="rect">
            <a:avLst/>
          </a:prstGeom>
        </p:spPr>
      </p:pic>
      <p:sp>
        <p:nvSpPr>
          <p:cNvPr id="9" name="Content Placeholder 4">
            <a:extLst>
              <a:ext uri="{FF2B5EF4-FFF2-40B4-BE49-F238E27FC236}">
                <a16:creationId xmlns:a16="http://schemas.microsoft.com/office/drawing/2014/main" id="{39830F43-9916-4F0F-90C1-5BC7B21F669D}"/>
              </a:ext>
            </a:extLst>
          </p:cNvPr>
          <p:cNvSpPr txBox="1">
            <a:spLocks/>
          </p:cNvSpPr>
          <p:nvPr/>
        </p:nvSpPr>
        <p:spPr>
          <a:xfrm>
            <a:off x="7628965" y="2884179"/>
            <a:ext cx="3724835" cy="34652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600" dirty="0">
                <a:solidFill>
                  <a:schemeClr val="accent1">
                    <a:lumMod val="75000"/>
                  </a:schemeClr>
                </a:solidFill>
                <a:latin typeface="+mn-lt"/>
              </a:rPr>
              <a:t>Now we can see on map by clicking on each launch site its launch records such as how many launches does a launch site has, how many of those launches were successful and where is a higher success rate.</a:t>
            </a:r>
          </a:p>
          <a:p>
            <a:pPr marL="0" indent="0" algn="just">
              <a:buNone/>
            </a:pPr>
            <a:r>
              <a:rPr lang="en-US" sz="1600" dirty="0">
                <a:solidFill>
                  <a:schemeClr val="accent1">
                    <a:lumMod val="75000"/>
                  </a:schemeClr>
                </a:solidFill>
                <a:latin typeface="+mn-lt"/>
              </a:rPr>
              <a:t>For example, VAFB SLC-4E launch site has a total of 10 launches, 4 of them were successful, leading to a success rate of 40%.</a:t>
            </a:r>
          </a:p>
        </p:txBody>
      </p:sp>
    </p:spTree>
    <p:extLst>
      <p:ext uri="{BB962C8B-B14F-4D97-AF65-F5344CB8AC3E}">
        <p14:creationId xmlns:p14="http://schemas.microsoft.com/office/powerpoint/2010/main" val="239597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s-MX" dirty="0"/>
              <a:t>VAFB SLC-4E </a:t>
            </a:r>
            <a:r>
              <a:rPr lang="es-MX" dirty="0" err="1"/>
              <a:t>Launch</a:t>
            </a:r>
            <a:r>
              <a:rPr lang="es-MX" dirty="0"/>
              <a:t> site and </a:t>
            </a:r>
            <a:r>
              <a:rPr lang="es-MX" dirty="0" err="1"/>
              <a:t>proximities</a:t>
            </a:r>
            <a:endParaRPr lang="en-US" dirty="0"/>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493465"/>
            <a:ext cx="10515600" cy="1738312"/>
          </a:xfrm>
        </p:spPr>
        <p:txBody>
          <a:bodyPr>
            <a:normAutofit/>
          </a:bodyPr>
          <a:lstStyle/>
          <a:p>
            <a:r>
              <a:rPr lang="en-US" sz="2400" dirty="0"/>
              <a:t>Replace &lt;Folium map screenshot 3&gt; title with an appropriate title</a:t>
            </a:r>
          </a:p>
          <a:p>
            <a:r>
              <a:rPr lang="en-US" sz="2400" dirty="0"/>
              <a:t>Show the screenshot of a selected launch site to its proximities such as railway, highway, coastline, with distance calculated and displayed</a:t>
            </a:r>
          </a:p>
          <a:p>
            <a:r>
              <a:rPr lang="en-US" sz="2400"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39</a:t>
            </a:fld>
            <a:endParaRPr lang="en-US"/>
          </a:p>
        </p:txBody>
      </p:sp>
      <p:pic>
        <p:nvPicPr>
          <p:cNvPr id="6" name="Imagen 5">
            <a:extLst>
              <a:ext uri="{FF2B5EF4-FFF2-40B4-BE49-F238E27FC236}">
                <a16:creationId xmlns:a16="http://schemas.microsoft.com/office/drawing/2014/main" id="{6E15D25E-A5B5-4AD6-BE4E-DAE609FAF9D6}"/>
              </a:ext>
            </a:extLst>
          </p:cNvPr>
          <p:cNvPicPr>
            <a:picLocks noChangeAspect="1"/>
          </p:cNvPicPr>
          <p:nvPr/>
        </p:nvPicPr>
        <p:blipFill>
          <a:blip r:embed="rId2"/>
          <a:stretch>
            <a:fillRect/>
          </a:stretch>
        </p:blipFill>
        <p:spPr>
          <a:xfrm>
            <a:off x="919640" y="3231777"/>
            <a:ext cx="6054901" cy="3327481"/>
          </a:xfrm>
          <a:prstGeom prst="rect">
            <a:avLst/>
          </a:prstGeom>
        </p:spPr>
      </p:pic>
      <p:sp>
        <p:nvSpPr>
          <p:cNvPr id="7" name="Content Placeholder 4">
            <a:extLst>
              <a:ext uri="{FF2B5EF4-FFF2-40B4-BE49-F238E27FC236}">
                <a16:creationId xmlns:a16="http://schemas.microsoft.com/office/drawing/2014/main" id="{485EE425-563A-4BF4-ADF4-E96CD4062D2F}"/>
              </a:ext>
            </a:extLst>
          </p:cNvPr>
          <p:cNvSpPr txBox="1">
            <a:spLocks/>
          </p:cNvSpPr>
          <p:nvPr/>
        </p:nvSpPr>
        <p:spPr>
          <a:xfrm>
            <a:off x="7301753" y="3231777"/>
            <a:ext cx="3724835" cy="33274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600" dirty="0">
                <a:solidFill>
                  <a:schemeClr val="accent1">
                    <a:lumMod val="75000"/>
                  </a:schemeClr>
                </a:solidFill>
                <a:latin typeface="+mn-lt"/>
              </a:rPr>
              <a:t>On this map we can see Cabrillo Highway as a blue info marker with a popup showing the distance between the highway and VAFB SLC-4E launch site which is 15.2682km.</a:t>
            </a:r>
          </a:p>
          <a:p>
            <a:pPr marL="0" indent="0" algn="just">
              <a:buNone/>
            </a:pPr>
            <a:r>
              <a:rPr lang="en-US" sz="1600" dirty="0">
                <a:solidFill>
                  <a:schemeClr val="accent1">
                    <a:lumMod val="75000"/>
                  </a:schemeClr>
                </a:solidFill>
                <a:latin typeface="+mn-lt"/>
              </a:rPr>
              <a:t>There's also a green Polyline between the highway and VAFB SLC-4E launch site.</a:t>
            </a:r>
          </a:p>
        </p:txBody>
      </p:sp>
    </p:spTree>
    <p:extLst>
      <p:ext uri="{BB962C8B-B14F-4D97-AF65-F5344CB8AC3E}">
        <p14:creationId xmlns:p14="http://schemas.microsoft.com/office/powerpoint/2010/main" val="23249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duotone>
              <a:schemeClr val="accent1">
                <a:shade val="45000"/>
                <a:satMod val="135000"/>
              </a:schemeClr>
              <a:prstClr val="white"/>
            </a:duotone>
          </a:blip>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732329"/>
            <a:ext cx="7068725" cy="339617"/>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9600" dirty="0"/>
              <a:t>Project background and context</a:t>
            </a:r>
          </a:p>
          <a:p>
            <a:pPr marL="0" indent="0">
              <a:buNone/>
            </a:pPr>
            <a:endParaRPr lang="en-US" sz="1600" b="0" i="0" dirty="0">
              <a:effectLst/>
              <a:latin typeface="OpenSans"/>
            </a:endParaRPr>
          </a:p>
          <a:p>
            <a:pPr marL="0" indent="0">
              <a:buNone/>
            </a:pPr>
            <a:r>
              <a:rPr lang="en-US" sz="1600" b="0" i="0" dirty="0">
                <a:effectLst/>
                <a:latin typeface="OpenSans"/>
              </a:rPr>
              <a:t>	</a:t>
            </a:r>
            <a:endParaRPr lang="en-US" sz="2200" dirty="0"/>
          </a:p>
          <a:p>
            <a:pPr marL="0" indent="0">
              <a:buNone/>
            </a:pPr>
            <a:endParaRPr lang="en-US" sz="2200" dirty="0"/>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4"/>
          </p:nvPr>
        </p:nvSpPr>
        <p:spPr/>
        <p:txBody>
          <a:bodyPr/>
          <a:lstStyle/>
          <a:p>
            <a:fld id="{5075537C-CA84-1446-933C-8E9D027F9201}" type="slidenum">
              <a:rPr lang="en-US" smtClean="0"/>
              <a:t>4</a:t>
            </a:fld>
            <a:endParaRPr lang="en-US" dirty="0"/>
          </a:p>
        </p:txBody>
      </p:sp>
      <p:sp>
        <p:nvSpPr>
          <p:cNvPr id="6" name="Content Placeholder 2">
            <a:extLst>
              <a:ext uri="{FF2B5EF4-FFF2-40B4-BE49-F238E27FC236}">
                <a16:creationId xmlns:a16="http://schemas.microsoft.com/office/drawing/2014/main" id="{5785FA77-0BD4-496A-9A06-46C7AE95897E}"/>
              </a:ext>
            </a:extLst>
          </p:cNvPr>
          <p:cNvSpPr txBox="1">
            <a:spLocks/>
          </p:cNvSpPr>
          <p:nvPr/>
        </p:nvSpPr>
        <p:spPr>
          <a:xfrm>
            <a:off x="4500975" y="5226214"/>
            <a:ext cx="6852825" cy="9193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900" dirty="0">
                <a:solidFill>
                  <a:schemeClr val="accent1">
                    <a:lumMod val="75000"/>
                  </a:schemeClr>
                </a:solidFill>
                <a:latin typeface="+mn-lt"/>
              </a:rPr>
              <a:t>We will need to determine the price of each launch and if SpaceX will reuse the first launching stage by training a machine learning model and using other public information.</a:t>
            </a:r>
            <a:endParaRPr lang="en-US" sz="2200" dirty="0"/>
          </a:p>
        </p:txBody>
      </p:sp>
      <p:sp>
        <p:nvSpPr>
          <p:cNvPr id="9" name="Content Placeholder 2">
            <a:extLst>
              <a:ext uri="{FF2B5EF4-FFF2-40B4-BE49-F238E27FC236}">
                <a16:creationId xmlns:a16="http://schemas.microsoft.com/office/drawing/2014/main" id="{D3DF5B94-4562-4145-8327-ADE8C6A51A8B}"/>
              </a:ext>
            </a:extLst>
          </p:cNvPr>
          <p:cNvSpPr txBox="1">
            <a:spLocks/>
          </p:cNvSpPr>
          <p:nvPr/>
        </p:nvSpPr>
        <p:spPr>
          <a:xfrm>
            <a:off x="4285075" y="4886598"/>
            <a:ext cx="6852825" cy="3396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100" dirty="0"/>
              <a:t>Problems you want to find answers</a:t>
            </a:r>
          </a:p>
          <a:p>
            <a:pPr marL="0" indent="0">
              <a:buNone/>
            </a:pPr>
            <a:endParaRPr lang="en-US" sz="1100" dirty="0"/>
          </a:p>
        </p:txBody>
      </p:sp>
      <p:sp>
        <p:nvSpPr>
          <p:cNvPr id="10" name="Content Placeholder 2">
            <a:extLst>
              <a:ext uri="{FF2B5EF4-FFF2-40B4-BE49-F238E27FC236}">
                <a16:creationId xmlns:a16="http://schemas.microsoft.com/office/drawing/2014/main" id="{E1C793FC-EE70-40A4-AEDC-23251CB287F5}"/>
              </a:ext>
            </a:extLst>
          </p:cNvPr>
          <p:cNvSpPr txBox="1">
            <a:spLocks/>
          </p:cNvSpPr>
          <p:nvPr/>
        </p:nvSpPr>
        <p:spPr>
          <a:xfrm>
            <a:off x="4500975" y="2148883"/>
            <a:ext cx="6852825" cy="257271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7600" b="0" i="0" dirty="0">
                <a:solidFill>
                  <a:schemeClr val="accent1">
                    <a:lumMod val="75000"/>
                  </a:schemeClr>
                </a:solidFill>
                <a:effectLst/>
                <a:latin typeface="+mn-lt"/>
              </a:rPr>
              <a:t>The commercial space age is here, companies are making space travel affordable for everyone. Many people are into this market but SpaceX shines between all of them because of their relatively inexpensive rocket launches (Falcon 9 = 62 millions) much of the savings is because SpaceX can reuse first stage.</a:t>
            </a:r>
          </a:p>
          <a:p>
            <a:pPr marL="0" indent="0" algn="just">
              <a:buNone/>
            </a:pPr>
            <a:r>
              <a:rPr lang="en-US" sz="7600" b="0" i="0" dirty="0">
                <a:solidFill>
                  <a:schemeClr val="accent1">
                    <a:lumMod val="75000"/>
                  </a:schemeClr>
                </a:solidFill>
                <a:effectLst/>
                <a:latin typeface="+mn-lt"/>
              </a:rPr>
              <a:t>Sometimes the first stage does not land. Sometimes it will crash. Other times, Space X will sacrifice the first stage due to the mission parameters like payload, orbit, and customer.</a:t>
            </a:r>
          </a:p>
          <a:p>
            <a:pPr marL="0" indent="0" algn="just">
              <a:buNone/>
            </a:pPr>
            <a:r>
              <a:rPr lang="en-US" sz="7600" dirty="0">
                <a:solidFill>
                  <a:schemeClr val="accent1">
                    <a:lumMod val="75000"/>
                  </a:schemeClr>
                </a:solidFill>
                <a:latin typeface="+mn-lt"/>
              </a:rPr>
              <a:t>As a data scientist working for the new rocket company </a:t>
            </a:r>
            <a:r>
              <a:rPr lang="en-US" sz="7600" dirty="0" err="1">
                <a:solidFill>
                  <a:schemeClr val="accent1">
                    <a:lumMod val="75000"/>
                  </a:schemeClr>
                </a:solidFill>
                <a:latin typeface="+mn-lt"/>
              </a:rPr>
              <a:t>SpaceY</a:t>
            </a:r>
            <a:r>
              <a:rPr lang="en-US" sz="7600" dirty="0">
                <a:solidFill>
                  <a:schemeClr val="accent1">
                    <a:lumMod val="75000"/>
                  </a:schemeClr>
                </a:solidFill>
                <a:latin typeface="+mn-lt"/>
              </a:rPr>
              <a:t> that would like to compete with SpaceX. We will have to gather information about SpaceX and create our own dashboards.</a:t>
            </a:r>
            <a:endParaRPr lang="en-US" sz="2200" dirty="0"/>
          </a:p>
        </p:txBody>
      </p:sp>
    </p:spTree>
    <p:extLst>
      <p:ext uri="{BB962C8B-B14F-4D97-AF65-F5344CB8AC3E}">
        <p14:creationId xmlns:p14="http://schemas.microsoft.com/office/powerpoint/2010/main" val="305327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Build a Dashboard with Plotly Dash</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40</a:t>
            </a:fld>
            <a:endParaRPr lang="en-US"/>
          </a:p>
        </p:txBody>
      </p:sp>
    </p:spTree>
    <p:extLst>
      <p:ext uri="{BB962C8B-B14F-4D97-AF65-F5344CB8AC3E}">
        <p14:creationId xmlns:p14="http://schemas.microsoft.com/office/powerpoint/2010/main" val="733461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&lt;Dashboard screenshot 1&gt;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453123"/>
            <a:ext cx="10515600" cy="1975877"/>
          </a:xfrm>
        </p:spPr>
        <p:txBody>
          <a:bodyPr>
            <a:normAutofit/>
          </a:bodyPr>
          <a:lstStyle/>
          <a:p>
            <a:r>
              <a:rPr lang="en-US" dirty="0"/>
              <a:t>Replace &lt;Dashboard screenshot 1&gt; title with an appropriate title</a:t>
            </a:r>
          </a:p>
          <a:p>
            <a:r>
              <a:rPr lang="en-US" dirty="0"/>
              <a:t>Show the screenshot of launch success count for all sites, in a </a:t>
            </a:r>
            <a:r>
              <a:rPr lang="en-US" dirty="0" err="1"/>
              <a:t>piechart</a:t>
            </a:r>
            <a:endParaRPr lang="en-US" dirty="0"/>
          </a:p>
          <a:p>
            <a:r>
              <a:rPr lang="en-US"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41</a:t>
            </a:fld>
            <a:endParaRPr lang="en-US"/>
          </a:p>
        </p:txBody>
      </p:sp>
    </p:spTree>
    <p:extLst>
      <p:ext uri="{BB962C8B-B14F-4D97-AF65-F5344CB8AC3E}">
        <p14:creationId xmlns:p14="http://schemas.microsoft.com/office/powerpoint/2010/main" val="700132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&lt;Dashboard screenshot 2&gt;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r>
              <a:rPr lang="en-US" dirty="0"/>
              <a:t>Replace &lt;Dashboard screenshot 2&gt; title with an appropriate title</a:t>
            </a:r>
          </a:p>
          <a:p>
            <a:pPr marL="0" indent="0">
              <a:buNone/>
            </a:pPr>
            <a:endParaRPr lang="en-US" dirty="0"/>
          </a:p>
          <a:p>
            <a:r>
              <a:rPr lang="en-US" dirty="0"/>
              <a:t>Show the screenshot of the </a:t>
            </a:r>
            <a:r>
              <a:rPr lang="en-US" dirty="0" err="1"/>
              <a:t>piechart</a:t>
            </a:r>
            <a:r>
              <a:rPr lang="en-US" dirty="0"/>
              <a:t> for the launch site with highest launch success ratio</a:t>
            </a:r>
          </a:p>
          <a:p>
            <a:endParaRPr lang="en-US" dirty="0"/>
          </a:p>
          <a:p>
            <a:r>
              <a:rPr lang="en-US"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42</a:t>
            </a:fld>
            <a:endParaRPr lang="en-US"/>
          </a:p>
        </p:txBody>
      </p:sp>
    </p:spTree>
    <p:extLst>
      <p:ext uri="{BB962C8B-B14F-4D97-AF65-F5344CB8AC3E}">
        <p14:creationId xmlns:p14="http://schemas.microsoft.com/office/powerpoint/2010/main" val="1866160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&lt;Dashboard screenshot 3&gt;</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p:txBody>
          <a:bodyPr>
            <a:normAutofit/>
          </a:bodyPr>
          <a:lstStyle/>
          <a:p>
            <a:r>
              <a:rPr lang="en-US" dirty="0"/>
              <a:t>Replace &lt;Dashboard screenshot 3&gt; title with an appropriate title</a:t>
            </a:r>
          </a:p>
          <a:p>
            <a:pPr marL="0" indent="0">
              <a:buNone/>
            </a:pPr>
            <a:endParaRPr lang="en-US" dirty="0"/>
          </a:p>
          <a:p>
            <a:r>
              <a:rPr lang="en-US" dirty="0"/>
              <a:t>Show screenshots of Payload vs. Launch Outcome scatter plot for all sites, with different payload selected in the range slider</a:t>
            </a:r>
          </a:p>
          <a:p>
            <a:pPr marL="0" indent="0">
              <a:buNone/>
            </a:pPr>
            <a:endParaRPr lang="en-US" dirty="0"/>
          </a:p>
          <a:p>
            <a:r>
              <a:rPr lang="en-US"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43</a:t>
            </a:fld>
            <a:endParaRPr lang="en-US"/>
          </a:p>
        </p:txBody>
      </p:sp>
    </p:spTree>
    <p:extLst>
      <p:ext uri="{BB962C8B-B14F-4D97-AF65-F5344CB8AC3E}">
        <p14:creationId xmlns:p14="http://schemas.microsoft.com/office/powerpoint/2010/main" val="252359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Predictive analysis (Classification)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4"/>
          </p:nvPr>
        </p:nvSpPr>
        <p:spPr/>
        <p:txBody>
          <a:bodyPr/>
          <a:lstStyle/>
          <a:p>
            <a:fld id="{5075537C-CA84-1446-933C-8E9D027F9201}" type="slidenum">
              <a:rPr lang="en-US" smtClean="0"/>
              <a:t>44</a:t>
            </a:fld>
            <a:endParaRPr lang="en-US"/>
          </a:p>
        </p:txBody>
      </p:sp>
    </p:spTree>
    <p:extLst>
      <p:ext uri="{BB962C8B-B14F-4D97-AF65-F5344CB8AC3E}">
        <p14:creationId xmlns:p14="http://schemas.microsoft.com/office/powerpoint/2010/main" val="1290394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9788" y="987424"/>
            <a:ext cx="3932237" cy="511175"/>
          </a:xfrm>
        </p:spPr>
        <p:txBody>
          <a:bodyPr>
            <a:normAutofit fontScale="90000"/>
          </a:bodyPr>
          <a:lstStyle/>
          <a:p>
            <a:r>
              <a:rPr lang="en-US" dirty="0"/>
              <a:t>Classification Accuracy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739776" y="1726407"/>
            <a:ext cx="4032249" cy="1542256"/>
          </a:xfrm>
        </p:spPr>
        <p:txBody>
          <a:bodyPr>
            <a:normAutofit lnSpcReduction="10000"/>
          </a:bodyPr>
          <a:lstStyle/>
          <a:p>
            <a:pPr marL="342900" indent="-342900">
              <a:buFont typeface="Arial" panose="020B0604020202020204" pitchFamily="34" charset="0"/>
              <a:buChar char="•"/>
            </a:pPr>
            <a:r>
              <a:rPr lang="en-US" sz="2000" dirty="0"/>
              <a:t>Visualize all the built model accuracy for all built models, in a </a:t>
            </a:r>
            <a:r>
              <a:rPr lang="en-US" sz="2000" dirty="0" err="1"/>
              <a:t>barchart</a:t>
            </a:r>
            <a:endParaRPr lang="en-US" sz="2000" dirty="0"/>
          </a:p>
          <a:p>
            <a:pPr marL="285750" indent="-285750">
              <a:buFont typeface="Arial" panose="020B0604020202020204" pitchFamily="34" charset="0"/>
              <a:buChar char="•"/>
            </a:pPr>
            <a:r>
              <a:rPr lang="en-US" sz="2000" dirty="0"/>
              <a:t>Find which model has the highest classification accuracy</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45</a:t>
            </a:fld>
            <a:endParaRPr lang="en-US"/>
          </a:p>
        </p:txBody>
      </p:sp>
      <p:sp>
        <p:nvSpPr>
          <p:cNvPr id="8" name="Content Placeholder 4">
            <a:extLst>
              <a:ext uri="{FF2B5EF4-FFF2-40B4-BE49-F238E27FC236}">
                <a16:creationId xmlns:a16="http://schemas.microsoft.com/office/drawing/2014/main" id="{49F3019E-0985-448F-897E-CDE76E119B87}"/>
              </a:ext>
            </a:extLst>
          </p:cNvPr>
          <p:cNvSpPr txBox="1">
            <a:spLocks/>
          </p:cNvSpPr>
          <p:nvPr/>
        </p:nvSpPr>
        <p:spPr>
          <a:xfrm>
            <a:off x="1047351" y="3259136"/>
            <a:ext cx="3517107" cy="3344864"/>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n-US" sz="1800" dirty="0">
                <a:solidFill>
                  <a:schemeClr val="accent1">
                    <a:lumMod val="75000"/>
                  </a:schemeClr>
                </a:solidFill>
              </a:rPr>
              <a:t>As we can see in this </a:t>
            </a:r>
            <a:r>
              <a:rPr lang="en-US" sz="1800" dirty="0" err="1">
                <a:solidFill>
                  <a:schemeClr val="accent1">
                    <a:lumMod val="75000"/>
                  </a:schemeClr>
                </a:solidFill>
              </a:rPr>
              <a:t>barchart</a:t>
            </a:r>
            <a:r>
              <a:rPr lang="en-US" sz="1800" dirty="0">
                <a:solidFill>
                  <a:schemeClr val="accent1">
                    <a:lumMod val="75000"/>
                  </a:schemeClr>
                </a:solidFill>
              </a:rPr>
              <a:t> the model with a higher accuracy on training data is </a:t>
            </a:r>
            <a:r>
              <a:rPr lang="en-US" sz="1800" dirty="0" err="1">
                <a:solidFill>
                  <a:schemeClr val="accent1">
                    <a:lumMod val="75000"/>
                  </a:schemeClr>
                </a:solidFill>
              </a:rPr>
              <a:t>DecisionTree</a:t>
            </a:r>
            <a:r>
              <a:rPr lang="en-US" sz="1800" dirty="0">
                <a:solidFill>
                  <a:schemeClr val="accent1">
                    <a:lumMod val="75000"/>
                  </a:schemeClr>
                </a:solidFill>
              </a:rPr>
              <a:t>.</a:t>
            </a:r>
          </a:p>
          <a:p>
            <a:pPr algn="just"/>
            <a:r>
              <a:rPr lang="en-US" sz="1800" dirty="0">
                <a:solidFill>
                  <a:schemeClr val="accent1">
                    <a:lumMod val="75000"/>
                  </a:schemeClr>
                </a:solidFill>
              </a:rPr>
              <a:t>Also, it looks that </a:t>
            </a:r>
            <a:r>
              <a:rPr lang="en-US" sz="1800" dirty="0" err="1">
                <a:solidFill>
                  <a:schemeClr val="accent1">
                    <a:lumMod val="75000"/>
                  </a:schemeClr>
                </a:solidFill>
              </a:rPr>
              <a:t>DecisionTree</a:t>
            </a:r>
            <a:r>
              <a:rPr lang="en-US" sz="1800" dirty="0">
                <a:solidFill>
                  <a:schemeClr val="accent1">
                    <a:lumMod val="75000"/>
                  </a:schemeClr>
                </a:solidFill>
              </a:rPr>
              <a:t> model works worse with unseen data.</a:t>
            </a:r>
          </a:p>
          <a:p>
            <a:pPr algn="just"/>
            <a:r>
              <a:rPr lang="es-MX" sz="1800" dirty="0">
                <a:solidFill>
                  <a:schemeClr val="accent1">
                    <a:lumMod val="75000"/>
                  </a:schemeClr>
                </a:solidFill>
              </a:rPr>
              <a:t>Lastly, </a:t>
            </a:r>
            <a:r>
              <a:rPr lang="en-US" sz="1800" dirty="0">
                <a:solidFill>
                  <a:schemeClr val="accent1">
                    <a:lumMod val="75000"/>
                  </a:schemeClr>
                </a:solidFill>
              </a:rPr>
              <a:t>we can say that other 3 models </a:t>
            </a:r>
            <a:r>
              <a:rPr lang="en-US" sz="1800" dirty="0" err="1">
                <a:solidFill>
                  <a:schemeClr val="accent1">
                    <a:lumMod val="75000"/>
                  </a:schemeClr>
                </a:solidFill>
              </a:rPr>
              <a:t>LogisticRegression</a:t>
            </a:r>
            <a:r>
              <a:rPr lang="en-US" sz="1800" dirty="0">
                <a:solidFill>
                  <a:schemeClr val="accent1">
                    <a:lumMod val="75000"/>
                  </a:schemeClr>
                </a:solidFill>
              </a:rPr>
              <a:t>, SVC (Support Vector Classifier) and KNN (K-Nearest Neighbor) have the highest classification accuracy. Mathematical operations are show on the next slideshow</a:t>
            </a:r>
          </a:p>
          <a:p>
            <a:pPr algn="just"/>
            <a:endParaRPr lang="en-US" sz="1800" dirty="0">
              <a:solidFill>
                <a:schemeClr val="accent1">
                  <a:lumMod val="75000"/>
                </a:schemeClr>
              </a:solidFill>
            </a:endParaRPr>
          </a:p>
        </p:txBody>
      </p:sp>
      <p:pic>
        <p:nvPicPr>
          <p:cNvPr id="14" name="Imagen 13">
            <a:extLst>
              <a:ext uri="{FF2B5EF4-FFF2-40B4-BE49-F238E27FC236}">
                <a16:creationId xmlns:a16="http://schemas.microsoft.com/office/drawing/2014/main" id="{5F467410-AFDF-44E3-AB27-D9F6C6EE0B74}"/>
              </a:ext>
            </a:extLst>
          </p:cNvPr>
          <p:cNvPicPr>
            <a:picLocks noChangeAspect="1"/>
          </p:cNvPicPr>
          <p:nvPr/>
        </p:nvPicPr>
        <p:blipFill>
          <a:blip r:embed="rId2"/>
          <a:stretch>
            <a:fillRect/>
          </a:stretch>
        </p:blipFill>
        <p:spPr>
          <a:xfrm>
            <a:off x="5736432" y="987424"/>
            <a:ext cx="5261768" cy="5336052"/>
          </a:xfrm>
          <a:prstGeom prst="rect">
            <a:avLst/>
          </a:prstGeom>
        </p:spPr>
      </p:pic>
      <p:sp>
        <p:nvSpPr>
          <p:cNvPr id="15" name="Content Placeholder 4">
            <a:extLst>
              <a:ext uri="{FF2B5EF4-FFF2-40B4-BE49-F238E27FC236}">
                <a16:creationId xmlns:a16="http://schemas.microsoft.com/office/drawing/2014/main" id="{7B322E82-0A01-466E-A57B-CB32786B34A0}"/>
              </a:ext>
            </a:extLst>
          </p:cNvPr>
          <p:cNvSpPr txBox="1">
            <a:spLocks/>
          </p:cNvSpPr>
          <p:nvPr/>
        </p:nvSpPr>
        <p:spPr>
          <a:xfrm>
            <a:off x="1047352" y="5245100"/>
            <a:ext cx="3517107" cy="106600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endParaRPr lang="en-US" sz="1800" dirty="0">
              <a:solidFill>
                <a:schemeClr val="accent1">
                  <a:lumMod val="75000"/>
                </a:schemeClr>
              </a:solidFill>
            </a:endParaRPr>
          </a:p>
        </p:txBody>
      </p:sp>
      <p:sp>
        <p:nvSpPr>
          <p:cNvPr id="16" name="Content Placeholder 4">
            <a:extLst>
              <a:ext uri="{FF2B5EF4-FFF2-40B4-BE49-F238E27FC236}">
                <a16:creationId xmlns:a16="http://schemas.microsoft.com/office/drawing/2014/main" id="{15B5B137-61DF-4954-91B4-2BC33D62D40B}"/>
              </a:ext>
            </a:extLst>
          </p:cNvPr>
          <p:cNvSpPr txBox="1">
            <a:spLocks/>
          </p:cNvSpPr>
          <p:nvPr/>
        </p:nvSpPr>
        <p:spPr>
          <a:xfrm>
            <a:off x="997346" y="5102225"/>
            <a:ext cx="3567112" cy="16192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endParaRPr lang="en-US" sz="1800" dirty="0">
              <a:solidFill>
                <a:schemeClr val="accent1">
                  <a:lumMod val="75000"/>
                </a:schemeClr>
              </a:solidFill>
            </a:endParaRPr>
          </a:p>
        </p:txBody>
      </p:sp>
    </p:spTree>
    <p:extLst>
      <p:ext uri="{BB962C8B-B14F-4D97-AF65-F5344CB8AC3E}">
        <p14:creationId xmlns:p14="http://schemas.microsoft.com/office/powerpoint/2010/main" val="2459446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9788" y="665162"/>
            <a:ext cx="3932237" cy="647700"/>
          </a:xfrm>
        </p:spPr>
        <p:txBody>
          <a:bodyPr>
            <a:normAutofit/>
          </a:bodyPr>
          <a:lstStyle/>
          <a:p>
            <a:r>
              <a:rPr lang="en-US" dirty="0"/>
              <a:t>Confusion Matrix</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839788" y="1637210"/>
            <a:ext cx="4104478" cy="839290"/>
          </a:xfrm>
        </p:spPr>
        <p:txBody>
          <a:bodyPr>
            <a:normAutofit fontScale="92500" lnSpcReduction="20000"/>
          </a:bodyPr>
          <a:lstStyle/>
          <a:p>
            <a:pPr algn="just"/>
            <a:r>
              <a:rPr lang="en-US" sz="2400" dirty="0"/>
              <a:t>Show the confusion matrix of the best performing model with explanation </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46</a:t>
            </a:fld>
            <a:endParaRPr lang="en-US"/>
          </a:p>
        </p:txBody>
      </p:sp>
      <p:pic>
        <p:nvPicPr>
          <p:cNvPr id="11" name="Imagen 10">
            <a:extLst>
              <a:ext uri="{FF2B5EF4-FFF2-40B4-BE49-F238E27FC236}">
                <a16:creationId xmlns:a16="http://schemas.microsoft.com/office/drawing/2014/main" id="{6C1B0529-2CAA-4E83-8AEC-D646E5176139}"/>
              </a:ext>
            </a:extLst>
          </p:cNvPr>
          <p:cNvPicPr>
            <a:picLocks noChangeAspect="1"/>
          </p:cNvPicPr>
          <p:nvPr/>
        </p:nvPicPr>
        <p:blipFill>
          <a:blip r:embed="rId2"/>
          <a:stretch>
            <a:fillRect/>
          </a:stretch>
        </p:blipFill>
        <p:spPr>
          <a:xfrm>
            <a:off x="6049963" y="665162"/>
            <a:ext cx="4152107" cy="3084422"/>
          </a:xfrm>
          <a:prstGeom prst="rect">
            <a:avLst/>
          </a:prstGeom>
        </p:spPr>
      </p:pic>
      <p:sp>
        <p:nvSpPr>
          <p:cNvPr id="12" name="Content Placeholder 4">
            <a:extLst>
              <a:ext uri="{FF2B5EF4-FFF2-40B4-BE49-F238E27FC236}">
                <a16:creationId xmlns:a16="http://schemas.microsoft.com/office/drawing/2014/main" id="{A66C4848-8C51-4AE4-A699-A70D67A0A792}"/>
              </a:ext>
            </a:extLst>
          </p:cNvPr>
          <p:cNvSpPr txBox="1">
            <a:spLocks/>
          </p:cNvSpPr>
          <p:nvPr/>
        </p:nvSpPr>
        <p:spPr>
          <a:xfrm>
            <a:off x="839787" y="2589709"/>
            <a:ext cx="4104479" cy="210929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n-US" sz="1800" dirty="0">
                <a:solidFill>
                  <a:schemeClr val="accent1">
                    <a:lumMod val="75000"/>
                  </a:schemeClr>
                </a:solidFill>
              </a:rPr>
              <a:t>First image shows the confusion matrix of the model with highest training accuracy (</a:t>
            </a:r>
            <a:r>
              <a:rPr lang="en-US" sz="1800" dirty="0" err="1">
                <a:solidFill>
                  <a:schemeClr val="accent1">
                    <a:lumMod val="75000"/>
                  </a:schemeClr>
                </a:solidFill>
              </a:rPr>
              <a:t>DecisionTree</a:t>
            </a:r>
            <a:r>
              <a:rPr lang="en-US" sz="1800" dirty="0">
                <a:solidFill>
                  <a:schemeClr val="accent1">
                    <a:lumMod val="75000"/>
                  </a:schemeClr>
                </a:solidFill>
              </a:rPr>
              <a:t>).</a:t>
            </a:r>
          </a:p>
          <a:p>
            <a:pPr algn="just"/>
            <a:r>
              <a:rPr lang="en-US" sz="1800" dirty="0">
                <a:solidFill>
                  <a:schemeClr val="accent1">
                    <a:lumMod val="75000"/>
                  </a:schemeClr>
                </a:solidFill>
              </a:rPr>
              <a:t>Second image shows the confusion matrix of the rest of the models </a:t>
            </a:r>
            <a:r>
              <a:rPr lang="en-US" sz="1800" dirty="0" err="1">
                <a:solidFill>
                  <a:schemeClr val="accent1">
                    <a:lumMod val="75000"/>
                  </a:schemeClr>
                </a:solidFill>
              </a:rPr>
              <a:t>LogisticRegression</a:t>
            </a:r>
            <a:r>
              <a:rPr lang="en-US" sz="1800" dirty="0">
                <a:solidFill>
                  <a:schemeClr val="accent1">
                    <a:lumMod val="75000"/>
                  </a:schemeClr>
                </a:solidFill>
              </a:rPr>
              <a:t>, SVC (Support Vector Classifier) and KNN (K-Nearest Neighbor).</a:t>
            </a:r>
          </a:p>
        </p:txBody>
      </p:sp>
      <p:pic>
        <p:nvPicPr>
          <p:cNvPr id="14" name="Imagen 13">
            <a:extLst>
              <a:ext uri="{FF2B5EF4-FFF2-40B4-BE49-F238E27FC236}">
                <a16:creationId xmlns:a16="http://schemas.microsoft.com/office/drawing/2014/main" id="{FB2CB329-EFBE-4598-91BC-864BE4C7B719}"/>
              </a:ext>
            </a:extLst>
          </p:cNvPr>
          <p:cNvPicPr>
            <a:picLocks noChangeAspect="1"/>
          </p:cNvPicPr>
          <p:nvPr/>
        </p:nvPicPr>
        <p:blipFill>
          <a:blip r:embed="rId3"/>
          <a:stretch>
            <a:fillRect/>
          </a:stretch>
        </p:blipFill>
        <p:spPr>
          <a:xfrm>
            <a:off x="6243549" y="3749584"/>
            <a:ext cx="3764933" cy="2880902"/>
          </a:xfrm>
          <a:prstGeom prst="rect">
            <a:avLst/>
          </a:prstGeom>
        </p:spPr>
      </p:pic>
      <p:pic>
        <p:nvPicPr>
          <p:cNvPr id="16" name="Imagen 15">
            <a:extLst>
              <a:ext uri="{FF2B5EF4-FFF2-40B4-BE49-F238E27FC236}">
                <a16:creationId xmlns:a16="http://schemas.microsoft.com/office/drawing/2014/main" id="{C4A1018E-E121-4E4B-81F7-DEFDD2C31526}"/>
              </a:ext>
            </a:extLst>
          </p:cNvPr>
          <p:cNvPicPr>
            <a:picLocks noChangeAspect="1"/>
          </p:cNvPicPr>
          <p:nvPr/>
        </p:nvPicPr>
        <p:blipFill>
          <a:blip r:embed="rId4"/>
          <a:stretch>
            <a:fillRect/>
          </a:stretch>
        </p:blipFill>
        <p:spPr>
          <a:xfrm>
            <a:off x="1036721" y="4695008"/>
            <a:ext cx="3538370" cy="496390"/>
          </a:xfrm>
          <a:prstGeom prst="rect">
            <a:avLst/>
          </a:prstGeom>
        </p:spPr>
      </p:pic>
      <p:sp>
        <p:nvSpPr>
          <p:cNvPr id="18" name="Content Placeholder 4">
            <a:extLst>
              <a:ext uri="{FF2B5EF4-FFF2-40B4-BE49-F238E27FC236}">
                <a16:creationId xmlns:a16="http://schemas.microsoft.com/office/drawing/2014/main" id="{6AEAC58F-46E2-42B3-8C1C-D985063D8D1F}"/>
              </a:ext>
            </a:extLst>
          </p:cNvPr>
          <p:cNvSpPr txBox="1">
            <a:spLocks/>
          </p:cNvSpPr>
          <p:nvPr/>
        </p:nvSpPr>
        <p:spPr>
          <a:xfrm>
            <a:off x="1036719" y="5329167"/>
            <a:ext cx="4104480" cy="49639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s-MX" sz="2400" dirty="0">
                <a:solidFill>
                  <a:schemeClr val="accent1">
                    <a:lumMod val="75000"/>
                  </a:schemeClr>
                </a:solidFill>
              </a:rPr>
              <a:t>14/18 = 0.7777 </a:t>
            </a:r>
            <a:r>
              <a:rPr lang="es-MX" sz="2400" dirty="0" err="1">
                <a:solidFill>
                  <a:schemeClr val="accent1">
                    <a:lumMod val="75000"/>
                  </a:schemeClr>
                </a:solidFill>
              </a:rPr>
              <a:t>DecisionTree</a:t>
            </a:r>
            <a:endParaRPr lang="en-US" sz="2400" dirty="0">
              <a:solidFill>
                <a:schemeClr val="accent1">
                  <a:lumMod val="75000"/>
                </a:schemeClr>
              </a:solidFill>
            </a:endParaRPr>
          </a:p>
        </p:txBody>
      </p:sp>
      <p:sp>
        <p:nvSpPr>
          <p:cNvPr id="19" name="Content Placeholder 4">
            <a:extLst>
              <a:ext uri="{FF2B5EF4-FFF2-40B4-BE49-F238E27FC236}">
                <a16:creationId xmlns:a16="http://schemas.microsoft.com/office/drawing/2014/main" id="{81B76A3F-1303-40F9-81ED-51DAD4685F8F}"/>
              </a:ext>
            </a:extLst>
          </p:cNvPr>
          <p:cNvSpPr txBox="1">
            <a:spLocks/>
          </p:cNvSpPr>
          <p:nvPr/>
        </p:nvSpPr>
        <p:spPr>
          <a:xfrm>
            <a:off x="1036719" y="5825557"/>
            <a:ext cx="4104481" cy="48840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s-MX" sz="2400" dirty="0">
                <a:solidFill>
                  <a:schemeClr val="accent1">
                    <a:lumMod val="75000"/>
                  </a:schemeClr>
                </a:solidFill>
              </a:rPr>
              <a:t>15/18 = 0.83333 </a:t>
            </a:r>
            <a:r>
              <a:rPr lang="es-MX" sz="2400" dirty="0" err="1">
                <a:solidFill>
                  <a:schemeClr val="accent1">
                    <a:lumMod val="75000"/>
                  </a:schemeClr>
                </a:solidFill>
              </a:rPr>
              <a:t>Rest</a:t>
            </a:r>
            <a:r>
              <a:rPr lang="es-MX" sz="2400" dirty="0">
                <a:solidFill>
                  <a:schemeClr val="accent1">
                    <a:lumMod val="75000"/>
                  </a:schemeClr>
                </a:solidFill>
              </a:rPr>
              <a:t> </a:t>
            </a:r>
            <a:r>
              <a:rPr lang="es-MX" sz="2400" dirty="0" err="1">
                <a:solidFill>
                  <a:schemeClr val="accent1">
                    <a:lumMod val="75000"/>
                  </a:schemeClr>
                </a:solidFill>
              </a:rPr>
              <a:t>of</a:t>
            </a:r>
            <a:r>
              <a:rPr lang="es-MX" sz="2400" dirty="0">
                <a:solidFill>
                  <a:schemeClr val="accent1">
                    <a:lumMod val="75000"/>
                  </a:schemeClr>
                </a:solidFill>
              </a:rPr>
              <a:t> models</a:t>
            </a:r>
            <a:endParaRPr lang="en-US" sz="2400" dirty="0">
              <a:solidFill>
                <a:schemeClr val="accent1">
                  <a:lumMod val="75000"/>
                </a:schemeClr>
              </a:solidFill>
            </a:endParaRPr>
          </a:p>
        </p:txBody>
      </p:sp>
    </p:spTree>
    <p:extLst>
      <p:ext uri="{BB962C8B-B14F-4D97-AF65-F5344CB8AC3E}">
        <p14:creationId xmlns:p14="http://schemas.microsoft.com/office/powerpoint/2010/main" val="3645034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Point 1</a:t>
            </a:r>
          </a:p>
          <a:p>
            <a:r>
              <a:rPr lang="en-US" dirty="0"/>
              <a:t>Point 2</a:t>
            </a:r>
          </a:p>
          <a:p>
            <a:r>
              <a:rPr lang="en-US" dirty="0"/>
              <a:t>Point 3</a:t>
            </a:r>
          </a:p>
          <a:p>
            <a:r>
              <a:rPr lang="en-US" dirty="0"/>
              <a:t>Point 4</a:t>
            </a:r>
          </a:p>
          <a:p>
            <a:r>
              <a:rPr lang="en-US" dirty="0"/>
              <a:t>…</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125967" y="2113896"/>
            <a:ext cx="3054361" cy="3054361"/>
          </a:xfrm>
          <a:prstGeom prst="rect">
            <a:avLst/>
          </a:prstGeom>
        </p:spPr>
      </p:pic>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4"/>
          </p:nvPr>
        </p:nvSpPr>
        <p:spPr/>
        <p:txBody>
          <a:bodyPr/>
          <a:lstStyle/>
          <a:p>
            <a:fld id="{5075537C-CA84-1446-933C-8E9D027F9201}" type="slidenum">
              <a:rPr lang="en-US" smtClean="0"/>
              <a:t>47</a:t>
            </a:fld>
            <a:endParaRPr lang="en-US"/>
          </a:p>
        </p:txBody>
      </p:sp>
    </p:spTree>
    <p:extLst>
      <p:ext uri="{BB962C8B-B14F-4D97-AF65-F5344CB8AC3E}">
        <p14:creationId xmlns:p14="http://schemas.microsoft.com/office/powerpoint/2010/main" val="1630123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326634" y="1629568"/>
            <a:ext cx="7027166" cy="1183483"/>
          </a:xfrm>
        </p:spPr>
        <p:txBody>
          <a:bodyPr>
            <a:normAutofit/>
          </a:bodyPr>
          <a:lstStyle/>
          <a:p>
            <a:r>
              <a:rPr lang="en-US" sz="2400" dirty="0"/>
              <a:t>Include any relevant assets like Python code snippets, SQL queries, charts, Notebook outputs, or data sets that you may have created during this project</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48</a:t>
            </a:fld>
            <a:endParaRPr lang="en-US"/>
          </a:p>
        </p:txBody>
      </p:sp>
      <p:sp>
        <p:nvSpPr>
          <p:cNvPr id="7" name="Content Placeholder 3">
            <a:extLst>
              <a:ext uri="{FF2B5EF4-FFF2-40B4-BE49-F238E27FC236}">
                <a16:creationId xmlns:a16="http://schemas.microsoft.com/office/drawing/2014/main" id="{375DD6B2-F6A7-4E30-B071-115324A91CAF}"/>
              </a:ext>
            </a:extLst>
          </p:cNvPr>
          <p:cNvSpPr txBox="1">
            <a:spLocks/>
          </p:cNvSpPr>
          <p:nvPr/>
        </p:nvSpPr>
        <p:spPr>
          <a:xfrm>
            <a:off x="4556500" y="2728912"/>
            <a:ext cx="6746888" cy="14906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800" i="0" dirty="0">
                <a:solidFill>
                  <a:schemeClr val="accent1">
                    <a:lumMod val="75000"/>
                  </a:schemeClr>
                </a:solidFill>
                <a:effectLst/>
                <a:latin typeface="+mn-lt"/>
              </a:rPr>
              <a:t>Some of the features engineering used in the EDA with Visualization lab where some important data manipulation is made like the creation of dummy variables to categorical columns</a:t>
            </a:r>
          </a:p>
          <a:p>
            <a:pPr marL="0" indent="0" algn="just">
              <a:buNone/>
            </a:pPr>
            <a:r>
              <a:rPr lang="en-US" sz="1800" i="0" dirty="0">
                <a:solidFill>
                  <a:schemeClr val="accent1">
                    <a:lumMod val="75000"/>
                  </a:schemeClr>
                </a:solidFill>
                <a:effectLst/>
                <a:latin typeface="+mn-lt"/>
              </a:rPr>
              <a:t>applying OneHotEncoder or the casting of numeric columns to float64 which more suitable dtype in the case. </a:t>
            </a:r>
          </a:p>
        </p:txBody>
      </p:sp>
      <p:pic>
        <p:nvPicPr>
          <p:cNvPr id="8" name="Imagen 7">
            <a:extLst>
              <a:ext uri="{FF2B5EF4-FFF2-40B4-BE49-F238E27FC236}">
                <a16:creationId xmlns:a16="http://schemas.microsoft.com/office/drawing/2014/main" id="{2A72A15D-8192-4C70-AA76-29C63F0E4763}"/>
              </a:ext>
            </a:extLst>
          </p:cNvPr>
          <p:cNvPicPr>
            <a:picLocks noChangeAspect="1"/>
          </p:cNvPicPr>
          <p:nvPr/>
        </p:nvPicPr>
        <p:blipFill>
          <a:blip r:embed="rId3"/>
          <a:stretch>
            <a:fillRect/>
          </a:stretch>
        </p:blipFill>
        <p:spPr>
          <a:xfrm>
            <a:off x="4556500" y="4402137"/>
            <a:ext cx="6847712" cy="1771650"/>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Methodology</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Data collection methodology:</a:t>
            </a:r>
          </a:p>
          <a:p>
            <a:pPr lvl="1"/>
            <a:r>
              <a:rPr lang="en-US" sz="1800" dirty="0"/>
              <a:t>Describe how data were collected </a:t>
            </a:r>
          </a:p>
          <a:p>
            <a:endParaRPr lang="en-US" sz="2200" dirty="0"/>
          </a:p>
          <a:p>
            <a:r>
              <a:rPr lang="en-US" sz="2200" dirty="0"/>
              <a:t>Perform data wrangling</a:t>
            </a:r>
          </a:p>
          <a:p>
            <a:pPr lvl="1"/>
            <a:r>
              <a:rPr lang="en-US" sz="1800" dirty="0"/>
              <a:t>Describe how data were processed</a:t>
            </a:r>
          </a:p>
          <a:p>
            <a:endParaRPr lang="en-US" sz="2200" dirty="0"/>
          </a:p>
          <a:p>
            <a:r>
              <a:rPr lang="en-US" sz="2200" dirty="0"/>
              <a:t>Perform exploratory data analysis (EDA) using visualization and SQL</a:t>
            </a:r>
          </a:p>
          <a:p>
            <a:endParaRPr lang="en-US" sz="2200" dirty="0"/>
          </a:p>
          <a:p>
            <a:r>
              <a:rPr lang="en-US" sz="2200" dirty="0"/>
              <a:t>Perform interactive visual analytics using Folium and Plotly Dash</a:t>
            </a:r>
          </a:p>
          <a:p>
            <a:endParaRPr lang="en-US" sz="2200" dirty="0"/>
          </a:p>
          <a:p>
            <a:r>
              <a:rPr lang="en-US" sz="2200" dirty="0"/>
              <a:t>Perform predictive analysis using classification models</a:t>
            </a:r>
          </a:p>
          <a:p>
            <a:pPr lvl="1"/>
            <a:r>
              <a:rPr lang="en-US" sz="1800" dirty="0"/>
              <a:t>How to build, tune, evaluate classification models</a:t>
            </a:r>
          </a:p>
          <a:p>
            <a:pPr lvl="1"/>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4"/>
          </p:nvPr>
        </p:nvSpPr>
        <p:spPr/>
        <p:txBody>
          <a:bodyPr/>
          <a:lstStyle/>
          <a:p>
            <a:fld id="{5075537C-CA84-1446-933C-8E9D027F9201}" type="slidenum">
              <a:rPr lang="en-US" smtClean="0"/>
              <a:t>5</a:t>
            </a:fld>
            <a:endParaRPr lang="en-US"/>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Methodology</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6</a:t>
            </a:fld>
            <a:endParaRPr lang="en-US"/>
          </a:p>
        </p:txBody>
      </p:sp>
    </p:spTree>
    <p:extLst>
      <p:ext uri="{BB962C8B-B14F-4D97-AF65-F5344CB8AC3E}">
        <p14:creationId xmlns:p14="http://schemas.microsoft.com/office/powerpoint/2010/main" val="309319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50196"/>
            <a:ext cx="10515600" cy="505617"/>
          </a:xfrm>
        </p:spPr>
        <p:txBody>
          <a:bodyPr/>
          <a:lstStyle/>
          <a:p>
            <a:r>
              <a:rPr lang="en-US" dirty="0"/>
              <a:t>Describe how data sets were collected. </a:t>
            </a:r>
          </a:p>
          <a:p>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7</a:t>
            </a:fld>
            <a:endParaRPr lang="en-US"/>
          </a:p>
        </p:txBody>
      </p:sp>
      <p:sp>
        <p:nvSpPr>
          <p:cNvPr id="7" name="Content Placeholder 4">
            <a:extLst>
              <a:ext uri="{FF2B5EF4-FFF2-40B4-BE49-F238E27FC236}">
                <a16:creationId xmlns:a16="http://schemas.microsoft.com/office/drawing/2014/main" id="{085B745A-5CA7-4DCD-8B9E-B6C2D4E707AE}"/>
              </a:ext>
            </a:extLst>
          </p:cNvPr>
          <p:cNvSpPr txBox="1">
            <a:spLocks/>
          </p:cNvSpPr>
          <p:nvPr/>
        </p:nvSpPr>
        <p:spPr>
          <a:xfrm>
            <a:off x="838200" y="4442922"/>
            <a:ext cx="10515600" cy="909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You need to present your data collection process use key phrases and flowcharts</a:t>
            </a:r>
          </a:p>
          <a:p>
            <a:pPr marL="0" indent="0">
              <a:buFont typeface="Arial"/>
              <a:buNone/>
            </a:pPr>
            <a:endParaRPr lang="en-US" dirty="0"/>
          </a:p>
        </p:txBody>
      </p:sp>
      <p:sp>
        <p:nvSpPr>
          <p:cNvPr id="8" name="Content Placeholder 4">
            <a:extLst>
              <a:ext uri="{FF2B5EF4-FFF2-40B4-BE49-F238E27FC236}">
                <a16:creationId xmlns:a16="http://schemas.microsoft.com/office/drawing/2014/main" id="{2E50B2A1-8B97-4D7A-8619-895B31C9D319}"/>
              </a:ext>
            </a:extLst>
          </p:cNvPr>
          <p:cNvSpPr txBox="1">
            <a:spLocks/>
          </p:cNvSpPr>
          <p:nvPr/>
        </p:nvSpPr>
        <p:spPr>
          <a:xfrm>
            <a:off x="1062317" y="2055813"/>
            <a:ext cx="10050183" cy="2280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latin typeface="+mn-lt"/>
              </a:rPr>
              <a:t>In order to collect data through SpaceX API. First, we settled a series of helper functions </a:t>
            </a:r>
            <a:r>
              <a:rPr lang="en-US" sz="2000" b="0" i="0" dirty="0">
                <a:solidFill>
                  <a:schemeClr val="accent1">
                    <a:lumMod val="75000"/>
                  </a:schemeClr>
                </a:solidFill>
                <a:effectLst/>
                <a:latin typeface="+mn-lt"/>
              </a:rPr>
              <a:t>that will help us use the API to extract information using identification numbers in the launch data. Then we started requesting rocket launch data from SpaceX API, decode the response content as JSON and turn it to a Pandas </a:t>
            </a:r>
            <a:r>
              <a:rPr lang="en-US" sz="2000" dirty="0">
                <a:solidFill>
                  <a:schemeClr val="accent1">
                    <a:lumMod val="75000"/>
                  </a:schemeClr>
                </a:solidFill>
                <a:latin typeface="+mn-lt"/>
              </a:rPr>
              <a:t>d</a:t>
            </a:r>
            <a:r>
              <a:rPr lang="en-US" sz="2000" b="0" i="0" dirty="0">
                <a:solidFill>
                  <a:schemeClr val="accent1">
                    <a:lumMod val="75000"/>
                  </a:schemeClr>
                </a:solidFill>
                <a:effectLst/>
                <a:latin typeface="+mn-lt"/>
              </a:rPr>
              <a:t>ataframe. We will now use the API again to get information about the launches using the IDs given for each launch. The data obtained from specified columns is stored in lists and those list are combined into a dictionary that will be used to create the Pandas dataframe</a:t>
            </a:r>
            <a:r>
              <a:rPr lang="en-US" sz="2000" dirty="0">
                <a:solidFill>
                  <a:schemeClr val="accent1">
                    <a:lumMod val="75000"/>
                  </a:schemeClr>
                </a:solidFill>
                <a:latin typeface="+mn-lt"/>
              </a:rPr>
              <a:t>. </a:t>
            </a:r>
            <a:r>
              <a:rPr lang="en-US" sz="2000" b="0" i="0" dirty="0">
                <a:solidFill>
                  <a:schemeClr val="accent1">
                    <a:lumMod val="75000"/>
                  </a:schemeClr>
                </a:solidFill>
                <a:effectLst/>
                <a:latin typeface="+mn-lt"/>
              </a:rPr>
              <a:t>Finally, we will remove the Falcon 1 launches keeping only the Falcon 9 launches which are the aim of the analysis.</a:t>
            </a:r>
            <a:endParaRPr lang="en-US" sz="2000" dirty="0">
              <a:solidFill>
                <a:schemeClr val="accent1">
                  <a:lumMod val="75000"/>
                </a:schemeClr>
              </a:solidFill>
              <a:latin typeface="+mn-lt"/>
            </a:endParaRPr>
          </a:p>
          <a:p>
            <a:pPr marL="0" indent="0" algn="just">
              <a:buNone/>
            </a:pPr>
            <a:endParaRPr lang="en-US" sz="2000" dirty="0">
              <a:solidFill>
                <a:schemeClr val="accent1">
                  <a:lumMod val="75000"/>
                </a:schemeClr>
              </a:solidFill>
              <a:latin typeface="+mn-lt"/>
            </a:endParaRPr>
          </a:p>
        </p:txBody>
      </p:sp>
      <p:sp>
        <p:nvSpPr>
          <p:cNvPr id="9" name="Content Placeholder 4">
            <a:extLst>
              <a:ext uri="{FF2B5EF4-FFF2-40B4-BE49-F238E27FC236}">
                <a16:creationId xmlns:a16="http://schemas.microsoft.com/office/drawing/2014/main" id="{99C08FBF-957D-4D10-A1F5-4428231D7ECE}"/>
              </a:ext>
            </a:extLst>
          </p:cNvPr>
          <p:cNvSpPr txBox="1">
            <a:spLocks/>
          </p:cNvSpPr>
          <p:nvPr/>
        </p:nvSpPr>
        <p:spPr>
          <a:xfrm>
            <a:off x="1062317" y="5351999"/>
            <a:ext cx="9928412"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s-MX" sz="2400" dirty="0">
                <a:solidFill>
                  <a:schemeClr val="accent1">
                    <a:lumMod val="75000"/>
                  </a:schemeClr>
                </a:solidFill>
                <a:latin typeface="+mn-lt"/>
              </a:rPr>
              <a:t>Key phrases and flowcharts are shown in the next slideshows.</a:t>
            </a:r>
            <a:endParaRPr lang="en-US" sz="2400" dirty="0">
              <a:solidFill>
                <a:schemeClr val="accent1">
                  <a:lumMod val="75000"/>
                </a:schemeClr>
              </a:solidFill>
              <a:latin typeface="+mn-lt"/>
            </a:endParaRP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533402" y="287836"/>
            <a:ext cx="3932237" cy="1083143"/>
          </a:xfrm>
        </p:spPr>
        <p:txBody>
          <a:bodyPr>
            <a:normAutofit/>
          </a:bodyPr>
          <a:lstStyle/>
          <a:p>
            <a:r>
              <a:rPr lang="en-US" dirty="0"/>
              <a:t>Data collection – SpaceX API</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5139669" y="450396"/>
            <a:ext cx="6518929" cy="492093"/>
          </a:xfrm>
        </p:spPr>
        <p:txBody>
          <a:bodyPr>
            <a:normAutofit/>
          </a:bodyPr>
          <a:lstStyle/>
          <a:p>
            <a:pPr marL="0" indent="0">
              <a:buNone/>
            </a:pPr>
            <a:r>
              <a:rPr lang="en-US" sz="2800" dirty="0"/>
              <a:t>Added a flowchart of SpaceX API calls here</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533402" y="1591641"/>
            <a:ext cx="3932237" cy="3640759"/>
          </a:xfrm>
        </p:spPr>
        <p:txBody>
          <a:bodyPr>
            <a:normAutofit/>
          </a:bodyPr>
          <a:lstStyle/>
          <a:p>
            <a:pPr algn="just"/>
            <a:r>
              <a:rPr lang="en-US" sz="1800" dirty="0"/>
              <a:t>Present your data collection with SpaceX REST calls using key phrases and flowcharts</a:t>
            </a:r>
          </a:p>
          <a:p>
            <a:pPr algn="just"/>
            <a:r>
              <a:rPr lang="en-US" dirty="0">
                <a:solidFill>
                  <a:schemeClr val="accent1">
                    <a:lumMod val="75000"/>
                  </a:schemeClr>
                </a:solidFill>
                <a:latin typeface="+mn-lt"/>
              </a:rPr>
              <a:t>Its important to set up all SpaceX API endpoints right in most of the cells like.</a:t>
            </a:r>
          </a:p>
          <a:p>
            <a:endParaRPr lang="en-US" dirty="0">
              <a:solidFill>
                <a:schemeClr val="accent1">
                  <a:lumMod val="75000"/>
                </a:schemeClr>
              </a:solidFill>
              <a:latin typeface="+mn-lt"/>
            </a:endParaRPr>
          </a:p>
          <a:p>
            <a:endParaRPr lang="en-US" sz="100" dirty="0"/>
          </a:p>
          <a:p>
            <a:pPr algn="just"/>
            <a:endParaRPr lang="en-US" sz="1900" dirty="0"/>
          </a:p>
          <a:p>
            <a:pPr algn="just"/>
            <a:r>
              <a:rPr lang="en-US" sz="1800" dirty="0"/>
              <a:t>Add the GitHub URL of the completed SpaceX API calls notebook (</a:t>
            </a:r>
            <a:r>
              <a:rPr lang="en-US" sz="1800" dirty="0">
                <a:solidFill>
                  <a:srgbClr val="FF0000"/>
                </a:solidFill>
              </a:rPr>
              <a:t>must include completed code cell and outcome cell</a:t>
            </a:r>
            <a:r>
              <a:rPr lang="en-US" sz="1800" dirty="0"/>
              <a:t>), as an external reference and peer-review purpose</a:t>
            </a:r>
          </a:p>
          <a:p>
            <a:endParaRPr lang="en-US" sz="2100" dirty="0"/>
          </a:p>
          <a:p>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8</a:t>
            </a:fld>
            <a:endParaRPr lang="en-US"/>
          </a:p>
        </p:txBody>
      </p:sp>
      <p:pic>
        <p:nvPicPr>
          <p:cNvPr id="7" name="Imagen 6" descr="Diagrama&#10;&#10;Descripción generada automáticamente">
            <a:extLst>
              <a:ext uri="{FF2B5EF4-FFF2-40B4-BE49-F238E27FC236}">
                <a16:creationId xmlns:a16="http://schemas.microsoft.com/office/drawing/2014/main" id="{13FC2BFA-C793-4AC7-B03E-1508C89614AF}"/>
              </a:ext>
            </a:extLst>
          </p:cNvPr>
          <p:cNvPicPr>
            <a:picLocks noChangeAspect="1"/>
          </p:cNvPicPr>
          <p:nvPr/>
        </p:nvPicPr>
        <p:blipFill>
          <a:blip r:embed="rId2"/>
          <a:stretch>
            <a:fillRect/>
          </a:stretch>
        </p:blipFill>
        <p:spPr>
          <a:xfrm>
            <a:off x="5541632" y="978559"/>
            <a:ext cx="5715002" cy="5443240"/>
          </a:xfrm>
          <a:prstGeom prst="rect">
            <a:avLst/>
          </a:prstGeom>
        </p:spPr>
      </p:pic>
      <p:sp>
        <p:nvSpPr>
          <p:cNvPr id="8" name="Rectangle 2">
            <a:extLst>
              <a:ext uri="{FF2B5EF4-FFF2-40B4-BE49-F238E27FC236}">
                <a16:creationId xmlns:a16="http://schemas.microsoft.com/office/drawing/2014/main" id="{5486AC27-0000-449E-8450-917E9FDC0449}"/>
              </a:ext>
            </a:extLst>
          </p:cNvPr>
          <p:cNvSpPr>
            <a:spLocks noChangeArrowheads="1"/>
          </p:cNvSpPr>
          <p:nvPr/>
        </p:nvSpPr>
        <p:spPr bwMode="auto">
          <a:xfrm>
            <a:off x="610721" y="3105296"/>
            <a:ext cx="3777598" cy="4308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Arial" panose="020B0604020202020204" pitchFamily="34" charset="0"/>
              </a:rPr>
              <a:t>spacex_url</a:t>
            </a:r>
            <a:r>
              <a:rPr kumimoji="0" lang="en-US" altLang="en-US" sz="1400" b="0" i="0" u="none" strike="noStrike" cap="none" normalizeH="0" baseline="0" dirty="0">
                <a:ln>
                  <a:noFill/>
                </a:ln>
                <a:solidFill>
                  <a:srgbClr val="666666"/>
                </a:solidFill>
                <a:effectLst/>
                <a:latin typeface="Arial" panose="020B0604020202020204" pitchFamily="34" charset="0"/>
              </a:rPr>
              <a:t>=</a:t>
            </a:r>
            <a:r>
              <a:rPr kumimoji="0" lang="en-US" altLang="en-US" sz="1400" b="0" i="0" u="none" strike="noStrike" cap="none" normalizeH="0" baseline="0" dirty="0">
                <a:ln>
                  <a:noFill/>
                </a:ln>
                <a:solidFill>
                  <a:srgbClr val="BA2121"/>
                </a:solidFill>
                <a:effectLst/>
                <a:latin typeface="Courier New" panose="02070309020205020404" pitchFamily="49" charset="0"/>
              </a:rPr>
              <a:t>"https://api.spacexdata.com/v4/launches/past"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Content Placeholder 4">
            <a:extLst>
              <a:ext uri="{FF2B5EF4-FFF2-40B4-BE49-F238E27FC236}">
                <a16:creationId xmlns:a16="http://schemas.microsoft.com/office/drawing/2014/main" id="{38955324-4230-4726-9936-89E7D65BC05D}"/>
              </a:ext>
            </a:extLst>
          </p:cNvPr>
          <p:cNvSpPr txBox="1">
            <a:spLocks/>
          </p:cNvSpPr>
          <p:nvPr/>
        </p:nvSpPr>
        <p:spPr>
          <a:xfrm>
            <a:off x="533401" y="5232400"/>
            <a:ext cx="3932237" cy="12020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rgbClr val="FFC000"/>
                </a:solidFill>
                <a:latin typeface="+mn-lt"/>
                <a:hlinkClick r:id="rId3">
                  <a:extLst>
                    <a:ext uri="{A12FA001-AC4F-418D-AE19-62706E023703}">
                      <ahyp:hlinkClr xmlns:ahyp="http://schemas.microsoft.com/office/drawing/2018/hyperlinkcolor" val="tx"/>
                    </a:ext>
                  </a:extLst>
                </a:hlinkClick>
              </a:rPr>
              <a:t>https://github.com/DaniArroyo/Data-Science-Capstone/blob/main/Capstone_SpaceX_DataCollection.ipynb</a:t>
            </a:r>
            <a:endParaRPr lang="en-US" sz="2000" dirty="0">
              <a:solidFill>
                <a:srgbClr val="FFC000"/>
              </a:solidFill>
              <a:latin typeface="+mn-lt"/>
            </a:endParaRPr>
          </a:p>
        </p:txBody>
      </p:sp>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687387" y="336549"/>
            <a:ext cx="3932237" cy="1003300"/>
          </a:xfrm>
        </p:spPr>
        <p:txBody>
          <a:bodyPr/>
          <a:lstStyle/>
          <a:p>
            <a:r>
              <a:rPr lang="en-US" dirty="0"/>
              <a:t>Data collection – Web scraping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5561452" y="403986"/>
            <a:ext cx="5576889" cy="501650"/>
          </a:xfrm>
        </p:spPr>
        <p:txBody>
          <a:bodyPr>
            <a:normAutofit/>
          </a:bodyPr>
          <a:lstStyle/>
          <a:p>
            <a:pPr marL="0" indent="0">
              <a:buNone/>
            </a:pPr>
            <a:r>
              <a:rPr lang="en-US" sz="2800" dirty="0"/>
              <a:t>Add a flowchart of web scraping here</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687385" y="1558787"/>
            <a:ext cx="3932236" cy="1320024"/>
          </a:xfrm>
        </p:spPr>
        <p:txBody>
          <a:bodyPr>
            <a:normAutofit fontScale="92500" lnSpcReduction="20000"/>
          </a:bodyPr>
          <a:lstStyle/>
          <a:p>
            <a:pPr algn="just"/>
            <a:r>
              <a:rPr lang="en-US" sz="2100" dirty="0"/>
              <a:t>Present your web scraping process use key phrases and flowcharts</a:t>
            </a:r>
          </a:p>
          <a:p>
            <a:pPr algn="just"/>
            <a:r>
              <a:rPr lang="en-US" sz="1700" dirty="0">
                <a:solidFill>
                  <a:schemeClr val="accent1">
                    <a:lumMod val="75000"/>
                  </a:schemeClr>
                </a:solidFill>
                <a:latin typeface="+mn-lt"/>
              </a:rPr>
              <a:t>Its important to set up correctly the </a:t>
            </a:r>
            <a:r>
              <a:rPr lang="en-US" sz="1700" dirty="0" err="1">
                <a:solidFill>
                  <a:schemeClr val="accent1">
                    <a:lumMod val="75000"/>
                  </a:schemeClr>
                </a:solidFill>
                <a:latin typeface="+mn-lt"/>
              </a:rPr>
              <a:t>Wikipage</a:t>
            </a:r>
            <a:r>
              <a:rPr lang="en-US" sz="1700" dirty="0">
                <a:solidFill>
                  <a:schemeClr val="accent1">
                    <a:lumMod val="75000"/>
                  </a:schemeClr>
                </a:solidFill>
                <a:latin typeface="+mn-lt"/>
              </a:rPr>
              <a:t> URL and have some HTML structure knowledge to manipulate SOUP object and response data.</a:t>
            </a:r>
            <a:endParaRPr lang="en-US" sz="1700" dirty="0">
              <a:latin typeface="+mn-lt"/>
            </a:endParaRPr>
          </a:p>
          <a:p>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9</a:t>
            </a:fld>
            <a:endParaRPr lang="en-US"/>
          </a:p>
        </p:txBody>
      </p:sp>
      <p:sp>
        <p:nvSpPr>
          <p:cNvPr id="7" name="Text Placeholder 2">
            <a:extLst>
              <a:ext uri="{FF2B5EF4-FFF2-40B4-BE49-F238E27FC236}">
                <a16:creationId xmlns:a16="http://schemas.microsoft.com/office/drawing/2014/main" id="{C2D8D4D6-F269-4E2C-9E7C-DAE65632CF76}"/>
              </a:ext>
            </a:extLst>
          </p:cNvPr>
          <p:cNvSpPr txBox="1">
            <a:spLocks/>
          </p:cNvSpPr>
          <p:nvPr/>
        </p:nvSpPr>
        <p:spPr>
          <a:xfrm>
            <a:off x="687384" y="4175948"/>
            <a:ext cx="3932237" cy="114401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n-US" sz="1900" dirty="0"/>
              <a:t>Add the GitHub URL of the completed web scraping notebook, as an external reference and peer-review purpose</a:t>
            </a:r>
          </a:p>
        </p:txBody>
      </p:sp>
      <p:pic>
        <p:nvPicPr>
          <p:cNvPr id="10" name="Imagen 9" descr="Diagrama&#10;&#10;Descripción generada automáticamente">
            <a:extLst>
              <a:ext uri="{FF2B5EF4-FFF2-40B4-BE49-F238E27FC236}">
                <a16:creationId xmlns:a16="http://schemas.microsoft.com/office/drawing/2014/main" id="{C7EF5FE9-68D5-4413-A884-1A936575431D}"/>
              </a:ext>
            </a:extLst>
          </p:cNvPr>
          <p:cNvPicPr>
            <a:picLocks noChangeAspect="1"/>
          </p:cNvPicPr>
          <p:nvPr/>
        </p:nvPicPr>
        <p:blipFill>
          <a:blip r:embed="rId2"/>
          <a:stretch>
            <a:fillRect/>
          </a:stretch>
        </p:blipFill>
        <p:spPr>
          <a:xfrm>
            <a:off x="5647188" y="1019936"/>
            <a:ext cx="5405419" cy="5336414"/>
          </a:xfrm>
          <a:prstGeom prst="rect">
            <a:avLst/>
          </a:prstGeom>
        </p:spPr>
      </p:pic>
      <p:sp>
        <p:nvSpPr>
          <p:cNvPr id="11" name="Content Placeholder 4">
            <a:extLst>
              <a:ext uri="{FF2B5EF4-FFF2-40B4-BE49-F238E27FC236}">
                <a16:creationId xmlns:a16="http://schemas.microsoft.com/office/drawing/2014/main" id="{8130D65A-0D9F-49F3-8795-D795B2C867F0}"/>
              </a:ext>
            </a:extLst>
          </p:cNvPr>
          <p:cNvSpPr txBox="1">
            <a:spLocks/>
          </p:cNvSpPr>
          <p:nvPr/>
        </p:nvSpPr>
        <p:spPr>
          <a:xfrm>
            <a:off x="687384" y="5319966"/>
            <a:ext cx="3876208" cy="1237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rgbClr val="FFC000"/>
                </a:solidFill>
                <a:latin typeface="+mn-lt"/>
                <a:hlinkClick r:id="rId3">
                  <a:extLst>
                    <a:ext uri="{A12FA001-AC4F-418D-AE19-62706E023703}">
                      <ahyp:hlinkClr xmlns:ahyp="http://schemas.microsoft.com/office/drawing/2018/hyperlinkcolor" val="tx"/>
                    </a:ext>
                  </a:extLst>
                </a:hlinkClick>
              </a:rPr>
              <a:t>https://github.com/DaniArroyo/Data-Science-Capstone/blob/main/Web%20Scraping%20Lab.ipynb</a:t>
            </a:r>
            <a:endParaRPr lang="en-US" sz="2000" dirty="0">
              <a:solidFill>
                <a:srgbClr val="FFC000"/>
              </a:solidFill>
              <a:latin typeface="+mn-lt"/>
            </a:endParaRPr>
          </a:p>
        </p:txBody>
      </p:sp>
      <p:sp>
        <p:nvSpPr>
          <p:cNvPr id="14" name="Rectangle 2">
            <a:extLst>
              <a:ext uri="{FF2B5EF4-FFF2-40B4-BE49-F238E27FC236}">
                <a16:creationId xmlns:a16="http://schemas.microsoft.com/office/drawing/2014/main" id="{C3BEFC09-4B24-4FC3-B44A-801EE2DACF44}"/>
              </a:ext>
            </a:extLst>
          </p:cNvPr>
          <p:cNvSpPr>
            <a:spLocks noChangeArrowheads="1"/>
          </p:cNvSpPr>
          <p:nvPr/>
        </p:nvSpPr>
        <p:spPr bwMode="auto">
          <a:xfrm>
            <a:off x="731999" y="3072349"/>
            <a:ext cx="3779801" cy="86177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lvl="0">
              <a:spcBef>
                <a:spcPct val="0"/>
              </a:spcBef>
            </a:pPr>
            <a:r>
              <a:rPr lang="en-US" altLang="en-US" sz="1400" dirty="0" err="1"/>
              <a:t>static_url</a:t>
            </a:r>
            <a:r>
              <a:rPr lang="en-US" altLang="en-US" sz="1400" dirty="0">
                <a:solidFill>
                  <a:srgbClr val="666666"/>
                </a:solidFill>
              </a:rPr>
              <a:t>=</a:t>
            </a:r>
            <a:r>
              <a:rPr lang="en-US" altLang="en-US" sz="1400" dirty="0">
                <a:solidFill>
                  <a:srgbClr val="BA2121"/>
                </a:solidFill>
                <a:latin typeface="Courier New" panose="02070309020205020404" pitchFamily="49" charset="0"/>
                <a:cs typeface="Courier New" panose="02070309020205020404" pitchFamily="49" charset="0"/>
              </a:rPr>
              <a:t>"https://en.wikipedia.org/w/</a:t>
            </a:r>
            <a:r>
              <a:rPr lang="en-US" altLang="en-US" sz="1400" dirty="0" err="1">
                <a:solidFill>
                  <a:srgbClr val="BA2121"/>
                </a:solidFill>
                <a:latin typeface="Courier New" panose="02070309020205020404" pitchFamily="49" charset="0"/>
                <a:cs typeface="Courier New" panose="02070309020205020404" pitchFamily="49" charset="0"/>
              </a:rPr>
              <a:t>index.php?title</a:t>
            </a:r>
            <a:r>
              <a:rPr lang="en-US" altLang="en-US" sz="1400" dirty="0">
                <a:solidFill>
                  <a:srgbClr val="BA2121"/>
                </a:solidFill>
                <a:latin typeface="Courier New" panose="02070309020205020404" pitchFamily="49" charset="0"/>
                <a:cs typeface="Courier New" panose="02070309020205020404" pitchFamily="49" charset="0"/>
              </a:rPr>
              <a:t>=List_of_Falcon_9_and_Falcon_Heavy_launches&amp;oldid=1027686922"</a:t>
            </a:r>
            <a:r>
              <a:rPr lang="en-US" altLang="en-US" sz="1400" dirty="0">
                <a:solidFill>
                  <a:srgbClr val="333333"/>
                </a:solidFill>
                <a:latin typeface="Courier New" panose="02070309020205020404" pitchFamily="49" charset="0"/>
                <a:cs typeface="Courier New" panose="02070309020205020404" pitchFamily="49" charset="0"/>
              </a:rPr>
              <a:t> </a:t>
            </a:r>
            <a:endParaRPr lang="en-US" altLang="en-US" sz="1400" dirty="0"/>
          </a:p>
        </p:txBody>
      </p:sp>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SLIDE_TEMPLATE_skill_network">
  <a:themeElements>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fontScheme name="IBM CAD">
      <a:majorFont>
        <a:latin typeface="IBM Plex Mono SemiBold"/>
        <a:ea typeface=""/>
        <a:cs typeface=""/>
      </a:majorFont>
      <a:minorFont>
        <a:latin typeface="IBM Plex Mon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r-capstone-template" id="{20AE7CCB-5FE8-BD43-B8DB-E6C0FDEE3675}" vid="{8C2F4096-8635-6345-AFEA-626992B70A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f80a141d-92ca-4d3d-9308-f7e7b1d44ce8"/>
    <ds:schemaRef ds:uri="155be751-a274-42e8-93fb-f39d3b9bccc8"/>
    <ds:schemaRef ds:uri="http://www.w3.org/XML/1998/namespace"/>
    <ds:schemaRef ds:uri="http://purl.org/dc/dcmityp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SLIDE_TEMPLATE_skill_network</Template>
  <TotalTime>4302</TotalTime>
  <Words>3666</Words>
  <Application>Microsoft Office PowerPoint</Application>
  <PresentationFormat>Panorámica</PresentationFormat>
  <Paragraphs>357</Paragraphs>
  <Slides>48</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48</vt:i4>
      </vt:variant>
    </vt:vector>
  </HeadingPairs>
  <TitlesOfParts>
    <vt:vector size="55" baseType="lpstr">
      <vt:lpstr>Arial</vt:lpstr>
      <vt:lpstr>Calibri</vt:lpstr>
      <vt:lpstr>Courier New</vt:lpstr>
      <vt:lpstr>IBM Plex Mono SemiBold</vt:lpstr>
      <vt:lpstr>IBM Plex Mono Text</vt:lpstr>
      <vt:lpstr>OpenSans</vt:lpstr>
      <vt:lpstr>SLIDE_TEMPLATE_skill_network</vt:lpstr>
      <vt:lpstr>Data Science Capstone project</vt:lpstr>
      <vt:lpstr>Outline</vt:lpstr>
      <vt:lpstr>Executive Summary</vt:lpstr>
      <vt:lpstr>Introduction</vt:lpstr>
      <vt:lpstr>Methodology</vt:lpstr>
      <vt:lpstr>Methodology</vt:lpstr>
      <vt:lpstr>Data collection</vt:lpstr>
      <vt:lpstr>Data collection – SpaceX API</vt:lpstr>
      <vt:lpstr>Data collection – Web scraping</vt:lpstr>
      <vt:lpstr>Data wrangling</vt:lpstr>
      <vt:lpstr>Data wrangling</vt:lpstr>
      <vt:lpstr>EDA with data visualization</vt:lpstr>
      <vt:lpstr>EDA with SQL</vt:lpstr>
      <vt:lpstr>Build an interactive map with Folium</vt:lpstr>
      <vt:lpstr>Build a Dashboard with Plotly Dash</vt:lpstr>
      <vt:lpstr>Predictive analysis (Classification)</vt:lpstr>
      <vt:lpstr>Results</vt:lpstr>
      <vt:lpstr>EDA with Visualization</vt:lpstr>
      <vt:lpstr>Flight Number vs. Launch Site</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success count between 2010-06-04 and 2017-03-20</vt:lpstr>
      <vt:lpstr>Interactive map with Folium</vt:lpstr>
      <vt:lpstr>Launch sites folium map</vt:lpstr>
      <vt:lpstr>Launch records folium map</vt:lpstr>
      <vt:lpstr>VAFB SLC-4E Launch site and proximities</vt:lpstr>
      <vt:lpstr>Build a Dashboard with Plotly Dash</vt:lpstr>
      <vt:lpstr>&lt;Dashboard screenshot 1&gt;</vt:lpstr>
      <vt:lpstr>&lt;Dashboard screenshot 2&gt;</vt:lpstr>
      <vt:lpstr>&lt;Dashboard screenshot 3&gt;</vt:lpstr>
      <vt:lpstr>Predictive analysis (Classification)</vt:lpstr>
      <vt:lpstr>Classification Accuracy</vt:lpstr>
      <vt:lpstr>Confusion Matrix</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Daniel Arroyo Hernández</cp:lastModifiedBy>
  <cp:revision>601</cp:revision>
  <dcterms:created xsi:type="dcterms:W3CDTF">2021-04-29T18:58:34Z</dcterms:created>
  <dcterms:modified xsi:type="dcterms:W3CDTF">2021-09-01T15:47:44Z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