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0.xml" ContentType="application/vnd.openxmlformats-officedocument.presentationml.slide+xml"/>
  <Override PartName="/ppt/slides/slide37.xml" ContentType="application/vnd.openxmlformats-officedocument.presentationml.slide+xml"/>
  <Override PartName="/ppt/slides/slide47.xml" ContentType="application/vnd.openxmlformats-officedocument.presentationml.slide+xml"/>
  <Override PartName="/ppt/slides/slide77.xml" ContentType="application/vnd.openxmlformats-officedocument.presentationml.slide+xml"/>
  <Override PartName="/ppt/slides/slide45.xml" ContentType="application/vnd.openxmlformats-officedocument.presentationml.slide+xml"/>
  <Override PartName="/ppt/slides/slide6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56.xml" ContentType="application/vnd.openxmlformats-officedocument.presentationml.slide+xml"/>
  <Override PartName="/ppt/slides/slide24.xml" ContentType="application/vnd.openxmlformats-officedocument.presentationml.slide+xml"/>
  <Override PartName="/ppt/slides/slide61.xml" ContentType="application/vnd.openxmlformats-officedocument.presentationml.slide+xml"/>
  <Override PartName="/ppt/slides/slide50.xml" ContentType="application/vnd.openxmlformats-officedocument.presentationml.slide+xml"/>
  <Override PartName="/ppt/slides/slide11.xml" ContentType="application/vnd.openxmlformats-officedocument.presentationml.slide+xml"/>
  <Override PartName="/ppt/slides/slide42.xml" ContentType="application/vnd.openxmlformats-officedocument.presentationml.slide+xml"/>
  <Override PartName="/ppt/slides/slide68.xml" ContentType="application/vnd.openxmlformats-officedocument.presentationml.slide+xml"/>
  <Override PartName="/ppt/slides/slide53.xml" ContentType="application/vnd.openxmlformats-officedocument.presentationml.slide+xml"/>
  <Override PartName="/ppt/slides/slide40.xml" ContentType="application/vnd.openxmlformats-officedocument.presentationml.slide+xml"/>
  <Override PartName="/ppt/slides/slide1.xml" ContentType="application/vnd.openxmlformats-officedocument.presentationml.slide+xml"/>
  <Override PartName="/ppt/slides/slide78.xml" ContentType="application/vnd.openxmlformats-officedocument.presentationml.slide+xml"/>
  <Override PartName="/ppt/slides/slide44.xml" ContentType="application/vnd.openxmlformats-officedocument.presentationml.slide+xml"/>
  <Override PartName="/ppt/slides/slide72.xml" ContentType="application/vnd.openxmlformats-officedocument.presentationml.slide+xml"/>
  <Override PartName="/ppt/slides/slide46.xml" ContentType="application/vnd.openxmlformats-officedocument.presentationml.slide+xml"/>
  <Override PartName="/ppt/slides/slide71.xml" ContentType="application/vnd.openxmlformats-officedocument.presentationml.slide+xml"/>
  <Override PartName="/ppt/slides/slide39.xml" ContentType="application/vnd.openxmlformats-officedocument.presentationml.slide+xml"/>
  <Override PartName="/ppt/slides/slide80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74.xml" ContentType="application/vnd.openxmlformats-officedocument.presentationml.slide+xml"/>
  <Override PartName="/ppt/slides/slide79.xml" ContentType="application/vnd.openxmlformats-officedocument.presentationml.slide+xml"/>
  <Override PartName="/ppt/slides/slide58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73.xml" ContentType="application/vnd.openxmlformats-officedocument.presentationml.slide+xml"/>
  <Override PartName="/ppt/slides/slide49.xml" ContentType="application/vnd.openxmlformats-officedocument.presentationml.slide+xml"/>
  <Override PartName="/ppt/slides/slide4.xml" ContentType="application/vnd.openxmlformats-officedocument.presentationml.slide+xml"/>
  <Override PartName="/ppt/slides/slide28.xml" ContentType="application/vnd.openxmlformats-officedocument.presentationml.slide+xml"/>
  <Override PartName="/ppt/slides/slide14.xml" ContentType="application/vnd.openxmlformats-officedocument.presentationml.slide+xml"/>
  <Override PartName="/ppt/slides/slide52.xml" ContentType="application/vnd.openxmlformats-officedocument.presentationml.slide+xml"/>
  <Override PartName="/ppt/slides/slide22.xml" ContentType="application/vnd.openxmlformats-officedocument.presentationml.slide+xml"/>
  <Override PartName="/ppt/slides/slide75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62.xml" ContentType="application/vnd.openxmlformats-officedocument.presentationml.slide+xml"/>
  <Override PartName="/ppt/slides/slide69.xml" ContentType="application/vnd.openxmlformats-officedocument.presentationml.slide+xml"/>
  <Override PartName="/ppt/slides/slide65.xml" ContentType="application/vnd.openxmlformats-officedocument.presentationml.slide+xml"/>
  <Override PartName="/ppt/slides/slide48.xml" ContentType="application/vnd.openxmlformats-officedocument.presentationml.slide+xml"/>
  <Override PartName="/ppt/slides/slide2.xml" ContentType="application/vnd.openxmlformats-officedocument.presentationml.slide+xml"/>
  <Override PartName="/ppt/slides/slide67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54.xml" ContentType="application/vnd.openxmlformats-officedocument.presentationml.slide+xml"/>
  <Override PartName="/ppt/slides/slide17.xml" ContentType="application/vnd.openxmlformats-officedocument.presentationml.slide+xml"/>
  <Override PartName="/ppt/slides/slide23.xml" ContentType="application/vnd.openxmlformats-officedocument.presentationml.slide+xml"/>
  <Override PartName="/ppt/slides/slide34.xml" ContentType="application/vnd.openxmlformats-officedocument.presentationml.slide+xml"/>
  <Override PartName="/ppt/slides/slide60.xml" ContentType="application/vnd.openxmlformats-officedocument.presentationml.slide+xml"/>
  <Override PartName="/ppt/slides/slide10.xml" ContentType="application/vnd.openxmlformats-officedocument.presentationml.slide+xml"/>
  <Override PartName="/ppt/slides/slide51.xml" ContentType="application/vnd.openxmlformats-officedocument.presentationml.slide+xml"/>
  <Override PartName="/ppt/slides/slide57.xml" ContentType="application/vnd.openxmlformats-officedocument.presentationml.slide+xml"/>
  <Override PartName="/ppt/slides/slide31.xml" ContentType="application/vnd.openxmlformats-officedocument.presentationml.slide+xml"/>
  <Override PartName="/ppt/slides/slide43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38.xml" ContentType="application/vnd.openxmlformats-officedocument.presentationml.slide+xml"/>
  <Override PartName="/ppt/slides/slide12.xml" ContentType="application/vnd.openxmlformats-officedocument.presentationml.slide+xml"/>
  <Override PartName="/ppt/slides/slide64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6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76.xml" ContentType="application/vnd.openxmlformats-officedocument.presentationml.slide+xml"/>
  <Override PartName="/ppt/slides/slide59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55.xml" ContentType="application/vnd.openxmlformats-officedocument.presentationml.slide+xml"/>
  <Override PartName="/ppt/slides/slide5.xml" ContentType="application/vnd.openxmlformats-officedocument.presentationml.slide+xml"/>
  <Override PartName="/ppt/slides/slide6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31141FC0-5E0A-4A62-AF8F-1513E37A18D2}">
  <a:tblStyle styleName="Table_0" styleId="{31141FC0-5E0A-4A62-AF8F-1513E37A18D2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1" styleId="{5D17B052-F84E-48F7-AB8A-A8BF700BDD34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Target="slides/slide34.xml" Type="http://schemas.openxmlformats.org/officeDocument/2006/relationships/slide" Id="rId39"/><Relationship Target="slides/slide33.xml" Type="http://schemas.openxmlformats.org/officeDocument/2006/relationships/slide" Id="rId38"/><Relationship Target="slides/slide32.xml" Type="http://schemas.openxmlformats.org/officeDocument/2006/relationships/slide" Id="rId37"/><Relationship Target="slides/slide31.xml" Type="http://schemas.openxmlformats.org/officeDocument/2006/relationships/slide" Id="rId36"/><Relationship Target="slides/slide25.xml" Type="http://schemas.openxmlformats.org/officeDocument/2006/relationships/slide" Id="rId30"/><Relationship Target="slides/slide26.xml" Type="http://schemas.openxmlformats.org/officeDocument/2006/relationships/slide" Id="rId31"/><Relationship Target="slides/slide66.xml" Type="http://schemas.openxmlformats.org/officeDocument/2006/relationships/slide" Id="rId71"/><Relationship Target="slides/slide29.xml" Type="http://schemas.openxmlformats.org/officeDocument/2006/relationships/slide" Id="rId34"/><Relationship Target="slides/slide65.xml" Type="http://schemas.openxmlformats.org/officeDocument/2006/relationships/slide" Id="rId70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70.xml" Type="http://schemas.openxmlformats.org/officeDocument/2006/relationships/slide" Id="rId75"/><Relationship Target="slides/slide69.xml" Type="http://schemas.openxmlformats.org/officeDocument/2006/relationships/slide" Id="rId74"/><Relationship Target="slides/slide68.xml" Type="http://schemas.openxmlformats.org/officeDocument/2006/relationships/slide" Id="rId73"/><Relationship Target="slides/slide67.xml" Type="http://schemas.openxmlformats.org/officeDocument/2006/relationships/slide" Id="rId72"/><Relationship Target="slides/slide74.xml" Type="http://schemas.openxmlformats.org/officeDocument/2006/relationships/slide" Id="rId79"/><Relationship Target="slides/slide73.xml" Type="http://schemas.openxmlformats.org/officeDocument/2006/relationships/slide" Id="rId78"/><Relationship Target="slides/slide72.xml" Type="http://schemas.openxmlformats.org/officeDocument/2006/relationships/slide" Id="rId77"/><Relationship Target="slides/slide71.xml" Type="http://schemas.openxmlformats.org/officeDocument/2006/relationships/slide" Id="rId76"/><Relationship Target="slides/slide43.xml" Type="http://schemas.openxmlformats.org/officeDocument/2006/relationships/slide" Id="rId48"/><Relationship Target="slides/slide42.xml" Type="http://schemas.openxmlformats.org/officeDocument/2006/relationships/slide" Id="rId47"/><Relationship Target="slides/slide44.xml" Type="http://schemas.openxmlformats.org/officeDocument/2006/relationships/slide" Id="rId49"/><Relationship Target="presProps.xml" Type="http://schemas.openxmlformats.org/officeDocument/2006/relationships/presProps" Id="rId2"/><Relationship Target="theme/theme1.xml" Type="http://schemas.openxmlformats.org/officeDocument/2006/relationships/theme" Id="rId1"/><Relationship Target="slides/slide35.xml" Type="http://schemas.openxmlformats.org/officeDocument/2006/relationships/slide" Id="rId40"/><Relationship Target="slideMasters/slideMaster1.xml" Type="http://schemas.openxmlformats.org/officeDocument/2006/relationships/slideMaster" Id="rId4"/><Relationship Target="slides/slide36.xml" Type="http://schemas.openxmlformats.org/officeDocument/2006/relationships/slide" Id="rId41"/><Relationship Target="tableStyles.xml" Type="http://schemas.openxmlformats.org/officeDocument/2006/relationships/tableStyles" Id="rId3"/><Relationship Target="slides/slide37.xml" Type="http://schemas.openxmlformats.org/officeDocument/2006/relationships/slide" Id="rId42"/><Relationship Target="slides/slide75.xml" Type="http://schemas.openxmlformats.org/officeDocument/2006/relationships/slide" Id="rId80"/><Relationship Target="slides/slide38.xml" Type="http://schemas.openxmlformats.org/officeDocument/2006/relationships/slide" Id="rId43"/><Relationship Target="slides/slide39.xml" Type="http://schemas.openxmlformats.org/officeDocument/2006/relationships/slide" Id="rId44"/><Relationship Target="slides/slide77.xml" Type="http://schemas.openxmlformats.org/officeDocument/2006/relationships/slide" Id="rId82"/><Relationship Target="slides/slide40.xml" Type="http://schemas.openxmlformats.org/officeDocument/2006/relationships/slide" Id="rId45"/><Relationship Target="slides/slide76.xml" Type="http://schemas.openxmlformats.org/officeDocument/2006/relationships/slide" Id="rId81"/><Relationship Target="slides/slide41.xml" Type="http://schemas.openxmlformats.org/officeDocument/2006/relationships/slide" Id="rId46"/><Relationship Target="slides/slide79.xml" Type="http://schemas.openxmlformats.org/officeDocument/2006/relationships/slide" Id="rId84"/><Relationship Target="slides/slide78.xml" Type="http://schemas.openxmlformats.org/officeDocument/2006/relationships/slide" Id="rId83"/><Relationship Target="slides/slide4.xml" Type="http://schemas.openxmlformats.org/officeDocument/2006/relationships/slide" Id="rId9"/><Relationship Target="slides/slide80.xml" Type="http://schemas.openxmlformats.org/officeDocument/2006/relationships/slide" Id="rId85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Relationship Target="slides/slide53.xml" Type="http://schemas.openxmlformats.org/officeDocument/2006/relationships/slide" Id="rId58"/><Relationship Target="slides/slide54.xml" Type="http://schemas.openxmlformats.org/officeDocument/2006/relationships/slide" Id="rId59"/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52.xml" Type="http://schemas.openxmlformats.org/officeDocument/2006/relationships/slide" Id="rId57"/><Relationship Target="slides/slide51.xml" Type="http://schemas.openxmlformats.org/officeDocument/2006/relationships/slide" Id="rId56"/><Relationship Target="slides/slide50.xml" Type="http://schemas.openxmlformats.org/officeDocument/2006/relationships/slide" Id="rId55"/><Relationship Target="slides/slide49.xml" Type="http://schemas.openxmlformats.org/officeDocument/2006/relationships/slide" Id="rId54"/><Relationship Target="slides/slide48.xml" Type="http://schemas.openxmlformats.org/officeDocument/2006/relationships/slide" Id="rId53"/><Relationship Target="slides/slide47.xml" Type="http://schemas.openxmlformats.org/officeDocument/2006/relationships/slide" Id="rId52"/><Relationship Target="slides/slide46.xml" Type="http://schemas.openxmlformats.org/officeDocument/2006/relationships/slide" Id="rId51"/><Relationship Target="slides/slide45.xml" Type="http://schemas.openxmlformats.org/officeDocument/2006/relationships/slide" Id="rId50"/><Relationship Target="slides/slide64.xml" Type="http://schemas.openxmlformats.org/officeDocument/2006/relationships/slide" Id="rId69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slides/slide16.xml" Type="http://schemas.openxmlformats.org/officeDocument/2006/relationships/slide" Id="rId21"/><Relationship Target="slides/slide17.xml" Type="http://schemas.openxmlformats.org/officeDocument/2006/relationships/slide" Id="rId22"/><Relationship Target="slides/slide55.xml" Type="http://schemas.openxmlformats.org/officeDocument/2006/relationships/slide" Id="rId60"/><Relationship Target="slides/slide18.xml" Type="http://schemas.openxmlformats.org/officeDocument/2006/relationships/slide" Id="rId2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61.xml" Type="http://schemas.openxmlformats.org/officeDocument/2006/relationships/slide" Id="rId66"/><Relationship Target="slides/slide60.xml" Type="http://schemas.openxmlformats.org/officeDocument/2006/relationships/slide" Id="rId65"/><Relationship Target="slides/slide63.xml" Type="http://schemas.openxmlformats.org/officeDocument/2006/relationships/slide" Id="rId68"/><Relationship Target="slides/slide62.xml" Type="http://schemas.openxmlformats.org/officeDocument/2006/relationships/slide" Id="rId67"/><Relationship Target="slides/slide57.xml" Type="http://schemas.openxmlformats.org/officeDocument/2006/relationships/slide" Id="rId62"/><Relationship Target="slides/slide56.xml" Type="http://schemas.openxmlformats.org/officeDocument/2006/relationships/slide" Id="rId61"/><Relationship Target="slides/slide59.xml" Type="http://schemas.openxmlformats.org/officeDocument/2006/relationships/slide" Id="rId64"/><Relationship Target="slides/slide58.xml" Type="http://schemas.openxmlformats.org/officeDocument/2006/relationships/slide" Id="rId63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3" name="Shape 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9" name="Shape 1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5" name="Shape 1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2" name="Shape 1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2" name="Shape 1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9" name="Shape 1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7" name="Shape 1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4" name="Shape 2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0" name="Shape 2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7" name="Shape 2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4" name="Shape 2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2" name="Shape 2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9" name="Shape 2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5" name="Shape 2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2" name="Shape 2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8" name="Shape 2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4" name="Shape 2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0" name="Shape 2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7" name="Shape 2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4" name="Shape 2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0" name="Shape 2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6" name="Shape 2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2" name="Shape 3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8" name="Shape 3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4" name="Shape 3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0" name="Shape 3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7" name="Shape 3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3" name="Shape 3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0" name="Shape 3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8" name="Shape 3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0" name="Shape 3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1" name="Shape 37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7" name="Shape 3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8" name="Shape 37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5" name="Shape 3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6" name="Shape 38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1" name="Shape 3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2" name="Shape 39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7" name="Shape 3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8" name="Shape 39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4" name="Shape 4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5" name="Shape 40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1" name="Shape 4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2" name="Shape 41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7" name="Shape 4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8" name="Shape 41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19" name="Shape 4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3" name="Shape 4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4" name="Shape 42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25" name="Shape 4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y="685800" x="1714762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3" name="Shape 4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4" name="Shape 43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35" name="Shape 4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9" name="Shape 4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0" name="Shape 44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5" name="Shape 4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6" name="Shape 44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47" name="Shape 4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1" name="Shape 4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2" name="Shape 45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53" name="Shape 4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7" name="Shape 4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8" name="Shape 45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59" name="Shape 4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3" name="Shape 4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4" name="Shape 46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65" name="Shape 4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9" name="Shape 4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0" name="Shape 47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71" name="Shape 4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5" name="Shape 4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6" name="Shape 47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77" name="Shape 4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1" name="Shape 4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2" name="Shape 48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83" name="Shape 4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8" name="Shape 4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9" name="Shape 48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90" name="Shape 4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4" name="Shape 4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5" name="Shape 49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96" name="Shape 4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0" name="Shape 5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1" name="Shape 50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02" name="Shape 5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8" name="Shape 5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9" name="Shape 50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10" name="Shape 5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4" name="Shape 5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5" name="Shape 51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16" name="Shape 5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22" name="Shape 5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3" name="Shape 52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24" name="Shape 5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28" name="Shape 5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9" name="Shape 52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30" name="Shape 5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5" name="Shape 5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6" name="Shape 53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37" name="Shape 5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1" name="Shape 5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2" name="Shape 54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43" name="Shape 5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8" name="Shape 5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9" name="Shape 54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50" name="Shape 5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4" name="Shape 5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5" name="Shape 55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56" name="Shape 5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0" name="Shape 5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1" name="Shape 56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62" name="Shape 5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1800">
                <a:solidFill>
                  <a:schemeClr val="lt1"/>
                </a:solidFill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1800">
                <a:solidFill>
                  <a:schemeClr val="lt1"/>
                </a:solidFill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1800">
                <a:solidFill>
                  <a:schemeClr val="lt1"/>
                </a:solidFill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600"/>
              </a:spcBef>
              <a:buClr>
                <a:schemeClr val="lt1"/>
              </a:buClr>
              <a:buSzPct val="100000"/>
              <a:buFont typeface="Arial"/>
              <a:buChar char="●"/>
              <a:defRPr strike="noStrike" u="none" b="0" cap="none" baseline="0" sz="30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lt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lt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●"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●"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ctftime.org/" Type="http://schemas.openxmlformats.org/officeDocument/2006/relationships/hyperlink" TargetMode="External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jp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digitalattackmap.com/" Type="http://schemas.openxmlformats.org/officeDocument/2006/relationships/hyperlink" TargetMode="External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png" Type="http://schemas.openxmlformats.org/officeDocument/2006/relationships/image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4.png" Type="http://schemas.openxmlformats.org/officeDocument/2006/relationships/image" Id="rId4"/><Relationship Target="../media/image15.png" Type="http://schemas.openxmlformats.org/officeDocument/2006/relationships/image" Id="rId3"/><Relationship Target="../media/image05.png" Type="http://schemas.openxmlformats.org/officeDocument/2006/relationships/image" Id="rId6"/><Relationship Target="../media/image00.png" Type="http://schemas.openxmlformats.org/officeDocument/2006/relationships/image" Id="rId5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jpg" Type="http://schemas.openxmlformats.org/officeDocument/2006/relationships/image" Id="rId3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jpg" Type="http://schemas.openxmlformats.org/officeDocument/2006/relationships/image" Id="rId3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jpg" Type="http://schemas.openxmlformats.org/officeDocument/2006/relationships/image" Id="rId3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energysec.org/blog/quick-and-dirty-vulnerability-trending/" Type="http://schemas.openxmlformats.org/officeDocument/2006/relationships/hyperlink" TargetMode="External" Id="rId4"/><Relationship Target="../media/image22.png" Type="http://schemas.openxmlformats.org/officeDocument/2006/relationships/image" Id="rId3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jpg" Type="http://schemas.openxmlformats.org/officeDocument/2006/relationships/image" Id="rId3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jpg" Type="http://schemas.openxmlformats.org/officeDocument/2006/relationships/image" Id="rId3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7.xml.rels><?xml version="1.0" encoding="UTF-8" standalone="yes"?><Relationships xmlns="http://schemas.openxmlformats.org/package/2006/relationships"><Relationship Target="../notesSlides/notesSlide3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8.xml.rels><?xml version="1.0" encoding="UTF-8" standalone="yes"?><Relationships xmlns="http://schemas.openxmlformats.org/package/2006/relationships"><Relationship Target="../notesSlides/notesSlide3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9.xml.rels><?xml version="1.0" encoding="UTF-8" standalone="yes"?><Relationships xmlns="http://schemas.openxmlformats.org/package/2006/relationships"><Relationship Target="../notesSlides/notesSlide3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7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0.xml.rels><?xml version="1.0" encoding="UTF-8" standalone="yes"?><Relationships xmlns="http://schemas.openxmlformats.org/package/2006/relationships"><Relationship Target="../notesSlides/notesSlide4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0.png" Type="http://schemas.openxmlformats.org/officeDocument/2006/relationships/image" Id="rId3"/></Relationships>
</file>

<file path=ppt/slides/_rels/slide41.xml.rels><?xml version="1.0" encoding="UTF-8" standalone="yes"?><Relationships xmlns="http://schemas.openxmlformats.org/package/2006/relationships"><Relationship Target="../notesSlides/notesSlide4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2.xml.rels><?xml version="1.0" encoding="UTF-8" standalone="yes"?><Relationships xmlns="http://schemas.openxmlformats.org/package/2006/relationships"><Relationship Target="../notesSlides/notesSlide4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3.xml.rels><?xml version="1.0" encoding="UTF-8" standalone="yes"?><Relationships xmlns="http://schemas.openxmlformats.org/package/2006/relationships"><Relationship Target="../notesSlides/notesSlide4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tools.ietf.org/html/draft-christey-wysopal-vuln-disclosure-00" Type="http://schemas.openxmlformats.org/officeDocument/2006/relationships/hyperlink" TargetMode="External" Id="rId3"/></Relationships>
</file>

<file path=ppt/slides/_rels/slide44.xml.rels><?xml version="1.0" encoding="UTF-8" standalone="yes"?><Relationships xmlns="http://schemas.openxmlformats.org/package/2006/relationships"><Relationship Target="../notesSlides/notesSlide4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5.xml.rels><?xml version="1.0" encoding="UTF-8" standalone="yes"?><Relationships xmlns="http://schemas.openxmlformats.org/package/2006/relationships"><Relationship Target="../notesSlides/notesSlide4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6.xml.rels><?xml version="1.0" encoding="UTF-8" standalone="yes"?><Relationships xmlns="http://schemas.openxmlformats.org/package/2006/relationships"><Relationship Target="../notesSlides/notesSlide4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www.facebook.com/whitehat/bounty/" Type="http://schemas.openxmlformats.org/officeDocument/2006/relationships/hyperlink" TargetMode="External" Id="rId4"/><Relationship Target="http://www.google.com/about/appsecurity/reward-program/" Type="http://schemas.openxmlformats.org/officeDocument/2006/relationships/hyperlink" TargetMode="External" Id="rId3"/><Relationship Target="http://www.barracudalabs.com/bugbounty/" Type="http://schemas.openxmlformats.org/officeDocument/2006/relationships/hyperlink" TargetMode="External" Id="rId6"/><Relationship Target="http://www.mozilla.org/security/bug-bounty.html" Type="http://schemas.openxmlformats.org/officeDocument/2006/relationships/hyperlink" TargetMode="External" Id="rId5"/><Relationship Target="http://www.zerodayinitiative.com/about/" Type="http://schemas.openxmlformats.org/officeDocument/2006/relationships/hyperlink" TargetMode="External" Id="rId7"/></Relationships>
</file>

<file path=ppt/slides/_rels/slide47.xml.rels><?xml version="1.0" encoding="UTF-8" standalone="yes"?><Relationships xmlns="http://schemas.openxmlformats.org/package/2006/relationships"><Relationship Target="../notesSlides/notesSlide4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whitefirdesign.com/about/wordpress-security-bug-bounty-program.html" Type="http://schemas.openxmlformats.org/officeDocument/2006/relationships/hyperlink" TargetMode="External" Id="rId4"/><Relationship Target="http://www.tarsnap.com/bugbounty.html" Type="http://schemas.openxmlformats.org/officeDocument/2006/relationships/hyperlink" TargetMode="External" Id="rId3"/><Relationship Target="https://cms.paypal.com/cgi-bin/marketingweb?cmd=_render-content&amp;content_ID=security/reporting_security_issues" Type="http://schemas.openxmlformats.org/officeDocument/2006/relationships/hyperlink" TargetMode="External" Id="rId6"/><Relationship Target="http://www.hex-rays.com/bugbounty.shtml" Type="http://schemas.openxmlformats.org/officeDocument/2006/relationships/hyperlink" TargetMode="External" Id="rId5"/></Relationships>
</file>

<file path=ppt/slides/_rels/slide48.xml.rels><?xml version="1.0" encoding="UTF-8" standalone="yes"?><Relationships xmlns="http://schemas.openxmlformats.org/package/2006/relationships"><Relationship Target="../notesSlides/notesSlide4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computersecuritywithethicalhacking.blogspot.com/2012/09/web-product-vulnerabilty-bug-bounty.html" Type="http://schemas.openxmlformats.org/officeDocument/2006/relationships/hyperlink" TargetMode="External" Id="rId3"/></Relationships>
</file>

<file path=ppt/slides/_rels/slide49.xml.rels><?xml version="1.0" encoding="UTF-8" standalone="yes"?><Relationships xmlns="http://schemas.openxmlformats.org/package/2006/relationships"><Relationship Target="../notesSlides/notesSlide4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0.xml.rels><?xml version="1.0" encoding="UTF-8" standalone="yes"?><Relationships xmlns="http://schemas.openxmlformats.org/package/2006/relationships"><Relationship Target="../notesSlides/notesSlide5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2.png" Type="http://schemas.openxmlformats.org/officeDocument/2006/relationships/image" Id="rId3"/></Relationships>
</file>

<file path=ppt/slides/_rels/slide51.xml.rels><?xml version="1.0" encoding="UTF-8" standalone="yes"?><Relationships xmlns="http://schemas.openxmlformats.org/package/2006/relationships"><Relationship Target="../notesSlides/notesSlide5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6.png" Type="http://schemas.openxmlformats.org/officeDocument/2006/relationships/image" Id="rId3"/></Relationships>
</file>

<file path=ppt/slides/_rels/slide52.xml.rels><?xml version="1.0" encoding="UTF-8" standalone="yes"?><Relationships xmlns="http://schemas.openxmlformats.org/package/2006/relationships"><Relationship Target="../notesSlides/notesSlide5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jpg" Type="http://schemas.openxmlformats.org/officeDocument/2006/relationships/image" Id="rId3"/></Relationships>
</file>

<file path=ppt/slides/_rels/slide53.xml.rels><?xml version="1.0" encoding="UTF-8" standalone="yes"?><Relationships xmlns="http://schemas.openxmlformats.org/package/2006/relationships"><Relationship Target="../notesSlides/notesSlide5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4.xml.rels><?xml version="1.0" encoding="UTF-8" standalone="yes"?><Relationships xmlns="http://schemas.openxmlformats.org/package/2006/relationships"><Relationship Target="../notesSlides/notesSlide5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5.xml.rels><?xml version="1.0" encoding="UTF-8" standalone="yes"?><Relationships xmlns="http://schemas.openxmlformats.org/package/2006/relationships"><Relationship Target="../notesSlides/notesSlide5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youtube.com/watch?v=q000_EOWy80" Type="http://schemas.openxmlformats.org/officeDocument/2006/relationships/hyperlink" TargetMode="External" Id="rId3"/></Relationships>
</file>

<file path=ppt/slides/_rels/slide56.xml.rels><?xml version="1.0" encoding="UTF-8" standalone="yes"?><Relationships xmlns="http://schemas.openxmlformats.org/package/2006/relationships"><Relationship Target="../notesSlides/notesSlide5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3.jpg" Type="http://schemas.openxmlformats.org/officeDocument/2006/relationships/image" Id="rId3"/></Relationships>
</file>

<file path=ppt/slides/_rels/slide57.xml.rels><?xml version="1.0" encoding="UTF-8" standalone="yes"?><Relationships xmlns="http://schemas.openxmlformats.org/package/2006/relationships"><Relationship Target="../notesSlides/notesSlide57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11.jpg" Type="http://schemas.openxmlformats.org/officeDocument/2006/relationships/image" Id="rId3"/></Relationships>
</file>

<file path=ppt/slides/_rels/slide58.xml.rels><?xml version="1.0" encoding="UTF-8" standalone="yes"?><Relationships xmlns="http://schemas.openxmlformats.org/package/2006/relationships"><Relationship Target="../notesSlides/notesSlide5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9.xml.rels><?xml version="1.0" encoding="UTF-8" standalone="yes"?><Relationships xmlns="http://schemas.openxmlformats.org/package/2006/relationships"><Relationship Target="../notesSlides/notesSlide5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8.png" Type="http://schemas.openxmlformats.org/officeDocument/2006/relationships/image" Id="rId4"/><Relationship Target="http://offsec.noleptr.com" Type="http://schemas.openxmlformats.org/officeDocument/2006/relationships/hyperlink" TargetMode="External" Id="rId3"/></Relationships>
</file>

<file path=ppt/slides/_rels/slide60.xml.rels><?xml version="1.0" encoding="UTF-8" standalone="yes"?><Relationships xmlns="http://schemas.openxmlformats.org/package/2006/relationships"><Relationship Target="../notesSlides/notesSlide6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pentest-standard.org/index.php/Intelligence_Gathering" Type="http://schemas.openxmlformats.org/officeDocument/2006/relationships/hyperlink" TargetMode="External" Id="rId3"/></Relationships>
</file>

<file path=ppt/slides/_rels/slide61.xml.rels><?xml version="1.0" encoding="UTF-8" standalone="yes"?><Relationships xmlns="http://schemas.openxmlformats.org/package/2006/relationships"><Relationship Target="../notesSlides/notesSlide6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2.xml.rels><?xml version="1.0" encoding="UTF-8" standalone="yes"?><Relationships xmlns="http://schemas.openxmlformats.org/package/2006/relationships"><Relationship Target="../notesSlides/notesSlide6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3.xml.rels><?xml version="1.0" encoding="UTF-8" standalone="yes"?><Relationships xmlns="http://schemas.openxmlformats.org/package/2006/relationships"><Relationship Target="../notesSlides/notesSlide6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4.xml.rels><?xml version="1.0" encoding="UTF-8" standalone="yes"?><Relationships xmlns="http://schemas.openxmlformats.org/package/2006/relationships"><Relationship Target="../notesSlides/notesSlide6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5.xml.rels><?xml version="1.0" encoding="UTF-8" standalone="yes"?><Relationships xmlns="http://schemas.openxmlformats.org/package/2006/relationships"><Relationship Target="../notesSlides/notesSlide6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6.xml.rels><?xml version="1.0" encoding="UTF-8" standalone="yes"?><Relationships xmlns="http://schemas.openxmlformats.org/package/2006/relationships"><Relationship Target="../notesSlides/notesSlide6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7.xml.rels><?xml version="1.0" encoding="UTF-8" standalone="yes"?><Relationships xmlns="http://schemas.openxmlformats.org/package/2006/relationships"><Relationship Target="../notesSlides/notesSlide6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8.xml.rels><?xml version="1.0" encoding="UTF-8" standalone="yes"?><Relationships xmlns="http://schemas.openxmlformats.org/package/2006/relationships"><Relationship Target="../notesSlides/notesSlide6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9.xml.rels><?xml version="1.0" encoding="UTF-8" standalone="yes"?><Relationships xmlns="http://schemas.openxmlformats.org/package/2006/relationships"><Relationship Target="../notesSlides/notesSlide6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cs.fsu.edu/~redwood/OffensiveComputerSecurity/" Type="http://schemas.openxmlformats.org/officeDocument/2006/relationships/hyperlink" TargetMode="External" Id="rId3"/></Relationships>
</file>

<file path=ppt/slides/_rels/slide70.xml.rels><?xml version="1.0" encoding="UTF-8" standalone="yes"?><Relationships xmlns="http://schemas.openxmlformats.org/package/2006/relationships"><Relationship Target="../notesSlides/notesSlide7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1.xml.rels><?xml version="1.0" encoding="UTF-8" standalone="yes"?><Relationships xmlns="http://schemas.openxmlformats.org/package/2006/relationships"><Relationship Target="../notesSlides/notesSlide7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2.xml.rels><?xml version="1.0" encoding="UTF-8" standalone="yes"?><Relationships xmlns="http://schemas.openxmlformats.org/package/2006/relationships"><Relationship Target="../notesSlides/notesSlide7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9.jpg" Type="http://schemas.openxmlformats.org/officeDocument/2006/relationships/image" Id="rId3"/></Relationships>
</file>

<file path=ppt/slides/_rels/slide73.xml.rels><?xml version="1.0" encoding="UTF-8" standalone="yes"?><Relationships xmlns="http://schemas.openxmlformats.org/package/2006/relationships"><Relationship Target="../notesSlides/notesSlide7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4.xml.rels><?xml version="1.0" encoding="UTF-8" standalone="yes"?><Relationships xmlns="http://schemas.openxmlformats.org/package/2006/relationships"><Relationship Target="../notesSlides/notesSlide7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5.xml.rels><?xml version="1.0" encoding="UTF-8" standalone="yes"?><Relationships xmlns="http://schemas.openxmlformats.org/package/2006/relationships"><Relationship Target="../notesSlides/notesSlide75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11.jpg" Type="http://schemas.openxmlformats.org/officeDocument/2006/relationships/image" Id="rId3"/></Relationships>
</file>

<file path=ppt/slides/_rels/slide76.xml.rels><?xml version="1.0" encoding="UTF-8" standalone="yes"?><Relationships xmlns="http://schemas.openxmlformats.org/package/2006/relationships"><Relationship Target="../notesSlides/notesSlide7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1.png" Type="http://schemas.openxmlformats.org/officeDocument/2006/relationships/image" Id="rId3"/></Relationships>
</file>

<file path=ppt/slides/_rels/slide77.xml.rels><?xml version="1.0" encoding="UTF-8" standalone="yes"?><Relationships xmlns="http://schemas.openxmlformats.org/package/2006/relationships"><Relationship Target="../notesSlides/notesSlide7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8.xml.rels><?xml version="1.0" encoding="UTF-8" standalone="yes"?><Relationships xmlns="http://schemas.openxmlformats.org/package/2006/relationships"><Relationship Target="../notesSlides/notesSlide7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9.xml.rels><?xml version="1.0" encoding="UTF-8" standalone="yes"?><Relationships xmlns="http://schemas.openxmlformats.org/package/2006/relationships"><Relationship Target="../notesSlides/notesSlide7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0.xml.rels><?xml version="1.0" encoding="UTF-8" standalone="yes"?><Relationships xmlns="http://schemas.openxmlformats.org/package/2006/relationships"><Relationship Target="../notesSlides/notesSlide8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pentest.cryptocity.net/files/intro/vuln_disclosure.pdf" Type="http://schemas.openxmlformats.org/officeDocument/2006/relationships/hyperlink" TargetMode="External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2111123" x="685800"/>
            <a:ext cy="1546500" cx="79949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CIS 4930 / CIS 5930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Offensive Security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Prof Xiuwen Liu 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W. Owen Redwood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SAIT Lab Access (room 010)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Most homeworks will not require the lab, and can be done at home in a virtual machine, or by ssh into the lab.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If you have a project idea, and would like to use the lab, contact us for access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We're happy to help!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Midterm 1 and 2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Midterm 1 = Feb 10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Midterm 2 = April 2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Extra Credit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Extra credit will be granted for: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Participation in any capture the flag games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See the FSU CyberSecurity Club to get involved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Weighed upon difficulty of problems solved, and your level of participation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see </a:t>
            </a:r>
            <a:r>
              <a:rPr u="sng" lang="en">
                <a:solidFill>
                  <a:schemeClr val="hlink"/>
                </a:solidFill>
                <a:hlinkClick r:id="rId3"/>
              </a:rPr>
              <a:t>https://ctftime.org/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this class is about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"/>
              <a:t>Security Assessment</a:t>
            </a:r>
          </a:p>
          <a:p>
            <a:pPr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"/>
              <a:t>Risk Assessment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y="2539425" x="1344375"/>
            <a:ext cy="3958499" cx="7319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>
                <a:solidFill>
                  <a:srgbClr val="FF0000"/>
                </a:solidFill>
              </a:rPr>
              <a:t>RISK = THREAT x VULNERABILITY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sz="3000" lang="en">
                <a:solidFill>
                  <a:srgbClr val="FF0000"/>
                </a:solidFill>
              </a:rPr>
              <a:t>"Risk is a function of the likelihood of a given threat-source's exercising a particular potential vulnerability, and the resulting impact of that adverse event on the organization"</a:t>
            </a:r>
            <a:br>
              <a:rPr sz="3000" lang="en">
                <a:solidFill>
                  <a:srgbClr val="FF0000"/>
                </a:solidFill>
              </a:rPr>
            </a:br>
            <a:br>
              <a:rPr sz="3000" lang="en">
                <a:solidFill>
                  <a:srgbClr val="FF0000"/>
                </a:solidFill>
              </a:rPr>
            </a:br>
            <a:r>
              <a:rPr lang="en">
                <a:solidFill>
                  <a:srgbClr val="FFFFFF"/>
                </a:solidFill>
              </a:rPr>
              <a:t>Source: http://pauldotcom.com/IntroToPenTesting.pdf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This thing we call "Security"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06450" x="232625"/>
            <a:ext cy="5245468" cx="875376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>
            <a:off y="2630675" x="964400"/>
            <a:ext cy="3000300" cx="7179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4800" lang="en" i="1">
                <a:solidFill>
                  <a:srgbClr val="FF0000"/>
                </a:solidFill>
              </a:rPr>
              <a:t>Security is only appreciated when threats are visible, and are stopped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About Security Employees IRL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Only get negative press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attacks make them look bad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good security doesn’t get noticed, is only inconvenient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Often block development  work / projects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Aren’t incentivized properly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Only objective is to respond to attacks and manage the attack surface</a:t>
            </a:r>
          </a:p>
          <a:p>
            <a:pPr rtl="0" lvl="2" indent="-381000" marL="1371600">
              <a:spcBef>
                <a:spcPts val="0"/>
              </a:spcBef>
              <a:buClr>
                <a:schemeClr val="lt1"/>
              </a:buClr>
              <a:buSzPct val="80000"/>
              <a:buFont typeface="Wingdings"/>
              <a:buChar char="§"/>
            </a:pPr>
            <a:r>
              <a:rPr lang="en"/>
              <a:t>averse to expanding the attack surface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i="1"/>
              <a:t>My opinion: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Should be more involved in testing / fuzzing and evaluated on bugs found as well as security job.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Its time to wake up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u="sng" lang="en">
                <a:solidFill>
                  <a:srgbClr val="1155CC"/>
                </a:solidFill>
                <a:hlinkClick r:id="rId3"/>
              </a:rPr>
              <a:t>http://www.digitalattackmap.com/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But this is just DDoS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We are going to thoroughly explore the art of exploitation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art of gaining unauthorized access</a:t>
            </a:r>
          </a:p>
          <a:p>
            <a:pPr lvl="2" indent="-381000" marL="1371600">
              <a:spcBef>
                <a:spcPts val="0"/>
              </a:spcBef>
              <a:buClr>
                <a:schemeClr val="lt1"/>
              </a:buClr>
              <a:buSzPct val="80000"/>
              <a:buFont typeface="Wingdings"/>
              <a:buChar char="§"/>
            </a:pPr>
            <a:r>
              <a:rPr lang="en"/>
              <a:t>So we can prevent it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Who this class is for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Seniors and Grads who want to become: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Incident Responders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Penetration Testers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Security Professionals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Forensics Professionals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i.e. FBI, law enforcement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Vulnerability Researchers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and so on</a:t>
            </a:r>
          </a:p>
          <a:p>
            <a:pPr lvl="0">
              <a:spcBef>
                <a:spcPts val="0"/>
              </a:spcBef>
              <a:buNone/>
            </a:pPr>
            <a:r>
              <a:rPr u="sng" lang="en"/>
              <a:t>We will focus mainly on penetration testing and incident response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Who this class is </a:t>
            </a:r>
            <a:r>
              <a:rPr lang="en">
                <a:solidFill>
                  <a:srgbClr val="FF0000"/>
                </a:solidFill>
              </a:rPr>
              <a:t>NOT</a:t>
            </a:r>
            <a:r>
              <a:rPr lang="en"/>
              <a:t> for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Students who have not taken a security class before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you will </a:t>
            </a:r>
            <a:r>
              <a:rPr lang="en">
                <a:solidFill>
                  <a:srgbClr val="FF0000"/>
                </a:solidFill>
              </a:rPr>
              <a:t>fail </a:t>
            </a:r>
            <a:r>
              <a:rPr lang="en"/>
              <a:t>this class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0000"/>
                </a:solidFill>
              </a:rPr>
              <a:t>Lazy people who don't do the assigned reading or homework.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I don't care if you don't do it for other classes.  You better do it for this one.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u="sng" b="1" lang="en"/>
              <a:t>Tests will cover reading</a:t>
            </a:r>
            <a:br>
              <a:rPr u="sng" b="1" lang="en"/>
            </a:br>
            <a:r>
              <a:rPr u="sng" b="1" lang="en"/>
              <a:t>material not covered in</a:t>
            </a:r>
            <a:br>
              <a:rPr u="sng" b="1" lang="en"/>
            </a:br>
            <a:r>
              <a:rPr u="sng" b="1" lang="en"/>
              <a:t>class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302097" x="4998578"/>
            <a:ext cy="2208702" cx="340509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/>
        </p:nvSpPr>
        <p:spPr>
          <a:xfrm rot="-922165">
            <a:off y="4552065" x="5638227"/>
            <a:ext cy="1148035" cx="2611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7200" lang="en">
                <a:solidFill>
                  <a:srgbClr val="FF0000"/>
                </a:solidFill>
                <a:latin typeface="Impact"/>
                <a:ea typeface="Impact"/>
                <a:cs typeface="Impact"/>
                <a:sym typeface="Impact"/>
              </a:rPr>
              <a:t>FAIL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books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Hacking: The Art of Exploitation 2nd edition- Jon Erickson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2008 book (will be relevant for a very long time)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HANDS ON approach to all the material, rich with source code, comes with CD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 i="1"/>
              <a:t>Is going to be our main textbook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lang="en" i="1"/>
              <a:t>The Web Application Hacker’s Handbook 2nd edition- Dafydd Stuttard</a:t>
            </a:r>
          </a:p>
          <a:p>
            <a:pPr rtl="0" lvl="0" indent="-419100" marL="9144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i="1"/>
              <a:t>2012 book</a:t>
            </a:r>
          </a:p>
          <a:p>
            <a:pPr rtl="0" lvl="0" indent="-419100" marL="9144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i="1"/>
              <a:t>2nd half of the class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This class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Structured as a hands-on survey of topics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Topics hand picked from a variety of expert resources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Hands on through homework assignments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Will transform n00bs into ninjas in</a:t>
            </a:r>
            <a:r>
              <a:rPr b="1" lang="en"/>
              <a:t> </a:t>
            </a:r>
            <a:r>
              <a:rPr u="sng" b="1" lang="en"/>
              <a:t>16 weeks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If you get a decent grade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Final project demands you do something impressive:</a:t>
            </a:r>
          </a:p>
          <a:p>
            <a:pPr rtl="0" lvl="2" indent="-381000" marL="1371600">
              <a:spcBef>
                <a:spcPts val="0"/>
              </a:spcBef>
              <a:buClr>
                <a:schemeClr val="lt1"/>
              </a:buClr>
              <a:buSzPct val="80000"/>
              <a:buFont typeface="Wingdings"/>
              <a:buChar char="§"/>
            </a:pPr>
            <a:r>
              <a:rPr lang="en"/>
              <a:t>Make a difference on the security community</a:t>
            </a:r>
          </a:p>
          <a:p>
            <a:pPr rtl="0" lvl="2" indent="-381000" marL="1371600">
              <a:spcBef>
                <a:spcPts val="0"/>
              </a:spcBef>
              <a:buClr>
                <a:schemeClr val="lt1"/>
              </a:buClr>
              <a:buSzPct val="80000"/>
              <a:buFont typeface="Wingdings"/>
              <a:buChar char="§"/>
            </a:pPr>
            <a:r>
              <a:rPr lang="en"/>
              <a:t>Expand existing tools</a:t>
            </a:r>
          </a:p>
          <a:p>
            <a:pPr rtl="0" lvl="2" indent="-381000" marL="1371600">
              <a:spcBef>
                <a:spcPts val="0"/>
              </a:spcBef>
              <a:buClr>
                <a:schemeClr val="lt1"/>
              </a:buClr>
              <a:buSzPct val="80000"/>
              <a:buFont typeface="Wingdings"/>
              <a:buChar char="§"/>
            </a:pPr>
            <a:r>
              <a:rPr lang="en"/>
              <a:t>Design new tools</a:t>
            </a:r>
          </a:p>
          <a:p>
            <a:pPr rtl="0" lvl="2" indent="-381000" marL="1371600">
              <a:spcBef>
                <a:spcPts val="0"/>
              </a:spcBef>
              <a:buClr>
                <a:schemeClr val="lt1"/>
              </a:buClr>
              <a:buSzPct val="80000"/>
              <a:buFont typeface="Wingdings"/>
              <a:buChar char="§"/>
            </a:pPr>
            <a:r>
              <a:rPr lang="en"/>
              <a:t>Explore cutting edge tools / techniques / skills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u="sng" b="1" i="1"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Virtual Machines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The Live CD that comes with Hacking the Art Of Exploitation is ideal for experimentation.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Set up a VM (I suggest Virtual Box) with .iso of the live cd.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You will use this VM to do many of the homeworks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The books used to create this class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An incomplete list: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Hacking: The Art of Exploitation 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Counter Hack Reloaded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The Web Application Hacker’s Handbook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The Shellcoder's Handbook (2nd ed) 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Windows Internals 6 (1 &amp; 2) 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Metasploit: The Penetration Testers Guide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Practical Malware Analysis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The Art of Debugging with GDB, DDD, and Eclipse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The Rootkit ARSENAL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Secure Coding in C and C++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Exploratory Software Testing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Writing Security Tools &amp; Exploits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Motivations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Teaching only defense is like teaching people only to play goalie in soccer </a:t>
            </a:r>
            <a:r>
              <a:rPr u="sng" lang="en"/>
              <a:t>when you don't even know what the goal looks like</a:t>
            </a:r>
            <a:r>
              <a:rPr lang="en"/>
              <a:t>.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171428"/>
              <a:buFont typeface="Courier New"/>
              <a:buChar char="o"/>
            </a:pPr>
            <a:r>
              <a:rPr sz="1400" lang="en"/>
              <a:t>people will be taking shots at you all day, and if you don't know how to attack, you won't know what to expect.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i="1">
                <a:solidFill>
                  <a:srgbClr val="EFEFEF"/>
                </a:solidFill>
              </a:rPr>
              <a:t>"One test is worth a thousand expert opinions"</a:t>
            </a:r>
            <a:r>
              <a:rPr lang="en"/>
              <a:t> - Anonymous dude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Penetration testing is the best way to assess correct implementation of security controls and policies</a:t>
            </a:r>
          </a:p>
          <a:p>
            <a:pPr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And required for regulations Compliance (i.e. PCI...)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Motivations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Most security education focuses heavily on </a:t>
            </a:r>
            <a:r>
              <a:rPr lang="en">
                <a:solidFill>
                  <a:srgbClr val="FFFF00"/>
                </a:solidFill>
              </a:rPr>
              <a:t>Cryptography</a:t>
            </a:r>
            <a:r>
              <a:rPr lang="en"/>
              <a:t>...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but...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"One of the most dangerous aspects of cryptology ..., is that you can </a:t>
            </a:r>
            <a:r>
              <a:rPr lang="en">
                <a:solidFill>
                  <a:srgbClr val="FF0000"/>
                </a:solidFill>
              </a:rPr>
              <a:t>almost </a:t>
            </a:r>
            <a:r>
              <a:rPr lang="en"/>
              <a:t>measure it."  -</a:t>
            </a:r>
            <a:r>
              <a:rPr lang="en">
                <a:solidFill>
                  <a:srgbClr val="FFFFFF"/>
                </a:solidFill>
              </a:rPr>
              <a:t>Matt Blaze</a:t>
            </a:r>
            <a:r>
              <a:rPr lang="en"/>
              <a:t> (Afterword in Bruce Schneier's "Applied Cryptography")</a:t>
            </a:r>
          </a:p>
          <a:p>
            <a:pPr rtl="0" lvl="0">
              <a:spcBef>
                <a:spcPts val="0"/>
              </a:spcBef>
              <a:buNone/>
            </a:pPr>
            <a:r>
              <a:rPr u="sng" b="1" lang="en" i="1">
                <a:solidFill>
                  <a:srgbClr val="FF0000"/>
                </a:solidFill>
              </a:rPr>
              <a:t>But to break into most systems, you don't have to break crypto.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Motivations (Pen testing)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Pen testing is fun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you get paid to hack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and think like a bad guy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And people look at you like ^</a:t>
            </a:r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193950" x="2238375"/>
            <a:ext cy="2771775" cx="46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Motivations (Incident Response)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Networks get hacked</a:t>
            </a:r>
          </a:p>
          <a:p>
            <a:pPr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Incident responders are in HIGH DEMAND</a:t>
            </a:r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634700" x="44775"/>
            <a:ext cy="2333625" cx="67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631950" x="157475"/>
            <a:ext cy="3257550" cx="622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3631950" x="4338075"/>
            <a:ext cy="809625" cx="441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4441575" x="3438525"/>
            <a:ext cy="2390775" cx="570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Pen Testing &amp; Incident Response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Both require a great deal of offensive knowledge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"Dark Arts"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But Pen Testing = proactive (hopefully)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and Incident Response = reactive</a:t>
            </a:r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234300" x="3435478"/>
            <a:ext cy="2494874" cx="5251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Hacking versus Penetration Testing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Hacking, </a:t>
            </a:r>
            <a:r>
              <a:rPr lang="en" i="1"/>
              <a:t>AKA cracking, etc..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Penetration Testing, </a:t>
            </a:r>
            <a:r>
              <a:rPr lang="en" i="1"/>
              <a:t>AKA red teaming, security assessment, etc..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u="sng" lang="en"/>
              <a:t>What's the difference?</a:t>
            </a:r>
          </a:p>
        </p:txBody>
      </p:sp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286125" x="5295900"/>
            <a:ext cy="3571875" cx="38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Shape 196"/>
          <p:cNvSpPr txBox="1"/>
          <p:nvPr/>
        </p:nvSpPr>
        <p:spPr>
          <a:xfrm>
            <a:off y="3568950" x="7895400"/>
            <a:ext cy="1187700" cx="975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6000" lang="en">
                <a:latin typeface="Cambria"/>
                <a:ea typeface="Cambria"/>
                <a:cs typeface="Cambria"/>
                <a:sym typeface="Cambria"/>
              </a:rPr>
              <a:t>?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1" name="Shape 201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really thats it.</a:t>
            </a:r>
          </a:p>
        </p:txBody>
      </p:sp>
      <p:sp>
        <p:nvSpPr>
          <p:cNvPr id="202" name="Shape 202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PERMISSION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y="4622825" x="1981175"/>
            <a:ext cy="1046099" cx="5214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000" lang="en">
                <a:solidFill>
                  <a:srgbClr val="FFFFFF"/>
                </a:solidFill>
              </a:rPr>
              <a:t>Without permission, its ILLEGAL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8" name="Shape 208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209" name="Shape 209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Lets talk Vulnerabilities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This class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400" lang="en"/>
              <a:t>Week 1: Intro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Week 2: Secure C &amp; Code auditing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Week 3: Intro to Vulnerability Research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Week 4: Reverse Engineering Workshop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Week 5: Fuzzing and Automated Testing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solidFill>
                  <a:schemeClr val="accent6"/>
                </a:solidFill>
              </a:rPr>
              <a:t>Week 6: Exam #1</a:t>
            </a:r>
            <a:r>
              <a:rPr sz="1400" lang="en"/>
              <a:t> / Exploit Development 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Week 7: Exploit Development week 2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Week 8: Network Hacking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Week 9: Web Application Hacking Week 1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solidFill>
                  <a:schemeClr val="accent3"/>
                </a:solidFill>
              </a:rPr>
              <a:t>Week 10: Spring Break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Week 11: Web Application Hacking Week 2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Week 12: Advanced Exploitation 1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solidFill>
                  <a:schemeClr val="accent6"/>
                </a:solidFill>
              </a:rPr>
              <a:t>Week 12: Advanced Exploitation 2 &amp; Exam #2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Week 13: Penetration Testing &amp; Incident Response Topics Week 1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Week 14: Penetration Testing &amp; Incident Response Topics Week 2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Week 15: Physical Security and Social Engineering</a:t>
            </a:r>
          </a:p>
          <a:p>
            <a:pPr>
              <a:spcBef>
                <a:spcPts val="0"/>
              </a:spcBef>
              <a:buNone/>
            </a:pPr>
            <a:r>
              <a:rPr sz="1400" lang="en">
                <a:solidFill>
                  <a:schemeClr val="accent6"/>
                </a:solidFill>
              </a:rPr>
              <a:t>Week 16: Final Exam (takehome)</a:t>
            </a:r>
          </a:p>
        </p:txBody>
      </p:sp>
      <p:sp>
        <p:nvSpPr>
          <p:cNvPr id="37" name="Shape 37"/>
          <p:cNvSpPr/>
          <p:nvPr/>
        </p:nvSpPr>
        <p:spPr>
          <a:xfrm>
            <a:off y="2357125" x="4084325"/>
            <a:ext cy="3078475" cx="792553"/>
          </a:xfrm>
          <a:custGeom>
            <a:pathLst>
              <a:path w="93269" extrusionOk="0" h="123139">
                <a:moveTo>
                  <a:pt y="0" x="0"/>
                </a:moveTo>
                <a:lnTo>
                  <a:pt y="4877" x="50597"/>
                </a:lnTo>
                <a:lnTo>
                  <a:pt y="45110" x="67665"/>
                </a:lnTo>
                <a:lnTo>
                  <a:pt y="47549" x="91440"/>
                </a:lnTo>
                <a:lnTo>
                  <a:pt y="63398" x="77419"/>
                </a:lnTo>
                <a:lnTo>
                  <a:pt y="93878" x="93269"/>
                </a:lnTo>
                <a:lnTo>
                  <a:pt y="123139" x="58521"/>
                </a:lnTo>
              </a:path>
            </a:pathLst>
          </a:custGeom>
          <a:noFill/>
          <a:ln w="19050" cap="flat">
            <a:solidFill>
              <a:schemeClr val="lt2"/>
            </a:solidFill>
            <a:prstDash val="solid"/>
            <a:round/>
            <a:headEnd w="lg" len="lg" type="none"/>
            <a:tailEnd w="lg" len="lg" type="none"/>
          </a:ln>
        </p:spPr>
      </p:sp>
      <p:sp>
        <p:nvSpPr>
          <p:cNvPr id="38" name="Shape 38"/>
          <p:cNvSpPr txBox="1"/>
          <p:nvPr/>
        </p:nvSpPr>
        <p:spPr>
          <a:xfrm rot="1229914">
            <a:off y="2662032" x="4788124"/>
            <a:ext cy="2712535" cx="353556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>
                <a:solidFill>
                  <a:schemeClr val="accent4"/>
                </a:solidFill>
              </a:rPr>
              <a:t>Taught with a defense-centric focus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Vulnerabilities (Mobile)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612313" x="1022361"/>
            <a:ext cy="5187512" cx="7099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Exploits (Mobile)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63511" x="1029042"/>
            <a:ext cy="5321804" cx="7085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Vulnerabilities (SCADA)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61913" x="389504"/>
            <a:ext cy="4917334" cx="8364991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/>
        </p:nvSpPr>
        <p:spPr>
          <a:xfrm>
            <a:off y="6412825" x="391025"/>
            <a:ext cy="375900" cx="8376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Source: </a:t>
            </a:r>
            <a:r>
              <a:rPr u="sng" lang="en">
                <a:solidFill>
                  <a:schemeClr val="hlink"/>
                </a:solidFill>
                <a:hlinkClick r:id="rId4"/>
              </a:rPr>
              <a:t>http://www.energysec.org/blog/quick-and-dirty-vulnerability-trending/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Total Vulnerabilities Disclosed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238" name="Shape 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357216" x="509504"/>
            <a:ext cy="5500783" cx="8124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Ethics and Vulnerability Disclosure</a:t>
            </a: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Say you find a security problem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Who do you tell?  And how?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How would they react?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Would they sue you? patch it? or ignore it?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What if you worked hard to find it?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should you be rewarded?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What if they threaten legal action?!?!?!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How We Got Here</a:t>
            </a:r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251" name="Shape 2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726625" x="477278"/>
            <a:ext cy="4536474" cx="8209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History time!  Early on...</a:t>
            </a:r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Security mailing lists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Phrack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1985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attacker focused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99% of people didn't know about security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wasn't a real problem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Perception: vulnerability "Researchers" were evil people, practicing dark magic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Private Communities</a:t>
            </a: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Morris worm (1988)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Woke people up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invite only mailing lists rose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these also became targets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Main problems: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Vendors would not acknowledge security problems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"Buy at your own risk"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but mostly only the attackers knew the risks...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But this changed...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Full Disclosure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y="13716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Inform everyone, good and bad!</a:t>
            </a:r>
          </a:p>
          <a:p>
            <a:pPr rtl="0" lvl="0" indent="-419100" marL="457200">
              <a:spcBef>
                <a:spcPts val="0"/>
              </a:spcBef>
              <a:buClr>
                <a:srgbClr val="FF0000"/>
              </a:buClr>
              <a:buSzPct val="100000"/>
              <a:buFont typeface="Arial"/>
              <a:buChar char="●"/>
            </a:pPr>
            <a:r>
              <a:rPr u="sng" b="1" lang="en">
                <a:solidFill>
                  <a:srgbClr val="FF0000"/>
                </a:solidFill>
              </a:rPr>
              <a:t>8lgm (8 legged groove machine)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Basic format, remains today: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Affected software &amp; OS's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Description of Impact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Fix and workaround info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Reported to vendor and to the public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Extremely controversial at time!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But in a sense necessary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276" name="Shape 2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55008" x="1219068"/>
            <a:ext cy="8812867" cx="6705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This class</a:t>
            </a:r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Offered previously as “Offensive Security” in spring 2013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CS, Comp Crim, EE, Biomath majors (grad / undergrad)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Made headlines in the security field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During DEFCON :)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Now with more guest lecturers / experts!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Full Disclosure common outcome...</a:t>
            </a:r>
          </a:p>
        </p:txBody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83" name="Shape 2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17637" x="255809"/>
            <a:ext cy="5384433" cx="8632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7" name="Shape 2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Situational awareness was bad....</a:t>
            </a:r>
          </a:p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Poor communication on the inside of vendors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led to confusion/panic in customers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lawyers involved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slow patching / solutions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sometimes attackers could exploit it quicker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Still a problem with small startups and small companies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Full Disclosure continues</a:t>
            </a:r>
          </a:p>
        </p:txBody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The main problems: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25000"/>
              <a:buFont typeface="Arial"/>
              <a:buAutoNum type="arabicPeriod"/>
            </a:pPr>
            <a:r>
              <a:rPr sz="2400" lang="en"/>
              <a:t>Creates a problem to </a:t>
            </a:r>
            <a:r>
              <a:rPr b="1" sz="2400" lang="en"/>
              <a:t>force </a:t>
            </a:r>
            <a:r>
              <a:rPr sz="2400" lang="en"/>
              <a:t>vendors to act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25000"/>
              <a:buFont typeface="Arial"/>
              <a:buAutoNum type="arabicPeriod"/>
            </a:pPr>
            <a:r>
              <a:rPr sz="2400" lang="en"/>
              <a:t>Lack of clarity around vuln research and legal issues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Vendor's first reaction was to get lawyers involved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25000"/>
              <a:buFont typeface="Arial"/>
              <a:buAutoNum type="arabicPeriod"/>
            </a:pPr>
            <a:r>
              <a:rPr sz="2400" lang="en"/>
              <a:t>Underground industry evolved around all the new available info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mass malware rises from full disclosures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script kiddies got more skills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Bottom lines: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sz="2400" lang="en"/>
              <a:t>"Researchers" became famous from it (why stop?!?)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80000"/>
              <a:buFont typeface="Arial"/>
              <a:buAutoNum type="arabicPeriod"/>
            </a:pPr>
            <a:r>
              <a:rPr lang="en"/>
              <a:t>FD did not result in a reduction of attacks...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9" name="Shape 2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Responsible Disclosure ~2002</a:t>
            </a:r>
          </a:p>
        </p:txBody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Mass Malware &amp; Worms made people reconsider FD in 2000's.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ILOVEYOU, Code Red, Code Red II, Nimda, Blaster, Slammer, etc...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Most worms reused FD researchers' code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"Responsible Vulnerability Disclosure Process"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Submitted to IETF by Christey &amp; Wysopal in 2002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Responsible - researchers withhold info until vendor patch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Responsibilities centered around researchers, not vendors  (problem???)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Source:</a:t>
            </a:r>
            <a:r>
              <a:rPr u="sng" sz="2400" lang="en">
                <a:solidFill>
                  <a:schemeClr val="hlink"/>
                </a:solidFill>
                <a:hlinkClick r:id="rId3"/>
              </a:rPr>
              <a:t>http://tools.ietf.org/html/draft-christey-wysopal-vuln-disclosure-00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5" name="Shape 3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Current Status of Industry</a:t>
            </a:r>
          </a:p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Coordinated Vulnerability Disclosure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"We swear we won't sue you"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Vendor accepts responsibility for security issues  :D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vendorsec Mailing Lists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Invite-only mailing list for sharing vulnerability details and research (Bad idea??)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Compromised in 2011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Delayed Disclosure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Issue PR release (vuln found in XYZ!)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Delay to disclose vuln details at major conference (Black Hat, Defcon, etc..)... patch may not be out!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1" name="Shape 3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Bug Bounties ~2010</a:t>
            </a:r>
          </a:p>
        </p:txBody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People came to realize: 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Vulnerability research is a valuable service that protects vendors and customers, and it should be rewarded.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Linus's Law: "</a:t>
            </a:r>
            <a:r>
              <a:rPr u="sng" lang="en" i="1"/>
              <a:t>given enough eyeballs, all bugs are shallow</a:t>
            </a:r>
            <a:r>
              <a:rPr lang="en"/>
              <a:t>" (Linus Torvalds)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Thus bug bounties were formed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Bugs for $$$$$!</a:t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7" name="Shape 3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Bug Bounties</a:t>
            </a:r>
          </a:p>
        </p:txBody>
      </p:sp>
      <p:graphicFrame>
        <p:nvGraphicFramePr>
          <p:cNvPr id="319" name="Shape 319"/>
          <p:cNvGraphicFramePr/>
          <p:nvPr/>
        </p:nvGraphicFramePr>
        <p:xfrm>
          <a:off y="1417637" x="9525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{31141FC0-5E0A-4A62-AF8F-1513E37A18D2}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Company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Scope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Bounty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URL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Google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Web &amp; Apps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$500-$20,000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u="sng" lang="en">
                          <a:solidFill>
                            <a:schemeClr val="hlink"/>
                          </a:solidFill>
                          <a:hlinkClick r:id="rId3"/>
                        </a:rPr>
                        <a:t>http://www.google.com/about/appsecurity/reward-program/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Facebook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Web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$500 + 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u="sng" lang="en">
                          <a:solidFill>
                            <a:schemeClr val="hlink"/>
                          </a:solidFill>
                          <a:hlinkClick r:id="rId4"/>
                        </a:rPr>
                        <a:t>https://www.facebook.com/whitehat/bounty/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Mozilla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Web / Mobile/ Apps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$500 - $3,000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u="sng" lang="en">
                          <a:solidFill>
                            <a:schemeClr val="hlink"/>
                          </a:solidFill>
                          <a:hlinkClick r:id="rId5"/>
                        </a:rPr>
                        <a:t>http://www.mozilla.org/security/bug-bounty.html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Barracuda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Appliances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up to $3,133.70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u="sng" lang="en">
                          <a:solidFill>
                            <a:schemeClr val="hlink"/>
                          </a:solidFill>
                          <a:hlinkClick r:id="rId6"/>
                        </a:rPr>
                        <a:t>http://www.barracudalabs.com/bugbounty/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Zero Day Initiative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Popular software / applications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Reward points, benefits, and $500-$5,000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u="sng" lang="en">
                          <a:solidFill>
                            <a:schemeClr val="hlink"/>
                          </a:solidFill>
                          <a:hlinkClick r:id="rId7"/>
                        </a:rPr>
                        <a:t>http://www.zerodayinitiative.com/about/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3" name="Shape 3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Bug Bounties</a:t>
            </a:r>
          </a:p>
        </p:txBody>
      </p:sp>
      <p:graphicFrame>
        <p:nvGraphicFramePr>
          <p:cNvPr id="325" name="Shape 325"/>
          <p:cNvGraphicFramePr/>
          <p:nvPr/>
        </p:nvGraphicFramePr>
        <p:xfrm>
          <a:off y="1417637" x="9525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{5D17B052-F84E-48F7-AB8A-A8BF700BDD34}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Company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Scope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Bounty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URL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tarsnap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Web &amp; Apps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$1-$2,000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u="sng" lang="en">
                          <a:solidFill>
                            <a:schemeClr val="hlink"/>
                          </a:solidFill>
                          <a:hlinkClick r:id="rId3"/>
                        </a:rPr>
                        <a:t>http://www.tarsnap.com/bugbounty.html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Wordpress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Web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$100-$1,000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u="sng" lang="en">
                          <a:solidFill>
                            <a:schemeClr val="hlink"/>
                          </a:solidFill>
                          <a:hlinkClick r:id="rId4"/>
                        </a:rPr>
                        <a:t>http://www.whitefirdesign.com/about/wordpress-security-bug-bounty-program.html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Hexrays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Software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$5,000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u="sng" lang="en">
                          <a:solidFill>
                            <a:schemeClr val="hlink"/>
                          </a:solidFill>
                          <a:hlinkClick r:id="rId5"/>
                        </a:rPr>
                        <a:t>http://www.hex-rays.com/bugbounty.shtml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Paypall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Web / Apps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unknown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u="sng" lang="en">
                          <a:solidFill>
                            <a:schemeClr val="hlink"/>
                          </a:solidFill>
                          <a:hlinkClick r:id="rId6"/>
                        </a:rPr>
                        <a:t>https://cms.paypal.com/cgi-bin/marketingweb?cmd=_render-content&amp;content_ID=security/reporting_security_issues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</a:tbl>
          </a:graphicData>
        </a:graphic>
      </p:graphicFrame>
      <p:sp>
        <p:nvSpPr>
          <p:cNvPr id="326" name="Shape 326"/>
          <p:cNvSpPr txBox="1"/>
          <p:nvPr/>
        </p:nvSpPr>
        <p:spPr>
          <a:xfrm>
            <a:off y="5976675" x="842200"/>
            <a:ext cy="511199" cx="8045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And many more.....</a:t>
            </a: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0" name="Shape 3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Bug Bounties and Disclosure Websites</a:t>
            </a:r>
          </a:p>
        </p:txBody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Huge list here:</a:t>
            </a:r>
          </a:p>
          <a:p>
            <a:pPr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3"/>
              </a:rPr>
              <a:t>http://computersecuritywithethicalhacking.blogspot.com/2012/09/web-product-vulnerabilty-bug-bounty.html</a:t>
            </a: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6" name="Shape 3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Timeline</a:t>
            </a:r>
          </a:p>
        </p:txBody>
      </p:sp>
      <p:cxnSp>
        <p:nvCxnSpPr>
          <p:cNvPr id="338" name="Shape 338"/>
          <p:cNvCxnSpPr>
            <a:stCxn id="339" idx="1"/>
          </p:cNvCxnSpPr>
          <p:nvPr/>
        </p:nvCxnSpPr>
        <p:spPr>
          <a:xfrm>
            <a:off y="4084050" x="457200"/>
            <a:ext cy="0" cx="8151900"/>
          </a:xfrm>
          <a:prstGeom prst="straightConnector1">
            <a:avLst/>
          </a:prstGeom>
          <a:noFill/>
          <a:ln w="228600" cap="flat">
            <a:solidFill>
              <a:srgbClr val="0000FF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40" name="Shape 340"/>
          <p:cNvCxnSpPr/>
          <p:nvPr/>
        </p:nvCxnSpPr>
        <p:spPr>
          <a:xfrm rot="10800000">
            <a:off y="3394900" x="1151100"/>
            <a:ext cy="6809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341" name="Shape 341"/>
          <p:cNvCxnSpPr/>
          <p:nvPr/>
        </p:nvCxnSpPr>
        <p:spPr>
          <a:xfrm>
            <a:off y="4135875" x="2467575"/>
            <a:ext cy="729600" cx="16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342" name="Shape 342"/>
          <p:cNvCxnSpPr/>
          <p:nvPr/>
        </p:nvCxnSpPr>
        <p:spPr>
          <a:xfrm rot="10800000">
            <a:off y="3265274" x="3767850"/>
            <a:ext cy="7944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343" name="Shape 343"/>
          <p:cNvCxnSpPr/>
          <p:nvPr/>
        </p:nvCxnSpPr>
        <p:spPr>
          <a:xfrm>
            <a:off y="4059675" x="5249700"/>
            <a:ext cy="9728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344" name="Shape 344"/>
          <p:cNvCxnSpPr/>
          <p:nvPr/>
        </p:nvCxnSpPr>
        <p:spPr>
          <a:xfrm rot="10800000">
            <a:off y="3070575" x="6760725"/>
            <a:ext cy="9890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345" name="Shape 345"/>
          <p:cNvSpPr txBox="1"/>
          <p:nvPr/>
        </p:nvSpPr>
        <p:spPr>
          <a:xfrm>
            <a:off y="2704300" x="398825"/>
            <a:ext cy="713400" cx="1605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rgbClr val="FFFFFF"/>
                </a:solidFill>
              </a:rPr>
              <a:t>No disclosure</a:t>
            </a:r>
          </a:p>
          <a:p>
            <a:pPr>
              <a:spcBef>
                <a:spcPts val="0"/>
              </a:spcBef>
              <a:buNone/>
            </a:pPr>
            <a:r>
              <a:rPr sz="1800" lang="en">
                <a:solidFill>
                  <a:srgbClr val="FFFFFF"/>
                </a:solidFill>
              </a:rPr>
              <a:t>(~1950-1988)</a:t>
            </a:r>
          </a:p>
        </p:txBody>
      </p:sp>
      <p:sp>
        <p:nvSpPr>
          <p:cNvPr id="346" name="Shape 346"/>
          <p:cNvSpPr txBox="1"/>
          <p:nvPr/>
        </p:nvSpPr>
        <p:spPr>
          <a:xfrm>
            <a:off y="4914100" x="1694225"/>
            <a:ext cy="713400" cx="1605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rgbClr val="FFFFFF"/>
                </a:solidFill>
              </a:rPr>
              <a:t>Private Communities / Mailing lists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rgbClr val="FFFFFF"/>
                </a:solidFill>
              </a:rPr>
              <a:t>(~1988-1993)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y="2475700" x="2989625"/>
            <a:ext cy="713400" cx="1848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rgbClr val="FFFFFF"/>
                </a:solidFill>
              </a:rPr>
              <a:t>Full disclosure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rgbClr val="FFFFFF"/>
                </a:solidFill>
              </a:rPr>
              <a:t>(~1993-2002)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y="4990300" x="4437425"/>
            <a:ext cy="1643999" cx="2205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rgbClr val="FFFFFF"/>
                </a:solidFill>
              </a:rPr>
              <a:t>Responsible disclosure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rgbClr val="FFFFFF"/>
                </a:solidFill>
              </a:rPr>
              <a:t>(~2002-2010)</a:t>
            </a:r>
          </a:p>
        </p:txBody>
      </p:sp>
      <p:sp>
        <p:nvSpPr>
          <p:cNvPr id="349" name="Shape 349"/>
          <p:cNvSpPr txBox="1"/>
          <p:nvPr/>
        </p:nvSpPr>
        <p:spPr>
          <a:xfrm>
            <a:off y="2247100" x="5961425"/>
            <a:ext cy="713400" cx="2221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rgbClr val="FFFFFF"/>
                </a:solidFill>
              </a:rPr>
              <a:t>Bug Bounties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rgbClr val="FFFFFF"/>
                </a:solidFill>
              </a:rPr>
              <a:t>(~2010-present)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Instructors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Professor Xiuwen Liu (liux@cs.fsu.edu)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specialties: Computer Vision, Pattern Analysis, Computer Security, Cyber Physical Systems Security, etc...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W. Owen Redwood (redwood@cs.fsu.edu)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The primary instructor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specialties: counter intelligence, system administration, exploit development, web application hacking, insider threats, and other bad stuff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don't call me "professor"</a:t>
            </a: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3" name="Shape 3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4" name="Shape 35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Vendor's Patching Trends got better</a:t>
            </a:r>
          </a:p>
        </p:txBody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356" name="Shape 3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600200" x="1959890"/>
            <a:ext cy="4720398" cx="5224219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Shape 357"/>
          <p:cNvSpPr txBox="1"/>
          <p:nvPr/>
        </p:nvSpPr>
        <p:spPr>
          <a:xfrm>
            <a:off y="6293525" x="556450"/>
            <a:ext cy="601499" cx="7745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Source: IBM's X-Force 2011 Trend and Risk report</a:t>
            </a:r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1" name="Shape 3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2" name="Shape 36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Bad Guy Trends</a:t>
            </a:r>
          </a:p>
        </p:txBody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364" name="Shape 3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47800" x="1361575"/>
            <a:ext cy="4894134" cx="6420847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Shape 365"/>
          <p:cNvSpPr txBox="1"/>
          <p:nvPr/>
        </p:nvSpPr>
        <p:spPr>
          <a:xfrm>
            <a:off y="6293525" x="556450"/>
            <a:ext cy="601499" cx="7745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Source: IBM's X-Force 2011 Trend and Risk report</a:t>
            </a:r>
          </a:p>
        </p:txBody>
      </p:sp>
      <p:cxnSp>
        <p:nvCxnSpPr>
          <p:cNvPr id="366" name="Shape 366"/>
          <p:cNvCxnSpPr/>
          <p:nvPr/>
        </p:nvCxnSpPr>
        <p:spPr>
          <a:xfrm rot="10800000">
            <a:off y="2712999" x="3524250"/>
            <a:ext cy="526500" cx="0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67" name="Shape 367"/>
          <p:cNvCxnSpPr/>
          <p:nvPr/>
        </p:nvCxnSpPr>
        <p:spPr>
          <a:xfrm rot="10800000">
            <a:off y="4382400" x="5579550"/>
            <a:ext cy="556499" cx="14099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368" name="Shape 368"/>
          <p:cNvSpPr txBox="1"/>
          <p:nvPr/>
        </p:nvSpPr>
        <p:spPr>
          <a:xfrm>
            <a:off y="4463710" x="3714750"/>
            <a:ext cy="520199" cx="1789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</a:rPr>
              <a:t>DDoS, groups like Anon...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y="2546675" x="4872800"/>
            <a:ext cy="511199" cx="1248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</a:rPr>
              <a:t>The usual case for attackers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3" name="Shape 3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4" name="Shape 37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Total Vulnerabilities Disclosed</a:t>
            </a:r>
          </a:p>
        </p:txBody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376" name="Shape 3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357216" x="509504"/>
            <a:ext cy="5500783" cx="8124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0" name="Shape 3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1" name="Shape 38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Are things getting worse?</a:t>
            </a:r>
          </a:p>
        </p:txBody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More and more vulnerabilities!!!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y="2502575" x="2421300"/>
            <a:ext cy="2526599" cx="4301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6000" lang="en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y="3690675" x="541425"/>
            <a:ext cy="2902499" cx="8301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6000" lang="en">
                <a:solidFill>
                  <a:srgbClr val="00FF00"/>
                </a:solidFill>
              </a:rPr>
              <a:t>Situational Awareness is getting better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8" name="Shape 3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9" name="Shape 38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Disclosure Debate</a:t>
            </a:r>
          </a:p>
        </p:txBody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Still people are all about: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Anti-disclosure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Full-disclosure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Responsible-disclosure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Coordinated-disclosure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Delayed-disclosure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etc...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4" name="Shape 3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5" name="Shape 39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How </a:t>
            </a:r>
            <a:r>
              <a:rPr u="sng" lang="en">
                <a:solidFill>
                  <a:srgbClr val="FF0000"/>
                </a:solidFill>
              </a:rPr>
              <a:t>NOT</a:t>
            </a:r>
            <a:r>
              <a:rPr lang="en"/>
              <a:t> to do disclosure:</a:t>
            </a:r>
          </a:p>
        </p:txBody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Video from the hacker who was behind the July 2013 Intrusion on Apple Developer's sites.</a:t>
            </a:r>
          </a:p>
          <a:p>
            <a:pPr rtl="0" lvl="0">
              <a:spcBef>
                <a:spcPts val="0"/>
              </a:spcBef>
              <a:buNone/>
            </a:pPr>
            <a:r>
              <a:rPr u="sng" sz="2400" lang="en">
                <a:solidFill>
                  <a:schemeClr val="hlink"/>
                </a:solidFill>
                <a:hlinkClick r:id="rId3"/>
              </a:rPr>
              <a:t>http://www.youtube.com/watch?v=q000_EOWy80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Shows ACTUAL user's personally identifiable information (PII) in his video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"I am being accused of hacking but I have not given any harm to the system and i did notwanted to damage."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Likely a troll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0" name="Shape 4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1" name="Shape 40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On second thought, lets get back to..</a:t>
            </a:r>
          </a:p>
        </p:txBody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03" name="Shape 4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74212" x="33337"/>
            <a:ext cy="5019675" cx="907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7" name="Shape 4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408" name="Shape 4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975381" x="1730204"/>
            <a:ext cy="5717976" cx="568359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Shape 409"/>
          <p:cNvSpPr txBox="1"/>
          <p:nvPr/>
        </p:nvSpPr>
        <p:spPr>
          <a:xfrm>
            <a:off y="2322600" x="3509375"/>
            <a:ext cy="2250300" cx="1821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800" lang="en"/>
              <a:t>The methodology cycle of hackers, and penetration testers.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y="306800" x="270700"/>
            <a:ext cy="676800" cx="8632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000" lang="en">
                <a:solidFill>
                  <a:srgbClr val="FFFFFF"/>
                </a:solidFill>
              </a:rPr>
              <a:t>The Basics of Penetration Testing and Hacking</a:t>
            </a:r>
          </a:p>
        </p:txBody>
      </p:sp>
    </p:spTree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4" name="Shape 4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5" name="Shape 41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Prior to a penetration test...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getting permission</a:t>
            </a:r>
          </a:p>
        </p:txBody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u="sng" sz="2400" lang="en"/>
              <a:t>A discussion with the client establishes the following: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"/>
              <a:t>The type of penetration test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Arial"/>
              <a:buAutoNum type="alphaLcPeriod"/>
            </a:pPr>
            <a:r>
              <a:rPr lang="en"/>
              <a:t>physical access or just remote access?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Arial"/>
              <a:buAutoNum type="alphaLcPeriod"/>
            </a:pPr>
            <a:r>
              <a:rPr lang="en">
                <a:solidFill>
                  <a:srgbClr val="EA9999"/>
                </a:solidFill>
              </a:rPr>
              <a:t>social engineering allowed?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Arial"/>
              <a:buAutoNum type="alphaLcPeriod"/>
            </a:pPr>
            <a:r>
              <a:rPr lang="en"/>
              <a:t>covert or overt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"/>
              <a:t>Rules of Engagement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Arial"/>
              <a:buAutoNum type="alphaLcPeriod"/>
            </a:pPr>
            <a:r>
              <a:rPr lang="en"/>
              <a:t>What is off limits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Arial"/>
              <a:buAutoNum type="alphaLcPeriod"/>
            </a:pPr>
            <a:r>
              <a:rPr lang="en"/>
              <a:t>Threat model (insider threat, ex-employee, outsider, etc)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Arial"/>
              <a:buAutoNum type="alphaLcPeriod"/>
            </a:pPr>
            <a:r>
              <a:rPr lang="en"/>
              <a:t>Specified targets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"/>
              <a:t>Timeline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"/>
              <a:t>What to expect from the report</a:t>
            </a:r>
          </a:p>
        </p:txBody>
      </p:sp>
    </p:spTree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0" name="Shape 4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1" name="Shape 42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1) Reconnaissance</a:t>
            </a:r>
          </a:p>
        </p:txBody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y="12954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FFFF"/>
                </a:solidFill>
              </a:rPr>
              <a:t>Internet searches</a:t>
            </a:r>
          </a:p>
          <a:p>
            <a:pPr rtl="0" lvl="1" indent="-381000" marL="914400">
              <a:spcBef>
                <a:spcPts val="0"/>
              </a:spcBef>
              <a:buClr>
                <a:srgbClr val="FFFFFF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FFFFFF"/>
                </a:solidFill>
              </a:rPr>
              <a:t>For URLs (google, yahoo, bing, etc)</a:t>
            </a:r>
          </a:p>
          <a:p>
            <a:pPr rtl="0" lvl="1" indent="-381000" marL="914400">
              <a:spcBef>
                <a:spcPts val="0"/>
              </a:spcBef>
              <a:buClr>
                <a:srgbClr val="FFFFFF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FFFFFF"/>
                </a:solidFill>
              </a:rPr>
              <a:t>For devices / access points (http://www.shodanhq.com/)</a:t>
            </a:r>
          </a:p>
          <a:p>
            <a:pPr rtl="0" lvl="1" indent="-381000" marL="914400">
              <a:spcBef>
                <a:spcPts val="0"/>
              </a:spcBef>
              <a:buClr>
                <a:srgbClr val="FFFFFF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FFFFFF"/>
                </a:solidFill>
              </a:rPr>
              <a:t>Company website</a:t>
            </a:r>
          </a:p>
          <a:p>
            <a:pPr rtl="0" lvl="2" indent="-381000" marL="1371600">
              <a:spcBef>
                <a:spcPts val="0"/>
              </a:spcBef>
              <a:buClr>
                <a:srgbClr val="FFFFFF"/>
              </a:buClr>
              <a:buSzPct val="80000"/>
              <a:buFont typeface="Wingdings"/>
              <a:buChar char="§"/>
            </a:pPr>
            <a:r>
              <a:rPr lang="en">
                <a:solidFill>
                  <a:srgbClr val="FFFFFF"/>
                </a:solidFill>
              </a:rPr>
              <a:t>cached versions</a:t>
            </a:r>
          </a:p>
          <a:p>
            <a:pPr rtl="0" lvl="1" indent="-381000" marL="914400">
              <a:spcBef>
                <a:spcPts val="0"/>
              </a:spcBef>
              <a:buClr>
                <a:srgbClr val="FFFFFF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FFFFFF"/>
                </a:solidFill>
              </a:rPr>
              <a:t>of public records</a:t>
            </a:r>
          </a:p>
          <a:p>
            <a:pPr rtl="0" lvl="1" indent="-381000" marL="914400">
              <a:spcBef>
                <a:spcPts val="0"/>
              </a:spcBef>
              <a:buClr>
                <a:srgbClr val="FFFFFF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FFFFFF"/>
                </a:solidFill>
              </a:rPr>
              <a:t>social media</a:t>
            </a:r>
          </a:p>
          <a:p>
            <a:pPr rtl="0" lvl="0" indent="-419100" marL="45720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0000"/>
                </a:solidFill>
              </a:rPr>
              <a:t>Phone calls</a:t>
            </a:r>
          </a:p>
          <a:p>
            <a:pPr rtl="0" lvl="1" indent="-381000" marL="914400">
              <a:spcBef>
                <a:spcPts val="0"/>
              </a:spcBef>
              <a:buClr>
                <a:srgbClr val="FFFFFF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FF0000"/>
                </a:solidFill>
              </a:rPr>
              <a:t>to sales</a:t>
            </a:r>
          </a:p>
          <a:p>
            <a:pPr rtl="0" lvl="1" indent="-381000" marL="914400">
              <a:spcBef>
                <a:spcPts val="0"/>
              </a:spcBef>
              <a:buClr>
                <a:srgbClr val="FFFFFF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FF0000"/>
                </a:solidFill>
              </a:rPr>
              <a:t>to IT</a:t>
            </a:r>
          </a:p>
          <a:p>
            <a:pPr rtl="0" lvl="1" indent="-381000" marL="914400">
              <a:spcBef>
                <a:spcPts val="0"/>
              </a:spcBef>
              <a:buClr>
                <a:srgbClr val="FFFFFF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FF0000"/>
                </a:solidFill>
              </a:rPr>
              <a:t>to PR</a:t>
            </a:r>
          </a:p>
          <a:p>
            <a:pPr rtl="0" lvl="0" indent="-419100" marL="45720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0000"/>
                </a:solidFill>
              </a:rPr>
              <a:t>Visit in person...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#whoami (Owen)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1600200" x="457200"/>
            <a:ext cy="4967700" cx="5717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400" lang="en" i="1"/>
              <a:t>Exploit Developer, Reverse Engineer, Guitarist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PhD Student at FSU, under Mike Burmester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sz="1400" lang="en"/>
              <a:t>Research area:</a:t>
            </a:r>
            <a:r>
              <a:rPr sz="1400" lang="en" i="1"/>
              <a:t> Counterintelligence tools for critical infrastructure and insider threats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Director of SAIT Research Lab 2010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Founded N0L3ptr CTF team 2011 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	Now FSU Cybersecurity Club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Sandia National Labs Internship in 2012: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sz="1400" lang="en"/>
              <a:t>Briefed Obama’s Chief Science Advisor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sz="1400" lang="en"/>
              <a:t>Invited member of Sandia Summer Institute Think-tank 2012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sz="1400" lang="en"/>
              <a:t>Created from scratch and taught Offensive Computer Security at the graduate level: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u="sng" sz="1400" lang="en">
                <a:solidFill>
                  <a:schemeClr val="hlink"/>
                </a:solidFill>
                <a:hlinkClick r:id="rId3"/>
              </a:rPr>
              <a:t>http://offsec.noleptr.com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b="1" sz="1400"/>
          </a:p>
          <a:p>
            <a:pPr rtl="0" lvl="0" indent="0" marL="0">
              <a:spcBef>
                <a:spcPts val="0"/>
              </a:spcBef>
              <a:buNone/>
            </a:pPr>
            <a:r>
              <a:rPr sz="1400" lang="en">
                <a:solidFill>
                  <a:srgbClr val="FF6800"/>
                </a:solidFill>
              </a:rPr>
              <a:t>DISCLAIMER:</a:t>
            </a:r>
            <a:br>
              <a:rPr sz="1400" lang="en">
                <a:solidFill>
                  <a:srgbClr val="FF6800"/>
                </a:solidFill>
              </a:rPr>
            </a:br>
            <a:r>
              <a:rPr sz="1400" lang="en">
                <a:solidFill>
                  <a:srgbClr val="FF6800"/>
                </a:solidFill>
              </a:rPr>
              <a:t>MY OPINIONS ARE MY OWN AND NOT ANY OF  MY EMPLOYERS’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0" x="5666650"/>
            <a:ext cy="3896349" cx="347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6" name="Shape 4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7" name="Shape 42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This = Intelligence Gathering </a:t>
            </a:r>
          </a:p>
        </p:txBody>
      </p:sp>
      <p:sp>
        <p:nvSpPr>
          <p:cNvPr id="428" name="Shape 42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Identifying target and it's assets, and services, and gathering as much info as possible.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Company Website, google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Public Financial records / news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Recent / future mergers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DNS records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Social Media, employee blogs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phone calls, visits </a:t>
            </a:r>
          </a:p>
          <a:p>
            <a:pPr rtl="0" lvl="0"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3"/>
              </a:rPr>
              <a:t>http://www.pentest-standard.org/index.php/Intelligence_Gathering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9" name="Shape 429"/>
          <p:cNvSpPr txBox="1"/>
          <p:nvPr/>
        </p:nvSpPr>
        <p:spPr>
          <a:xfrm>
            <a:off y="2965300" x="7356750"/>
            <a:ext cy="1110600" cx="1491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000" lang="en">
                <a:solidFill>
                  <a:srgbClr val="00FF00"/>
                </a:solidFill>
              </a:rPr>
              <a:t>OSINT</a:t>
            </a:r>
          </a:p>
          <a:p>
            <a:pPr>
              <a:spcBef>
                <a:spcPts val="0"/>
              </a:spcBef>
              <a:buNone/>
            </a:pPr>
            <a:r>
              <a:rPr b="1" lang="en">
                <a:solidFill>
                  <a:srgbClr val="00FF00"/>
                </a:solidFill>
              </a:rPr>
              <a:t>(open source intelligence)</a:t>
            </a:r>
          </a:p>
        </p:txBody>
      </p:sp>
      <p:sp>
        <p:nvSpPr>
          <p:cNvPr id="430" name="Shape 430"/>
          <p:cNvSpPr/>
          <p:nvPr/>
        </p:nvSpPr>
        <p:spPr>
          <a:xfrm>
            <a:off y="2734225" x="6066466"/>
            <a:ext cy="1972391" cx="1178377"/>
          </a:xfrm>
          <a:custGeom>
            <a:pathLst>
              <a:path w="76630" extrusionOk="0" h="62020">
                <a:moveTo>
                  <a:pt y="0" x="9839"/>
                </a:moveTo>
                <a:lnTo>
                  <a:pt y="5964" x="67685"/>
                </a:lnTo>
                <a:lnTo>
                  <a:pt y="22661" x="66194"/>
                </a:lnTo>
                <a:lnTo>
                  <a:pt y="24450" x="76630"/>
                </a:lnTo>
                <a:lnTo>
                  <a:pt y="29519" x="66791"/>
                </a:lnTo>
                <a:lnTo>
                  <a:pt y="45919" x="69176"/>
                </a:lnTo>
                <a:lnTo>
                  <a:pt y="62020" x="0"/>
                </a:ln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sp>
      <p:sp>
        <p:nvSpPr>
          <p:cNvPr id="431" name="Shape 431"/>
          <p:cNvSpPr txBox="1"/>
          <p:nvPr/>
        </p:nvSpPr>
        <p:spPr>
          <a:xfrm>
            <a:off y="4821425" x="5493150"/>
            <a:ext cy="536700" cx="3398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>
                <a:solidFill>
                  <a:srgbClr val="FF0000"/>
                </a:solidFill>
              </a:rPr>
              <a:t>HUMINT</a:t>
            </a:r>
            <a:r>
              <a:rPr sz="1200" lang="en">
                <a:solidFill>
                  <a:srgbClr val="FF0000"/>
                </a:solidFill>
              </a:rPr>
              <a:t>, usually off limits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2" name="Shape 432"/>
          <p:cNvCxnSpPr>
            <a:stCxn id="431" idx="1"/>
          </p:cNvCxnSpPr>
          <p:nvPr/>
        </p:nvCxnSpPr>
        <p:spPr>
          <a:xfrm flipH="1">
            <a:off y="5089775" x="4188750"/>
            <a:ext cy="7500" cx="1304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6" name="Shape 4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7" name="Shape 43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2) Scanning and Enumeration</a:t>
            </a:r>
          </a:p>
        </p:txBody>
      </p:sp>
      <p:sp>
        <p:nvSpPr>
          <p:cNvPr id="438" name="Shape 43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This involves determining what applications/OSes are up and running, what versions they are, discovering accounts for them, and how to access the applications.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TONS of tools for automating this.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nmap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w3af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sqlmap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metasploit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many many more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2" name="Shape 4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3" name="Shape 44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Identifying Attack Surface</a:t>
            </a:r>
          </a:p>
        </p:txBody>
      </p:sp>
      <p:sp>
        <p:nvSpPr>
          <p:cNvPr id="444" name="Shape 44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Depends on the entity (system, business, etc), and the components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For a single system: would be all ports running open, all user accounts and the strengths of their passwords, the filesystem permission model, all available programs (i.e. /bin/cp, /bin/ls, /bin/sh, /bin/bash), and </a:t>
            </a:r>
            <a:r>
              <a:rPr lang="en" i="1"/>
              <a:t>anything excluding physical access.</a:t>
            </a:r>
          </a:p>
        </p:txBody>
      </p:sp>
    </p:spTree>
  </p:cSld>
  <p:clrMapOvr>
    <a:masterClrMapping/>
  </p:clrMapOvr>
  <p:transition spd="slow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8" name="Shape 4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9" name="Shape 44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Discovering Vulnerabilities</a:t>
            </a:r>
          </a:p>
        </p:txBody>
      </p:sp>
      <p:sp>
        <p:nvSpPr>
          <p:cNvPr id="450" name="Shape 45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Perhaps a vulnerable CMS is used, or plugin?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plugins are attacked far more than the framework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Perhaps an old network service is in use?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Default credentials work anywhere?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routers, SCADA, PLC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etc...</a:t>
            </a:r>
          </a:p>
        </p:txBody>
      </p:sp>
    </p:spTree>
  </p:cSld>
  <p:clrMapOvr>
    <a:masterClrMapping/>
  </p:clrMapOvr>
  <p:transition spd="slow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4" name="Shape 4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5" name="Shape 45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3) Gaining access</a:t>
            </a:r>
          </a:p>
        </p:txBody>
      </p:sp>
      <p:sp>
        <p:nvSpPr>
          <p:cNvPr id="456" name="Shape 45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Via: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Brute force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web hacking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exploit development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malware / mass-malware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Social Engineering</a:t>
            </a:r>
          </a:p>
          <a:p>
            <a:pPr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etc...</a:t>
            </a:r>
          </a:p>
        </p:txBody>
      </p:sp>
    </p:spTree>
  </p:cSld>
  <p:clrMapOvr>
    <a:masterClrMapping/>
  </p:clrMapOvr>
  <p:transition spd="slow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0" name="Shape 4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1" name="Shape 46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Common ways attackers break into businesses</a:t>
            </a:r>
          </a:p>
        </p:txBody>
      </p:sp>
      <p:sp>
        <p:nvSpPr>
          <p:cNvPr id="462" name="Shape 46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0000"/>
                </a:solidFill>
              </a:rPr>
              <a:t>Social Engineering (HUMINT)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easiest way in BY FAR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spear phishing: trick an employee to visit your malicious link, or execute your malicious attachment, or give over user/pass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Web application exploitation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command injection: SQLi, CGI, 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directory traversal: ....</a:t>
            </a:r>
            <a:r>
              <a:rPr lang="en">
                <a:solidFill>
                  <a:srgbClr val="B7B7B7"/>
                </a:solidFill>
              </a:rPr>
              <a:t>home.php?../../../../etc/passwd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Pivoting from 3rd party partner systems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Network application exploitation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Malicious USB's, or gift gaming keyboards.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and more</a:t>
            </a:r>
          </a:p>
        </p:txBody>
      </p:sp>
    </p:spTree>
  </p:cSld>
  <p:clrMapOvr>
    <a:masterClrMapping/>
  </p:clrMapOvr>
  <p:transition spd="slow">
    <p:cut/>
  </p:transition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6" name="Shape 4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7" name="Shape 46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4) Privilege Escalation</a:t>
            </a:r>
          </a:p>
        </p:txBody>
      </p:sp>
      <p:sp>
        <p:nvSpPr>
          <p:cNvPr id="468" name="Shape 46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Gaining access is just one step. 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Attackers want root.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Password cracking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SUID program exploits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sandbox escape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keylogging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More social engineering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etc...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2" name="Shape 4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3" name="Shape 47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5) Maintaining Access &amp; Post Exploitation</a:t>
            </a:r>
          </a:p>
        </p:txBody>
      </p:sp>
      <p:sp>
        <p:nvSpPr>
          <p:cNvPr id="474" name="Shape 47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After attackers get </a:t>
            </a:r>
            <a:r>
              <a:rPr lang="en" i="1"/>
              <a:t>root</a:t>
            </a:r>
            <a:r>
              <a:rPr lang="en"/>
              <a:t> access to your systems: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establish back doors (prefer open source applications, for ease)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crack moar passwords, expand control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erase logs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go after your IP, data, and users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steal </a:t>
            </a:r>
            <a:r>
              <a:rPr lang="en">
                <a:solidFill>
                  <a:srgbClr val="00FF00"/>
                </a:solidFill>
              </a:rPr>
              <a:t>$$$</a:t>
            </a:r>
          </a:p>
          <a:p>
            <a:pPr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pivot into 3rd party systems</a:t>
            </a:r>
          </a:p>
        </p:txBody>
      </p:sp>
    </p:spTree>
  </p:cSld>
  <p:clrMapOvr>
    <a:masterClrMapping/>
  </p:clrMapOvr>
  <p:transition spd="slow">
    <p:cut/>
  </p:transition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8" name="Shape 4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9" name="Shape 47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you will learn in this class</a:t>
            </a:r>
          </a:p>
        </p:txBody>
      </p:sp>
      <p:sp>
        <p:nvSpPr>
          <p:cNvPr id="480" name="Shape 48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Reverse engineering (x86) of binaries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Exploit Development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Shellcode development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Network hacking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Web Application Hacking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SQLi, XSS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Social Engineering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Metasploit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Post Exploitation techniques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Lockpicking (Physical security is important too!!!) and more</a:t>
            </a:r>
          </a:p>
        </p:txBody>
      </p:sp>
    </p:spTree>
  </p:cSld>
  <p:clrMapOvr>
    <a:masterClrMapping/>
  </p:clrMapOvr>
  <p:transition spd="slow">
    <p:cut/>
  </p:transition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4" name="Shape 4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5" name="Shape 48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most important thing you will learn</a:t>
            </a:r>
          </a:p>
        </p:txBody>
      </p:sp>
      <p:sp>
        <p:nvSpPr>
          <p:cNvPr id="486" name="Shape 48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How to communicate system vulnerabilities to others.  So that they can fix them!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Hackers who cannot communicate are....</a:t>
            </a:r>
          </a:p>
        </p:txBody>
      </p:sp>
      <p:sp>
        <p:nvSpPr>
          <p:cNvPr id="487" name="Shape 487"/>
          <p:cNvSpPr txBox="1"/>
          <p:nvPr/>
        </p:nvSpPr>
        <p:spPr>
          <a:xfrm>
            <a:off y="4050500" x="669725"/>
            <a:ext cy="2210099" cx="8023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9600" lang="en">
                <a:solidFill>
                  <a:srgbClr val="FF0000"/>
                </a:solidFill>
              </a:rPr>
              <a:t>WORTHLESS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Website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Hosted at: </a:t>
            </a:r>
            <a:r>
              <a:rPr u="sng" sz="2200" lang="en">
                <a:solidFill>
                  <a:schemeClr val="accent1"/>
                </a:solidFill>
                <a:hlinkClick r:id="rId3"/>
              </a:rPr>
              <a:t>http://www.cs.fsu.edu/~redwood/OffensiveComputerSecurity/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We will try to video record (screencast) all the lectures and host the links on the website.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Means you can save trees by not printing out all the lecture slides</a:t>
            </a:r>
          </a:p>
        </p:txBody>
      </p:sp>
    </p:spTree>
  </p:cSld>
  <p:clrMapOvr>
    <a:masterClrMapping/>
  </p:clrMapOvr>
  <p:transition spd="slow">
    <p:cut/>
  </p:transition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1" name="Shape 4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2" name="Shape 49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Threat models</a:t>
            </a:r>
          </a:p>
        </p:txBody>
      </p:sp>
      <p:sp>
        <p:nvSpPr>
          <p:cNvPr id="493" name="Shape 49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3 general model types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"/>
              <a:t>Attacker centric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Arial"/>
              <a:buAutoNum type="alphaLcPeriod"/>
            </a:pPr>
            <a:r>
              <a:rPr lang="en"/>
              <a:t>starts with an attacker and evaluates their goals and how they might achieve them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"/>
              <a:t>Software centric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Arial"/>
              <a:buAutoNum type="alphaLcPeriod"/>
            </a:pPr>
            <a:r>
              <a:rPr lang="en"/>
              <a:t>starts with the design of the system, and attempts to step through a model of it... looking for attacks against each aspect of it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Arial"/>
              <a:buAutoNum type="alphaLcPeriod"/>
            </a:pPr>
            <a:r>
              <a:rPr lang="en" i="1"/>
              <a:t>i.e. Microsoft's Security Development Lifecycle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"/>
              <a:t>Asset-centric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Arial"/>
              <a:buAutoNum type="alphaLcPeriod"/>
            </a:pPr>
            <a:r>
              <a:rPr lang="en"/>
              <a:t>starts from the assets in a trusted system.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7" name="Shape 4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8" name="Shape 49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Categorizing Threat</a:t>
            </a:r>
          </a:p>
        </p:txBody>
      </p:sp>
      <p:sp>
        <p:nvSpPr>
          <p:cNvPr id="499" name="Shape 49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The key is understanding the capabilities posed by threats.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The number of threats is continually increasing.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3" name="Shape 5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4" name="Shape 50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505" name="Shape 50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506" name="Shape 5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1115346"/>
            <a:ext cy="6857999" cx="6913302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Shape 507"/>
          <p:cNvSpPr txBox="1"/>
          <p:nvPr/>
        </p:nvSpPr>
        <p:spPr>
          <a:xfrm>
            <a:off y="6495300" x="5726925"/>
            <a:ext cy="229199" cx="2176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from wikipedia</a:t>
            </a:r>
          </a:p>
        </p:txBody>
      </p:sp>
    </p:spTree>
  </p:cSld>
  <p:clrMapOvr>
    <a:masterClrMapping/>
  </p:clrMapOvr>
  <p:transition spd="slow">
    <p:cut/>
  </p:transition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1" name="Shape 5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2" name="Shape 51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But why</a:t>
            </a:r>
          </a:p>
        </p:txBody>
      </p:sp>
      <p:sp>
        <p:nvSpPr>
          <p:cNvPr id="513" name="Shape 51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RISK = THREAT x VULNERABILITY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it is important to express the threat model when discussing vulnerabilities to help assess risks</a:t>
            </a:r>
          </a:p>
        </p:txBody>
      </p:sp>
    </p:spTree>
  </p:cSld>
  <p:clrMapOvr>
    <a:masterClrMapping/>
  </p:clrMapOvr>
  <p:transition spd="slow">
    <p:cut/>
  </p:transition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7" name="Shape 5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8" name="Shape 5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Bad guy goals</a:t>
            </a:r>
          </a:p>
        </p:txBody>
      </p:sp>
      <p:sp>
        <p:nvSpPr>
          <p:cNvPr id="519" name="Shape 51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FF00"/>
                </a:solidFill>
              </a:rPr>
              <a:t>$$$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u="sng" b="1" lang="en">
                <a:solidFill>
                  <a:srgbClr val="FF0000"/>
                </a:solidFill>
              </a:rPr>
              <a:t>Critical Infrastructure</a:t>
            </a:r>
            <a:r>
              <a:rPr b="1" lang="en">
                <a:solidFill>
                  <a:srgbClr val="FF0000"/>
                </a:solidFill>
              </a:rPr>
              <a:t> </a:t>
            </a:r>
            <a:r>
              <a:rPr b="1" sz="2400" lang="en">
                <a:solidFill>
                  <a:srgbClr val="FF0000"/>
                </a:solidFill>
              </a:rPr>
              <a:t>(i.e. proj Night Dragon</a:t>
            </a:r>
            <a:r>
              <a:rPr u="sng" b="1" sz="2400" lang="en">
                <a:solidFill>
                  <a:srgbClr val="FF0000"/>
                </a:solidFill>
              </a:rPr>
              <a:t>)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25000"/>
              <a:buFont typeface="Arial"/>
              <a:buChar char="●"/>
            </a:pPr>
            <a:r>
              <a:rPr sz="2400" lang="en">
                <a:solidFill>
                  <a:srgbClr val="FFFFFF"/>
                </a:solidFill>
              </a:rPr>
              <a:t>PII, enemies, political dissidents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FF9900"/>
                </a:solidFill>
              </a:rPr>
              <a:t>(operation Aurora)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credit cards, financial data </a:t>
            </a:r>
            <a:r>
              <a:rPr lang="en">
                <a:solidFill>
                  <a:srgbClr val="FF9900"/>
                </a:solidFill>
              </a:rPr>
              <a:t>(Sony ps3 hack)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passwords, password hashes </a:t>
            </a:r>
            <a:r>
              <a:rPr lang="en">
                <a:solidFill>
                  <a:srgbClr val="FF9900"/>
                </a:solidFill>
              </a:rPr>
              <a:t>(every hack)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25000"/>
              <a:buFont typeface="Arial"/>
              <a:buChar char="●"/>
            </a:pPr>
            <a:r>
              <a:rPr sz="2400" lang="en"/>
              <a:t>TOTAL Corporate Sabotage</a:t>
            </a:r>
            <a:r>
              <a:rPr lang="en"/>
              <a:t> </a:t>
            </a:r>
            <a:r>
              <a:rPr lang="en">
                <a:solidFill>
                  <a:srgbClr val="FF9900"/>
                </a:solidFill>
              </a:rPr>
              <a:t>(HBGary hack)	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partner companies / 3rd parties </a:t>
            </a:r>
            <a:r>
              <a:rPr lang="en">
                <a:solidFill>
                  <a:srgbClr val="FF9900"/>
                </a:solidFill>
              </a:rPr>
              <a:t>(too many)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they will pivot from your systems to attack partners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LONG TERM backdoors into your system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intellectual property </a:t>
            </a:r>
            <a:r>
              <a:rPr lang="en">
                <a:solidFill>
                  <a:srgbClr val="FF9900"/>
                </a:solidFill>
              </a:rPr>
              <a:t>(most APT hacks)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i="1"/>
              <a:t>and anything for the</a:t>
            </a:r>
            <a:r>
              <a:rPr lang="en">
                <a:solidFill>
                  <a:srgbClr val="FF9900"/>
                </a:solidFill>
              </a:rPr>
              <a:t> </a:t>
            </a:r>
            <a:r>
              <a:rPr u="sng" lang="en">
                <a:solidFill>
                  <a:srgbClr val="FF9900"/>
                </a:solidFill>
              </a:rPr>
              <a:t>lulz</a:t>
            </a:r>
          </a:p>
        </p:txBody>
      </p:sp>
      <p:cxnSp>
        <p:nvCxnSpPr>
          <p:cNvPr id="520" name="Shape 520"/>
          <p:cNvCxnSpPr/>
          <p:nvPr/>
        </p:nvCxnSpPr>
        <p:spPr>
          <a:xfrm flipH="1">
            <a:off y="1344800" x="4580849"/>
            <a:ext cy="763500" cx="1419900"/>
          </a:xfrm>
          <a:prstGeom prst="straightConnector1">
            <a:avLst/>
          </a:prstGeom>
          <a:noFill/>
          <a:ln w="3810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521" name="Shape 521"/>
          <p:cNvSpPr txBox="1"/>
          <p:nvPr/>
        </p:nvSpPr>
        <p:spPr>
          <a:xfrm>
            <a:off y="782250" x="5973950"/>
            <a:ext cy="723299" cx="1460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400" lang="en">
                <a:solidFill>
                  <a:srgbClr val="FFFFFF"/>
                </a:solidFill>
              </a:rPr>
              <a:t>On the rise :(</a:t>
            </a:r>
          </a:p>
        </p:txBody>
      </p:sp>
    </p:spTree>
  </p:cSld>
  <p:clrMapOvr>
    <a:masterClrMapping/>
  </p:clrMapOvr>
  <p:transition spd="slow">
    <p:cut/>
  </p:transition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5" name="Shape 5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526" name="Shape 5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99100" x="1294064"/>
            <a:ext cy="6594258" cx="6555870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Shape 527"/>
          <p:cNvSpPr txBox="1"/>
          <p:nvPr/>
        </p:nvSpPr>
        <p:spPr>
          <a:xfrm>
            <a:off y="2322600" x="3509375"/>
            <a:ext cy="2250300" cx="1821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800" lang="en"/>
              <a:t>The methodology cycle of hackers, and penetration testers.</a:t>
            </a:r>
          </a:p>
        </p:txBody>
      </p:sp>
    </p:spTree>
  </p:cSld>
  <p:clrMapOvr>
    <a:masterClrMapping/>
  </p:clrMapOvr>
  <p:transition spd="slow">
    <p:cut/>
  </p:transition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1" name="Shape 5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2" name="Shape 53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Real World</a:t>
            </a:r>
          </a:p>
        </p:txBody>
      </p:sp>
      <p:sp>
        <p:nvSpPr>
          <p:cNvPr id="533" name="Shape 53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Bad guys have major advantage.  They can: 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use proxies, spoof IP, MAC address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attack anonymously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utilize android/windows spyware apps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attacking your partners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blackmail/$5 wrench 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easily buy crimekits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zeus tr0jan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can break many laws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impersonate police</a:t>
            </a:r>
          </a:p>
          <a:p>
            <a:pPr rtl="0" lvl="2" indent="-381000" marL="1371600">
              <a:spcBef>
                <a:spcPts val="0"/>
              </a:spcBef>
              <a:buClr>
                <a:schemeClr val="lt1"/>
              </a:buClr>
              <a:buSzPct val="80000"/>
              <a:buFont typeface="Wingdings"/>
              <a:buChar char="§"/>
            </a:pPr>
            <a:r>
              <a:rPr lang="en"/>
              <a:t>social engineering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34" name="Shape 5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084500" x="4876800"/>
            <a:ext cy="2548650" cx="41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8" name="Shape 5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9" name="Shape 53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Real World...</a:t>
            </a:r>
          </a:p>
        </p:txBody>
      </p:sp>
      <p:sp>
        <p:nvSpPr>
          <p:cNvPr id="540" name="Shape 54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Thats why pen testing and incident responders are so important</a:t>
            </a:r>
          </a:p>
        </p:txBody>
      </p:sp>
    </p:spTree>
  </p:cSld>
  <p:clrMapOvr>
    <a:masterClrMapping/>
  </p:clrMapOvr>
  <p:transition spd="slow">
    <p:cut/>
  </p:transition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4" name="Shape 5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5" name="Shape 54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Doubts?</a:t>
            </a:r>
          </a:p>
        </p:txBody>
      </p:sp>
      <p:sp>
        <p:nvSpPr>
          <p:cNvPr id="546" name="Shape 54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Can't we just fix this crap by: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everyone being smart (no more dumb users)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everyone using strong passwords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safe code 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(no unsafe C functions)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safer languages like python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fix all the buffer overflows, SQLi vulns, etc!!  </a:t>
            </a:r>
            <a:br>
              <a:rPr lang="en"/>
            </a:br>
            <a:r>
              <a:rPr lang="en"/>
              <a:t>        </a:t>
            </a:r>
            <a:r>
              <a:rPr u="sng" b="1" lang="en"/>
              <a:t>Come on already its 2014!!!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keeping everything patched?</a:t>
            </a:r>
          </a:p>
          <a:p>
            <a:pPr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etc...</a:t>
            </a:r>
          </a:p>
        </p:txBody>
      </p:sp>
      <p:sp>
        <p:nvSpPr>
          <p:cNvPr id="547" name="Shape 547"/>
          <p:cNvSpPr txBox="1"/>
          <p:nvPr/>
        </p:nvSpPr>
        <p:spPr>
          <a:xfrm>
            <a:off y="5518825" x="2026600"/>
            <a:ext cy="1134900" cx="6906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2400" lang="en">
                <a:solidFill>
                  <a:srgbClr val="FF0000"/>
                </a:solidFill>
              </a:rPr>
              <a:t>I really wish, but its not likely! </a:t>
            </a:r>
          </a:p>
          <a:p>
            <a:pPr>
              <a:spcBef>
                <a:spcPts val="0"/>
              </a:spcBef>
              <a:buNone/>
            </a:pPr>
            <a:r>
              <a:rPr b="1" sz="2400" lang="en">
                <a:solidFill>
                  <a:srgbClr val="FF0000"/>
                </a:solidFill>
              </a:rPr>
              <a:t>:(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1" name="Shape 5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2" name="Shape 55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553" name="Shape 55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Reading: 0x200 up to 0x260 (HAOE)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Grade Breakdown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Homeworks 55%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lang="en"/>
              <a:t>10 Homeworks are hands on exposure to topics, and are mini-project like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lang="en"/>
              <a:t>Midterms 30%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lang="en"/>
              <a:t>Midterms 1 and 2 will cover the meat of the class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lang="en"/>
              <a:t>Final Exam 15%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lang="en"/>
              <a:t>Required by FSU.  (takehome)</a:t>
            </a:r>
          </a:p>
          <a:p>
            <a:pPr indent="0" marL="0">
              <a:spcBef>
                <a:spcPts val="0"/>
              </a:spcBef>
              <a:buNone/>
            </a:pPr>
            <a:r>
              <a:rPr lang="en" i="1"/>
              <a:t>No more term project</a:t>
            </a:r>
          </a:p>
        </p:txBody>
      </p:sp>
    </p:spTree>
  </p:cSld>
  <p:clrMapOvr>
    <a:masterClrMapping/>
  </p:clrMapOvr>
  <p:transition spd="slow">
    <p:cut/>
  </p:transition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7" name="Shape 5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8" name="Shape 55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Sources</a:t>
            </a:r>
          </a:p>
        </p:txBody>
      </p:sp>
      <p:sp>
        <p:nvSpPr>
          <p:cNvPr id="559" name="Shape 55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All the history slides: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Dan Guido "Vulnerability Disclosure: Penetration Testing and Vulnerability Analysis", Fall 2011.  </a:t>
            </a:r>
            <a:r>
              <a:rPr u="sng" sz="1800" lang="en">
                <a:solidFill>
                  <a:schemeClr val="hlink"/>
                </a:solidFill>
                <a:hlinkClick r:id="rId3"/>
              </a:rPr>
              <a:t>pentest.cryptocity.net/files/intro/vuln_disclosure.pdf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Grading Policy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Individual work only: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On every homework, assignment, and project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Do not share answers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In all homeworks I grade based off of your: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"/>
              <a:t>Ability to utilize the required skills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"/>
              <a:t>Communicate what you did, what happened, and etc...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