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42F733F-9865-42DD-B3D8-499A2BD055DA}">
  <a:tblStyle styleName="Table_0" styleId="{942F733F-9865-42DD-B3D8-499A2BD055D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31.xml" Type="http://schemas.openxmlformats.org/officeDocument/2006/relationships/slide" Id="rId36"/><Relationship Target="slides/slide25.xml" Type="http://schemas.openxmlformats.org/officeDocument/2006/relationships/slide" Id="rId30"/><Relationship Target="slides/slide26.xml" Type="http://schemas.openxmlformats.org/officeDocument/2006/relationships/slide" Id="rId31"/><Relationship Target="slides/slide66.xml" Type="http://schemas.openxmlformats.org/officeDocument/2006/relationships/slide" Id="rId71"/><Relationship Target="slides/slide29.xml" Type="http://schemas.openxmlformats.org/officeDocument/2006/relationships/slide" Id="rId34"/><Relationship Target="slides/slide65.xml" Type="http://schemas.openxmlformats.org/officeDocument/2006/relationships/slide" Id="rId70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70.xml" Type="http://schemas.openxmlformats.org/officeDocument/2006/relationships/slide" Id="rId75"/><Relationship Target="slides/slide69.xml" Type="http://schemas.openxmlformats.org/officeDocument/2006/relationships/slide" Id="rId74"/><Relationship Target="slides/slide68.xml" Type="http://schemas.openxmlformats.org/officeDocument/2006/relationships/slide" Id="rId73"/><Relationship Target="slides/slide67.xml" Type="http://schemas.openxmlformats.org/officeDocument/2006/relationships/slide" Id="rId72"/><Relationship Target="slides/slide74.xml" Type="http://schemas.openxmlformats.org/officeDocument/2006/relationships/slide" Id="rId79"/><Relationship Target="slides/slide73.xml" Type="http://schemas.openxmlformats.org/officeDocument/2006/relationships/slide" Id="rId78"/><Relationship Target="slides/slide72.xml" Type="http://schemas.openxmlformats.org/officeDocument/2006/relationships/slide" Id="rId77"/><Relationship Target="slides/slide71.xml" Type="http://schemas.openxmlformats.org/officeDocument/2006/relationships/slide" Id="rId76"/><Relationship Target="slides/slide43.xml" Type="http://schemas.openxmlformats.org/officeDocument/2006/relationships/slide" Id="rId48"/><Relationship Target="slides/slide42.xml" Type="http://schemas.openxmlformats.org/officeDocument/2006/relationships/slide" Id="rId47"/><Relationship Target="slides/slide44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5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6.xml" Type="http://schemas.openxmlformats.org/officeDocument/2006/relationships/slide" Id="rId41"/><Relationship Target="tableStyles.xml" Type="http://schemas.openxmlformats.org/officeDocument/2006/relationships/tableStyles" Id="rId3"/><Relationship Target="slides/slide37.xml" Type="http://schemas.openxmlformats.org/officeDocument/2006/relationships/slide" Id="rId42"/><Relationship Target="slides/slide75.xml" Type="http://schemas.openxmlformats.org/officeDocument/2006/relationships/slide" Id="rId80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76.xml" Type="http://schemas.openxmlformats.org/officeDocument/2006/relationships/slide" Id="rId81"/><Relationship Target="slides/slide41.xml" Type="http://schemas.openxmlformats.org/officeDocument/2006/relationships/slide" Id="rId46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Relationship Target="slides/slide53.xml" Type="http://schemas.openxmlformats.org/officeDocument/2006/relationships/slide" Id="rId58"/><Relationship Target="slides/slide54.xml" Type="http://schemas.openxmlformats.org/officeDocument/2006/relationships/slide" Id="rId59"/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52.xml" Type="http://schemas.openxmlformats.org/officeDocument/2006/relationships/slide" Id="rId57"/><Relationship Target="slides/slide51.xml" Type="http://schemas.openxmlformats.org/officeDocument/2006/relationships/slide" Id="rId56"/><Relationship Target="slides/slide50.xml" Type="http://schemas.openxmlformats.org/officeDocument/2006/relationships/slide" Id="rId55"/><Relationship Target="slides/slide49.xml" Type="http://schemas.openxmlformats.org/officeDocument/2006/relationships/slide" Id="rId54"/><Relationship Target="slides/slide48.xml" Type="http://schemas.openxmlformats.org/officeDocument/2006/relationships/slide" Id="rId53"/><Relationship Target="slides/slide47.xml" Type="http://schemas.openxmlformats.org/officeDocument/2006/relationships/slide" Id="rId52"/><Relationship Target="slides/slide46.xml" Type="http://schemas.openxmlformats.org/officeDocument/2006/relationships/slide" Id="rId51"/><Relationship Target="slides/slide45.xml" Type="http://schemas.openxmlformats.org/officeDocument/2006/relationships/slide" Id="rId50"/><Relationship Target="slides/slide64.xml" Type="http://schemas.openxmlformats.org/officeDocument/2006/relationships/slide" Id="rId69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slides/slide16.xml" Type="http://schemas.openxmlformats.org/officeDocument/2006/relationships/slide" Id="rId21"/><Relationship Target="slides/slide17.xml" Type="http://schemas.openxmlformats.org/officeDocument/2006/relationships/slide" Id="rId22"/><Relationship Target="slides/slide55.xml" Type="http://schemas.openxmlformats.org/officeDocument/2006/relationships/slide" Id="rId60"/><Relationship Target="slides/slide18.xml" Type="http://schemas.openxmlformats.org/officeDocument/2006/relationships/slide" Id="rId2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61.xml" Type="http://schemas.openxmlformats.org/officeDocument/2006/relationships/slide" Id="rId66"/><Relationship Target="slides/slide60.xml" Type="http://schemas.openxmlformats.org/officeDocument/2006/relationships/slide" Id="rId65"/><Relationship Target="slides/slide63.xml" Type="http://schemas.openxmlformats.org/officeDocument/2006/relationships/slide" Id="rId68"/><Relationship Target="slides/slide62.xml" Type="http://schemas.openxmlformats.org/officeDocument/2006/relationships/slide" Id="rId67"/><Relationship Target="slides/slide57.xml" Type="http://schemas.openxmlformats.org/officeDocument/2006/relationships/slide" Id="rId62"/><Relationship Target="slides/slide56.xml" Type="http://schemas.openxmlformats.org/officeDocument/2006/relationships/slide" Id="rId61"/><Relationship Target="slides/slide59.xml" Type="http://schemas.openxmlformats.org/officeDocument/2006/relationships/slide" Id="rId64"/><Relationship Target="slides/slide58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8" name="Shape 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2" name="Shape 3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8" name="Shape 3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0" name="Shape 3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6" name="Shape 3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2" name="Shape 4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6" name="Shape 4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2" name="Shape 4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9" name="Shape 4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5" name="Shape 4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7" name="Shape 4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sdn.microsoft.com/en-us/library/kk6xf663.aspx" Type="http://schemas.openxmlformats.org/officeDocument/2006/relationships/hyperlink" TargetMode="External" Id="rId10"/><Relationship Target="http://www.cplusplus.com/reference/cstring/memmove/" Type="http://schemas.openxmlformats.org/officeDocument/2006/relationships/hyperlink" TargetMode="External" Id="rId4"/><Relationship Target="http://msdn.microsoft.com/en-us/library/td1esda9.aspx" Type="http://schemas.openxmlformats.org/officeDocument/2006/relationships/hyperlink" TargetMode="External" Id="rId11"/><Relationship Target="http://www.cplusplus.com/reference/cstring/memcpy/" Type="http://schemas.openxmlformats.org/officeDocument/2006/relationships/hyperlink" TargetMode="External" Id="rId3"/><Relationship Target="http://msdn.microsoft.com/en-us/library/td1esda9.aspx" Type="http://schemas.openxmlformats.org/officeDocument/2006/relationships/hyperlink" TargetMode="External" Id="rId9"/><Relationship Target="http://www.cplusplus.com/reference/cstring/strncpy/" Type="http://schemas.openxmlformats.org/officeDocument/2006/relationships/hyperlink" TargetMode="External" Id="rId6"/><Relationship Target="http://www.cplusplus.com/reference/cstring/strcpy/" Type="http://schemas.openxmlformats.org/officeDocument/2006/relationships/hyperlink" TargetMode="External" Id="rId5"/><Relationship Target="http://msdn.microsoft.com/en-us/library/kk6xf663.aspx" Type="http://schemas.openxmlformats.org/officeDocument/2006/relationships/hyperlink" TargetMode="External" Id="rId8"/><Relationship Target="http://msdn.microsoft.com/en-us/library/td1esda9.aspx" Type="http://schemas.openxmlformats.org/officeDocument/2006/relationships/hyperlink" TargetMode="External" Id="rId7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cplusplus.com/reference/cstring/strncat/" Type="http://schemas.openxmlformats.org/officeDocument/2006/relationships/hyperlink" TargetMode="External" Id="rId4"/><Relationship Target="http://www.cplusplus.com/reference/cstring/strcat/" Type="http://schemas.openxmlformats.org/officeDocument/2006/relationships/hyperlink" TargetMode="External" Id="rId3"/><Relationship Target="http://www.cplusplus.com/reference/cstdio/snprintf/" Type="http://schemas.openxmlformats.org/officeDocument/2006/relationships/hyperlink" TargetMode="External" Id="rId6"/><Relationship Target="http://www.cplusplus.com/reference/cstdio/sprintf/?kw=sprintf" Type="http://schemas.openxmlformats.org/officeDocument/2006/relationships/hyperlink" TargetMode="External" Id="rId5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cc.godbolt.org/#%7B%22version%22%3A3%2C%22filterAsm%22%3A%7B%22labels%22%3Atrue%2C%22directives%22%3Atrue%2C%22commentOnly%22%3Atrue%2C%22intel%22%3Atrue%2C%22colouriseAsm%22%3Atrue%7D%2C%22compilers%22%3A%5B%7B%22source%22%3A%22%23include%20%3Cstdio.h%3E%5Cn%23include%20%3Cstdlib.h%3E%5Cn%5Cnchar%20*gets(char%20*dest)%7B%5Cn%20int%20c%20%3D%20getchar()%3B%5Cn%20char%20*p%20%3D%20dest%3B%5Cn%20%20while%20(c!%3D%20EOF%20%26%26%20c%20!%3D%20'%5C%5Cn')%7B%5Cn%20%20%20%20*p%2B%2B%20%3D%20c%3B%5Cn%20%20%20%20c%20%3D%20getchar()%3B%5Cn%20%20%7D%5Cn%20%20*p%20%3D%20'%5C%5C0'%3B%5Cn%20%20return%20dest%3B%5Cn%7D%5Cn%5Cnvoid%20foo()%20%7B%5Cn%20%20char%20response%5B8%5D%3B%5Cn%20%20puts(%5C%22Continue%3F%20%5By%5D%20n%3A%20%5C%22)%3B%5Cn%20%20gets(response)%3B%5Cn%20%20if%20(response%5B0%5D%20%3D%3D'n')%5Cn%20%20%20%20%5Ctexit(0)%3B%5Cn%20%20return%3B%5Cn%7D%5Cn%5Cn%22%2C%22compiler%22%3A%22%2Fopt%2Fgcc-4.9.0-with-concepts%2Fbin%2Fg%2B%2B%22%2C%22options%22%3A%22%22%7D%5D%7D" Type="http://schemas.openxmlformats.org/officeDocument/2006/relationships/hyperlink" TargetMode="External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ebsec.github.io/unicode-security-guide/character-transformations/" Type="http://schemas.openxmlformats.org/officeDocument/2006/relationships/hyperlink" TargetMode="External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iva64.com/en/pvs-studio/" Type="http://schemas.openxmlformats.org/officeDocument/2006/relationships/hyperlink" TargetMode="External" Id="rId4"/><Relationship Target="../media/image03.png" Type="http://schemas.openxmlformats.org/officeDocument/2006/relationships/image" Id="rId3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iva64.com/en/pvs-studio/" Type="http://schemas.openxmlformats.org/officeDocument/2006/relationships/hyperlink" TargetMode="External" Id="rId4"/><Relationship Target="../media/image04.png" Type="http://schemas.openxmlformats.org/officeDocument/2006/relationships/image" Id="rId3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iva64.com/en/pvs-studio/" Type="http://schemas.openxmlformats.org/officeDocument/2006/relationships/hyperlink" TargetMode="External" Id="rId4"/><Relationship Target="../media/image05.png" Type="http://schemas.openxmlformats.org/officeDocument/2006/relationships/image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viva64.com/en/pvs-studio/" Type="http://schemas.openxmlformats.org/officeDocument/2006/relationships/hyperlink" TargetMode="External" Id="rId4"/><Relationship Target="../media/image06.png" Type="http://schemas.openxmlformats.org/officeDocument/2006/relationships/image" Id="rId3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ynh/cpp-to-assembly" Type="http://schemas.openxmlformats.org/officeDocument/2006/relationships/hyperlink" TargetMode="External" Id="rId4"/><Relationship Target="http://gcc.godbolt.org/" Type="http://schemas.openxmlformats.org/officeDocument/2006/relationships/hyperlink" TargetMode="External" Id="rId3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Essential C Security 101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Florida State University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Spring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CCCCCCCCCCCCCCCCCCCC\xCC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USED IN EVERYTHING!</a:t>
            </a:r>
          </a:p>
          <a:p>
            <a:pPr rtl="0" lvl="0">
              <a:spcBef>
                <a:spcPts val="0"/>
              </a:spcBef>
              <a:buNone/>
            </a:pPr>
            <a:r>
              <a:rPr lang="en" i="1"/>
              <a:t>45 years and going strong!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Operating Systems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Embedded Systems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i="1"/>
              <a:t>Planes, Trains, Satellites, Missiles, Boats, etc..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Drivers, Libraries, Other languages...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just cannot get away from it.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 Types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 functions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Common Errors / Vulnerabilities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Mitigations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C Terms for strings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 - sequence (array) of characters up to and including the null character terminating 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Length - the length of the sequence up till (not counting) the null character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Size - number of bytes allocated to the array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Count - number of elements in the array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size != length (depends on character size)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Length of Character / String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Atomic size (# bytes) of string depends on length of character!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 single UTF-8 char = 1-4 bytes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wide char = 2-4 bytes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Strings can be: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normal  / “narrow”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wide character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multi-byte (heterogenous char types!)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char types: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char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unsigned char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2400" lang="en"/>
              <a:t>signed char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wchar_t types: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wchar_t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unsigned wchar_t  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signed wchar_t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y="3074000" x="3854950"/>
            <a:ext cy="1013700" cx="4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general wchar_t is not meant to be signed / unsigned.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whcar_t is a integer type whose range of values can represent distinct codes for all members of the largest extended character set specified among the supported locales [1]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characters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void foo()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size_t len;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char 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signed wchar_t y;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unsigned char z;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signed char zz;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len = sizeof(x);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len = sizeof(y);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len = sizeof(z);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  len = sizeof(zz);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wchar_t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typically uses UTF-16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wchar_t is thus 2 bytes (16 bits…)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Linux / OSX typically uses UTF-32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wchar_t is thus 4 bytes (32 bits…)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sizeof(wchar_t) is usually 2 or more bytes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/>
              <a:t>size of a wchar_t array != count of the array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length functions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strlen (run time)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sizeof (compile time)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wcslen (for wide characters)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Characters (from [1] page 38)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 // use compiler opt -fpermissive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void foo()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size_t len;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signed char scstr[]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unsigned char uscstr[]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strlen(cstr);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strlen(scstr);   // will trigger warnings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strlen(uscstr); // will trigger warnings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strlen vs sizeof (derived from [1])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void foo()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size_t len;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signed char scstr[]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unsigned char uscstr[] = "char string";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strlen(cstr);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sizeof(scstr);  // no warnings!  returns hardcoded value!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len = sizeof(uscstr); // no warnings!  returns hardcoded value!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 of talk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Intro to CPU &amp; Registers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Motivation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Pointers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Dynamic Memory Management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string functions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Copying: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memcpy</a:t>
            </a:r>
            <a:r>
              <a:rPr sz="1800" lang="en"/>
              <a:t>			Copy block of memory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memmove</a:t>
            </a:r>
            <a:r>
              <a:rPr sz="1800" lang="en"/>
              <a:t>		Move block of memory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5"/>
              </a:rPr>
              <a:t>strcpy </a:t>
            </a:r>
            <a:r>
              <a:rPr sz="1800" lang="en"/>
              <a:t>			Copy string (unbounded)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6"/>
              </a:rPr>
              <a:t>strncpy </a:t>
            </a:r>
            <a:r>
              <a:rPr sz="1800" lang="en"/>
              <a:t>			Copy characters from string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7"/>
              </a:rPr>
              <a:t>strcpy_s</a:t>
            </a:r>
            <a:r>
              <a:rPr sz="1800" lang="en"/>
              <a:t>			(A windows function, not C99/C11)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strdup			(a POSIX function, not C99/C11)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8"/>
              </a:rPr>
              <a:t>wcscpy</a:t>
            </a:r>
            <a:r>
              <a:rPr sz="1800" lang="en"/>
              <a:t>			(A windows function, not C99/C11)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9"/>
              </a:rPr>
              <a:t>wcscpy_s</a:t>
            </a:r>
            <a:r>
              <a:rPr sz="1800" lang="en"/>
              <a:t>		(A windows function, not C99/C11)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10"/>
              </a:rPr>
              <a:t>_mbscpy</a:t>
            </a:r>
            <a:r>
              <a:rPr sz="1800" lang="en"/>
              <a:t>		(A windows function, not C99/C11)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11"/>
              </a:rPr>
              <a:t>_mbscpy_s</a:t>
            </a:r>
            <a:r>
              <a:rPr sz="1800" lang="en"/>
              <a:t>		(A windows function, not C99/C11)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 functions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Concatenation</a:t>
            </a:r>
            <a:r>
              <a:rPr lang="en"/>
              <a:t>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strcat</a:t>
            </a:r>
            <a:r>
              <a:rPr lang="en"/>
              <a:t>     	Concatenate strings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strncat </a:t>
            </a:r>
            <a:r>
              <a:rPr lang="en"/>
              <a:t>  	Append characters from string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sprintf</a:t>
            </a:r>
            <a:r>
              <a:rPr lang="en"/>
              <a:t>		Format strings (also copying)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snprintf </a:t>
            </a:r>
            <a:r>
              <a:rPr lang="en"/>
              <a:t>		Format strings (also copying)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Common Errors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We’ll cover some common errors: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improperly bounded string copies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off-by-one errors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string truncation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null termination errors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Things that cause “UNDEFINED BEHAVIOR” :)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/>
              <a:t>potentially memory corruption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improperly bounded string copies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Common culprits of old (now depreciated)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gets (cannot be used safely)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strcpy (unsafe, but can be used safely)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Newer common culprits… misuse of: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strncpy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memmove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memcpy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sprintf / snprintf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improperly bounded string copies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#include &lt;stdio.h&gt;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#include &lt;stdlib.h&gt;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void foo()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response[8];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puts("Continue? [y] n: ");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gets(response);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if (response[0] =='n')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  	exit(0);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return;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78" name="Shape 178"/>
          <p:cNvSpPr txBox="1"/>
          <p:nvPr/>
        </p:nvSpPr>
        <p:spPr>
          <a:xfrm>
            <a:off y="1884250" x="3851250"/>
            <a:ext cy="2991900" cx="4882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char *gets(char *dest)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int c = getchar();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char *p = dest;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/>
              <a:t>while (c!= EOF &amp;&amp; c != '\n')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{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*p++ = c;</a:t>
            </a:r>
          </a:p>
          <a:p>
            <a:pPr rtl="0" lvl="0" indent="0" marL="9144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 = getchar();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*p = '\0';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return dest;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y="1311350" x="2527200"/>
            <a:ext cy="452100" cx="615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from [1] p42.  Short  link to this in  gcc.godbolt:  </a:t>
            </a:r>
            <a:r>
              <a:rPr u="sng" lang="en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  <p:sp>
        <p:nvSpPr>
          <p:cNvPr id="180" name="Shape 180"/>
          <p:cNvSpPr/>
          <p:nvPr/>
        </p:nvSpPr>
        <p:spPr>
          <a:xfrm>
            <a:off y="1998825" x="3221050"/>
            <a:ext cy="2177075" cx="585650"/>
          </a:xfrm>
          <a:custGeom>
            <a:pathLst>
              <a:path w="23426" extrusionOk="0" h="87083">
                <a:moveTo>
                  <a:pt y="0" x="22917"/>
                </a:moveTo>
                <a:lnTo>
                  <a:pt y="6621" x="6366"/>
                </a:lnTo>
                <a:lnTo>
                  <a:pt y="15278" x="11968"/>
                </a:lnTo>
                <a:lnTo>
                  <a:pt y="45324" x="12477"/>
                </a:lnTo>
                <a:lnTo>
                  <a:pt y="48380" x="0"/>
                </a:lnTo>
                <a:lnTo>
                  <a:pt y="52963" x="11204"/>
                </a:lnTo>
                <a:lnTo>
                  <a:pt y="72060" x="12986"/>
                </a:lnTo>
                <a:lnTo>
                  <a:pt y="80972" x="8658"/>
                </a:lnTo>
                <a:lnTo>
                  <a:pt y="87083" x="23426"/>
                </a:ln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181" name="Shape 181"/>
          <p:cNvCxnSpPr/>
          <p:nvPr/>
        </p:nvCxnSpPr>
        <p:spPr>
          <a:xfrm>
            <a:off y="3201950" x="1998825"/>
            <a:ext cy="19199" cx="109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improperly bounded string copies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some_function(char *inputstring)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char buf[256];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/* make a temp copy of data to work on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strcpy(buf, inputstring);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400" lang="en"/>
              <a:t>/* …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return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improperly bounded string copies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maybe_safer_function(char *inputstring)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char buf[256];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/* make a temp copy of data to work on */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	strncpy(buf, inputstring, strlen(inputstring));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/* …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return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2864575" x="4137725"/>
            <a:ext cy="2061299" cx="454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The lesson: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make sure “safe” functions are used correctly</a:t>
            </a:r>
          </a:p>
          <a:p>
            <a:pPr lvl="1" indent="-3175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otherwise no guarantee of safety / defined behavior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improperly bounded string copies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some_other_function(char *inputstring)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char buf[256];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/* make a temp copy of data to work on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sprintf(buf, "%s",  inputstring);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/* … */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	return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off-by-one errors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Similar to unbounded copies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involves reading/writing outside the bounds of the array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off-by-one errors (from [1] page 47)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void foo(){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char s1[] = "012345678";  // len 9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char s2[] = "0123456789";  // len 10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char *dest; int i;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strncpy(s1, s2, sizeof(s2));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dest = (char * ) malloc(strlen(s1));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for (i =1; i &lt;=11; i++)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    dest[i] = s1[i];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  dest[i]='\0';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  printf("dest = %s", dest);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Von Neumann Architecture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61" x="1142838"/>
            <a:ext cy="3725775" cx="508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 truncation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When too large of a string is put *safely* into too small of a destination.  Data is lost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Sometimes this can lead to a vulnerability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Depends on application logic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null termination errors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failure to properly null terminate strings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strncpy/strncat don’t null terminate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Mitigations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Follow best encoding practices: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800" lang="en">
                <a:solidFill>
                  <a:schemeClr val="hlink"/>
                </a:solidFill>
                <a:hlinkClick r:id="rId3"/>
              </a:rPr>
              <a:t>http://websec.github.io/unicode-security-guide/character-transformations/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Compiler flags: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safe functions safely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Adopt a single / unified model for handling strings (cover this at the end)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_FORTIFY_SOURCE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stack cookies (we’ll cover this in depth later)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Pointers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to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Function Pointers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Pointer Errors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Global Offset Table (GOT)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.dtors section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Pointer Operators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0" lang="en"/>
              <a:t>* and &amp;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 (declaration operator)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* when used in declaring a variable instantiates (or type casts) a variable pointing to an object of a given type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 *x;  // x points to a char object / array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wchar_t *y;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int *z;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y="3486275" x="43166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char *x;</a:t>
            </a:r>
          </a:p>
        </p:txBody>
      </p:sp>
      <p:sp>
        <p:nvSpPr>
          <p:cNvPr id="250" name="Shape 250"/>
          <p:cNvSpPr/>
          <p:nvPr/>
        </p:nvSpPr>
        <p:spPr>
          <a:xfrm>
            <a:off y="3486275" x="72122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d = “ABCD”;</a:t>
            </a:r>
          </a:p>
        </p:txBody>
      </p:sp>
      <p:cxnSp>
        <p:nvCxnSpPr>
          <p:cNvPr id="251" name="Shape 251"/>
          <p:cNvCxnSpPr>
            <a:stCxn id="249" idx="6"/>
            <a:endCxn id="250" idx="2"/>
          </p:cNvCxnSpPr>
          <p:nvPr/>
        </p:nvCxnSpPr>
        <p:spPr>
          <a:xfrm>
            <a:off y="4162775" x="5787874"/>
            <a:ext cy="0" cx="142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y="3786925" x="6056225"/>
            <a:ext cy="343500" cx="97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 = &amp;d;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 (dereference operator)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* </a:t>
            </a:r>
            <a:r>
              <a:rPr lang="en"/>
              <a:t>is a unary operator which denotes indirection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 operand doesn’t point to an object or function, the behavior of * is undefined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*(NULL) will typically trigger a segfault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or vulnerability if 0x000000000000 is a valid memory-mappable address :)</a:t>
            </a:r>
          </a:p>
          <a:p>
            <a:pPr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OLD SCHOOL computers, but also many modern embedded systems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* (dereference operator)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Think of it as it moves forwards in this relationship.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printf(“x contains at 0x%08x, it points to %s”,   </a:t>
            </a:r>
            <a:r>
              <a:rPr sz="2400" lang="en">
                <a:solidFill>
                  <a:schemeClr val="dk2"/>
                </a:solidFill>
              </a:rPr>
              <a:t>x</a:t>
            </a:r>
            <a:r>
              <a:rPr sz="2400" lang="en"/>
              <a:t>,       </a:t>
            </a:r>
            <a:r>
              <a:rPr sz="2400" lang="en">
                <a:solidFill>
                  <a:srgbClr val="FF0000"/>
                </a:solidFill>
              </a:rPr>
              <a:t>*x</a:t>
            </a:r>
            <a:r>
              <a:rPr sz="2400" lang="en"/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y="3486275" x="43166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*x;</a:t>
            </a:r>
          </a:p>
        </p:txBody>
      </p:sp>
      <p:sp>
        <p:nvSpPr>
          <p:cNvPr id="266" name="Shape 266"/>
          <p:cNvSpPr/>
          <p:nvPr/>
        </p:nvSpPr>
        <p:spPr>
          <a:xfrm>
            <a:off y="3486275" x="72122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d = “ABCD”;</a:t>
            </a:r>
          </a:p>
        </p:txBody>
      </p:sp>
      <p:cxnSp>
        <p:nvCxnSpPr>
          <p:cNvPr id="267" name="Shape 267"/>
          <p:cNvCxnSpPr>
            <a:stCxn id="265" idx="6"/>
            <a:endCxn id="266" idx="2"/>
          </p:cNvCxnSpPr>
          <p:nvPr/>
        </p:nvCxnSpPr>
        <p:spPr>
          <a:xfrm>
            <a:off y="4162775" x="5787874"/>
            <a:ext cy="0" cx="142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8" name="Shape 268"/>
          <p:cNvSpPr txBox="1"/>
          <p:nvPr/>
        </p:nvSpPr>
        <p:spPr>
          <a:xfrm>
            <a:off y="3786925" x="6056225"/>
            <a:ext cy="343500" cx="97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 = &amp;d;</a:t>
            </a:r>
          </a:p>
        </p:txBody>
      </p:sp>
      <p:sp>
        <p:nvSpPr>
          <p:cNvPr id="269" name="Shape 269"/>
          <p:cNvSpPr/>
          <p:nvPr/>
        </p:nvSpPr>
        <p:spPr>
          <a:xfrm>
            <a:off y="2659450" x="5433417"/>
            <a:ext cy="1256350" cx="1739550"/>
          </a:xfrm>
          <a:custGeom>
            <a:pathLst>
              <a:path w="69582" extrusionOk="0" h="50254">
                <a:moveTo>
                  <a:pt y="0" x="52401"/>
                </a:moveTo>
                <a:cubicBezTo>
                  <a:pt y="3650" x="44526"/>
                  <a:pt y="15104" x="12455"/>
                  <a:pt y="21905" x="5154"/>
                </a:cubicBezTo>
                <a:cubicBezTo>
                  <a:pt y="28705" x="-2147"/>
                  <a:pt y="36079" x="-2148"/>
                  <a:pt y="40804" x="8590"/>
                </a:cubicBezTo>
                <a:cubicBezTo>
                  <a:pt y="45528" x="19328"/>
                  <a:pt y="48679" x="59416"/>
                  <a:pt y="50254" x="6958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270" name="Shape 270"/>
          <p:cNvSpPr txBox="1"/>
          <p:nvPr/>
        </p:nvSpPr>
        <p:spPr>
          <a:xfrm rot="509980">
            <a:off y="3464778" x="5492392"/>
            <a:ext cy="343363" cx="21048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shows address of target</a:t>
            </a:r>
          </a:p>
        </p:txBody>
      </p:sp>
      <p:sp>
        <p:nvSpPr>
          <p:cNvPr id="271" name="Shape 271"/>
          <p:cNvSpPr/>
          <p:nvPr/>
        </p:nvSpPr>
        <p:spPr>
          <a:xfrm>
            <a:off y="2680925" x="5812903"/>
            <a:ext cy="869775" cx="1811075"/>
          </a:xfrm>
          <a:custGeom>
            <a:pathLst>
              <a:path w="72443" extrusionOk="0" h="34791">
                <a:moveTo>
                  <a:pt y="0" x="72443"/>
                </a:moveTo>
                <a:cubicBezTo>
                  <a:pt y="2720" x="62134"/>
                  <a:pt y="11668" x="21759"/>
                  <a:pt y="16322" x="10592"/>
                </a:cubicBezTo>
                <a:cubicBezTo>
                  <a:pt y="20975" x="-575"/>
                  <a:pt y="24840" x="-3796"/>
                  <a:pt y="27919" x="5438"/>
                </a:cubicBezTo>
                <a:cubicBezTo>
                  <a:pt y="30997" x="14672"/>
                  <a:pt y="33645" x="55906"/>
                  <a:pt y="34791" x="66000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dash"/>
            <a:round/>
            <a:headEnd w="lg" len="lg" type="none"/>
            <a:tailEnd w="lg" len="lg" type="triangle"/>
          </a:ln>
        </p:spPr>
      </p:sp>
      <p:sp>
        <p:nvSpPr>
          <p:cNvPr id="272" name="Shape 272"/>
          <p:cNvSpPr txBox="1"/>
          <p:nvPr/>
        </p:nvSpPr>
        <p:spPr>
          <a:xfrm rot="509980">
            <a:off y="3159978" x="5949592"/>
            <a:ext cy="343363" cx="21048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0000"/>
                </a:solidFill>
              </a:rPr>
              <a:t>shows value of target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&amp; (address-of operator)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&amp; shows you the actual data stored in the pointer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printf(“x is at 0x%08x, contains 0x%08x, it points to %s”, 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                        </a:t>
            </a:r>
            <a:r>
              <a:rPr sz="2400" lang="en">
                <a:solidFill>
                  <a:srgbClr val="E69138"/>
                </a:solidFill>
              </a:rPr>
              <a:t>&amp;x</a:t>
            </a:r>
            <a:r>
              <a:rPr sz="2400" lang="en"/>
              <a:t>,       </a:t>
            </a:r>
            <a:r>
              <a:rPr sz="2400" lang="en">
                <a:solidFill>
                  <a:schemeClr val="dk2"/>
                </a:solidFill>
              </a:rPr>
              <a:t>x</a:t>
            </a:r>
            <a:r>
              <a:rPr sz="2400" lang="en"/>
              <a:t>,       </a:t>
            </a:r>
            <a:r>
              <a:rPr sz="2400" lang="en">
                <a:solidFill>
                  <a:srgbClr val="FF0000"/>
                </a:solidFill>
              </a:rPr>
              <a:t>*x</a:t>
            </a:r>
            <a:r>
              <a:rPr sz="2400" lang="en"/>
              <a:t>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y="3638675" x="13448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*x;</a:t>
            </a:r>
          </a:p>
        </p:txBody>
      </p:sp>
      <p:sp>
        <p:nvSpPr>
          <p:cNvPr id="280" name="Shape 280"/>
          <p:cNvSpPr/>
          <p:nvPr/>
        </p:nvSpPr>
        <p:spPr>
          <a:xfrm>
            <a:off y="3638675" x="42404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d = “ABCD”;</a:t>
            </a:r>
          </a:p>
        </p:txBody>
      </p:sp>
      <p:cxnSp>
        <p:nvCxnSpPr>
          <p:cNvPr id="281" name="Shape 281"/>
          <p:cNvCxnSpPr>
            <a:stCxn id="279" idx="6"/>
            <a:endCxn id="280" idx="2"/>
          </p:cNvCxnSpPr>
          <p:nvPr/>
        </p:nvCxnSpPr>
        <p:spPr>
          <a:xfrm>
            <a:off y="4315175" x="2816074"/>
            <a:ext cy="0" cx="142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y="3939325" x="3084425"/>
            <a:ext cy="343500" cx="97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 = &amp;d;</a:t>
            </a:r>
          </a:p>
        </p:txBody>
      </p:sp>
      <p:sp>
        <p:nvSpPr>
          <p:cNvPr id="283" name="Shape 283"/>
          <p:cNvSpPr/>
          <p:nvPr/>
        </p:nvSpPr>
        <p:spPr>
          <a:xfrm>
            <a:off y="2811850" x="2553849"/>
            <a:ext cy="1256350" cx="1647353"/>
          </a:xfrm>
          <a:custGeom>
            <a:pathLst>
              <a:path w="69582" extrusionOk="0" h="50254">
                <a:moveTo>
                  <a:pt y="0" x="52401"/>
                </a:moveTo>
                <a:cubicBezTo>
                  <a:pt y="3650" x="44526"/>
                  <a:pt y="15104" x="12455"/>
                  <a:pt y="21905" x="5154"/>
                </a:cubicBezTo>
                <a:cubicBezTo>
                  <a:pt y="28705" x="-2147"/>
                  <a:pt y="36079" x="-2148"/>
                  <a:pt y="40804" x="8590"/>
                </a:cubicBezTo>
                <a:cubicBezTo>
                  <a:pt y="45528" x="19328"/>
                  <a:pt y="48679" x="59416"/>
                  <a:pt y="50254" x="69582"/>
                </a:cubicBezTo>
              </a:path>
            </a:pathLst>
          </a:custGeom>
          <a:noFill/>
          <a:ln w="38100" cap="flat">
            <a:solidFill>
              <a:schemeClr val="dk2"/>
            </a:solidFill>
            <a:prstDash val="dot"/>
            <a:round/>
            <a:headEnd w="lg" len="lg" type="none"/>
            <a:tailEnd w="lg" len="lg" type="triangle"/>
          </a:ln>
        </p:spPr>
      </p:sp>
      <p:sp>
        <p:nvSpPr>
          <p:cNvPr id="284" name="Shape 284"/>
          <p:cNvSpPr txBox="1"/>
          <p:nvPr/>
        </p:nvSpPr>
        <p:spPr>
          <a:xfrm rot="509980">
            <a:off y="3617178" x="2520592"/>
            <a:ext cy="343363" cx="21048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2"/>
                </a:solidFill>
              </a:rPr>
              <a:t>shows address of target</a:t>
            </a:r>
          </a:p>
        </p:txBody>
      </p:sp>
      <p:sp>
        <p:nvSpPr>
          <p:cNvPr id="285" name="Shape 285"/>
          <p:cNvSpPr/>
          <p:nvPr/>
        </p:nvSpPr>
        <p:spPr>
          <a:xfrm>
            <a:off y="2833325" x="2841103"/>
            <a:ext cy="869775" cx="1811075"/>
          </a:xfrm>
          <a:custGeom>
            <a:pathLst>
              <a:path w="72443" extrusionOk="0" h="34791">
                <a:moveTo>
                  <a:pt y="0" x="72443"/>
                </a:moveTo>
                <a:cubicBezTo>
                  <a:pt y="2720" x="62134"/>
                  <a:pt y="11668" x="21759"/>
                  <a:pt y="16322" x="10592"/>
                </a:cubicBezTo>
                <a:cubicBezTo>
                  <a:pt y="20975" x="-575"/>
                  <a:pt y="24840" x="-3796"/>
                  <a:pt y="27919" x="5438"/>
                </a:cubicBezTo>
                <a:cubicBezTo>
                  <a:pt y="30997" x="14672"/>
                  <a:pt y="33645" x="55906"/>
                  <a:pt y="34791" x="6600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round/>
            <a:headEnd w="lg" len="lg" type="none"/>
            <a:tailEnd w="lg" len="lg" type="triangle"/>
          </a:ln>
        </p:spPr>
      </p:sp>
      <p:sp>
        <p:nvSpPr>
          <p:cNvPr id="286" name="Shape 286"/>
          <p:cNvSpPr txBox="1"/>
          <p:nvPr/>
        </p:nvSpPr>
        <p:spPr>
          <a:xfrm rot="509980">
            <a:off y="3312378" x="2977792"/>
            <a:ext cy="343363" cx="21048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solidFill>
                  <a:srgbClr val="FF0000"/>
                </a:solidFill>
              </a:rPr>
              <a:t>shows value of target</a:t>
            </a:r>
          </a:p>
        </p:txBody>
      </p:sp>
      <p:sp>
        <p:nvSpPr>
          <p:cNvPr id="287" name="Shape 287"/>
          <p:cNvSpPr/>
          <p:nvPr/>
        </p:nvSpPr>
        <p:spPr>
          <a:xfrm>
            <a:off y="2833325" x="1494375"/>
            <a:ext cy="953592" cx="1424402"/>
          </a:xfrm>
          <a:custGeom>
            <a:pathLst>
              <a:path w="56195" extrusionOk="0" h="44670">
                <a:moveTo>
                  <a:pt y="0" x="56195"/>
                </a:moveTo>
                <a:cubicBezTo>
                  <a:pt y="4581" x="53116"/>
                  <a:pt y="22693" x="45027"/>
                  <a:pt y="27490" x="37726"/>
                </a:cubicBezTo>
                <a:cubicBezTo>
                  <a:pt y="32286" x="30424"/>
                  <a:pt y="27418" x="18612"/>
                  <a:pt y="28778" x="12384"/>
                </a:cubicBezTo>
                <a:cubicBezTo>
                  <a:pt y="30138" x="6156"/>
                  <a:pt y="33001" x="1789"/>
                  <a:pt y="35650" x="358"/>
                </a:cubicBezTo>
                <a:cubicBezTo>
                  <a:pt y="38298" x="-1073"/>
                  <a:pt y="43166" x="3221"/>
                  <a:pt y="44670" x="3794"/>
                </a:cubicBezTo>
              </a:path>
            </a:pathLst>
          </a:custGeom>
          <a:noFill/>
          <a:ln w="38100" cap="flat">
            <a:solidFill>
              <a:srgbClr val="E69138"/>
            </a:solidFill>
            <a:prstDash val="dashDot"/>
            <a:round/>
            <a:headEnd w="lg" len="lg" type="none"/>
            <a:tailEnd w="lg" len="lg" type="triangle"/>
          </a:ln>
        </p:spPr>
      </p:sp>
      <p:sp>
        <p:nvSpPr>
          <p:cNvPr id="288" name="Shape 288"/>
          <p:cNvSpPr txBox="1"/>
          <p:nvPr/>
        </p:nvSpPr>
        <p:spPr>
          <a:xfrm rot="-870056">
            <a:off y="3013434" x="1073759"/>
            <a:ext cy="257799" cx="147126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sz="1100" lang="en">
                <a:solidFill>
                  <a:srgbClr val="E69138"/>
                </a:solidFill>
              </a:rPr>
              <a:t>shows address of pointer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-&gt; (member-of operator)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-&gt; dereferences a structure and accesses a member of that structure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p-&gt;next (for linked lists)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</a:t>
            </a:r>
            <a:r>
              <a:rPr lang="en">
                <a:solidFill>
                  <a:schemeClr val="accent4"/>
                </a:solidFill>
              </a:rPr>
              <a:t>-&gt;</a:t>
            </a:r>
            <a:r>
              <a:rPr lang="en"/>
              <a:t>name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y="3638675" x="1344875"/>
            <a:ext cy="1353000" cx="1471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char *x;</a:t>
            </a:r>
          </a:p>
        </p:txBody>
      </p:sp>
      <p:sp>
        <p:nvSpPr>
          <p:cNvPr id="296" name="Shape 296"/>
          <p:cNvSpPr/>
          <p:nvPr/>
        </p:nvSpPr>
        <p:spPr>
          <a:xfrm>
            <a:off y="3638675" x="4240475"/>
            <a:ext cy="1353000" cx="23097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struct d {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n"/>
              <a:t>int x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n"/>
              <a:t>int y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200" lang="en"/>
              <a:t>char *name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200" lang="en"/>
              <a:t>}</a:t>
            </a:r>
          </a:p>
        </p:txBody>
      </p:sp>
      <p:cxnSp>
        <p:nvCxnSpPr>
          <p:cNvPr id="297" name="Shape 297"/>
          <p:cNvCxnSpPr>
            <a:stCxn id="295" idx="6"/>
            <a:endCxn id="296" idx="2"/>
          </p:cNvCxnSpPr>
          <p:nvPr/>
        </p:nvCxnSpPr>
        <p:spPr>
          <a:xfrm>
            <a:off y="4315175" x="2816074"/>
            <a:ext cy="0" cx="1424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y="3939325" x="3084425"/>
            <a:ext cy="343500" cx="977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x = &amp;d;</a:t>
            </a:r>
          </a:p>
        </p:txBody>
      </p:sp>
      <p:sp>
        <p:nvSpPr>
          <p:cNvPr id="299" name="Shape 299"/>
          <p:cNvSpPr/>
          <p:nvPr/>
        </p:nvSpPr>
        <p:spPr>
          <a:xfrm>
            <a:off y="3164125" x="1320775"/>
            <a:ext cy="1342250" cx="5523200"/>
          </a:xfrm>
          <a:custGeom>
            <a:pathLst>
              <a:path w="220928" extrusionOk="0" h="53690">
                <a:moveTo>
                  <a:pt y="0" x="0"/>
                </a:moveTo>
                <a:cubicBezTo>
                  <a:pt y="2577" x="5082"/>
                  <a:pt y="12885" x="6371"/>
                  <a:pt y="15463" x="30496"/>
                </a:cubicBezTo>
                <a:cubicBezTo>
                  <a:pt y="18040" x="54620"/>
                  <a:pt y="15606" x="115397"/>
                  <a:pt y="15463" x="144748"/>
                </a:cubicBezTo>
                <a:cubicBezTo>
                  <a:pt y="15319" x="174098"/>
                  <a:pt y="9091" x="194071"/>
                  <a:pt y="14604" x="206599"/>
                </a:cubicBezTo>
                <a:cubicBezTo>
                  <a:pt y="20116" x="219126"/>
                  <a:pt y="42021" x="222920"/>
                  <a:pt y="48536" x="219914"/>
                </a:cubicBezTo>
                <a:cubicBezTo>
                  <a:pt y="55050" x="216907"/>
                  <a:pt y="52831" x="193784"/>
                  <a:pt y="53690" x="188559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prstDash val="lgDash"/>
            <a:round/>
            <a:headEnd w="lg" len="lg" type="none"/>
            <a:tailEnd w="lg" len="lg" type="triangle"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Registers (General Purpose)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200150" x="457200"/>
            <a:ext cy="3725699" cx="346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EAX - Accumulator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holds return value usually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EBX - Accumulator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base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ECX - Count &amp; Accumulator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EDX - Data or I/O Address pointer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ESI - Source index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for source of string / array operands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EDI - Destination index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/>
              <a:t>for dest of string / array operands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3919038"/>
            <a:ext cy="3725775" cx="3575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 indexing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expr1[expr2]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returns the expr2th element of the `array' pointed to by expr1. Exactly equivalent to: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*(expr1 + (expr2))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d-&gt;name is equivalent to: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(char *)*(d + sizeof(x) + sizeof(y))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 Pointers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These get executed.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via: call, jmp, jcc, ret...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they point to malicious instructions, will execute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must be handled carefully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Function Pointers (from [1] p 126)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#include &lt;stdio.h&gt;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void good_function(const char *str){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	printf("%s", str);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main(){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static void (*funcPtr)(const char *str);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funcPtr = &amp;good_function;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</a:t>
            </a:r>
            <a:r>
              <a:rPr sz="1400" lang="en">
                <a:solidFill>
                  <a:schemeClr val="dk2"/>
                </a:solidFill>
              </a:rPr>
              <a:t>(void)(*funcPtr)("hi ");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</a:t>
            </a:r>
            <a:r>
              <a:rPr sz="1400" lang="en">
                <a:solidFill>
                  <a:schemeClr val="accent1"/>
                </a:solidFill>
              </a:rPr>
              <a:t>good_function("there!\n");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return 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18" name="Shape 318"/>
          <p:cNvSpPr txBox="1"/>
          <p:nvPr/>
        </p:nvSpPr>
        <p:spPr>
          <a:xfrm>
            <a:off y="4194975" x="3307300"/>
            <a:ext cy="794699" cx="53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	mov	edi, OFFSET FLAT:.LC2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	call	good_function(char const*)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y="3128175" x="3307300"/>
            <a:ext cy="794699" cx="53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>
                <a:solidFill>
                  <a:schemeClr val="dk2"/>
                </a:solidFill>
              </a:rPr>
              <a:t>mov	rax, QWORD PTR main::funcPtr[rip]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mov	edi, OFFSET FLAT:.LC1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	call	rax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0" name="Shape 320"/>
          <p:cNvCxnSpPr/>
          <p:nvPr/>
        </p:nvCxnSpPr>
        <p:spPr>
          <a:xfrm rot="10800000" flipH="1">
            <a:off y="4001750" x="2416050"/>
            <a:ext cy="42899" cx="134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y="4356050" x="2684500"/>
            <a:ext cy="214799" cx="1052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22" name="Shape 322"/>
          <p:cNvCxnSpPr/>
          <p:nvPr/>
        </p:nvCxnSpPr>
        <p:spPr>
          <a:xfrm>
            <a:off y="1220550" x="3672400"/>
            <a:ext cy="3908699" cx="0"/>
          </a:xfrm>
          <a:prstGeom prst="straightConnector1">
            <a:avLst/>
          </a:prstGeom>
          <a:noFill/>
          <a:ln w="28575" cap="flat">
            <a:solidFill>
              <a:srgbClr val="B7B7B7"/>
            </a:solidFill>
            <a:prstDash val="dot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Data Pointers errors (Lets see the difference)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// Bad developer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#include &lt;stdlib.h&gt;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main(void){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s1[] = "012345678";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dest;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dest = *(char * ) malloc(strlen(s1));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29" name="Shape 329"/>
          <p:cNvSpPr txBox="1"/>
          <p:nvPr>
            <p:ph idx="2" type="body"/>
          </p:nvPr>
        </p:nvSpPr>
        <p:spPr>
          <a:xfrm>
            <a:off y="1200150" x="40386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// Good developer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#include &lt;string.h&gt;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#include &lt;stdlib.h&gt;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int main(void){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s1[] = "012345678";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char *dest;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  dest = (char * ) malloc(strlen(s1));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cxnSp>
        <p:nvCxnSpPr>
          <p:cNvPr id="330" name="Shape 330"/>
          <p:cNvCxnSpPr/>
          <p:nvPr/>
        </p:nvCxnSpPr>
        <p:spPr>
          <a:xfrm rot="10800000" flipH="1">
            <a:off y="3310024" x="3864000"/>
            <a:ext cy="1235100" cx="763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31" name="Shape 331"/>
          <p:cNvCxnSpPr/>
          <p:nvPr/>
        </p:nvCxnSpPr>
        <p:spPr>
          <a:xfrm rot="10800000">
            <a:off y="3297325" x="1254049"/>
            <a:ext cy="1152299" cx="1336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y="4436900" x="2113425"/>
            <a:ext cy="489000" cx="105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 byte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y="4436900" x="3561225"/>
            <a:ext cy="489000" cx="1703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8 bytes (64 bit machine)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Data Pointers errors (Lets see the difference) The good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0100" x="457199"/>
            <a:ext cy="2474000" cx="97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mov QWORD PTR [rbp - 8], RAX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This moves 8 bytes (QWORD size) to dest.  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dest is at [rbp - 8], and the -8 is simply where it is on the stack relative to the base pointer.  (we’ll cover this in detail later)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00100" x="457200"/>
            <a:ext cy="2531450" cx="95482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Data Pointers errors (Lets see the difference) The bad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/>
              <a:t>movzx EAX, BYTE PTR [rax]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mov BYTE PTR [rbp - 1], al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400" lang="en"/>
              <a:t>This moves 8 bits to dest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the bug (60 seconds)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None/>
            </a:pPr>
            <a:r>
              <a:rPr sz="1400" lang="en"/>
              <a:t>#define MAXCOORDS 5 </a:t>
            </a:r>
          </a:p>
          <a:p>
            <a:pPr rtl="0" lvl="0" indent="0" marL="139700">
              <a:lnSpc>
                <a:spcPct val="120000"/>
              </a:lnSpc>
              <a:spcBef>
                <a:spcPts val="400"/>
              </a:spcBef>
              <a:buNone/>
            </a:pPr>
            <a:r>
              <a:rPr sz="1400" lang="en"/>
              <a:t>...      </a:t>
            </a:r>
            <a:br>
              <a:rPr sz="1400" lang="en"/>
            </a:br>
            <a:r>
              <a:rPr sz="1400" lang="en"/>
              <a:t>void Mapdesc::identify(REAL dest[MAXCOORDS][MAXCOORDS])</a:t>
            </a:r>
            <a:br>
              <a:rPr sz="1400" lang="en"/>
            </a:br>
            <a:r>
              <a:rPr sz="1400" lang="en"/>
              <a:t>{</a:t>
            </a:r>
            <a:br>
              <a:rPr sz="1400" lang="en"/>
            </a:br>
            <a:r>
              <a:rPr sz="1400" lang="en"/>
              <a:t>    memset(dest, 0, sizeof( dest ));</a:t>
            </a:r>
            <a:br>
              <a:rPr sz="1400" lang="en"/>
            </a:br>
            <a:r>
              <a:rPr sz="1400" lang="en"/>
              <a:t>    for (int i = 0; i != hcoords; i++)</a:t>
            </a:r>
            <a:br>
              <a:rPr sz="1400" lang="en"/>
            </a:br>
            <a:r>
              <a:rPr sz="1400" lang="en"/>
              <a:t>        dest[i][i] = 1.0;</a:t>
            </a:r>
            <a:br>
              <a:rPr sz="1400" lang="en"/>
            </a:br>
            <a:r>
              <a:rPr sz="1400" lang="en"/>
              <a:t>}</a:t>
            </a:r>
          </a:p>
          <a:p>
            <a:pPr rtl="0" lvl="0" indent="0" marL="139700">
              <a:lnSpc>
                <a:spcPct val="120000"/>
              </a:lnSpc>
              <a:spcBef>
                <a:spcPts val="400"/>
              </a:spcBef>
              <a:buNone/>
            </a:pPr>
            <a:r>
              <a:rPr sz="1400" lang="en"/>
              <a:t>...</a:t>
            </a: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4800" x="7258050"/>
            <a:ext cy="790575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y="2350150" x="7250025"/>
            <a:ext cy="692400" cx="1893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This error was found in theReactOSproject by </a:t>
            </a:r>
            <a:r>
              <a:rPr sz="1100" lang="en">
                <a:solidFill>
                  <a:srgbClr val="00B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PVS-Studio</a:t>
            </a: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C/C++ static code analyzer.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Offset Table (GOT)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Windows &amp; Linux use a similar technique for linking and transferring control to a library function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linux’s is exploitable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windows’s is safe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Global Offset Table (GOT)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As part of the Executable and Linking Format (ELF), there is a section of the binary called the Global Offset Table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GOT holds absolute addresses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essential for dynamically linked binaries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every library function used by program has a GOT entry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contains address of the actual function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Global Offset Table (GOT)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Before the first use of a library function, the GOT entry points to the run time linker (RTL)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RTL is called (passed control),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RTL finds function’s real address and inserted into the GOT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Subsequent calls don’t involve RTL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Registers (Important Ones)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EIP - Instruction Pointer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(Points to Next instruction to be executed)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Want to hijack during exploitation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ESP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Stack pointer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EBP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Stack base pointer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Global Offset Table (GOT)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GOT is located at a fixed address in every ELF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Because RTL modifies it, it is not write-protected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Attackers can write to it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via arbitrary-memory-write vuln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redirect existing function to attacker’s shellcode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 more with objdump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.dtors Section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only with the GCC compiler.  Similar to GOT, contains the destructor function pointer(s).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constructor = .ctors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called before main() is invoked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destructors = .dtors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both segments are writeable by default.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Time! (60 Seconds)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84615"/>
              <a:buFont typeface="Arial"/>
              <a:buNone/>
            </a:pPr>
            <a:r>
              <a:rPr sz="1300" lang="en"/>
              <a:t>i</a:t>
            </a:r>
            <a:r>
              <a:rPr sz="1300" lang="en">
                <a:solidFill>
                  <a:srgbClr val="000000"/>
                </a:solidFill>
              </a:rPr>
              <a:t>nt SSL_shutdown(SSL *s)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{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if (s-&gt;handshake_func == 0)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{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  SSLerr(SSL_F_SSL_SHUTDOWN, SSL_R_UNINITIALIZED);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  return -1;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}</a:t>
            </a:r>
            <a:br>
              <a:rPr sz="1300" lang="en">
                <a:solidFill>
                  <a:srgbClr val="000000"/>
                </a:solidFill>
              </a:rPr>
            </a:b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if ((s != NULL) &amp;&amp; !SSL_in_init(s))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  return(s-&gt;method-&gt;ssl_shutdown(s));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else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  return(1);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  ....</a:t>
            </a:r>
            <a:br>
              <a:rPr sz="1300" lang="en">
                <a:solidFill>
                  <a:srgbClr val="000000"/>
                </a:solidFill>
              </a:rPr>
            </a:br>
            <a:r>
              <a:rPr sz="1300" lang="en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805575"/>
            <a:ext cy="1228725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y="2223075" x="6805575"/>
            <a:ext cy="1677900" cx="2233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This error was found in theOpenSSL project by </a:t>
            </a:r>
            <a:r>
              <a:rPr sz="1100" lang="en">
                <a:solidFill>
                  <a:srgbClr val="00B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PVS-Studio</a:t>
            </a: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 C/C++ static code analyzer.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Spot the bug (60 Seconds)</a:t>
            </a: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void ClientSession :: findIpAddress(CSCPMessage * request)</a:t>
            </a:r>
            <a:br>
              <a:rPr sz="1200" lang="en"/>
            </a:br>
            <a:r>
              <a:rPr sz="1200" lang="en"/>
              <a:t>{</a:t>
            </a:r>
            <a:br>
              <a:rPr sz="1200" lang="en"/>
            </a:br>
            <a:r>
              <a:rPr sz="1200" lang="en"/>
              <a:t>  ....</a:t>
            </a:r>
            <a:br>
              <a:rPr sz="1200" lang="en"/>
            </a:br>
            <a:r>
              <a:rPr sz="1200" lang="en"/>
              <a:t>    if (subnet != NULL)</a:t>
            </a:r>
            <a:br>
              <a:rPr sz="1200" lang="en"/>
            </a:br>
            <a:r>
              <a:rPr sz="1200" lang="en"/>
              <a:t>    {</a:t>
            </a:r>
            <a:br>
              <a:rPr sz="1200" lang="en"/>
            </a:br>
            <a:r>
              <a:rPr sz="1200" lang="en"/>
              <a:t>        debugPrintf(5, _T("findIpAddress(%s): found subnet %s"),</a:t>
            </a:r>
            <a:br>
              <a:rPr sz="1200" lang="en"/>
            </a:br>
            <a:r>
              <a:rPr sz="1200" lang="en"/>
              <a:t>                    ipAddrText,</a:t>
            </a:r>
            <a:br>
              <a:rPr sz="1200" lang="en"/>
            </a:br>
            <a:r>
              <a:rPr sz="1200" lang="en"/>
              <a:t>                    subnet-&gt;Name());</a:t>
            </a:r>
            <a:br>
              <a:rPr sz="1200" lang="en"/>
            </a:br>
            <a:r>
              <a:rPr sz="1200" lang="en"/>
              <a:t>        found = subnet-&gt;findMacAddress(ipAddr, macAddr);</a:t>
            </a:r>
            <a:br>
              <a:rPr sz="1200" lang="en"/>
            </a:br>
            <a:r>
              <a:rPr sz="1200" lang="en"/>
              <a:t>    }</a:t>
            </a:r>
            <a:br>
              <a:rPr sz="1200" lang="en"/>
            </a:br>
            <a:r>
              <a:rPr sz="1200" lang="en"/>
              <a:t>    else</a:t>
            </a:r>
            <a:br>
              <a:rPr sz="1200" lang="en"/>
            </a:br>
            <a:r>
              <a:rPr sz="1200" lang="en"/>
              <a:t>    {</a:t>
            </a:r>
            <a:br>
              <a:rPr sz="1200" lang="en"/>
            </a:br>
            <a:r>
              <a:rPr sz="1200" lang="en"/>
              <a:t>        debugPrintf(5, _T("findIpAddress(%s): subnet not found"),</a:t>
            </a:r>
            <a:br>
              <a:rPr sz="1200" lang="en"/>
            </a:br>
            <a:r>
              <a:rPr sz="1200" lang="en"/>
              <a:t>                    ipAddrText,</a:t>
            </a:r>
            <a:br>
              <a:rPr sz="1200" lang="en"/>
            </a:br>
            <a:r>
              <a:rPr sz="1200" lang="en"/>
              <a:t>                    </a:t>
            </a:r>
            <a:r>
              <a:rPr sz="1200" lang="en">
                <a:solidFill>
                  <a:srgbClr val="000000"/>
                </a:solidFill>
              </a:rPr>
              <a:t>subnet-&gt;Name());</a:t>
            </a:r>
            <a:br>
              <a:rPr sz="1200" lang="en"/>
            </a:br>
            <a:r>
              <a:rPr sz="1200" lang="en"/>
              <a:t>    }</a:t>
            </a:r>
            <a:br>
              <a:rPr sz="1200" lang="en"/>
            </a:br>
            <a:r>
              <a:rPr sz="1200" lang="en"/>
              <a:t>  ....</a:t>
            </a:r>
            <a:br>
              <a:rPr sz="1200" lang="en"/>
            </a:br>
            <a:r>
              <a:rPr sz="1200" lang="en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7596250"/>
            <a:ext cy="904875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y="2126125" x="7433325"/>
            <a:ext cy="1099800" cx="160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This error was found in theNetXMS project by</a:t>
            </a:r>
            <a:r>
              <a:rPr sz="1100" lang="en">
                <a:solidFill>
                  <a:srgbClr val="00B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PVS-Studio</a:t>
            </a: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 C/C++ static code analyzer.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Last pointer bug (60 seconds)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13970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vdlist_iterator&amp; operator--(int) 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vdlist_iterator tmp(*this);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mp = mp-&gt;mListNodePrev;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return tmp;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1150" x="7258050"/>
            <a:ext cy="1428750" cx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y="2737100" x="7290750"/>
            <a:ext cy="1181100" cx="18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This error was found in theVirtualDubproject by </a:t>
            </a:r>
            <a:r>
              <a:rPr sz="1100" lang="en">
                <a:solidFill>
                  <a:srgbClr val="00B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PVS-Studio</a:t>
            </a:r>
            <a:r>
              <a:rPr sz="1100" lang="en">
                <a:solidFill>
                  <a:srgbClr val="69677B"/>
                </a:solidFill>
                <a:latin typeface="Calibri"/>
                <a:ea typeface="Calibri"/>
                <a:cs typeface="Calibri"/>
                <a:sym typeface="Calibri"/>
              </a:rPr>
              <a:t>C/C++ static code analyzer.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Dynamic Memory Management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 Memory Management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Common C Memory Management Errors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initialization errors, use-after-free, null dereffs, memory leaks, double free, ...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Doug Lea’s Memory Allocator (next time)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Double Free Vulnerabilities (next time)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Memory Management (HEAP)</a:t>
            </a:r>
          </a:p>
        </p:txBody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C99 provides 4 memory allocation functions: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b="1" sz="1800" lang="en"/>
              <a:t>malloc</a:t>
            </a:r>
            <a:r>
              <a:rPr b="1" sz="1800" lang="en"/>
              <a:t>(size_t size)</a:t>
            </a:r>
            <a:r>
              <a:rPr sz="1800" lang="en"/>
              <a:t>:  allocates </a:t>
            </a:r>
            <a:r>
              <a:rPr b="1" sz="1800" lang="en"/>
              <a:t>size </a:t>
            </a:r>
            <a:r>
              <a:rPr sz="1800" lang="en"/>
              <a:t>bytes and returns a pointer to the memory address.  Memory is not zeroed / initialized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b="1" sz="1800" lang="en"/>
              <a:t>aligned_alloc</a:t>
            </a:r>
            <a:r>
              <a:rPr b="1" sz="1800" lang="en"/>
              <a:t>(size_t alignment, size_t size)</a:t>
            </a:r>
            <a:r>
              <a:rPr sz="1800" lang="en"/>
              <a:t>: allocates </a:t>
            </a:r>
            <a:r>
              <a:rPr b="1" sz="1800" lang="en"/>
              <a:t>size</a:t>
            </a:r>
            <a:r>
              <a:rPr sz="1800" lang="en"/>
              <a:t> bytes for an object to be aligned by a specific </a:t>
            </a:r>
            <a:r>
              <a:rPr b="1" sz="1800" lang="en"/>
              <a:t>alignment</a:t>
            </a:r>
            <a:r>
              <a:rPr sz="1800" lang="en"/>
              <a:t>.  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b="1" sz="1800" lang="en"/>
              <a:t>realloc</a:t>
            </a:r>
            <a:r>
              <a:rPr b="1" sz="1800" lang="en"/>
              <a:t>(void *p, size_t size)</a:t>
            </a:r>
            <a:r>
              <a:rPr sz="1800" lang="en"/>
              <a:t>: changes the size of the memory pointed to by pointer </a:t>
            </a:r>
            <a:r>
              <a:rPr b="1" sz="1800" lang="en"/>
              <a:t>p</a:t>
            </a:r>
            <a:r>
              <a:rPr sz="1800" lang="en"/>
              <a:t> to be of </a:t>
            </a:r>
            <a:r>
              <a:rPr b="1" sz="1800" lang="en"/>
              <a:t>size</a:t>
            </a:r>
            <a:r>
              <a:rPr sz="1800" lang="en"/>
              <a:t> bytes.  The contents up to that point will be unchanged.  The remainder is attempted to be freed, in which case if is reused without initialization / zeroing may have the old values in place.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b="1" sz="1800" lang="en"/>
              <a:t>calloc</a:t>
            </a:r>
            <a:r>
              <a:rPr b="1" sz="1800" lang="en"/>
              <a:t>(size_t nmemb, size_t size)</a:t>
            </a:r>
            <a:r>
              <a:rPr sz="1800" lang="en"/>
              <a:t>: allocates memory for an array of </a:t>
            </a:r>
            <a:r>
              <a:rPr b="1" sz="1800" lang="en"/>
              <a:t>nmemb</a:t>
            </a:r>
            <a:r>
              <a:rPr sz="1800" lang="en"/>
              <a:t> elements of </a:t>
            </a:r>
            <a:r>
              <a:rPr b="1" sz="1800" lang="en"/>
              <a:t>size</a:t>
            </a:r>
            <a:r>
              <a:rPr sz="1800" lang="en"/>
              <a:t> bytes each and returnsa pointer to the allocated memory.  </a:t>
            </a:r>
            <a:r>
              <a:rPr b="1" sz="1800" lang="en"/>
              <a:t>Note that memory is set to 0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wat is alignment?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originally a processor design requirement.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 in the 90’s, On most early unix systems, an attempt to use misaligned data resulted in a bus error, which terminated the program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modern intel (and probably ARM and others) supports the use of misaligned data, it just impacts performance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4574400"/>
            <a:ext cy="1109325" cx="25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wat is alignment?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Imagine memory organized (64 bit) like so: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objects lie in neatly aligned byte slots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(lie on a multiple of the object’s size_t value)</a:t>
            </a:r>
          </a:p>
        </p:txBody>
      </p:sp>
      <p:graphicFrame>
        <p:nvGraphicFramePr>
          <p:cNvPr id="435" name="Shape 435"/>
          <p:cNvGraphicFramePr/>
          <p:nvPr/>
        </p:nvGraphicFramePr>
        <p:xfrm>
          <a:off y="29712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{942F733F-9865-42DD-B3D8-499A2BD055DA}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byte 0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byte 1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byte 2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byte 3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byte 7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81000">
                <a:tc gridSpan="8"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QWORD A</a:t>
                      </a:r>
                    </a:p>
                  </a:txBody>
                  <a:tcPr marR="91425" marB="91425" marT="91425" marL="91425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DWORD B</a:t>
                      </a:r>
                    </a:p>
                  </a:txBody>
                  <a:tcPr marR="91425" marB="91425" marT="91425" marL="91425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DWORD C</a:t>
                      </a:r>
                    </a:p>
                  </a:txBody>
                  <a:tcPr marR="91425" marB="91425" marT="91425" marL="91425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</a:tr>
              <a:tr h="381000">
                <a:tc gridSpan="8"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QWORD D</a:t>
                      </a:r>
                    </a:p>
                  </a:txBody>
                  <a:tcPr marR="91425" marB="91425" marT="91425" marL="91425"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BYTE E</a:t>
                      </a:r>
                    </a:p>
                  </a:txBody>
                  <a:tcPr marR="91425" marB="91425" marT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?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436" name="Shape 436"/>
          <p:cNvCxnSpPr/>
          <p:nvPr/>
        </p:nvCxnSpPr>
        <p:spPr>
          <a:xfrm>
            <a:off y="3185600" x="708700"/>
            <a:ext cy="1675199" cx="0"/>
          </a:xfrm>
          <a:prstGeom prst="straightConnector1">
            <a:avLst/>
          </a:prstGeom>
          <a:noFill/>
          <a:ln w="1143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Another dynamic memory function</a:t>
            </a:r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alloca</a:t>
            </a:r>
            <a:r>
              <a:rPr lang="en"/>
              <a:t>() uses the stack for dynamic memory allocation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not C99 or POSIX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but still found in BSD, GCC, and many linux distros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stack overflow...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Tool we will be using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4800" lang="en">
                <a:solidFill>
                  <a:schemeClr val="hlink"/>
                </a:solidFill>
                <a:hlinkClick r:id="rId3"/>
              </a:rPr>
              <a:t>http://gcc.godbolt.org/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A project that visualizes C/C++ to Assembly for you.  </a:t>
            </a:r>
            <a:r>
              <a:rPr lang="en" i="1"/>
              <a:t>(use g++ compiler, intel syntax, and no options)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Quite useful for learning this stuff</a:t>
            </a:r>
            <a:br>
              <a:rPr lang="en"/>
            </a:br>
            <a:r>
              <a:rPr lang="en"/>
              <a:t>(also interesting: </a:t>
            </a:r>
            <a:r>
              <a:rPr u="sng" lang="en">
                <a:solidFill>
                  <a:schemeClr val="hlink"/>
                </a:solidFill>
                <a:hlinkClick r:id="rId4"/>
              </a:rPr>
              <a:t>https://github.com/ynh/cpp-to-assembly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Common C Memory Management Errors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Initialization Errors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Failure to check return values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Dereferencing a NULL pointer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Freed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frees on same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Memory Leaks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Initialization Errors</a:t>
            </a: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Failure to initialize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Falsely assuming malloc zeros memory for you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Don’t assume free() zero’s either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Failure to check return values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is limited and can be exhausted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Programmer failure to check return code of malloc, calloc, …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return NULL pointers upon failure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null pointer without checking is bad...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Freed memory</a:t>
            </a: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It is possible to access free’d memory unless ALL pointers to that memory have been set to NULL or invalidated.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Example (from [1] on page 156):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for(p = head; p != NULL; p = p-&gt;next)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free(p);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Freed memory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 (from [1] on page 156):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for(p = head; p != NULL; p = p-&gt;next)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free(p);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This dereferences p after the first free(p)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free(p);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 = p-&gt;next (in the loop)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Freed memory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Safer way to do this example: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(p = head; p != NULL; p = q) {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q = p-&gt;next;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free(p);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y="3056750" x="4918000"/>
            <a:ext cy="1869000" cx="376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after the first free(p), it no longer dereferences p: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	free(p);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p = q;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	q = p-&gt; next;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...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Multiple frees on same memory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Last example tried to free up a linked list: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Not the same as this bug case</a:t>
            </a:r>
          </a:p>
        </p:txBody>
      </p:sp>
      <p:sp>
        <p:nvSpPr>
          <p:cNvPr id="486" name="Shape 486"/>
          <p:cNvSpPr/>
          <p:nvPr/>
        </p:nvSpPr>
        <p:spPr>
          <a:xfrm>
            <a:off y="2111800" x="697975"/>
            <a:ext cy="1062899" cx="1062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487" name="Shape 487"/>
          <p:cNvSpPr/>
          <p:nvPr/>
        </p:nvSpPr>
        <p:spPr>
          <a:xfrm>
            <a:off y="2111800" x="2602975"/>
            <a:ext cy="1062899" cx="1062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488" name="Shape 488"/>
          <p:cNvSpPr/>
          <p:nvPr/>
        </p:nvSpPr>
        <p:spPr>
          <a:xfrm>
            <a:off y="2111800" x="4584175"/>
            <a:ext cy="1062899" cx="1062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489" name="Shape 489"/>
          <p:cNvSpPr/>
          <p:nvPr/>
        </p:nvSpPr>
        <p:spPr>
          <a:xfrm>
            <a:off y="2111800" x="6717775"/>
            <a:ext cy="1062899" cx="1062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cxnSp>
        <p:nvCxnSpPr>
          <p:cNvPr id="490" name="Shape 490"/>
          <p:cNvCxnSpPr>
            <a:stCxn id="486" idx="6"/>
            <a:endCxn id="487" idx="2"/>
          </p:cNvCxnSpPr>
          <p:nvPr/>
        </p:nvCxnSpPr>
        <p:spPr>
          <a:xfrm>
            <a:off y="2643249" x="1760874"/>
            <a:ext cy="0" cx="84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1" name="Shape 491"/>
          <p:cNvCxnSpPr>
            <a:stCxn id="487" idx="6"/>
            <a:endCxn id="488" idx="2"/>
          </p:cNvCxnSpPr>
          <p:nvPr/>
        </p:nvCxnSpPr>
        <p:spPr>
          <a:xfrm>
            <a:off y="2643249" x="3665874"/>
            <a:ext cy="0" cx="918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2" name="Shape 492"/>
          <p:cNvCxnSpPr>
            <a:stCxn id="488" idx="6"/>
            <a:endCxn id="489" idx="2"/>
          </p:cNvCxnSpPr>
          <p:nvPr/>
        </p:nvCxnSpPr>
        <p:spPr>
          <a:xfrm>
            <a:off y="2643249" x="5647074"/>
            <a:ext cy="0" cx="107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3" name="Shape 493"/>
          <p:cNvCxnSpPr>
            <a:stCxn id="489" idx="6"/>
          </p:cNvCxnSpPr>
          <p:nvPr/>
        </p:nvCxnSpPr>
        <p:spPr>
          <a:xfrm>
            <a:off y="2643249" x="7780674"/>
            <a:ext cy="5400" cx="895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Multiple frees on same memory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x = malloc(n * sizeof(int));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/* lots of code with accessing x */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/* … */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free(x);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y = malloc(n * sizeof(int));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/* lots of similar (pasted)code with accessing y */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/* … */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free(x);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nsolas"/>
                <a:ea typeface="Consolas"/>
                <a:cs typeface="Consolas"/>
                <a:sym typeface="Consolas"/>
              </a:rPr>
              <a:t>return;  // example from [1] p157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Multiple frees on same memory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Common causes: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cut and paste errors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sloppy error handling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Result: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corrupt heap memory manager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crash / memory corruption (vulnerability)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memory leakage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Leaks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Failure to free dynamically allocated memory after finished using it.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leads to memory exhaustion</a:t>
            </a:r>
          </a:p>
          <a:p>
            <a:pPr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Can be a DoS vulnerability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Lecture Source Material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[1] Seacord, Robert C. “Secure Coding in C and C++”.  Second Edition.  Addison Wesley. April 12, 2013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(not required, but highly recommended)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memory manager on most systems runs as part of the process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linker adds in code to do this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usually provided to linker via OS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OS’s have default memory managers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compilers can override or provide alternatives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statically linked in or dynamically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general requires: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maintained list of free, available memory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to allocate a contiguous chunk of n bytes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Best fit method</a:t>
            </a:r>
          </a:p>
          <a:p>
            <a:pPr rtl="0" lvl="2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/>
              <a:t>chunk of size m &gt;= n such that m is smallest available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First fit method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algorithm to deallocate said chunks (free)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return chunk to list, consolidate adjacent used ones.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Memory Allocator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Common optimizations: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Chunk boundary tags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[tag][-----------chunk --------][tag]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tag contains metadata: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size of chunk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next chunk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previous chunk (like a linked list sometimes)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 Mitigations</a:t>
            </a:r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Pointers: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_FORTIFY_SOURCE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stack canaries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W^X / NX (More on this later on)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Encoding / Decoding Function pointers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Mitigations</a:t>
            </a: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String models (From CERT C Secure Coding Standard, by Robert C. Seacord 2008):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Caller Allocates; Caller Frees (C99/OpenBSD/C11)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Callee Allocates; Caller Frees (ISO/IEC TR 24731-2)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Callee Allocates, Callee Frees (C++ std)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Conclusion Mitigations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Dynamic Memory: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NULL-ify pointers after free-ing them.  free() does not set the pointer to NULL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ASLR (more on this later)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Testing testing testing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There are tools: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valgrind, insure++, Microsoft’s Application Verifier, IBM’s Purify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Reading: 0x260 up to 0x280 (HAOE)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One of the most widely used programming languages of all time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Want to use a different language?</a:t>
            </a:r>
          </a:p>
          <a:p>
            <a:pPr rtl="0" lvl="2" indent="-381000" marL="1371600"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It’s backend is likely written in C!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Python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Ruby</a:t>
            </a:r>
          </a:p>
          <a:p>
            <a:pPr rtl="0" lvl="3" indent="-342900" marL="1828800">
              <a:spcBef>
                <a:spcPts val="0"/>
              </a:spcBef>
              <a:buClr>
                <a:schemeClr val="dk1"/>
              </a:buClr>
              <a:buSzPct val="60000"/>
              <a:buFont typeface="Arial"/>
              <a:buChar char="●"/>
            </a:pPr>
            <a:r>
              <a:rPr lang="en"/>
              <a:t>Java!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Vast majority of popular languages borrow from it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C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5892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Dennis Ritchie at ATT Labs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/>
              <a:t>Standards: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ANSI C89 (American National Standards Institute -- no longer around)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ISO C90 (Int’l Org for Standarization)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ISO C99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ISO C11 (December 2011)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Dennis Ritchie died October 2011</a:t>
            </a:r>
            <a:br>
              <a:rPr sz="1800" lang="en"/>
            </a:br>
            <a:r>
              <a:rPr sz="1800" lang="en"/>
              <a:t>	Way cooler than Steve Jobs...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6350000"/>
            <a:ext cy="3238499" cx="279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4508500" x="6357950"/>
            <a:ext cy="369000" cx="2786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TURING AWARD == BOSS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