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77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90.xml" ContentType="application/vnd.openxmlformats-officedocument.presentationml.slide+xml"/>
  <Override PartName="/ppt/slides/slide97.xml" ContentType="application/vnd.openxmlformats-officedocument.presentationml.slide+xml"/>
  <Override PartName="/ppt/slides/slide56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62.xml" ContentType="application/vnd.openxmlformats-officedocument.presentationml.slide+xml"/>
  <Override PartName="/ppt/slides/slide91.xml" ContentType="application/vnd.openxmlformats-officedocument.presentationml.slide+xml"/>
  <Override PartName="/ppt/slides/slide95.xml" ContentType="application/vnd.openxmlformats-officedocument.presentationml.slide+xml"/>
  <Override PartName="/ppt/slides/slide65.xml" ContentType="application/vnd.openxmlformats-officedocument.presentationml.slide+xml"/>
  <Override PartName="/ppt/slides/slide69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81.xml" ContentType="application/vnd.openxmlformats-officedocument.presentationml.slide+xml"/>
  <Override PartName="/ppt/slides/slide88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4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59.xml" ContentType="application/vnd.openxmlformats-officedocument.presentationml.slide+xml"/>
  <Override PartName="/ppt/slides/slide7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55.xml" ContentType="application/vnd.openxmlformats-officedocument.presentationml.slide+xml"/>
  <Override PartName="/ppt/slides/slide63.xml" ContentType="application/vnd.openxmlformats-officedocument.presentationml.slide+xml"/>
  <Override PartName="/ppt/slides/slide37.xml" ContentType="application/vnd.openxmlformats-officedocument.presentationml.slide+xml"/>
  <Override PartName="/ppt/slides/slide92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6.xml" ContentType="application/vnd.openxmlformats-officedocument.presentationml.slide+xml"/>
  <Override PartName="/ppt/slides/slide96.xml" ContentType="application/vnd.openxmlformats-officedocument.presentationml.slide+xml"/>
  <Override PartName="/ppt/slides/slide24.xml" ContentType="application/vnd.openxmlformats-officedocument.presentationml.slide+xml"/>
  <Override PartName="/ppt/slides/slide68.xml" ContentType="application/vnd.openxmlformats-officedocument.presentationml.slide+xml"/>
  <Override PartName="/ppt/slides/slide85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18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49.xml" ContentType="application/vnd.openxmlformats-officedocument.presentationml.slide+xml"/>
  <Override PartName="/ppt/slides/slide7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slides/slide86.xml" ContentType="application/vnd.openxmlformats-officedocument.presentationml.slide+xml"/>
  <Override PartName="/ppt/slides/slide6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84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8CA7F79-59C0-4A6B-8EED-85D9064C9670}">
  <a:tblStyle styleName="Table_0" styleId="{F8CA7F79-59C0-4A6B-8EED-85D9064C967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E3DD6EE0-8345-47AC-B104-B541A862AE2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A27D91C8-C624-4BF6-9021-36D5E3EE1DE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C214E9EA-ECDE-4062-8B47-8EAF8E12F11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167E0DD4-A0DF-4CB3-8DC5-25C6824DFFA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6BDC530B-4FF2-406A-9F8A-9DE4AE8ACED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9DC50DBE-3F2B-4EF6-8F46-5969F2C0034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7" styleId="{1FCE0C96-6F71-46E5-AF19-B42D3C9C4A3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8" styleId="{56AEC514-3400-43F6-9058-FE3665C0DBB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9" styleId="{EDF24D1B-4112-470C-A5EA-FD3415D958A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0" styleId="{2F9C3FAC-52E0-4F37-B4C6-C1AC2ED273D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1" styleId="{E7FFC2BB-5445-41A0-8E46-CB923A5EB9D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2" styleId="{8946C5BD-FAC9-4D21-8919-F5A61E038BA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3" styleId="{4A4A0892-BE8C-415F-99FC-E2A1DFF3CE7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4" styleId="{BE8B75EA-FB1C-4852-9ADF-0C9FCEB36E3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5" styleId="{D1780521-CA1F-4F0D-918E-E1728749947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6" styleId="{4DB5FC52-5E99-439A-AE70-28902EA9E96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7" styleId="{7F2EA987-E7F4-467B-A855-4D8B93BD7B3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8" styleId="{84275777-BF73-4A06-B06D-30DCE838225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9" styleId="{E5172F04-2B8B-4ACF-B832-F75DB4079CC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0" styleId="{B2456B9D-CEAB-4373-8155-9B5B85F07BB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1" styleId="{C3E78EFD-9FCC-4138-91AE-408736CC7D4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2" styleId="{AC9031C5-C845-4169-B8FD-596BB2E7380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3" styleId="{D9F4B8BD-F6BB-4152-8711-E20AEF5BAAD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4" styleId="{103233DC-3996-4FAC-B8EB-AE5159699CA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5" styleId="{6312798E-E8F4-4D6D-948F-D7143381484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6" styleId="{45ED9A6B-6F70-4D84-B264-46341A82FAF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7" styleId="{0FA732CD-AF4F-4B07-9F25-C38B2EE3315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8" styleId="{51E5A78B-C8E7-470B-B498-F5AB201D842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9" styleId="{3A96CBD2-9536-4312-9E51-543BF716093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0" styleId="{330CDFF7-81FD-4AEA-9A40-92AF6014CBB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1" styleId="{54DD0CDE-1578-4AD9-A33A-37135228330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2" styleId="{BA709131-A3E2-49B5-B993-77DCE56DD55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3" styleId="{9014FE4F-22BE-45A0-AED3-A0DB04836F2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4" styleId="{9CD2E9C3-DEAA-4D75-AA4C-63D4B83A90D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5" styleId="{C0E60375-E9FC-4243-AA77-CF7A224F8DA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6" styleId="{9F43D2CD-BC0C-450F-89B8-93A88C7E48E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7" styleId="{2DDC2E43-3141-438A-B761-DFCCFBC3156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8" styleId="{AB49D6E5-B012-484A-8C71-52B65D37177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9" styleId="{61D715DA-CBB1-4D98-A61D-77697D28C18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0" styleId="{6276B30C-A8E7-48C8-81BB-83F38455153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1" styleId="{F14C2E41-D682-469A-BD07-C2BFA22EB07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2" styleId="{BE885824-C476-4CDD-8418-46BBEC5B289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3" styleId="{9006E7F9-1437-42FD-9876-71362A717CA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4" styleId="{4B08E81C-1964-40A5-BF53-FE4060A79D9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5" styleId="{C58AC749-D871-4855-85BB-14DF3E32B07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6" styleId="{8188A02E-D823-4898-B8D3-6FFEA528A2C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7" styleId="{880A2713-AEBF-4C5C-9D49-A6CE450F7F7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8" styleId="{A4BACF7E-202C-4D62-A9D0-C5782221C39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9" styleId="{F1AE0624-D58E-41CD-8EE9-07031AA6388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0" styleId="{89188235-DF41-4DEA-B92F-64F9E39991E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1" styleId="{71216D83-0119-459E-8E90-A58A56EF5D1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2" styleId="{12FFEEA5-1C72-4B75-99F2-E9F9A34A299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3" styleId="{C8342B9C-FF45-469A-A42C-9EBDE459FF8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4" styleId="{91361E61-A294-4418-ABDD-FA2C4C0E839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5" styleId="{C3AFC212-6E02-4DCA-90BE-32BDB08D6F3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6" styleId="{E5F2F384-8706-4F00-9B2B-DE8319C1766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7" styleId="{B0983131-982E-4311-BCD8-3162FD5768C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8" styleId="{3E617A69-667B-4569-931B-139F64FFA9B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9" styleId="{944ACDEC-84B4-4762-8364-B893CF83C34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93.xml" Type="http://schemas.openxmlformats.org/officeDocument/2006/relationships/slide" Id="rId98"/><Relationship Target="slides/slide94.xml" Type="http://schemas.openxmlformats.org/officeDocument/2006/relationships/slide" Id="rId99"/><Relationship Target="slides/slide89.xml" Type="http://schemas.openxmlformats.org/officeDocument/2006/relationships/slide" Id="rId94"/><Relationship Target="slides/slide90.xml" Type="http://schemas.openxmlformats.org/officeDocument/2006/relationships/slide" Id="rId95"/><Relationship Target="slides/slide91.xml" Type="http://schemas.openxmlformats.org/officeDocument/2006/relationships/slide" Id="rId96"/><Relationship Target="slides/slide92.xml" Type="http://schemas.openxmlformats.org/officeDocument/2006/relationships/slide" Id="rId97"/><Relationship Target="slides/slide85.xml" Type="http://schemas.openxmlformats.org/officeDocument/2006/relationships/slide" Id="rId90"/><Relationship Target="slides/slide86.xml" Type="http://schemas.openxmlformats.org/officeDocument/2006/relationships/slide" Id="rId91"/><Relationship Target="slides/slide14.xml" Type="http://schemas.openxmlformats.org/officeDocument/2006/relationships/slide" Id="rId19"/><Relationship Target="slides/slide87.xml" Type="http://schemas.openxmlformats.org/officeDocument/2006/relationships/slide" Id="rId92"/><Relationship Target="slides/slide13.xml" Type="http://schemas.openxmlformats.org/officeDocument/2006/relationships/slide" Id="rId18"/><Relationship Target="slides/slide88.xml" Type="http://schemas.openxmlformats.org/officeDocument/2006/relationships/slide" Id="rId93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6.xml" Type="http://schemas.openxmlformats.org/officeDocument/2006/relationships/slide" Id="rId71"/><Relationship Target="slides/slide65.xml" Type="http://schemas.openxmlformats.org/officeDocument/2006/relationships/slide" Id="rId70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96.xml" Type="http://schemas.openxmlformats.org/officeDocument/2006/relationships/slide" Id="rId101"/><Relationship Target="slides/slide95.xml" Type="http://schemas.openxmlformats.org/officeDocument/2006/relationships/slide" Id="rId100"/><Relationship Target="slides/slide97.xml" Type="http://schemas.openxmlformats.org/officeDocument/2006/relationships/slide" Id="rId102"/><Relationship Target="slides/slide75.xml" Type="http://schemas.openxmlformats.org/officeDocument/2006/relationships/slide" Id="rId80"/><Relationship Target="slides/slide77.xml" Type="http://schemas.openxmlformats.org/officeDocument/2006/relationships/slide" Id="rId82"/><Relationship Target="slides/slide76.xml" Type="http://schemas.openxmlformats.org/officeDocument/2006/relationships/slide" Id="rId81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81.xml" Type="http://schemas.openxmlformats.org/officeDocument/2006/relationships/slide" Id="rId86"/><Relationship Target="slides/slide80.xml" Type="http://schemas.openxmlformats.org/officeDocument/2006/relationships/slide" Id="rId85"/><Relationship Target="slides/slide83.xml" Type="http://schemas.openxmlformats.org/officeDocument/2006/relationships/slide" Id="rId88"/><Relationship Target="slides/slide82.xml" Type="http://schemas.openxmlformats.org/officeDocument/2006/relationships/slide" Id="rId87"/><Relationship Target="slides/slide84.xml" Type="http://schemas.openxmlformats.org/officeDocument/2006/relationships/slide" Id="rId89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55.xml" Type="http://schemas.openxmlformats.org/officeDocument/2006/relationships/slide" Id="rId6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2" name="Shape 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6" name="Shape 5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2" name="Shape 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0" name="Shape 5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7" name="Shape 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3" name="Shape 5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6" name="Shape 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5" name="Shape 6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4" name="Shape 6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0" name="Shape 6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7" name="Shape 6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3" name="Shape 6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9" name="Shape 6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5" name="Shape 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1" name="Shape 6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1" name="Shape 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8" name="Shape 7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4" name="Shape 7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0" name="Shape 7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8" name="Shape 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4" name="Shape 7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0" name="Shape 7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6" name="Shape 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2" name="Shape 7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9" name="Shape 7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6" name="Shape 7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3" name="Shape 7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0" name="Shape 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6" name="Shape 7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4" name="Shape 7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1" name="Shape 8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8" name="Shape 8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4" name="Shape 8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0" name="Shape 8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6" name="Shape 8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2" name="Shape 8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8" name="Shape 8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4" name="Shape 8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0" name="Shape 8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6" name="Shape 8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2" name="Shape 8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8" name="Shape 8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4" name="Shape 8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0" name="Shape 8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6" name="Shape 8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3" name="Shape 8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0" name="Shape 9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1" name="Shape 9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7" name="Shape 9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3" name="Shape 9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4" name="Shape 9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0" name="Shape 9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1" name="Shape 9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7" name="Shape 9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3" name="Shape 9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4" name="Shape 9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8" name="Shape 9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9" name="Shape 9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ynh/cpp-to-assembly" Type="http://schemas.openxmlformats.org/officeDocument/2006/relationships/hyperlink" TargetMode="External" Id="rId4"/><Relationship Target="http://gcc.godbolt.org/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http://en.wikipedia.org/wiki/SPARC64" Type="http://schemas.openxmlformats.org/officeDocument/2006/relationships/hyperlink" TargetMode="External" Id="rId12"/><Relationship Target="../media/image08.png" Type="http://schemas.openxmlformats.org/officeDocument/2006/relationships/image" Id="rId13"/><Relationship Target="../slideLayouts/slideLayout2.xml" Type="http://schemas.openxmlformats.org/officeDocument/2006/relationships/slideLayout" Id="rId1"/><Relationship Target="http://en.wikipedia.org/wiki/Unix-like" Type="http://schemas.openxmlformats.org/officeDocument/2006/relationships/hyperlink" TargetMode="External" Id="rId4"/><Relationship Target="http://en.wikipedia.org/wiki/Microsoft_Windows" Type="http://schemas.openxmlformats.org/officeDocument/2006/relationships/hyperlink" TargetMode="External" Id="rId10"/><Relationship Target="http://en.wikipedia.org/wiki/Unix" Type="http://schemas.openxmlformats.org/officeDocument/2006/relationships/hyperlink" TargetMode="External" Id="rId3"/><Relationship Target="http://en.wikipedia.org/wiki/HAL_Computer_Systems" Type="http://schemas.openxmlformats.org/officeDocument/2006/relationships/hyperlink" TargetMode="External" Id="rId11"/><Relationship Target="http://en.wikipedia.org/wiki/Z/OS" Type="http://schemas.openxmlformats.org/officeDocument/2006/relationships/hyperlink" TargetMode="External" Id="rId9"/><Relationship Target="http://en.wikipedia.org/wiki/Linux" Type="http://schemas.openxmlformats.org/officeDocument/2006/relationships/hyperlink" TargetMode="External" Id="rId6"/><Relationship Target="http://en.wikipedia.org/wiki/Solaris_(operating_system)" Type="http://schemas.openxmlformats.org/officeDocument/2006/relationships/hyperlink" TargetMode="External" Id="rId5"/><Relationship Target="http://en.wikipedia.org/wiki/OS_X" Type="http://schemas.openxmlformats.org/officeDocument/2006/relationships/hyperlink" TargetMode="External" Id="rId8"/><Relationship Target="http://en.wikipedia.org/wiki/BSD" Type="http://schemas.openxmlformats.org/officeDocument/2006/relationships/hyperlink" TargetMode="External" Id="rId7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Integer_overflow" Type="http://schemas.openxmlformats.org/officeDocument/2006/relationships/hyperlink" TargetMode="External" Id="rId4"/><Relationship Target="../media/image04.jp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Integer_overflow" Type="http://schemas.openxmlformats.org/officeDocument/2006/relationships/hyperlink" TargetMode="External" Id="rId4"/><Relationship Target="../media/image04.jpg" Type="http://schemas.openxmlformats.org/officeDocument/2006/relationships/image" Id="rId3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securecoding.cert.org/confluence/display/seccode/INT02-C.+Understand+integer+conversion+rules" Type="http://schemas.openxmlformats.org/officeDocument/2006/relationships/hyperlink" TargetMode="External" Id="rId3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ubs.opengroup.org/onlinepubs/009604499/functions/mbstowcs.html" Type="http://schemas.openxmlformats.org/officeDocument/2006/relationships/hyperlink" TargetMode="External" Id="rId3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s.utah.edu/~regehr/papers/overflow12.pdf" Type="http://schemas.openxmlformats.org/officeDocument/2006/relationships/hyperlink" TargetMode="External" Id="rId4"/><Relationship Target="http://blog.regehr.org/archives/1054" Type="http://schemas.openxmlformats.org/officeDocument/2006/relationships/hyperlink" TargetMode="External" Id="rId3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loating-point-gui.de/" Type="http://schemas.openxmlformats.org/officeDocument/2006/relationships/hyperlink" TargetMode="External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viva64.com/en/pvs-studio/" Type="http://schemas.openxmlformats.org/officeDocument/2006/relationships/hyperlink" TargetMode="External" Id="rId4"/><Relationship Target="../media/image07.png" Type="http://schemas.openxmlformats.org/officeDocument/2006/relationships/image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securecoding.cert.org/confluence/display/seccode/INT02-C.+Understand+integer+conversion+rules" Type="http://schemas.openxmlformats.org/officeDocument/2006/relationships/hyperlink" TargetMode="External" Id="rId4"/><Relationship Target="http://www.ibm.com/developerworks/library/l-port64/" Type="http://schemas.openxmlformats.org/officeDocument/2006/relationships/hyperlink" TargetMode="External" Id="rId3"/><Relationship Target="http://blog.regehr.org/archives/1054" Type="http://schemas.openxmlformats.org/officeDocument/2006/relationships/hyperlink" TargetMode="External" Id="rId6"/><Relationship Target="http://floating-point-gui.de/" Type="http://schemas.openxmlformats.org/officeDocument/2006/relationships/hyperlink" TargetMode="External" Id="rId5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http://www.cplusplus.com/ptrdiff_t" Type="http://schemas.openxmlformats.org/officeDocument/2006/relationships/hyperlink" TargetMode="External" Id="rId12"/><Relationship Target="../notesSlides/notesSlide7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://www.cplusplus.com/ptrdiff_t" Type="http://schemas.openxmlformats.org/officeDocument/2006/relationships/hyperlink" TargetMode="External" Id="rId10"/><Relationship Target="http://www.cplusplus.com/intmax_t" Type="http://schemas.openxmlformats.org/officeDocument/2006/relationships/hyperlink" TargetMode="External" Id="rId4"/><Relationship Target="http://www.cplusplus.com/ptrdiff_t" Type="http://schemas.openxmlformats.org/officeDocument/2006/relationships/hyperlink" TargetMode="External" Id="rId11"/><Relationship Target="http://www.cplusplus.com/wint_t" Type="http://schemas.openxmlformats.org/officeDocument/2006/relationships/hyperlink" TargetMode="External" Id="rId3"/><Relationship Target="http://www.cplusplus.com/size_t" Type="http://schemas.openxmlformats.org/officeDocument/2006/relationships/hyperlink" TargetMode="External" Id="rId9"/><Relationship Target="http://www.cplusplus.com/intmax_t" Type="http://schemas.openxmlformats.org/officeDocument/2006/relationships/hyperlink" TargetMode="External" Id="rId6"/><Relationship Target="http://www.cplusplus.com/uintmax_t" Type="http://schemas.openxmlformats.org/officeDocument/2006/relationships/hyperlink" TargetMode="External" Id="rId5"/><Relationship Target="http://www.cplusplus.com/size_t" Type="http://schemas.openxmlformats.org/officeDocument/2006/relationships/hyperlink" TargetMode="External" Id="rId8"/><Relationship Target="http://www.cplusplus.com/size_t" Type="http://schemas.openxmlformats.org/officeDocument/2006/relationships/hyperlink" TargetMode="External" Id="rId7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3.xml.rels><?xml version="1.0" encoding="UTF-8" standalone="yes"?><Relationships xmlns="http://schemas.openxmlformats.org/package/2006/relationships"><Relationship Target="../notesSlides/notesSlide8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4.xml.rels><?xml version="1.0" encoding="UTF-8" standalone="yes"?><Relationships xmlns="http://schemas.openxmlformats.org/package/2006/relationships"><Relationship Target="../notesSlides/notesSlide8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5.xml.rels><?xml version="1.0" encoding="UTF-8" standalone="yes"?><Relationships xmlns="http://schemas.openxmlformats.org/package/2006/relationships"><Relationship Target="../notesSlides/notesSlide8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6.xml.rels><?xml version="1.0" encoding="UTF-8" standalone="yes"?><Relationships xmlns="http://schemas.openxmlformats.org/package/2006/relationships"><Relationship Target="../notesSlides/notesSlide8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7.xml.rels><?xml version="1.0" encoding="UTF-8" standalone="yes"?><Relationships xmlns="http://schemas.openxmlformats.org/package/2006/relationships"><Relationship Target="../notesSlides/notesSlide8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8.xml.rels><?xml version="1.0" encoding="UTF-8" standalone="yes"?><Relationships xmlns="http://schemas.openxmlformats.org/package/2006/relationships"><Relationship Target="http://www.cplusplus.com/ptrdiff_t" Type="http://schemas.openxmlformats.org/officeDocument/2006/relationships/hyperlink" TargetMode="External" Id="rId12"/><Relationship Target="../notesSlides/notesSlide8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://www.cplusplus.com/ptrdiff_t" Type="http://schemas.openxmlformats.org/officeDocument/2006/relationships/hyperlink" TargetMode="External" Id="rId10"/><Relationship Target="http://www.cplusplus.com/intmax_t" Type="http://schemas.openxmlformats.org/officeDocument/2006/relationships/hyperlink" TargetMode="External" Id="rId4"/><Relationship Target="http://www.cplusplus.com/ptrdiff_t" Type="http://schemas.openxmlformats.org/officeDocument/2006/relationships/hyperlink" TargetMode="External" Id="rId11"/><Relationship Target="http://www.cplusplus.com/wint_t" Type="http://schemas.openxmlformats.org/officeDocument/2006/relationships/hyperlink" TargetMode="External" Id="rId3"/><Relationship Target="http://www.cplusplus.com/size_t" Type="http://schemas.openxmlformats.org/officeDocument/2006/relationships/hyperlink" TargetMode="External" Id="rId9"/><Relationship Target="http://www.cplusplus.com/intmax_t" Type="http://schemas.openxmlformats.org/officeDocument/2006/relationships/hyperlink" TargetMode="External" Id="rId6"/><Relationship Target="http://www.cplusplus.com/uintmax_t" Type="http://schemas.openxmlformats.org/officeDocument/2006/relationships/hyperlink" TargetMode="External" Id="rId5"/><Relationship Target="http://www.cplusplus.com/size_t" Type="http://schemas.openxmlformats.org/officeDocument/2006/relationships/hyperlink" TargetMode="External" Id="rId8"/><Relationship Target="http://www.cplusplus.com/size_t" Type="http://schemas.openxmlformats.org/officeDocument/2006/relationships/hyperlink" TargetMode="External" Id="rId7"/></Relationships>
</file>

<file path=ppt/slides/_rels/slide89.xml.rels><?xml version="1.0" encoding="UTF-8" standalone="yes"?><Relationships xmlns="http://schemas.openxmlformats.org/package/2006/relationships"><Relationship Target="../notesSlides/notesSlide8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0.xml.rels><?xml version="1.0" encoding="UTF-8" standalone="yes"?><Relationships xmlns="http://schemas.openxmlformats.org/package/2006/relationships"><Relationship Target="../notesSlides/notesSlide9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1.xml.rels><?xml version="1.0" encoding="UTF-8" standalone="yes"?><Relationships xmlns="http://schemas.openxmlformats.org/package/2006/relationships"><Relationship Target="../notesSlides/notesSlide9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jpg" Type="http://schemas.openxmlformats.org/officeDocument/2006/relationships/image" Id="rId4"/><Relationship Target="../media/image13.gif" Type="http://schemas.openxmlformats.org/officeDocument/2006/relationships/image" Id="rId3"/></Relationships>
</file>

<file path=ppt/slides/_rels/slide92.xml.rels><?xml version="1.0" encoding="UTF-8" standalone="yes"?><Relationships xmlns="http://schemas.openxmlformats.org/package/2006/relationships"><Relationship Target="../notesSlides/notesSlide9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3.xml.rels><?xml version="1.0" encoding="UTF-8" standalone="yes"?><Relationships xmlns="http://schemas.openxmlformats.org/package/2006/relationships"><Relationship Target="../notesSlides/notesSlide9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4.xml.rels><?xml version="1.0" encoding="UTF-8" standalone="yes"?><Relationships xmlns="http://schemas.openxmlformats.org/package/2006/relationships"><Relationship Target="../notesSlides/notesSlide9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95.xml.rels><?xml version="1.0" encoding="UTF-8" standalone="yes"?><Relationships xmlns="http://schemas.openxmlformats.org/package/2006/relationships"><Relationship Target="../notesSlides/notesSlide9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96.xml.rels><?xml version="1.0" encoding="UTF-8" standalone="yes"?><Relationships xmlns="http://schemas.openxmlformats.org/package/2006/relationships"><Relationship Target="../notesSlides/notesSlide9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7.xml.rels><?xml version="1.0" encoding="UTF-8" standalone="yes"?><Relationships xmlns="http://schemas.openxmlformats.org/package/2006/relationships"><Relationship Target="../notesSlides/notesSlide9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q.viva64.com/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Essential C Security 102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Florida State University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Spring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Doug Lea’s dlmalloc allocator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Each list of free bin has a head: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 doubly linked list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forward pointer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backwards pointer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5" name="Shape 115"/>
          <p:cNvGraphicFramePr/>
          <p:nvPr/>
        </p:nvGraphicFramePr>
        <p:xfrm>
          <a:off y="1877850" x="5410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{9DC50DBE-3F2B-4EF6-8F46-5969F2C0034C}</a:tableStyleId>
              </a:tblPr>
              <a:tblGrid>
                <a:gridCol w="690325"/>
                <a:gridCol w="690325"/>
                <a:gridCol w="690325"/>
                <a:gridCol w="690325"/>
                <a:gridCol w="69032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y="1322075" x="62636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Free chunk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y="3470425" x="3848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{1FCE0C96-6F71-46E5-AF19-B42D3C9C4A37}</a:tableStyleId>
              </a:tblPr>
              <a:tblGrid>
                <a:gridCol w="690325"/>
                <a:gridCol w="690325"/>
                <a:gridCol w="690325"/>
                <a:gridCol w="690325"/>
                <a:gridCol w="69032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y="2065025" x="3863350"/>
            <a:ext cy="1597800" cx="1543050"/>
          </a:xfrm>
          <a:custGeom>
            <a:pathLst>
              <a:path w="61722" extrusionOk="0" h="63912">
                <a:moveTo>
                  <a:pt y="63093" x="0"/>
                </a:moveTo>
                <a:cubicBezTo>
                  <a:pt y="62331" x="3657"/>
                  <a:pt y="67512" x="18211"/>
                  <a:pt y="58521" x="21945"/>
                </a:cubicBezTo>
                <a:cubicBezTo>
                  <a:pt y="49529" x="25678"/>
                  <a:pt y="18897" x="15772"/>
                  <a:pt y="9144" x="22402"/>
                </a:cubicBezTo>
                <a:cubicBezTo>
                  <a:pt y="-609" x="29031"/>
                  <a:pt y="1524" x="55168"/>
                  <a:pt y="0" x="6172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19" name="Shape 119"/>
          <p:cNvSpPr/>
          <p:nvPr/>
        </p:nvSpPr>
        <p:spPr>
          <a:xfrm>
            <a:off y="3230875" x="3806200"/>
            <a:ext cy="955850" cx="1691625"/>
          </a:xfrm>
          <a:custGeom>
            <a:pathLst>
              <a:path w="67665" extrusionOk="0" h="38234">
                <a:moveTo>
                  <a:pt y="0" x="67665"/>
                </a:moveTo>
                <a:cubicBezTo>
                  <a:pt y="914" x="63093"/>
                  <a:pt y="-304" x="46100"/>
                  <a:pt y="5487" x="40233"/>
                </a:cubicBezTo>
                <a:cubicBezTo>
                  <a:pt y="11278" x="34365"/>
                  <a:pt y="29336" x="39166"/>
                  <a:pt y="34747" x="32461"/>
                </a:cubicBezTo>
                <a:cubicBezTo>
                  <a:pt y="40157" x="25755"/>
                  <a:pt y="37414" x="5410"/>
                  <a:pt y="37948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20" name="Shape 120"/>
          <p:cNvSpPr/>
          <p:nvPr/>
        </p:nvSpPr>
        <p:spPr>
          <a:xfrm>
            <a:off y="3676650" x="80585"/>
            <a:ext cy="1485900" cx="2479750"/>
          </a:xfrm>
          <a:custGeom>
            <a:pathLst>
              <a:path w="99190" extrusionOk="0" h="59436">
                <a:moveTo>
                  <a:pt y="59436" x="99190"/>
                </a:moveTo>
                <a:cubicBezTo>
                  <a:pt y="56464" x="87302"/>
                  <a:pt y="48463" x="44326"/>
                  <a:pt y="41605" x="27867"/>
                </a:cubicBezTo>
                <a:cubicBezTo>
                  <a:pt y="34747" x="11407"/>
                  <a:pt y="25222" x="3102"/>
                  <a:pt y="18288" x="435"/>
                </a:cubicBezTo>
                <a:cubicBezTo>
                  <a:pt y="11353" x="-2232"/>
                  <a:pt y="3048" x="9960"/>
                  <a:pt y="0" x="1186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21" name="Shape 121"/>
          <p:cNvSpPr/>
          <p:nvPr/>
        </p:nvSpPr>
        <p:spPr>
          <a:xfrm>
            <a:off y="4236725" x="3051800"/>
            <a:ext cy="857250" cx="377200"/>
          </a:xfrm>
          <a:custGeom>
            <a:pathLst>
              <a:path w="15088" extrusionOk="0" h="34290">
                <a:moveTo>
                  <a:pt y="0" x="0"/>
                </a:moveTo>
                <a:cubicBezTo>
                  <a:pt y="5715" x="2514"/>
                  <a:pt y="28575" x="12573"/>
                  <a:pt y="34290" x="15088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graphicFrame>
        <p:nvGraphicFramePr>
          <p:cNvPr id="122" name="Shape 122"/>
          <p:cNvGraphicFramePr/>
          <p:nvPr/>
        </p:nvGraphicFramePr>
        <p:xfrm>
          <a:off y="4468650" x="5410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{56AEC514-3400-43F6-9058-FE3665C0DBB8}</a:tableStyleId>
              </a:tblPr>
              <a:tblGrid>
                <a:gridCol w="690325"/>
                <a:gridCol w="690325"/>
                <a:gridCol w="690325"/>
                <a:gridCol w="690325"/>
                <a:gridCol w="69032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3" name="Shape 123"/>
          <p:cNvSpPr/>
          <p:nvPr/>
        </p:nvSpPr>
        <p:spPr>
          <a:xfrm>
            <a:off y="2933700" x="8161025"/>
            <a:ext cy="1783075" cx="904400"/>
          </a:xfrm>
          <a:custGeom>
            <a:pathLst>
              <a:path w="36176" extrusionOk="0" h="71323">
                <a:moveTo>
                  <a:pt y="0" x="0"/>
                </a:moveTo>
                <a:cubicBezTo>
                  <a:pt y="2438" x="5334"/>
                  <a:pt y="4724" x="26365"/>
                  <a:pt y="14630" x="32004"/>
                </a:cubicBezTo>
                <a:cubicBezTo>
                  <a:pt y="24536" x="37642"/>
                  <a:pt y="49987" x="36728"/>
                  <a:pt y="59436" x="33833"/>
                </a:cubicBezTo>
                <a:cubicBezTo>
                  <a:pt y="68884" x="30937"/>
                  <a:pt y="69341" x="17830"/>
                  <a:pt y="71323" x="14630"/>
                </a:cubicBezTo>
              </a:path>
            </a:pathLst>
          </a:cu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24" name="Shape 124"/>
          <p:cNvSpPr txBox="1"/>
          <p:nvPr/>
        </p:nvSpPr>
        <p:spPr>
          <a:xfrm>
            <a:off y="3550925" x="5421625"/>
            <a:ext cy="189899" cx="120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358375" x="457200"/>
            <a:ext cy="857400" cx="350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unlinking works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1261100" x="662950"/>
            <a:ext cy="26403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This moves a chunk from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the free list, to be used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//This is from  [1]p 184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{EDF24D1B-4112-470C-A5EA-FD3415D958AA}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{2F9C3FAC-52E0-4F37-B4C6-C1AC2ED273D3}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{E7FFC2BB-5445-41A0-8E46-CB923A5EB9DD}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{8946C5BD-FAC9-4D21-8919-F5A61E038BA3}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358375" x="457200"/>
            <a:ext cy="857400" cx="350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Say this is P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1261100" x="662950"/>
            <a:ext cy="26403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This moves a chunk from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the free list, to be used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{4A4A0892-BE8C-415F-99FC-E2A1DFF3CE77}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{BE8B75EA-FB1C-4852-9ADF-0C9FCEB36E3E}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{D1780521-CA1F-4F0D-918E-E1728749947A}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8" name="Shape 148"/>
          <p:cNvSpPr/>
          <p:nvPr/>
        </p:nvSpPr>
        <p:spPr>
          <a:xfrm>
            <a:off y="2176250" x="3752075"/>
            <a:ext cy="1823250" cx="662125"/>
          </a:xfrm>
          <a:custGeom>
            <a:pathLst>
              <a:path w="26485" extrusionOk="0" h="72930">
                <a:moveTo>
                  <a:pt y="0" x="26485"/>
                </a:moveTo>
                <a:lnTo>
                  <a:pt y="9980" x="13050"/>
                </a:lnTo>
                <a:lnTo>
                  <a:pt y="25334" x="11131"/>
                </a:lnTo>
                <a:lnTo>
                  <a:pt y="25334" x="0"/>
                </a:lnTo>
                <a:lnTo>
                  <a:pt y="33778" x="10363"/>
                </a:lnTo>
                <a:lnTo>
                  <a:pt y="59112" x="11899"/>
                </a:lnTo>
                <a:lnTo>
                  <a:pt y="72930" x="25333"/>
                </a:lnTo>
              </a:path>
            </a:pathLst>
          </a:custGeom>
          <a:noFill/>
          <a:ln w="19050" cap="flat">
            <a:solidFill>
              <a:schemeClr val="lt2"/>
            </a:solidFill>
            <a:prstDash val="solid"/>
            <a:round/>
            <a:headEnd w="lg" len="lg" type="none"/>
            <a:tailEnd w="lg" len="lg" type="none"/>
          </a:ln>
        </p:spPr>
      </p:sp>
      <p:cxnSp>
        <p:nvCxnSpPr>
          <p:cNvPr id="149" name="Shape 149"/>
          <p:cNvCxnSpPr/>
          <p:nvPr/>
        </p:nvCxnSpPr>
        <p:spPr>
          <a:xfrm>
            <a:off y="967150" x="3281300"/>
            <a:ext cy="1823400" cx="508499"/>
          </a:xfrm>
          <a:prstGeom prst="straightConnector1">
            <a:avLst/>
          </a:prstGeom>
          <a:noFill/>
          <a:ln w="19050" cap="flat">
            <a:solidFill>
              <a:schemeClr val="lt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0" name="Shape 150"/>
          <p:cNvSpPr/>
          <p:nvPr/>
        </p:nvSpPr>
        <p:spPr>
          <a:xfrm>
            <a:off y="2934350" x="6227850"/>
            <a:ext cy="1257075" cx="211625"/>
          </a:xfrm>
          <a:custGeom>
            <a:pathLst>
              <a:path w="8465" extrusionOk="0" h="50283">
                <a:moveTo>
                  <a:pt y="0" x="0"/>
                </a:moveTo>
                <a:cubicBezTo>
                  <a:pt y="1663" x="1215"/>
                  <a:pt y="3262" x="6013"/>
                  <a:pt y="9980" x="7293"/>
                </a:cubicBezTo>
                <a:cubicBezTo>
                  <a:pt y="16697" x="8572"/>
                  <a:pt y="33585" x="8892"/>
                  <a:pt y="40303" x="7677"/>
                </a:cubicBezTo>
                <a:cubicBezTo>
                  <a:pt y="47020" x="6461"/>
                  <a:pt y="48619" x="1279"/>
                  <a:pt y="50283" x="0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51" name="Shape 151"/>
          <p:cNvSpPr/>
          <p:nvPr/>
        </p:nvSpPr>
        <p:spPr>
          <a:xfrm>
            <a:off y="477750" x="6208675"/>
            <a:ext cy="2763675" cx="360000"/>
          </a:xfrm>
          <a:custGeom>
            <a:pathLst>
              <a:path w="14400" extrusionOk="0" h="110547">
                <a:moveTo>
                  <a:pt y="110547" x="0"/>
                </a:moveTo>
                <a:cubicBezTo>
                  <a:pt y="108499" x="1855"/>
                  <a:pt y="112338" x="8828"/>
                  <a:pt y="98264" x="11131"/>
                </a:cubicBezTo>
                <a:cubicBezTo>
                  <a:pt y="84189" x="13434"/>
                  <a:pt y="42478" x="15417"/>
                  <a:pt y="26101" x="13818"/>
                </a:cubicBezTo>
                <a:cubicBezTo>
                  <a:pt y="9723" x="12218"/>
                  <a:pt y="4350" x="3582"/>
                  <a:pt y="0" x="1535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graphicFrame>
        <p:nvGraphicFramePr>
          <p:cNvPr id="152" name="Shape 152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{4DB5FC52-5E99-439A-AE70-28902EA9E967}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358375" x="457200"/>
            <a:ext cy="857400" cx="382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1)FD = P-&gt; fd;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1261100" x="662950"/>
            <a:ext cy="26403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This moves a chunk from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the free list, to be used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{7F2EA987-E7F4-467B-A855-4D8B93BD7B3F}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{84275777-BF73-4A06-B06D-30DCE8382253}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{E5172F04-2B8B-4ACF-B832-F75DB4079CC7}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4" name="Shape 164"/>
          <p:cNvSpPr/>
          <p:nvPr/>
        </p:nvSpPr>
        <p:spPr>
          <a:xfrm>
            <a:off y="2934350" x="6227850"/>
            <a:ext cy="1257075" cx="211625"/>
          </a:xfrm>
          <a:custGeom>
            <a:pathLst>
              <a:path w="8465" extrusionOk="0" h="50283">
                <a:moveTo>
                  <a:pt y="0" x="0"/>
                </a:moveTo>
                <a:cubicBezTo>
                  <a:pt y="1663" x="1215"/>
                  <a:pt y="3262" x="6013"/>
                  <a:pt y="9980" x="7293"/>
                </a:cubicBezTo>
                <a:cubicBezTo>
                  <a:pt y="16697" x="8572"/>
                  <a:pt y="33585" x="8892"/>
                  <a:pt y="40303" x="7677"/>
                </a:cubicBezTo>
                <a:cubicBezTo>
                  <a:pt y="47020" x="6461"/>
                  <a:pt y="48619" x="1279"/>
                  <a:pt y="50283" x="0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65" name="Shape 165"/>
          <p:cNvSpPr/>
          <p:nvPr/>
        </p:nvSpPr>
        <p:spPr>
          <a:xfrm>
            <a:off y="477750" x="6208675"/>
            <a:ext cy="2763675" cx="360000"/>
          </a:xfrm>
          <a:custGeom>
            <a:pathLst>
              <a:path w="14400" extrusionOk="0" h="110547">
                <a:moveTo>
                  <a:pt y="110547" x="0"/>
                </a:moveTo>
                <a:cubicBezTo>
                  <a:pt y="108499" x="1855"/>
                  <a:pt y="112338" x="8828"/>
                  <a:pt y="98264" x="11131"/>
                </a:cubicBezTo>
                <a:cubicBezTo>
                  <a:pt y="84189" x="13434"/>
                  <a:pt y="42478" x="15417"/>
                  <a:pt y="26101" x="13818"/>
                </a:cubicBezTo>
                <a:cubicBezTo>
                  <a:pt y="9723" x="12218"/>
                  <a:pt y="4350" x="3582"/>
                  <a:pt y="0" x="1535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66" name="Shape 166"/>
          <p:cNvSpPr/>
          <p:nvPr/>
        </p:nvSpPr>
        <p:spPr>
          <a:xfrm>
            <a:off y="2310600" x="2331850"/>
            <a:ext cy="586375" cx="2072750"/>
          </a:xfrm>
          <a:custGeom>
            <a:pathLst>
              <a:path w="82910" extrusionOk="0" h="23455">
                <a:moveTo>
                  <a:pt y="0" x="0"/>
                </a:moveTo>
                <a:lnTo>
                  <a:pt y="0" x="32243"/>
                </a:lnTo>
                <a:lnTo>
                  <a:pt y="23455" x="45785"/>
                </a:lnTo>
                <a:lnTo>
                  <a:pt y="23455" x="82910"/>
                </a:ln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67" name="Shape 167"/>
          <p:cNvSpPr txBox="1"/>
          <p:nvPr/>
        </p:nvSpPr>
        <p:spPr>
          <a:xfrm>
            <a:off y="37714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Setting this to FD</a:t>
            </a:r>
          </a:p>
        </p:txBody>
      </p:sp>
      <p:cxnSp>
        <p:nvCxnSpPr>
          <p:cNvPr id="168" name="Shape 168"/>
          <p:cNvCxnSpPr>
            <a:stCxn id="167" idx="3"/>
          </p:cNvCxnSpPr>
          <p:nvPr/>
        </p:nvCxnSpPr>
        <p:spPr>
          <a:xfrm>
            <a:off y="39489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graphicFrame>
        <p:nvGraphicFramePr>
          <p:cNvPr id="169" name="Shape 169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{B2456B9D-CEAB-4373-8155-9B5B85F07BB3}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358375" x="457200"/>
            <a:ext cy="857400" cx="382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2)BK = P-&gt; bk;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1261100" x="662950"/>
            <a:ext cy="26403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This moves a chunk from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the free list, to be used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{C3E78EFD-9FCC-4138-91AE-408736CC7D40}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{AC9031C5-C845-4169-B8FD-596BB2E7380C}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{D9F4B8BD-F6BB-4152-8711-E20AEF5BAADF}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y="37714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FD</a:t>
            </a:r>
          </a:p>
        </p:txBody>
      </p:sp>
      <p:cxnSp>
        <p:nvCxnSpPr>
          <p:cNvPr id="182" name="Shape 182"/>
          <p:cNvCxnSpPr>
            <a:stCxn id="181" idx="3"/>
          </p:cNvCxnSpPr>
          <p:nvPr/>
        </p:nvCxnSpPr>
        <p:spPr>
          <a:xfrm>
            <a:off y="39489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3" name="Shape 183"/>
          <p:cNvSpPr/>
          <p:nvPr/>
        </p:nvSpPr>
        <p:spPr>
          <a:xfrm>
            <a:off y="2531300" x="2331850"/>
            <a:ext cy="670461" cx="2072750"/>
          </a:xfrm>
          <a:custGeom>
            <a:pathLst>
              <a:path w="82910" extrusionOk="0" h="23455">
                <a:moveTo>
                  <a:pt y="0" x="0"/>
                </a:moveTo>
                <a:lnTo>
                  <a:pt y="0" x="32243"/>
                </a:lnTo>
                <a:lnTo>
                  <a:pt y="23455" x="45785"/>
                </a:lnTo>
                <a:lnTo>
                  <a:pt y="23455" x="82910"/>
                </a:ln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84" name="Shape 184"/>
          <p:cNvSpPr txBox="1"/>
          <p:nvPr/>
        </p:nvSpPr>
        <p:spPr>
          <a:xfrm>
            <a:off y="376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Setting this to BK</a:t>
            </a:r>
          </a:p>
        </p:txBody>
      </p:sp>
      <p:cxnSp>
        <p:nvCxnSpPr>
          <p:cNvPr id="185" name="Shape 185"/>
          <p:cNvCxnSpPr>
            <a:stCxn id="184" idx="3"/>
          </p:cNvCxnSpPr>
          <p:nvPr/>
        </p:nvCxnSpPr>
        <p:spPr>
          <a:xfrm>
            <a:off y="2151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6" name="Shape 186"/>
          <p:cNvSpPr/>
          <p:nvPr/>
        </p:nvSpPr>
        <p:spPr>
          <a:xfrm>
            <a:off y="2934350" x="6227850"/>
            <a:ext cy="1257075" cx="211625"/>
          </a:xfrm>
          <a:custGeom>
            <a:pathLst>
              <a:path w="8465" extrusionOk="0" h="50283">
                <a:moveTo>
                  <a:pt y="0" x="0"/>
                </a:moveTo>
                <a:cubicBezTo>
                  <a:pt y="1663" x="1215"/>
                  <a:pt y="3262" x="6013"/>
                  <a:pt y="9980" x="7293"/>
                </a:cubicBezTo>
                <a:cubicBezTo>
                  <a:pt y="16697" x="8572"/>
                  <a:pt y="33585" x="8892"/>
                  <a:pt y="40303" x="7677"/>
                </a:cubicBezTo>
                <a:cubicBezTo>
                  <a:pt y="47020" x="6461"/>
                  <a:pt y="48619" x="1279"/>
                  <a:pt y="50283" x="0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87" name="Shape 187"/>
          <p:cNvSpPr/>
          <p:nvPr/>
        </p:nvSpPr>
        <p:spPr>
          <a:xfrm>
            <a:off y="477750" x="6208675"/>
            <a:ext cy="2763675" cx="360000"/>
          </a:xfrm>
          <a:custGeom>
            <a:pathLst>
              <a:path w="14400" extrusionOk="0" h="110547">
                <a:moveTo>
                  <a:pt y="110547" x="0"/>
                </a:moveTo>
                <a:cubicBezTo>
                  <a:pt y="108499" x="1855"/>
                  <a:pt y="112338" x="8828"/>
                  <a:pt y="98264" x="11131"/>
                </a:cubicBezTo>
                <a:cubicBezTo>
                  <a:pt y="84189" x="13434"/>
                  <a:pt y="42478" x="15417"/>
                  <a:pt y="26101" x="13818"/>
                </a:cubicBezTo>
                <a:cubicBezTo>
                  <a:pt y="9723" x="12218"/>
                  <a:pt y="4350" x="3582"/>
                  <a:pt y="0" x="1535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graphicFrame>
        <p:nvGraphicFramePr>
          <p:cNvPr id="188" name="Shape 188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{103233DC-3996-4FAC-B8EB-AE5159699CA8}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358375" x="457200"/>
            <a:ext cy="857400" cx="382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3)FD-&gt;bk = BK;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1261100" x="662950"/>
            <a:ext cy="26403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This moves a chunk from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the free list, to be used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{6312798E-E8F4-4D6D-948F-D71433814842}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{45ED9A6B-6F70-4D84-B264-46341A82FAF5}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{0FA732CD-AF4F-4B07-9F25-C38B2EE33156}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00" name="Shape 200"/>
          <p:cNvSpPr txBox="1"/>
          <p:nvPr/>
        </p:nvSpPr>
        <p:spPr>
          <a:xfrm>
            <a:off y="37714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FD</a:t>
            </a:r>
          </a:p>
        </p:txBody>
      </p:sp>
      <p:cxnSp>
        <p:nvCxnSpPr>
          <p:cNvPr id="201" name="Shape 201"/>
          <p:cNvCxnSpPr>
            <a:stCxn id="200" idx="3"/>
          </p:cNvCxnSpPr>
          <p:nvPr/>
        </p:nvCxnSpPr>
        <p:spPr>
          <a:xfrm>
            <a:off y="39489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2" name="Shape 202"/>
          <p:cNvSpPr/>
          <p:nvPr/>
        </p:nvSpPr>
        <p:spPr>
          <a:xfrm>
            <a:off y="2934350" x="6227850"/>
            <a:ext cy="1257075" cx="211625"/>
          </a:xfrm>
          <a:custGeom>
            <a:pathLst>
              <a:path w="8465" extrusionOk="0" h="50283">
                <a:moveTo>
                  <a:pt y="0" x="0"/>
                </a:moveTo>
                <a:cubicBezTo>
                  <a:pt y="1663" x="1215"/>
                  <a:pt y="3262" x="6013"/>
                  <a:pt y="9980" x="7293"/>
                </a:cubicBezTo>
                <a:cubicBezTo>
                  <a:pt y="16697" x="8572"/>
                  <a:pt y="33585" x="8892"/>
                  <a:pt y="40303" x="7677"/>
                </a:cubicBezTo>
                <a:cubicBezTo>
                  <a:pt y="47020" x="6461"/>
                  <a:pt y="48619" x="1279"/>
                  <a:pt y="50283" x="0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03" name="Shape 203"/>
          <p:cNvSpPr/>
          <p:nvPr/>
        </p:nvSpPr>
        <p:spPr>
          <a:xfrm>
            <a:off y="477750" x="6208675"/>
            <a:ext cy="2763675" cx="360000"/>
          </a:xfrm>
          <a:custGeom>
            <a:pathLst>
              <a:path w="14400" extrusionOk="0" h="110547">
                <a:moveTo>
                  <a:pt y="110547" x="0"/>
                </a:moveTo>
                <a:cubicBezTo>
                  <a:pt y="108499" x="1855"/>
                  <a:pt y="112338" x="8828"/>
                  <a:pt y="98264" x="11131"/>
                </a:cubicBezTo>
                <a:cubicBezTo>
                  <a:pt y="84189" x="13434"/>
                  <a:pt y="42478" x="15417"/>
                  <a:pt y="26101" x="13818"/>
                </a:cubicBezTo>
                <a:cubicBezTo>
                  <a:pt y="9723" x="12218"/>
                  <a:pt y="4350" x="3582"/>
                  <a:pt y="0" x="1535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04" name="Shape 204"/>
          <p:cNvSpPr txBox="1"/>
          <p:nvPr/>
        </p:nvSpPr>
        <p:spPr>
          <a:xfrm>
            <a:off y="376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BK</a:t>
            </a:r>
          </a:p>
        </p:txBody>
      </p:sp>
      <p:cxnSp>
        <p:nvCxnSpPr>
          <p:cNvPr id="205" name="Shape 205"/>
          <p:cNvCxnSpPr>
            <a:stCxn id="204" idx="3"/>
          </p:cNvCxnSpPr>
          <p:nvPr/>
        </p:nvCxnSpPr>
        <p:spPr>
          <a:xfrm>
            <a:off y="2151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6" name="Shape 206"/>
          <p:cNvSpPr/>
          <p:nvPr/>
        </p:nvSpPr>
        <p:spPr>
          <a:xfrm>
            <a:off y="564100" x="3164604"/>
            <a:ext cy="4510175" cx="1278375"/>
          </a:xfrm>
          <a:custGeom>
            <a:pathLst>
              <a:path w="51135" extrusionOk="0" h="180407">
                <a:moveTo>
                  <a:pt y="180407" x="48065"/>
                </a:moveTo>
                <a:cubicBezTo>
                  <a:pt y="176824" x="40132"/>
                  <a:pt y="183541" x="3922"/>
                  <a:pt y="158911" x="468"/>
                </a:cubicBezTo>
                <a:cubicBezTo>
                  <a:pt y="134281" x="-2986"/>
                  <a:pt y="59112" x="18892"/>
                  <a:pt y="32627" x="27337"/>
                </a:cubicBezTo>
                <a:cubicBezTo>
                  <a:pt y="6141" x="35781"/>
                  <a:pt y="5437" x="47168"/>
                  <a:pt y="0" x="51135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graphicFrame>
        <p:nvGraphicFramePr>
          <p:cNvPr id="207" name="Shape 207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{51E5A78B-C8E7-470B-B498-F5AB201D8426}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8" name="Shape 208"/>
          <p:cNvSpPr/>
          <p:nvPr/>
        </p:nvSpPr>
        <p:spPr>
          <a:xfrm>
            <a:off y="2738075" x="2418225"/>
            <a:ext cy="2273325" cx="969450"/>
          </a:xfrm>
          <a:custGeom>
            <a:pathLst>
              <a:path w="38778" extrusionOk="0" h="90933">
                <a:moveTo>
                  <a:pt y="0" x="0"/>
                </a:moveTo>
                <a:lnTo>
                  <a:pt y="0" x="6909"/>
                </a:lnTo>
                <a:lnTo>
                  <a:pt y="88767" x="30694"/>
                </a:lnTo>
                <a:lnTo>
                  <a:pt y="90933" x="38778"/>
                </a:lnTo>
              </a:path>
            </a:pathLst>
          </a:cu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358375" x="457200"/>
            <a:ext cy="857400" cx="382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4)BK-&gt;fd = FD;</a:t>
            </a:r>
          </a:p>
        </p:txBody>
      </p:sp>
      <p:graphicFrame>
        <p:nvGraphicFramePr>
          <p:cNvPr id="214" name="Shape 214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{3A96CBD2-9536-4312-9E51-543BF716093C}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1261100" x="662950"/>
            <a:ext cy="26403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This moves a chunk from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the free list, to be used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{330CDFF7-81FD-4AEA-9A40-92AF6014CBB3}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{54DD0CDE-1578-4AD9-A33A-37135228330E}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{BA709131-A3E2-49B5-B993-77DCE56DD55A}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y="37714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FD</a:t>
            </a:r>
          </a:p>
        </p:txBody>
      </p:sp>
      <p:cxnSp>
        <p:nvCxnSpPr>
          <p:cNvPr id="222" name="Shape 222"/>
          <p:cNvCxnSpPr>
            <a:stCxn id="221" idx="3"/>
          </p:cNvCxnSpPr>
          <p:nvPr/>
        </p:nvCxnSpPr>
        <p:spPr>
          <a:xfrm>
            <a:off y="39489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y="376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BK</a:t>
            </a:r>
          </a:p>
        </p:txBody>
      </p:sp>
      <p:cxnSp>
        <p:nvCxnSpPr>
          <p:cNvPr id="224" name="Shape 224"/>
          <p:cNvCxnSpPr>
            <a:stCxn id="223" idx="3"/>
          </p:cNvCxnSpPr>
          <p:nvPr/>
        </p:nvCxnSpPr>
        <p:spPr>
          <a:xfrm>
            <a:off y="2151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25" name="Shape 225"/>
          <p:cNvSpPr/>
          <p:nvPr/>
        </p:nvSpPr>
        <p:spPr>
          <a:xfrm>
            <a:off y="564100" x="3164604"/>
            <a:ext cy="4510175" cx="1278375"/>
          </a:xfrm>
          <a:custGeom>
            <a:pathLst>
              <a:path w="51135" extrusionOk="0" h="180407">
                <a:moveTo>
                  <a:pt y="180407" x="48065"/>
                </a:moveTo>
                <a:cubicBezTo>
                  <a:pt y="176824" x="40132"/>
                  <a:pt y="183541" x="3922"/>
                  <a:pt y="158911" x="468"/>
                </a:cubicBezTo>
                <a:cubicBezTo>
                  <a:pt y="134281" x="-2986"/>
                  <a:pt y="59112" x="18892"/>
                  <a:pt y="32627" x="27337"/>
                </a:cubicBezTo>
                <a:cubicBezTo>
                  <a:pt y="6141" x="35781"/>
                  <a:pt y="5437" x="47168"/>
                  <a:pt y="0" x="51135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26" name="Shape 226"/>
          <p:cNvSpPr/>
          <p:nvPr/>
        </p:nvSpPr>
        <p:spPr>
          <a:xfrm>
            <a:off y="1120675" x="3687602"/>
            <a:ext cy="2946000" cx="755375"/>
          </a:xfrm>
          <a:custGeom>
            <a:pathLst>
              <a:path w="30215" extrusionOk="0" h="117840">
                <a:moveTo>
                  <a:pt y="0" x="30215"/>
                </a:moveTo>
                <a:cubicBezTo>
                  <a:pt y="1791" x="28040"/>
                  <a:pt y="-4349" x="22154"/>
                  <a:pt y="10748" x="17165"/>
                </a:cubicBezTo>
                <a:cubicBezTo>
                  <a:pt y="25845" x="12175"/>
                  <a:pt y="72738" x="-1835"/>
                  <a:pt y="90587" x="276"/>
                </a:cubicBezTo>
                <a:cubicBezTo>
                  <a:pt y="108435" x="2387"/>
                  <a:pt y="113297" x="24906"/>
                  <a:pt y="117840" x="29832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27" name="Shape 227"/>
          <p:cNvSpPr/>
          <p:nvPr/>
        </p:nvSpPr>
        <p:spPr>
          <a:xfrm>
            <a:off y="2934350" x="6227850"/>
            <a:ext cy="1257075" cx="211625"/>
          </a:xfrm>
          <a:custGeom>
            <a:pathLst>
              <a:path w="8465" extrusionOk="0" h="50283">
                <a:moveTo>
                  <a:pt y="0" x="0"/>
                </a:moveTo>
                <a:cubicBezTo>
                  <a:pt y="1663" x="1215"/>
                  <a:pt y="3262" x="6013"/>
                  <a:pt y="9980" x="7293"/>
                </a:cubicBezTo>
                <a:cubicBezTo>
                  <a:pt y="16697" x="8572"/>
                  <a:pt y="33585" x="8892"/>
                  <a:pt y="40303" x="7677"/>
                </a:cubicBezTo>
                <a:cubicBezTo>
                  <a:pt y="47020" x="6461"/>
                  <a:pt y="48619" x="1279"/>
                  <a:pt y="50283" x="0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28" name="Shape 228"/>
          <p:cNvSpPr/>
          <p:nvPr/>
        </p:nvSpPr>
        <p:spPr>
          <a:xfrm>
            <a:off y="477750" x="6208675"/>
            <a:ext cy="2763675" cx="360000"/>
          </a:xfrm>
          <a:custGeom>
            <a:pathLst>
              <a:path w="14400" extrusionOk="0" h="110547">
                <a:moveTo>
                  <a:pt y="110547" x="0"/>
                </a:moveTo>
                <a:cubicBezTo>
                  <a:pt y="108499" x="1855"/>
                  <a:pt y="112338" x="8828"/>
                  <a:pt y="98264" x="11131"/>
                </a:cubicBezTo>
                <a:cubicBezTo>
                  <a:pt y="84189" x="13434"/>
                  <a:pt y="42478" x="15417"/>
                  <a:pt y="26101" x="13818"/>
                </a:cubicBezTo>
                <a:cubicBezTo>
                  <a:pt y="9723" x="12218"/>
                  <a:pt y="4350" x="3582"/>
                  <a:pt y="0" x="1535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29" name="Shape 229"/>
          <p:cNvSpPr/>
          <p:nvPr/>
        </p:nvSpPr>
        <p:spPr>
          <a:xfrm>
            <a:off y="1117975" x="2418225"/>
            <a:ext cy="1860000" cx="1693100"/>
          </a:xfrm>
          <a:custGeom>
            <a:pathLst>
              <a:path w="67724" extrusionOk="0" h="74400">
                <a:moveTo>
                  <a:pt y="74400" x="0"/>
                </a:moveTo>
                <a:lnTo>
                  <a:pt y="74400" x="21879"/>
                </a:lnTo>
                <a:lnTo>
                  <a:pt y="43392" x="39782"/>
                </a:lnTo>
                <a:lnTo>
                  <a:pt y="4710" x="50147"/>
                </a:lnTo>
                <a:lnTo>
                  <a:pt y="0" x="67724"/>
                </a:lnTo>
              </a:path>
            </a:pathLst>
          </a:cu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358375" x="457200"/>
            <a:ext cy="857400" cx="382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Chunk is    now Allocated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{9014FE4F-22BE-45A0-AED3-A0DB04836F2E}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1261100" x="662950"/>
            <a:ext cy="34965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Things to note:</a:t>
            </a: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 pointers are changed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○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BK-&gt;fd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○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FD-&gt;bk</a:t>
            </a:r>
          </a:p>
          <a:p>
            <a:pPr rtl="0" lvl="2" indent="-317500" marL="13716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■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Keep this in mind</a:t>
            </a: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trusts the data in the system to work right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○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double malloc doesn’t mess this up</a:t>
            </a:r>
          </a:p>
          <a:p>
            <a:pPr rtl="0" lvl="2" indent="-317500" marL="13716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■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not a bug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free() is the 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reverse of this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involves changing pointers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○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double free messes this up!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{9CD2E9C3-DEAA-4D75-AA4C-63D4B83A90D9}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39" name="Shape 239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{C0E60375-E9FC-4243-AA77-CF7A224F8DA9}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{9F43D2CD-BC0C-450F-89B8-93A88C7E48E1}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42" name="Shape 242"/>
          <p:cNvCxnSpPr/>
          <p:nvPr/>
        </p:nvCxnSpPr>
        <p:spPr>
          <a:xfrm>
            <a:off y="3948925" x="3954147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y="376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BK</a:t>
            </a:r>
          </a:p>
        </p:txBody>
      </p:sp>
      <p:cxnSp>
        <p:nvCxnSpPr>
          <p:cNvPr id="244" name="Shape 244"/>
          <p:cNvCxnSpPr>
            <a:stCxn id="243" idx="3"/>
          </p:cNvCxnSpPr>
          <p:nvPr/>
        </p:nvCxnSpPr>
        <p:spPr>
          <a:xfrm>
            <a:off y="2151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45" name="Shape 245"/>
          <p:cNvSpPr/>
          <p:nvPr/>
        </p:nvSpPr>
        <p:spPr>
          <a:xfrm>
            <a:off y="564100" x="3886372"/>
            <a:ext cy="4510175" cx="556604"/>
          </a:xfrm>
          <a:custGeom>
            <a:pathLst>
              <a:path w="51135" extrusionOk="0" h="180407">
                <a:moveTo>
                  <a:pt y="180407" x="48065"/>
                </a:moveTo>
                <a:cubicBezTo>
                  <a:pt y="176824" x="40132"/>
                  <a:pt y="183541" x="3922"/>
                  <a:pt y="158911" x="468"/>
                </a:cubicBezTo>
                <a:cubicBezTo>
                  <a:pt y="134281" x="-2986"/>
                  <a:pt y="59112" x="18892"/>
                  <a:pt y="32627" x="27337"/>
                </a:cubicBezTo>
                <a:cubicBezTo>
                  <a:pt y="6141" x="35781"/>
                  <a:pt y="5437" x="47168"/>
                  <a:pt y="0" x="51135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46" name="Shape 246"/>
          <p:cNvSpPr/>
          <p:nvPr/>
        </p:nvSpPr>
        <p:spPr>
          <a:xfrm>
            <a:off y="1120675" x="4097351"/>
            <a:ext cy="2946000" cx="345584"/>
          </a:xfrm>
          <a:custGeom>
            <a:pathLst>
              <a:path w="30215" extrusionOk="0" h="117840">
                <a:moveTo>
                  <a:pt y="0" x="30215"/>
                </a:moveTo>
                <a:cubicBezTo>
                  <a:pt y="1791" x="28040"/>
                  <a:pt y="-4349" x="22154"/>
                  <a:pt y="10748" x="17165"/>
                </a:cubicBezTo>
                <a:cubicBezTo>
                  <a:pt y="25845" x="12175"/>
                  <a:pt y="72738" x="-1835"/>
                  <a:pt y="90587" x="276"/>
                </a:cubicBezTo>
                <a:cubicBezTo>
                  <a:pt y="108435" x="2387"/>
                  <a:pt y="113297" x="24906"/>
                  <a:pt y="117840" x="29832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cxnSp>
        <p:nvCxnSpPr>
          <p:cNvPr id="247" name="Shape 247"/>
          <p:cNvCxnSpPr/>
          <p:nvPr/>
        </p:nvCxnSpPr>
        <p:spPr>
          <a:xfrm>
            <a:off y="3116675" x="6304625"/>
            <a:ext cy="0" cx="3455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y="2224225" x="4644500"/>
            <a:ext cy="1698600" cx="13914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9" name="Shape 249"/>
          <p:cNvCxnSpPr/>
          <p:nvPr/>
        </p:nvCxnSpPr>
        <p:spPr>
          <a:xfrm flipH="1">
            <a:off y="2224225" x="4644499"/>
            <a:ext cy="1698600" cx="13914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50" name="Shape 250"/>
          <p:cNvSpPr txBox="1"/>
          <p:nvPr/>
        </p:nvSpPr>
        <p:spPr>
          <a:xfrm>
            <a:off y="3771475" x="3281847"/>
            <a:ext cy="354899" cx="74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358375" x="457200"/>
            <a:ext cy="857400" cx="382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Chunk is    now Allocated</a:t>
            </a:r>
          </a:p>
        </p:txBody>
      </p:sp>
      <p:graphicFrame>
        <p:nvGraphicFramePr>
          <p:cNvPr id="256" name="Shape 256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{2DDC2E43-3141-438A-B761-DFCCFBC31564}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57" name="Shape 257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1261100" x="662950"/>
            <a:ext cy="34965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free() is the 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reverse of this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involves changing pointers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○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double free messes this up!</a:t>
            </a: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●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Majority of buffer overflows since 2000 have been on the heap [1]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nsolas"/>
              <a:buChar char="○"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b/c devs don’t understand it well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59" name="Shape 259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{AB49D6E5-B012-484A-8C71-52B65D371774}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{61D715DA-CBB1-4D98-A61D-77697D28C189}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62" name="Shape 262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{6276B30C-A8E7-48C8-81BB-83F38455153E}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63" name="Shape 263"/>
          <p:cNvCxnSpPr/>
          <p:nvPr/>
        </p:nvCxnSpPr>
        <p:spPr>
          <a:xfrm>
            <a:off y="3948925" x="3954147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4" name="Shape 264"/>
          <p:cNvSpPr txBox="1"/>
          <p:nvPr/>
        </p:nvSpPr>
        <p:spPr>
          <a:xfrm>
            <a:off y="376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BK</a:t>
            </a:r>
          </a:p>
        </p:txBody>
      </p:sp>
      <p:cxnSp>
        <p:nvCxnSpPr>
          <p:cNvPr id="265" name="Shape 265"/>
          <p:cNvCxnSpPr>
            <a:stCxn id="264" idx="3"/>
          </p:cNvCxnSpPr>
          <p:nvPr/>
        </p:nvCxnSpPr>
        <p:spPr>
          <a:xfrm>
            <a:off y="2151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6" name="Shape 266"/>
          <p:cNvSpPr/>
          <p:nvPr/>
        </p:nvSpPr>
        <p:spPr>
          <a:xfrm>
            <a:off y="564100" x="3886372"/>
            <a:ext cy="4510175" cx="556604"/>
          </a:xfrm>
          <a:custGeom>
            <a:pathLst>
              <a:path w="51135" extrusionOk="0" h="180407">
                <a:moveTo>
                  <a:pt y="180407" x="48065"/>
                </a:moveTo>
                <a:cubicBezTo>
                  <a:pt y="176824" x="40132"/>
                  <a:pt y="183541" x="3922"/>
                  <a:pt y="158911" x="468"/>
                </a:cubicBezTo>
                <a:cubicBezTo>
                  <a:pt y="134281" x="-2986"/>
                  <a:pt y="59112" x="18892"/>
                  <a:pt y="32627" x="27337"/>
                </a:cubicBezTo>
                <a:cubicBezTo>
                  <a:pt y="6141" x="35781"/>
                  <a:pt y="5437" x="47168"/>
                  <a:pt y="0" x="51135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67" name="Shape 267"/>
          <p:cNvSpPr/>
          <p:nvPr/>
        </p:nvSpPr>
        <p:spPr>
          <a:xfrm>
            <a:off y="1120675" x="4097351"/>
            <a:ext cy="2946000" cx="345584"/>
          </a:xfrm>
          <a:custGeom>
            <a:pathLst>
              <a:path w="30215" extrusionOk="0" h="117840">
                <a:moveTo>
                  <a:pt y="0" x="30215"/>
                </a:moveTo>
                <a:cubicBezTo>
                  <a:pt y="1791" x="28040"/>
                  <a:pt y="-4349" x="22154"/>
                  <a:pt y="10748" x="17165"/>
                </a:cubicBezTo>
                <a:cubicBezTo>
                  <a:pt y="25845" x="12175"/>
                  <a:pt y="72738" x="-1835"/>
                  <a:pt y="90587" x="276"/>
                </a:cubicBezTo>
                <a:cubicBezTo>
                  <a:pt y="108435" x="2387"/>
                  <a:pt y="113297" x="24906"/>
                  <a:pt y="117840" x="29832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cxnSp>
        <p:nvCxnSpPr>
          <p:cNvPr id="268" name="Shape 268"/>
          <p:cNvCxnSpPr/>
          <p:nvPr/>
        </p:nvCxnSpPr>
        <p:spPr>
          <a:xfrm>
            <a:off y="3116675" x="6304625"/>
            <a:ext cy="0" cx="3455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y="2224225" x="4644500"/>
            <a:ext cy="1698600" cx="13914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0" name="Shape 270"/>
          <p:cNvCxnSpPr/>
          <p:nvPr/>
        </p:nvCxnSpPr>
        <p:spPr>
          <a:xfrm flipH="1">
            <a:off y="2224225" x="4644499"/>
            <a:ext cy="1698600" cx="13914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71" name="Shape 271"/>
          <p:cNvSpPr txBox="1"/>
          <p:nvPr/>
        </p:nvSpPr>
        <p:spPr>
          <a:xfrm>
            <a:off y="3771475" x="3281847"/>
            <a:ext cy="354899" cx="74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Exploring Heap Vulnerabilities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200150" x="457200"/>
            <a:ext cy="3725699" cx="5261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For these examples we’ll use this guy as our friendly guide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likes free()[dom]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likes heaps [of british skulls]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5778900"/>
            <a:ext cy="1867399" cx="290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67548" x="5778900"/>
            <a:ext cy="2137126" cx="29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of Talk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Continuation of Heap / Dynamic Memory discussion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Integer Security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Formatted Output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Concurrency and Race Conditions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free works (from [1] p186)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286" name="Shape 286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{F14C2E41-D682-469A-BD07-C2BFA22EB07F}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87" name="Shape 287"/>
          <p:cNvSpPr/>
          <p:nvPr/>
        </p:nvSpPr>
        <p:spPr>
          <a:xfrm>
            <a:off y="2636525" x="1851650"/>
            <a:ext cy="777225" cx="685800"/>
          </a:xfrm>
          <a:custGeom>
            <a:pathLst>
              <a:path w="27432" extrusionOk="0" h="31089">
                <a:moveTo>
                  <a:pt y="0" x="458"/>
                </a:moveTo>
                <a:lnTo>
                  <a:pt y="5943" x="20117"/>
                </a:lnTo>
                <a:lnTo>
                  <a:pt y="13716" x="19660"/>
                </a:lnTo>
                <a:lnTo>
                  <a:pt y="14173" x="27432"/>
                </a:lnTo>
                <a:lnTo>
                  <a:pt y="18288" x="20117"/>
                </a:lnTo>
                <a:lnTo>
                  <a:pt y="26517" x="20117"/>
                </a:lnTo>
                <a:lnTo>
                  <a:pt y="31089" x="0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cxnSp>
        <p:nvCxnSpPr>
          <p:cNvPr id="288" name="Shape 288"/>
          <p:cNvCxnSpPr/>
          <p:nvPr/>
        </p:nvCxnSpPr>
        <p:spPr>
          <a:xfrm rot="10800000" flipH="1">
            <a:off y="1619225" x="2640325"/>
            <a:ext cy="1360199" cx="387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9" name="Shape 289"/>
          <p:cNvCxnSpPr/>
          <p:nvPr/>
        </p:nvCxnSpPr>
        <p:spPr>
          <a:xfrm rot="10800000" flipH="1">
            <a:off y="2910900" x="2537450"/>
            <a:ext cy="137099" cx="384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0" name="Shape 290"/>
          <p:cNvCxnSpPr/>
          <p:nvPr/>
        </p:nvCxnSpPr>
        <p:spPr>
          <a:xfrm>
            <a:off y="3093725" x="2560325"/>
            <a:ext cy="1028700" cx="388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y="1436375" x="4892050"/>
            <a:ext cy="445799" cx="155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672 not 666?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96" name="Shape 296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{BE885824-C476-4CDD-8418-46BBEC5B2895}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free works (from [1] p186)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cxnSp>
        <p:nvCxnSpPr>
          <p:cNvPr id="299" name="Shape 299"/>
          <p:cNvCxnSpPr/>
          <p:nvPr/>
        </p:nvCxnSpPr>
        <p:spPr>
          <a:xfrm rot="10800000" flipH="1">
            <a:off y="2019424" x="1965950"/>
            <a:ext cy="1531500" cx="4857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free works (from [1] p186)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y="2967949" x="1268725"/>
            <a:ext cy="1131600" cx="2102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07" name="Shape 307"/>
          <p:cNvSpPr txBox="1"/>
          <p:nvPr/>
        </p:nvSpPr>
        <p:spPr>
          <a:xfrm>
            <a:off y="2179325" x="3429000"/>
            <a:ext cy="1566000" cx="299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//pseudo code for free()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define free() 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  if (next not in use)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consilidate with next;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//(merges with existing chunk on free list)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else   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link chunk to free list;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{9006E7F9-1437-42FD-9876-71362A717CA2}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free works (from [1] p186)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cxnSp>
        <p:nvCxnSpPr>
          <p:cNvPr id="315" name="Shape 315"/>
          <p:cNvCxnSpPr/>
          <p:nvPr/>
        </p:nvCxnSpPr>
        <p:spPr>
          <a:xfrm rot="10800000" flipH="1">
            <a:off y="2967949" x="1268725"/>
            <a:ext cy="1131600" cx="2102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16" name="Shape 316"/>
          <p:cNvSpPr txBox="1"/>
          <p:nvPr/>
        </p:nvSpPr>
        <p:spPr>
          <a:xfrm>
            <a:off y="1493525" x="3429000"/>
            <a:ext cy="1566000" cx="299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Checks to see if next chunk is also free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checks P (PREV_IN_USE) flag on next, next chunk</a:t>
            </a:r>
          </a:p>
          <a:p>
            <a:pPr rtl="0" lvl="1" indent="-317500" marL="91440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○"/>
            </a:pPr>
            <a:r>
              <a:rPr u="sng" lang="en">
                <a:solidFill>
                  <a:schemeClr val="accent1"/>
                </a:solidFill>
              </a:rPr>
              <a:t>it finds this via the size metadata in the current chunk and next chunk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 this case it is in use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So first is just freed up and linked to the free list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P flag on the next bin (second) is then set to 0</a:t>
            </a:r>
          </a:p>
        </p:txBody>
      </p:sp>
      <p:graphicFrame>
        <p:nvGraphicFramePr>
          <p:cNvPr id="317" name="Shape 317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{4B08E81C-1964-40A5-BF53-FE4060A79D94}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solidFill>
                            <a:srgbClr val="FFFFFF"/>
                          </a:solidFill>
                        </a:rPr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solidFill>
                            <a:srgbClr val="FFFFFF"/>
                          </a:solidFill>
                        </a:rPr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18" name="Shape 318"/>
          <p:cNvSpPr/>
          <p:nvPr/>
        </p:nvSpPr>
        <p:spPr>
          <a:xfrm>
            <a:off y="2979425" x="4892050"/>
            <a:ext cy="1800475" cx="4053175"/>
          </a:xfrm>
          <a:custGeom>
            <a:pathLst>
              <a:path w="162127" extrusionOk="0" h="72019">
                <a:moveTo>
                  <a:pt y="67665" x="0"/>
                </a:moveTo>
                <a:cubicBezTo>
                  <a:pt y="67512" x="24765"/>
                  <a:pt y="78028" x="122605"/>
                  <a:pt y="66751" x="148590"/>
                </a:cubicBezTo>
                <a:cubicBezTo>
                  <a:pt y="55473" x="174574"/>
                  <a:pt y="11125" x="154685"/>
                  <a:pt y="0" x="15590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319" name="Shape 319"/>
          <p:cNvSpPr/>
          <p:nvPr/>
        </p:nvSpPr>
        <p:spPr>
          <a:xfrm>
            <a:off y="2567950" x="6549400"/>
            <a:ext cy="58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y="1348750" x="6549400"/>
            <a:ext cy="58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y="2179325" x="6172200"/>
            <a:ext cy="1965950" cx="2388875"/>
          </a:xfrm>
          <a:custGeom>
            <a:pathLst>
              <a:path w="95555" extrusionOk="0" h="78638">
                <a:moveTo>
                  <a:pt y="0" x="0"/>
                </a:moveTo>
                <a:cubicBezTo>
                  <a:pt y="1828" x="1676"/>
                  <a:pt y="1829" x="8076"/>
                  <a:pt y="10973" x="10058"/>
                </a:cubicBezTo>
                <a:cubicBezTo>
                  <a:pt y="20117" x="12039"/>
                  <a:pt y="43586" x="-2362"/>
                  <a:pt y="54864" x="11887"/>
                </a:cubicBezTo>
                <a:cubicBezTo>
                  <a:pt y="66141" x="26136"/>
                  <a:pt y="74675" x="81610"/>
                  <a:pt y="78638" x="9555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free works (from [1] p186)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cxnSp>
        <p:nvCxnSpPr>
          <p:cNvPr id="328" name="Shape 328"/>
          <p:cNvCxnSpPr/>
          <p:nvPr/>
        </p:nvCxnSpPr>
        <p:spPr>
          <a:xfrm rot="10800000" flipH="1">
            <a:off y="2967950" x="1577350"/>
            <a:ext cy="1360199" cx="179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y="2179325" x="3429000"/>
            <a:ext cy="1566000" cx="299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Checks to see if next chunk is also free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checks P (PREV_IN_USE) flag on next, next chunk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(not shown)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case it is in use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first is just freed up and linked to the free list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 flag on the next bin (second) is then set to 0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30" name="Shape 330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{C58AC749-D871-4855-85BB-14DF3E32B074}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31" name="Shape 331"/>
          <p:cNvSpPr/>
          <p:nvPr/>
        </p:nvSpPr>
        <p:spPr>
          <a:xfrm>
            <a:off y="1242050" x="6035050"/>
            <a:ext cy="1097300" cx="708650"/>
          </a:xfrm>
          <a:custGeom>
            <a:pathLst>
              <a:path w="28346" extrusionOk="0" h="43892">
                <a:moveTo>
                  <a:pt y="43892" x="28346"/>
                </a:moveTo>
                <a:cubicBezTo>
                  <a:pt y="41758" x="24840"/>
                  <a:pt y="38405" x="12039"/>
                  <a:pt y="31090" x="7315"/>
                </a:cubicBezTo>
                <a:cubicBezTo>
                  <a:pt y="23774" x="2590"/>
                  <a:pt y="5181" x="1219"/>
                  <a:pt y="0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32" name="Shape 332"/>
          <p:cNvSpPr/>
          <p:nvPr/>
        </p:nvSpPr>
        <p:spPr>
          <a:xfrm>
            <a:off y="2042150" x="6366023"/>
            <a:ext cy="617225" cx="331950"/>
          </a:xfrm>
          <a:custGeom>
            <a:pathLst>
              <a:path w="13278" extrusionOk="0" h="24689">
                <a:moveTo>
                  <a:pt y="0" x="13278"/>
                </a:moveTo>
                <a:cubicBezTo>
                  <a:pt y="2895" x="11068"/>
                  <a:pt y="13259" x="171"/>
                  <a:pt y="17374" x="19"/>
                </a:cubicBezTo>
                <a:cubicBezTo>
                  <a:pt y="21488" x="-133"/>
                  <a:pt y="23469" x="10306"/>
                  <a:pt y="24689" x="12364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33" name="Shape 333"/>
          <p:cNvSpPr/>
          <p:nvPr/>
        </p:nvSpPr>
        <p:spPr>
          <a:xfrm>
            <a:off y="3242300" x="6395435"/>
            <a:ext cy="1828800" cx="291125"/>
          </a:xfrm>
          <a:custGeom>
            <a:pathLst>
              <a:path w="11645" extrusionOk="0" h="73152">
                <a:moveTo>
                  <a:pt y="0" x="11645"/>
                </a:moveTo>
                <a:cubicBezTo>
                  <a:pt y="2209" x="9892"/>
                  <a:pt y="1067" x="3034"/>
                  <a:pt y="13259" x="1129"/>
                </a:cubicBezTo>
                <a:cubicBezTo>
                  <a:pt y="25451" x="-776"/>
                  <a:pt y="63169" x="367"/>
                  <a:pt y="73152" x="21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34" name="Shape 334"/>
          <p:cNvSpPr/>
          <p:nvPr/>
        </p:nvSpPr>
        <p:spPr>
          <a:xfrm>
            <a:off y="1402075" x="8709650"/>
            <a:ext cy="2148850" cx="297925"/>
          </a:xfrm>
          <a:custGeom>
            <a:pathLst>
              <a:path w="11917" extrusionOk="0" h="85954">
                <a:moveTo>
                  <a:pt y="85954" x="1372"/>
                </a:moveTo>
                <a:cubicBezTo>
                  <a:pt y="82753" x="3124"/>
                  <a:pt y="81076" x="12116"/>
                  <a:pt y="66751" x="11888"/>
                </a:cubicBezTo>
                <a:cubicBezTo>
                  <a:pt y="52425" x="11659"/>
                  <a:pt y="11125" x="1981"/>
                  <a:pt y="0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free works (from [1] p186)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cxnSp>
        <p:nvCxnSpPr>
          <p:cNvPr id="341" name="Shape 341"/>
          <p:cNvCxnSpPr/>
          <p:nvPr/>
        </p:nvCxnSpPr>
        <p:spPr>
          <a:xfrm rot="10800000" flipH="1">
            <a:off y="2453600" x="1360175"/>
            <a:ext cy="2160299" cx="2102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42" name="Shape 342"/>
          <p:cNvSpPr txBox="1"/>
          <p:nvPr/>
        </p:nvSpPr>
        <p:spPr>
          <a:xfrm>
            <a:off y="2179325" x="3429000"/>
            <a:ext cy="1566000" cx="299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and so 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Note that consolidation may happen, and this is not shown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consolidation calls that unlink macro we discussed earlier</a:t>
            </a:r>
          </a:p>
        </p:txBody>
      </p:sp>
      <p:graphicFrame>
        <p:nvGraphicFramePr>
          <p:cNvPr id="343" name="Shape 343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{8188A02E-D823-4898-B8D3-6FFEA528A2CE}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44" name="Shape 344"/>
          <p:cNvSpPr/>
          <p:nvPr/>
        </p:nvSpPr>
        <p:spPr>
          <a:xfrm>
            <a:off y="1242050" x="6035050"/>
            <a:ext cy="1097300" cx="708650"/>
          </a:xfrm>
          <a:custGeom>
            <a:pathLst>
              <a:path w="28346" extrusionOk="0" h="43892">
                <a:moveTo>
                  <a:pt y="43892" x="28346"/>
                </a:moveTo>
                <a:cubicBezTo>
                  <a:pt y="41758" x="24840"/>
                  <a:pt y="38405" x="12039"/>
                  <a:pt y="31090" x="7315"/>
                </a:cubicBezTo>
                <a:cubicBezTo>
                  <a:pt y="23774" x="2590"/>
                  <a:pt y="5181" x="1219"/>
                  <a:pt y="0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45" name="Shape 345"/>
          <p:cNvSpPr/>
          <p:nvPr/>
        </p:nvSpPr>
        <p:spPr>
          <a:xfrm>
            <a:off y="2042150" x="6366023"/>
            <a:ext cy="617225" cx="331950"/>
          </a:xfrm>
          <a:custGeom>
            <a:pathLst>
              <a:path w="13278" extrusionOk="0" h="24689">
                <a:moveTo>
                  <a:pt y="0" x="13278"/>
                </a:moveTo>
                <a:cubicBezTo>
                  <a:pt y="2895" x="11068"/>
                  <a:pt y="13259" x="171"/>
                  <a:pt y="17374" x="19"/>
                </a:cubicBezTo>
                <a:cubicBezTo>
                  <a:pt y="21488" x="-133"/>
                  <a:pt y="23469" x="10306"/>
                  <a:pt y="24689" x="12364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46" name="Shape 346"/>
          <p:cNvSpPr/>
          <p:nvPr/>
        </p:nvSpPr>
        <p:spPr>
          <a:xfrm>
            <a:off y="1402075" x="8709650"/>
            <a:ext cy="2148850" cx="297925"/>
          </a:xfrm>
          <a:custGeom>
            <a:pathLst>
              <a:path w="11917" extrusionOk="0" h="85954">
                <a:moveTo>
                  <a:pt y="85954" x="1372"/>
                </a:moveTo>
                <a:cubicBezTo>
                  <a:pt y="82753" x="3124"/>
                  <a:pt y="81076" x="12116"/>
                  <a:pt y="66751" x="11888"/>
                </a:cubicBezTo>
                <a:cubicBezTo>
                  <a:pt y="52425" x="11659"/>
                  <a:pt y="11125" x="1981"/>
                  <a:pt y="0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47" name="Shape 347"/>
          <p:cNvSpPr/>
          <p:nvPr/>
        </p:nvSpPr>
        <p:spPr>
          <a:xfrm>
            <a:off y="3288025" x="6330795"/>
            <a:ext cy="651525" cx="390050"/>
          </a:xfrm>
          <a:custGeom>
            <a:pathLst>
              <a:path w="15602" extrusionOk="0" h="26061">
                <a:moveTo>
                  <a:pt y="0" x="12858"/>
                </a:moveTo>
                <a:cubicBezTo>
                  <a:pt y="1828" x="10724"/>
                  <a:pt y="6629" x="-400"/>
                  <a:pt y="10973" x="57"/>
                </a:cubicBezTo>
                <a:cubicBezTo>
                  <a:pt y="15316" x="514"/>
                  <a:pt y="23546" x="13011"/>
                  <a:pt y="26061" x="1560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48" name="Shape 348"/>
          <p:cNvSpPr/>
          <p:nvPr/>
        </p:nvSpPr>
        <p:spPr>
          <a:xfrm>
            <a:off y="2621275" x="8709650"/>
            <a:ext cy="2148850" cx="297925"/>
          </a:xfrm>
          <a:custGeom>
            <a:pathLst>
              <a:path w="11917" extrusionOk="0" h="85954">
                <a:moveTo>
                  <a:pt y="85954" x="1372"/>
                </a:moveTo>
                <a:cubicBezTo>
                  <a:pt y="82753" x="3124"/>
                  <a:pt y="81076" x="12116"/>
                  <a:pt y="66751" x="11888"/>
                </a:cubicBezTo>
                <a:cubicBezTo>
                  <a:pt y="52425" x="11659"/>
                  <a:pt y="11125" x="1981"/>
                  <a:pt y="0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49" name="Shape 349"/>
          <p:cNvSpPr/>
          <p:nvPr/>
        </p:nvSpPr>
        <p:spPr>
          <a:xfrm>
            <a:off y="4533900" x="6295544"/>
            <a:ext cy="571500" cx="425300"/>
          </a:xfrm>
          <a:custGeom>
            <a:pathLst>
              <a:path w="17012" extrusionOk="0" h="22860">
                <a:moveTo>
                  <a:pt y="0" x="17012"/>
                </a:moveTo>
                <a:cubicBezTo>
                  <a:pt y="838" x="14497"/>
                  <a:pt y="1219" x="4743"/>
                  <a:pt y="5029" x="1924"/>
                </a:cubicBezTo>
                <a:cubicBezTo>
                  <a:pt y="8839" x="-895"/>
                  <a:pt y="19888" x="399"/>
                  <a:pt y="22860" x="9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free works (from [1] p186)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56" name="Shape 356"/>
          <p:cNvSpPr txBox="1"/>
          <p:nvPr/>
        </p:nvSpPr>
        <p:spPr>
          <a:xfrm>
            <a:off y="1459225" x="2537450"/>
            <a:ext cy="2286000" cx="34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What to note: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Pointers changed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in the chunk freed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and in OTHER chunks!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relies on meta data being correct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lets explore how this can be subverted maliciously</a:t>
            </a:r>
          </a:p>
          <a:p>
            <a:pPr rtl="0" lvl="3" indent="-3175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(arbitrary memory write vuln)</a:t>
            </a:r>
          </a:p>
        </p:txBody>
      </p:sp>
      <p:graphicFrame>
        <p:nvGraphicFramePr>
          <p:cNvPr id="357" name="Shape 357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{880A2713-AEBF-4C5C-9D49-A6CE450F7F7F}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58" name="Shape 358"/>
          <p:cNvSpPr/>
          <p:nvPr/>
        </p:nvSpPr>
        <p:spPr>
          <a:xfrm>
            <a:off y="1242050" x="6035050"/>
            <a:ext cy="1097300" cx="708650"/>
          </a:xfrm>
          <a:custGeom>
            <a:pathLst>
              <a:path w="28346" extrusionOk="0" h="43892">
                <a:moveTo>
                  <a:pt y="43892" x="28346"/>
                </a:moveTo>
                <a:cubicBezTo>
                  <a:pt y="41758" x="24840"/>
                  <a:pt y="38405" x="12039"/>
                  <a:pt y="31090" x="7315"/>
                </a:cubicBezTo>
                <a:cubicBezTo>
                  <a:pt y="23774" x="2590"/>
                  <a:pt y="5181" x="1219"/>
                  <a:pt y="0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59" name="Shape 359"/>
          <p:cNvSpPr/>
          <p:nvPr/>
        </p:nvSpPr>
        <p:spPr>
          <a:xfrm>
            <a:off y="2042150" x="6366023"/>
            <a:ext cy="617225" cx="331950"/>
          </a:xfrm>
          <a:custGeom>
            <a:pathLst>
              <a:path w="13278" extrusionOk="0" h="24689">
                <a:moveTo>
                  <a:pt y="0" x="13278"/>
                </a:moveTo>
                <a:cubicBezTo>
                  <a:pt y="2895" x="11068"/>
                  <a:pt y="13259" x="171"/>
                  <a:pt y="17374" x="19"/>
                </a:cubicBezTo>
                <a:cubicBezTo>
                  <a:pt y="21488" x="-133"/>
                  <a:pt y="23469" x="10306"/>
                  <a:pt y="24689" x="12364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60" name="Shape 360"/>
          <p:cNvSpPr/>
          <p:nvPr/>
        </p:nvSpPr>
        <p:spPr>
          <a:xfrm>
            <a:off y="1402075" x="8709650"/>
            <a:ext cy="2148850" cx="297925"/>
          </a:xfrm>
          <a:custGeom>
            <a:pathLst>
              <a:path w="11917" extrusionOk="0" h="85954">
                <a:moveTo>
                  <a:pt y="85954" x="1372"/>
                </a:moveTo>
                <a:cubicBezTo>
                  <a:pt y="82753" x="3124"/>
                  <a:pt y="81076" x="12116"/>
                  <a:pt y="66751" x="11888"/>
                </a:cubicBezTo>
                <a:cubicBezTo>
                  <a:pt y="52425" x="11659"/>
                  <a:pt y="11125" x="1981"/>
                  <a:pt y="0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61" name="Shape 361"/>
          <p:cNvSpPr/>
          <p:nvPr/>
        </p:nvSpPr>
        <p:spPr>
          <a:xfrm>
            <a:off y="3288025" x="6330795"/>
            <a:ext cy="651525" cx="390050"/>
          </a:xfrm>
          <a:custGeom>
            <a:pathLst>
              <a:path w="15602" extrusionOk="0" h="26061">
                <a:moveTo>
                  <a:pt y="0" x="12858"/>
                </a:moveTo>
                <a:cubicBezTo>
                  <a:pt y="1828" x="10724"/>
                  <a:pt y="6629" x="-400"/>
                  <a:pt y="10973" x="57"/>
                </a:cubicBezTo>
                <a:cubicBezTo>
                  <a:pt y="15316" x="514"/>
                  <a:pt y="23546" x="13011"/>
                  <a:pt y="26061" x="1560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62" name="Shape 362"/>
          <p:cNvSpPr/>
          <p:nvPr/>
        </p:nvSpPr>
        <p:spPr>
          <a:xfrm>
            <a:off y="2621275" x="8709650"/>
            <a:ext cy="2148850" cx="297925"/>
          </a:xfrm>
          <a:custGeom>
            <a:pathLst>
              <a:path w="11917" extrusionOk="0" h="85954">
                <a:moveTo>
                  <a:pt y="85954" x="1372"/>
                </a:moveTo>
                <a:cubicBezTo>
                  <a:pt y="82753" x="3124"/>
                  <a:pt y="81076" x="12116"/>
                  <a:pt y="66751" x="11888"/>
                </a:cubicBezTo>
                <a:cubicBezTo>
                  <a:pt y="52425" x="11659"/>
                  <a:pt y="11125" x="1981"/>
                  <a:pt y="0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63" name="Shape 363"/>
          <p:cNvSpPr/>
          <p:nvPr/>
        </p:nvSpPr>
        <p:spPr>
          <a:xfrm>
            <a:off y="4533900" x="6295544"/>
            <a:ext cy="571500" cx="425300"/>
          </a:xfrm>
          <a:custGeom>
            <a:pathLst>
              <a:path w="17012" extrusionOk="0" h="22860">
                <a:moveTo>
                  <a:pt y="0" x="17012"/>
                </a:moveTo>
                <a:cubicBezTo>
                  <a:pt y="838" x="14497"/>
                  <a:pt y="1219" x="4743"/>
                  <a:pt y="5029" x="1924"/>
                </a:cubicBezTo>
                <a:cubicBezTo>
                  <a:pt y="8839" x="-895"/>
                  <a:pt y="19888" x="399"/>
                  <a:pt y="22860" x="9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free works (from [1] p186)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70" name="Shape 370"/>
          <p:cNvSpPr txBox="1"/>
          <p:nvPr/>
        </p:nvSpPr>
        <p:spPr>
          <a:xfrm>
            <a:off y="1493525" x="3429000"/>
            <a:ext cy="1566000" cx="299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metadata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is the target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but we can only hit the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2nd one here</a:t>
            </a:r>
          </a:p>
        </p:txBody>
      </p:sp>
      <p:graphicFrame>
        <p:nvGraphicFramePr>
          <p:cNvPr id="371" name="Shape 371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{A4BACF7E-202C-4D62-A9D0-C5782221C39A}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solidFill>
                            <a:srgbClr val="FFFFFF"/>
                          </a:solidFill>
                        </a:rPr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solidFill>
                            <a:srgbClr val="FFFFFF"/>
                          </a:solidFill>
                        </a:rPr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72" name="Shape 372"/>
          <p:cNvSpPr/>
          <p:nvPr/>
        </p:nvSpPr>
        <p:spPr>
          <a:xfrm>
            <a:off y="2567950" x="6549400"/>
            <a:ext cy="58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y="1348750" x="6549400"/>
            <a:ext cy="58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4" name="Shape 374"/>
          <p:cNvCxnSpPr>
            <a:endCxn id="373" idx="2"/>
          </p:cNvCxnSpPr>
          <p:nvPr/>
        </p:nvCxnSpPr>
        <p:spPr>
          <a:xfrm rot="10800000" flipH="1">
            <a:off y="1640199" x="4732000"/>
            <a:ext cy="104700" cx="181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5" name="Shape 375"/>
          <p:cNvCxnSpPr>
            <a:endCxn id="372" idx="2"/>
          </p:cNvCxnSpPr>
          <p:nvPr/>
        </p:nvCxnSpPr>
        <p:spPr>
          <a:xfrm>
            <a:off y="1665100" x="4709200"/>
            <a:ext cy="1194300" cx="184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Heap Buffer Overflow (from [1] p186)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382" name="Shape 382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{F1AE0624-D58E-41CD-8EE9-07031AA6388F}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83" name="Shape 383"/>
          <p:cNvSpPr/>
          <p:nvPr/>
        </p:nvSpPr>
        <p:spPr>
          <a:xfrm>
            <a:off y="2636525" x="1851650"/>
            <a:ext cy="777225" cx="685800"/>
          </a:xfrm>
          <a:custGeom>
            <a:pathLst>
              <a:path w="27432" extrusionOk="0" h="31089">
                <a:moveTo>
                  <a:pt y="0" x="458"/>
                </a:moveTo>
                <a:lnTo>
                  <a:pt y="5943" x="20117"/>
                </a:lnTo>
                <a:lnTo>
                  <a:pt y="13716" x="19660"/>
                </a:lnTo>
                <a:lnTo>
                  <a:pt y="14173" x="27432"/>
                </a:lnTo>
                <a:lnTo>
                  <a:pt y="18288" x="20117"/>
                </a:lnTo>
                <a:lnTo>
                  <a:pt y="26517" x="20117"/>
                </a:lnTo>
                <a:lnTo>
                  <a:pt y="31089" x="0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cxnSp>
        <p:nvCxnSpPr>
          <p:cNvPr id="384" name="Shape 384"/>
          <p:cNvCxnSpPr/>
          <p:nvPr/>
        </p:nvCxnSpPr>
        <p:spPr>
          <a:xfrm rot="10800000" flipH="1">
            <a:off y="1619225" x="2640325"/>
            <a:ext cy="1360199" cx="387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5" name="Shape 385"/>
          <p:cNvCxnSpPr/>
          <p:nvPr/>
        </p:nvCxnSpPr>
        <p:spPr>
          <a:xfrm rot="10800000" flipH="1">
            <a:off y="2910900" x="2537450"/>
            <a:ext cy="137099" cx="384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6" name="Shape 386"/>
          <p:cNvCxnSpPr/>
          <p:nvPr/>
        </p:nvCxnSpPr>
        <p:spPr>
          <a:xfrm>
            <a:off y="3093725" x="2560325"/>
            <a:ext cy="1028700" cx="388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646087"/>
            <a:ext cy="1116324" cx="17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Heap Buffer Overflow (from [1] p186)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394" name="Shape 394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{89188235-DF41-4DEA-B92F-64F9E39991EC}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 rowSpan="10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sz="1800" lang="en">
                          <a:solidFill>
                            <a:schemeClr val="dk1"/>
                          </a:solidFill>
                        </a:rPr>
                        <a:t>“FREEEEEEEEEEEEDOO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”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rowSpan="10" hMerge="1"/>
                <a:tc rowSpan="10" hMerge="1"/>
                <a:tc rowSpan="10" hMerge="1"/>
                <a:tc rowSpan="10" h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646087"/>
            <a:ext cy="1116324" cx="1738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Shape 396"/>
          <p:cNvCxnSpPr/>
          <p:nvPr/>
        </p:nvCxnSpPr>
        <p:spPr>
          <a:xfrm rot="10800000" flipH="1">
            <a:off y="2053550" x="1943100"/>
            <a:ext cy="1474499" cx="481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97" name="Shape 397"/>
          <p:cNvSpPr txBox="1"/>
          <p:nvPr/>
        </p:nvSpPr>
        <p:spPr>
          <a:xfrm rot="-899905">
            <a:off y="2842302" x="2484086"/>
            <a:ext cy="708714" cx="318904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“FREEEEEEEEEEEEDOO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”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Tool we will be using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u="sng" sz="4800" lang="en">
                <a:solidFill>
                  <a:schemeClr val="hlink"/>
                </a:solidFill>
                <a:hlinkClick r:id="rId3"/>
              </a:rPr>
              <a:t>http://gcc.godbolt.org/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project that visualizes C/C++ to Assembly for you.  </a:t>
            </a:r>
            <a:r>
              <a:rPr lang="en" i="1"/>
              <a:t>(use g++ compiler, intel syntax, and no options)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Quite useful for learning this stuff</a:t>
            </a:r>
            <a:br>
              <a:rPr lang="en"/>
            </a:br>
            <a:r>
              <a:rPr lang="en"/>
              <a:t>(also interesting: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https://github.com/ynh/cpp-to-assembly</a:t>
            </a:r>
            <a:r>
              <a:rPr lang="en"/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Heap Buffer Overflow (from [1] p186)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404" name="Shape 404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{71216D83-0119-459E-8E90-A58A56EF5D11}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 rowSpan="10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>
                          <a:solidFill>
                            <a:schemeClr val="dk1"/>
                          </a:solidFill>
                        </a:rPr>
                        <a:t>“FREEEEEEEEEEEEDOO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”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rowSpan="10" hMerge="1"/>
                <a:tc rowSpan="10" hMerge="1"/>
                <a:tc rowSpan="10" hMerge="1"/>
                <a:tc rowSpan="10" h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646087"/>
            <a:ext cy="1116324" cx="1738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Shape 406"/>
          <p:cNvCxnSpPr/>
          <p:nvPr/>
        </p:nvCxnSpPr>
        <p:spPr>
          <a:xfrm rot="10800000" flipH="1">
            <a:off y="2053550" x="1943100"/>
            <a:ext cy="1474499" cx="481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7" name="Shape 407"/>
          <p:cNvSpPr txBox="1"/>
          <p:nvPr/>
        </p:nvSpPr>
        <p:spPr>
          <a:xfrm rot="-899905">
            <a:off y="2842302" x="2484086"/>
            <a:ext cy="708714" cx="318904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“FREEEEEEEEEEEEDOO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M”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y="1333500" x="4914900"/>
            <a:ext cy="719999" cx="140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 cause free(second) </a:t>
            </a:r>
            <a:br>
              <a:rPr lang="en"/>
            </a:br>
            <a:r>
              <a:rPr lang="en"/>
              <a:t>to segfault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Heap Buffer Overflow (from [1] p186)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646087"/>
            <a:ext cy="1116324" cx="1738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Shape 416"/>
          <p:cNvCxnSpPr/>
          <p:nvPr/>
        </p:nvCxnSpPr>
        <p:spPr>
          <a:xfrm rot="10800000" flipH="1">
            <a:off y="2053550" x="1943100"/>
            <a:ext cy="1474499" cx="481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17" name="Shape 417"/>
          <p:cNvSpPr txBox="1"/>
          <p:nvPr/>
        </p:nvSpPr>
        <p:spPr>
          <a:xfrm rot="-899905">
            <a:off y="2842302" x="2484086"/>
            <a:ext cy="708714" cx="318904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“FREEEEEEEEEEEEDOOMMMMMMMMMMMMMMMMMMMMMMM…&lt;dummy even integer(to have P=0)&gt;&lt;new size (-4)&gt;&lt;a fd pointer&gt;&lt;a bk pointer&gt;”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1333500" x="4914900"/>
            <a:ext cy="719999" cx="140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will alter the behavior of free()</a:t>
            </a:r>
          </a:p>
        </p:txBody>
      </p:sp>
      <p:graphicFrame>
        <p:nvGraphicFramePr>
          <p:cNvPr id="419" name="Shape 419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{12FFEEA5-1C72-4B75-99F2-E9F9A34A2990}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 rowSpan="2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FREEEEEDOOOMMMMMMMMMMMMMMMMMMMMMMMMMMMMMMMMMMMMMMMMMMMMMMMMMMMMMMMMMMMMMMMMMMMMM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rowSpan="2" hMerge="1"/>
                <a:tc rowSpan="2" hMerge="1"/>
                <a:tc rowSpan="2" hMerge="1"/>
                <a:tc rowSpan="2" h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dummy size field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chunk = -4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fd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bk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Heap Buffer Overflow (from [1] p186)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646087"/>
            <a:ext cy="1116324" cx="1738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7" name="Shape 427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{C8342B9C-FF45-469A-A42C-9EBDE459FF87}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 rowSpan="2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FREEEEEDOOOMMMMMMMMMMMMMMMMMMMMMMMMMMMMMMMMMMMMMMMMMMMMMMMMMMMMMMMMMMMMMMMMMMMMM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rowSpan="2" hMerge="1"/>
                <a:tc rowSpan="2" hMerge="1"/>
                <a:tc rowSpan="2" hMerge="1"/>
                <a:tc rowSpan="2" h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dummy size field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chunk = -4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fd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bk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8" name="Shape 428"/>
          <p:cNvSpPr/>
          <p:nvPr/>
        </p:nvSpPr>
        <p:spPr>
          <a:xfrm>
            <a:off y="2731775" x="6549400"/>
            <a:ext cy="34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y="2426975" x="6549400"/>
            <a:ext cy="34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y="2430775" x="3680450"/>
            <a:ext cy="1417200" cx="229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Size field in second chunk overwritten with a negative number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when free() attempts to find the third chunk it will go here:</a:t>
            </a:r>
          </a:p>
        </p:txBody>
      </p:sp>
      <p:sp>
        <p:nvSpPr>
          <p:cNvPr id="431" name="Shape 431"/>
          <p:cNvSpPr/>
          <p:nvPr/>
        </p:nvSpPr>
        <p:spPr>
          <a:xfrm>
            <a:off y="2600925" x="5897875"/>
            <a:ext cy="1116379" cx="2674740"/>
          </a:xfrm>
          <a:custGeom>
            <a:pathLst>
              <a:path w="110185" extrusionOk="0" h="46887">
                <a:moveTo>
                  <a:pt y="45720" x="0"/>
                </a:moveTo>
                <a:cubicBezTo>
                  <a:pt y="45186" x="15011"/>
                  <a:pt y="50140" x="71704"/>
                  <a:pt y="42520" x="90069"/>
                </a:cubicBezTo>
                <a:cubicBezTo>
                  <a:pt y="34900" x="108433"/>
                  <a:pt y="7086" x="106832"/>
                  <a:pt y="0" x="11018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Heap Buffer Overflow (from [1] p186)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646087"/>
            <a:ext cy="1116324" cx="1738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Shape 439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{91361E61-A294-4418-ABDD-FA2C4C0E839C}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 rowSpan="2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FREEEEEDOOOMMMMMMMMMMMMMMMMMMMMMMMMMMMMMMMMMMMMMMMMMMMMMMMMMMMMMMMMMMMMMMMMMMMMM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rowSpan="2" hMerge="1"/>
                <a:tc rowSpan="2" hMerge="1"/>
                <a:tc rowSpan="2" hMerge="1"/>
                <a:tc rowSpan="2" h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dummy size field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chunk = -4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fd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bk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0" name="Shape 440"/>
          <p:cNvSpPr/>
          <p:nvPr/>
        </p:nvSpPr>
        <p:spPr>
          <a:xfrm>
            <a:off y="2731775" x="6549400"/>
            <a:ext cy="34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y="2426975" x="6549400"/>
            <a:ext cy="34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y="2430775" x="3680450"/>
            <a:ext cy="1417200" cx="229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Size field in second chunk overwritten with a negative number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when free() attempts to find the third chunk it will go here: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it sees the 2nd chunk is listed as free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/>
              <a:t>unlink time</a:t>
            </a:r>
          </a:p>
        </p:txBody>
      </p:sp>
      <p:sp>
        <p:nvSpPr>
          <p:cNvPr id="443" name="Shape 443"/>
          <p:cNvSpPr/>
          <p:nvPr/>
        </p:nvSpPr>
        <p:spPr>
          <a:xfrm>
            <a:off y="2600925" x="5897875"/>
            <a:ext cy="1116379" cx="2674740"/>
          </a:xfrm>
          <a:custGeom>
            <a:pathLst>
              <a:path w="110185" extrusionOk="0" h="46887">
                <a:moveTo>
                  <a:pt y="45720" x="0"/>
                </a:moveTo>
                <a:cubicBezTo>
                  <a:pt y="45186" x="15011"/>
                  <a:pt y="50140" x="71704"/>
                  <a:pt y="42520" x="90069"/>
                </a:cubicBezTo>
                <a:cubicBezTo>
                  <a:pt y="34900" x="108433"/>
                  <a:pt y="7086" x="106832"/>
                  <a:pt y="0" x="11018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Heap Buffer Overflow (from [1] p186)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1200150" x="457200"/>
            <a:ext cy="3725699" cx="611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char *first, *second, *third;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first = malloc(666);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second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third = malloc(12);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strcpy(first, argv[1]);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free(first);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free(second);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free(third);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646087"/>
            <a:ext cy="1116324" cx="1738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1" name="Shape 451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{C3AFC212-6E02-4DCA-90BE-32BDB08D6F35}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 rowSpan="2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FREEEEEDOOOMMMMMMMMMMMMMMMMMMMMMMMMMMMMMMMMMMMMMMMMMMMMMMMMMMMMMMMMMMMMMMMMMMMMM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rowSpan="2" hMerge="1"/>
                <a:tc rowSpan="2" hMerge="1"/>
                <a:tc rowSpan="2" hMerge="1"/>
                <a:tc rowSpan="2" h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dummy size field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chunk = -4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fd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bk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52" name="Shape 452"/>
          <p:cNvSpPr/>
          <p:nvPr/>
        </p:nvSpPr>
        <p:spPr>
          <a:xfrm>
            <a:off y="2731775" x="6549400"/>
            <a:ext cy="34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y="2426975" x="6549400"/>
            <a:ext cy="34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y="2430775" x="2811775"/>
            <a:ext cy="1417200" cx="316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y="2848000" x="4503425"/>
            <a:ext cy="405750" cx="2148825"/>
          </a:xfrm>
          <a:custGeom>
            <a:pathLst>
              <a:path w="85953" extrusionOk="0" h="16230">
                <a:moveTo>
                  <a:pt y="16230" x="85953"/>
                </a:moveTo>
                <a:lnTo>
                  <a:pt y="16230" x="64008"/>
                </a:lnTo>
                <a:lnTo>
                  <a:pt y="0" x="47778"/>
                </a:lnTo>
                <a:lnTo>
                  <a:pt y="0" x="0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456" name="Shape 456"/>
          <p:cNvSpPr/>
          <p:nvPr/>
        </p:nvSpPr>
        <p:spPr>
          <a:xfrm>
            <a:off y="3076600" x="4503425"/>
            <a:ext cy="405750" cx="2148825"/>
          </a:xfrm>
          <a:custGeom>
            <a:pathLst>
              <a:path w="85953" extrusionOk="0" h="16230">
                <a:moveTo>
                  <a:pt y="16230" x="85953"/>
                </a:moveTo>
                <a:lnTo>
                  <a:pt y="16230" x="64008"/>
                </a:lnTo>
                <a:lnTo>
                  <a:pt y="0" x="47778"/>
                </a:lnTo>
                <a:lnTo>
                  <a:pt y="0" x="0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457" name="Shape 457"/>
          <p:cNvSpPr txBox="1"/>
          <p:nvPr/>
        </p:nvSpPr>
        <p:spPr>
          <a:xfrm>
            <a:off y="3368050" x="5017775"/>
            <a:ext cy="571500" cx="152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not point to the heap or to the free list!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Heap Buffer Overflow (from [1] p186)</a:t>
            </a:r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646087"/>
            <a:ext cy="1116324" cx="1738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Shape 464"/>
          <p:cNvGraphicFramePr/>
          <p:nvPr/>
        </p:nvGraphicFramePr>
        <p:xfrm>
          <a:off y="12001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{E5F2F384-8706-4F00-9B2B-DE8319C1766B}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672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 rowSpan="2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FREEEEEDOOOMMMMMMMMMMMMMMMMMMMMMMMMMMMMMMMMMMMMMMMMMMMMMMMMMMMMMMMMMMMMMMMMMMMMM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rowSpan="2" hMerge="1"/>
                <a:tc rowSpan="2" hMerge="1"/>
                <a:tc rowSpan="2" hMerge="1"/>
                <a:tc rowSpan="2" hMerge="1"/>
              </a:tr>
              <a:tr h="31257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dummy size field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chunk = -4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P=0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fd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Malicious bk pointer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 = 16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P=1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5" name="Shape 465"/>
          <p:cNvSpPr/>
          <p:nvPr/>
        </p:nvSpPr>
        <p:spPr>
          <a:xfrm>
            <a:off y="2731775" x="6549400"/>
            <a:ext cy="34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y="2426975" x="6549400"/>
            <a:ext cy="342899" cx="1520099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y="2430775" x="2811775"/>
            <a:ext cy="1417200" cx="316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8" name="Shape 468"/>
          <p:cNvCxnSpPr/>
          <p:nvPr/>
        </p:nvCxnSpPr>
        <p:spPr>
          <a:xfrm rot="10800000">
            <a:off y="2842349" x="4446324"/>
            <a:ext cy="34200" cx="70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69" name="Shape 469"/>
          <p:cNvSpPr txBox="1"/>
          <p:nvPr/>
        </p:nvSpPr>
        <p:spPr>
          <a:xfrm>
            <a:off y="2632700" x="5071100"/>
            <a:ext cy="289500" cx="14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/>
              <a:t>The destination of the arbitrary write</a:t>
            </a:r>
          </a:p>
        </p:txBody>
      </p:sp>
      <p:cxnSp>
        <p:nvCxnSpPr>
          <p:cNvPr id="470" name="Shape 470"/>
          <p:cNvCxnSpPr/>
          <p:nvPr/>
        </p:nvCxnSpPr>
        <p:spPr>
          <a:xfrm rot="10800000">
            <a:off y="3059350" x="4491949"/>
            <a:ext cy="308699" cx="67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71" name="Shape 471"/>
          <p:cNvSpPr txBox="1"/>
          <p:nvPr/>
        </p:nvSpPr>
        <p:spPr>
          <a:xfrm>
            <a:off y="3101350" x="5059675"/>
            <a:ext cy="342899" cx="14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/>
              <a:t>The value which to write</a:t>
            </a:r>
          </a:p>
        </p:txBody>
      </p:sp>
      <p:cxnSp>
        <p:nvCxnSpPr>
          <p:cNvPr id="472" name="Shape 472"/>
          <p:cNvCxnSpPr/>
          <p:nvPr/>
        </p:nvCxnSpPr>
        <p:spPr>
          <a:xfrm>
            <a:off y="2331725" x="1805950"/>
            <a:ext cy="921900" cx="153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73" name="Shape 473"/>
          <p:cNvSpPr txBox="1"/>
          <p:nvPr/>
        </p:nvSpPr>
        <p:spPr>
          <a:xfrm>
            <a:off y="1371600" x="220975"/>
            <a:ext cy="1417200" cx="242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When this command runs: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writes attacker supplied data to an attacker supplied address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n"/>
              <a:t>to (fd + 12)</a:t>
            </a:r>
          </a:p>
          <a:p>
            <a:pPr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sz="1800" lang="en"/>
              <a:t>why?</a:t>
            </a:r>
          </a:p>
        </p:txBody>
      </p:sp>
      <p:cxnSp>
        <p:nvCxnSpPr>
          <p:cNvPr id="474" name="Shape 474"/>
          <p:cNvCxnSpPr>
            <a:endCxn id="471" idx="2"/>
          </p:cNvCxnSpPr>
          <p:nvPr/>
        </p:nvCxnSpPr>
        <p:spPr>
          <a:xfrm rot="10800000">
            <a:off y="3444249" x="5781175"/>
            <a:ext cy="72300" cx="87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5" name="Shape 475"/>
          <p:cNvCxnSpPr/>
          <p:nvPr/>
        </p:nvCxnSpPr>
        <p:spPr>
          <a:xfrm rot="10800000">
            <a:off y="2945124" x="6332225"/>
            <a:ext cy="228600" cx="342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Double free() bug (kinda) does this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01524"/>
            <a:ext cy="1867399" cx="290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150" x="3292487"/>
            <a:ext cy="2286000" cx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y="3029175" x="1410625"/>
            <a:ext cy="1182000" cx="3569750"/>
          </a:xfrm>
          <a:custGeom>
            <a:pathLst>
              <a:path w="142790" extrusionOk="0" h="47280">
                <a:moveTo>
                  <a:pt y="0" x="0"/>
                </a:moveTo>
                <a:cubicBezTo>
                  <a:pt y="6333" x="4350"/>
                  <a:pt y="30387" x="13242"/>
                  <a:pt y="38000" x="26101"/>
                </a:cubicBezTo>
                <a:cubicBezTo>
                  <a:pt y="45612" x="38959"/>
                  <a:pt y="49707" x="57703"/>
                  <a:pt y="45677" x="77152"/>
                </a:cubicBezTo>
                <a:cubicBezTo>
                  <a:pt y="41646" x="96600"/>
                  <a:pt y="19127" x="131850"/>
                  <a:pt y="13818" x="142790"/>
                </a:cubicBezTo>
              </a:path>
            </a:pathLst>
          </a:cu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485" name="Shape 485"/>
          <p:cNvSpPr txBox="1"/>
          <p:nvPr/>
        </p:nvSpPr>
        <p:spPr>
          <a:xfrm>
            <a:off y="3528150" x="1948000"/>
            <a:ext cy="374100" cx="205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Take this guy free() him</a:t>
            </a:r>
          </a:p>
        </p:txBody>
      </p:sp>
      <p:pic>
        <p:nvPicPr>
          <p:cNvPr id="486" name="Shape 4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257300" x="6639350"/>
            <a:ext cy="2171700" cx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/>
          <p:nvPr/>
        </p:nvSpPr>
        <p:spPr>
          <a:xfrm>
            <a:off y="3240275" x="5229875"/>
            <a:ext cy="1787475" cx="3243475"/>
          </a:xfrm>
          <a:custGeom>
            <a:pathLst>
              <a:path w="129739" extrusionOk="0" h="71499">
                <a:moveTo>
                  <a:pt y="384" x="0"/>
                </a:moveTo>
                <a:cubicBezTo>
                  <a:pt y="9212" x="2303"/>
                  <a:pt y="41966" x="6525"/>
                  <a:pt y="53354" x="13818"/>
                </a:cubicBezTo>
                <a:cubicBezTo>
                  <a:pt y="64741" x="21111"/>
                  <a:pt y="65893" x="30515"/>
                  <a:pt y="68708" x="43758"/>
                </a:cubicBezTo>
                <a:cubicBezTo>
                  <a:pt y="71522" x="57000"/>
                  <a:pt y="72418" x="80095"/>
                  <a:pt y="70243" x="93274"/>
                </a:cubicBezTo>
                <a:cubicBezTo>
                  <a:pt y="68067" x="106452"/>
                  <a:pt y="67364" x="116751"/>
                  <a:pt y="55657" x="122829"/>
                </a:cubicBezTo>
                <a:cubicBezTo>
                  <a:pt y="43949" x="128906"/>
                  <a:pt y="9276" x="128587"/>
                  <a:pt y="0" x="129739"/>
                </a:cubicBezTo>
              </a:path>
            </a:pathLst>
          </a:cu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488" name="Shape 488"/>
          <p:cNvSpPr txBox="1"/>
          <p:nvPr/>
        </p:nvSpPr>
        <p:spPr>
          <a:xfrm>
            <a:off y="3985925" x="5613700"/>
            <a:ext cy="1320899" cx="270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free() him again and it produces some messed up zombie state of the former heap</a:t>
            </a:r>
          </a:p>
        </p:txBody>
      </p:sp>
      <p:sp>
        <p:nvSpPr>
          <p:cNvPr id="489" name="Shape 489"/>
          <p:cNvSpPr/>
          <p:nvPr/>
        </p:nvSpPr>
        <p:spPr>
          <a:xfrm>
            <a:off y="1436225" x="6746050"/>
            <a:ext cy="614196" cx="1400975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bins...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Double free() Vulnerability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Another exploitable bug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Conditions to be vulnerable: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chunk to be free()’d must be isolated (no free adjacent chunks, they must be in use).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free list bin in which the chunk is going must be empty (all those size-chunks must be in use)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Double free() Vulnerability</a:t>
            </a: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much more complicated than the last bug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sadly we don’t have time for it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i="1"/>
              <a:t>See “Secure Coding in C and C++” by Robert Seacord for a great discussion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affects dlmalloc and old versions of RtlHeap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most modern allocator alternatives do safe unlinking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prevents most double frees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after free() Vulnerability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involves using a pointer to a heap chunk that has been freed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when used as a function pointer == vulnerability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To exploit: need to overwrite that free’d portion of memory with malicious substitute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Allocator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memory manager on most systems runs as part of the process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linker adds in code to do this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usually provided to linker via OS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OS’s have default memory managers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compilers can override or provide alternatives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statically linked in or dynamically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Integer Security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Signed vs Unsigned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Integer Truncation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Overflow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Underflow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Nuances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Conversion / Promotion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Casting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Signed vs Unsigned (char == 1 byte) 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y="1353650" x="1480725"/>
            <a:ext cy="321599" cx="271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signed char y;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y="1353637" x="5177300"/>
            <a:ext cy="321599" cx="284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unsigned char y;</a:t>
            </a:r>
          </a:p>
        </p:txBody>
      </p:sp>
      <p:sp>
        <p:nvSpPr>
          <p:cNvPr id="522" name="Shape 522"/>
          <p:cNvSpPr/>
          <p:nvPr/>
        </p:nvSpPr>
        <p:spPr>
          <a:xfrm>
            <a:off y="1963875" x="4805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0	0	0	0	0	0	1</a:t>
            </a:r>
          </a:p>
        </p:txBody>
      </p:sp>
      <p:sp>
        <p:nvSpPr>
          <p:cNvPr id="523" name="Shape 523"/>
          <p:cNvSpPr/>
          <p:nvPr/>
        </p:nvSpPr>
        <p:spPr>
          <a:xfrm>
            <a:off y="2649675" x="4805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1	1	1	1	1	1	1</a:t>
            </a:r>
          </a:p>
        </p:txBody>
      </p:sp>
      <p:sp>
        <p:nvSpPr>
          <p:cNvPr id="524" name="Shape 524"/>
          <p:cNvSpPr/>
          <p:nvPr/>
        </p:nvSpPr>
        <p:spPr>
          <a:xfrm>
            <a:off y="3392625" x="4805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	0	0	0	0	0	0	0</a:t>
            </a:r>
          </a:p>
        </p:txBody>
      </p:sp>
      <p:sp>
        <p:nvSpPr>
          <p:cNvPr id="525" name="Shape 525"/>
          <p:cNvSpPr/>
          <p:nvPr/>
        </p:nvSpPr>
        <p:spPr>
          <a:xfrm>
            <a:off y="4135575" x="4805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	1	1	1	1	1	1	1</a:t>
            </a:r>
          </a:p>
        </p:txBody>
      </p:sp>
      <p:sp>
        <p:nvSpPr>
          <p:cNvPr id="526" name="Shape 526"/>
          <p:cNvSpPr/>
          <p:nvPr/>
        </p:nvSpPr>
        <p:spPr>
          <a:xfrm>
            <a:off y="1963875" x="48239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0	0	0	0	0	0	0</a:t>
            </a:r>
          </a:p>
        </p:txBody>
      </p:sp>
      <p:sp>
        <p:nvSpPr>
          <p:cNvPr id="527" name="Shape 527"/>
          <p:cNvSpPr/>
          <p:nvPr/>
        </p:nvSpPr>
        <p:spPr>
          <a:xfrm>
            <a:off y="2649675" x="48239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0	0	0	0	0	0	1</a:t>
            </a:r>
          </a:p>
        </p:txBody>
      </p:sp>
      <p:sp>
        <p:nvSpPr>
          <p:cNvPr id="528" name="Shape 528"/>
          <p:cNvSpPr/>
          <p:nvPr/>
        </p:nvSpPr>
        <p:spPr>
          <a:xfrm>
            <a:off y="3392625" x="48239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0	1	0	1	0	0	0</a:t>
            </a:r>
          </a:p>
        </p:txBody>
      </p:sp>
      <p:sp>
        <p:nvSpPr>
          <p:cNvPr id="529" name="Shape 529"/>
          <p:cNvSpPr/>
          <p:nvPr/>
        </p:nvSpPr>
        <p:spPr>
          <a:xfrm>
            <a:off y="4135575" x="48239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	1	1	1	1	1	1	1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y="1703887" x="4433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SIGN	64	32	16	8	4	2	1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y="2389687" x="4433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SIGN	64	32	16	8	4	2	1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y="3132637" x="4433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SIGN	64	32	16	8	4	2	1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y="3875587" x="5195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SIGN	64	32	16	8	4	2	1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y="2022337" x="39875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=1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y="2708137" x="3987500"/>
            <a:ext cy="292200" cx="6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=127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y="3451087" x="3987500"/>
            <a:ext cy="292200" cx="76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=-128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y="4194037" x="39875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=-1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y="2022337" x="83309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=0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y="2708137" x="83309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=1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y="3451087" x="83309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=40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y="4194037" x="8330900"/>
            <a:ext cy="292200" cx="649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=255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y="3132637" x="47867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128	64	32	16	8	4	2	1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y="2389687" x="47867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128	64	32	16	8	4	2	1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y="1703887" x="47867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128	64	32	16	8	4	2	1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y="3875587" x="47867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128	64	32	16	8	4	2	1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Truncation Example 1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void foo()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int i = -1;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short 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x = i;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35024" x="6296225"/>
            <a:ext cy="2490825" cx="23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y="1597650" x="3276200"/>
            <a:ext cy="802199" cx="324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see how this compiles and exactly what happens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Truncation Example 1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1571625" cx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71774" x="6296225"/>
            <a:ext cy="2490825" cx="23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x86_64 vs x86_32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5111050"/>
            <a:ext cy="3725699" cx="35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150" x="457200"/>
            <a:ext cy="3990975" cx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Integer Truncation continued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800" lang="en">
                <a:solidFill>
                  <a:srgbClr val="222222"/>
                </a:solidFill>
              </a:rPr>
              <a:t>Do not code your applications with the native C/C++ data types that change size on a 64-bit operating system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use type definitions or macros that explicitly call out the size and type of data contained in a variable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222222"/>
                </a:solidFill>
              </a:rPr>
              <a:t>The 64-bit return value from </a:t>
            </a:r>
            <a:r>
              <a:rPr sz="1400" lang="en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sz="1400" lang="en">
                <a:solidFill>
                  <a:srgbClr val="222222"/>
                </a:solidFill>
              </a:rPr>
              <a:t> in the following statement is truncated to 32-bits when assigned to </a:t>
            </a:r>
            <a:r>
              <a:rPr sz="1400" lang="en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bufferSize</a:t>
            </a:r>
            <a:r>
              <a:rPr sz="1400" lang="en">
                <a:solidFill>
                  <a:srgbClr val="222222"/>
                </a:solidFill>
              </a:rPr>
              <a:t>.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int bufferSize = (int) sizeof (something);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222222"/>
                </a:solidFill>
              </a:rPr>
              <a:t>The solution is to cast the return value using </a:t>
            </a:r>
            <a:r>
              <a:rPr sz="1400" lang="en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size_t</a:t>
            </a:r>
            <a:r>
              <a:rPr sz="1400" lang="en">
                <a:solidFill>
                  <a:srgbClr val="222222"/>
                </a:solidFill>
              </a:rPr>
              <a:t> and assign it to bufferSize declared as </a:t>
            </a:r>
            <a:r>
              <a:rPr sz="1400" lang="en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size_t</a:t>
            </a:r>
            <a:r>
              <a:rPr sz="1400" lang="en">
                <a:solidFill>
                  <a:srgbClr val="222222"/>
                </a:solidFill>
              </a:rPr>
              <a:t> as shown below: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size_t bufferSize = (size_t) sizeof (something);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6" name="Shape 576"/>
          <p:cNvCxnSpPr/>
          <p:nvPr/>
        </p:nvCxnSpPr>
        <p:spPr>
          <a:xfrm>
            <a:off y="2823250" x="-113450"/>
            <a:ext cy="0" cx="9294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Safe type definitions/functions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264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ptrdiff_t</a:t>
            </a:r>
            <a:r>
              <a:rPr sz="1800" lang="en">
                <a:solidFill>
                  <a:srgbClr val="333333"/>
                </a:solidFill>
              </a:rPr>
              <a:t>:  A signed integer type that results from subtracting two pointers.</a:t>
            </a:r>
          </a:p>
          <a:p>
            <a:pPr rtl="0" lvl="0" indent="-342900" marL="457200">
              <a:lnSpc>
                <a:spcPct val="15264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size_t</a:t>
            </a:r>
            <a:r>
              <a:rPr b="1" sz="1800" lang="en">
                <a:solidFill>
                  <a:srgbClr val="333333"/>
                </a:solidFill>
              </a:rPr>
              <a:t>:</a:t>
            </a:r>
            <a:r>
              <a:rPr sz="1800" lang="en">
                <a:solidFill>
                  <a:srgbClr val="333333"/>
                </a:solidFill>
              </a:rPr>
              <a:t>   An unsigned integer and the result of the </a:t>
            </a:r>
            <a:r>
              <a:rPr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sizeof</a:t>
            </a:r>
            <a:r>
              <a:rPr sz="1800" lang="en">
                <a:solidFill>
                  <a:srgbClr val="333333"/>
                </a:solidFill>
              </a:rPr>
              <a:t> operator. This is used when passing parameters to functions such as </a:t>
            </a:r>
            <a:r>
              <a:rPr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malloc (3)</a:t>
            </a:r>
            <a:r>
              <a:rPr sz="1800" lang="en">
                <a:solidFill>
                  <a:srgbClr val="333333"/>
                </a:solidFill>
              </a:rPr>
              <a:t>, and returned from several functions such as </a:t>
            </a:r>
            <a:r>
              <a:rPr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fred (2)</a:t>
            </a:r>
            <a:r>
              <a:rPr sz="1800" lang="en">
                <a:solidFill>
                  <a:srgbClr val="333333"/>
                </a:solidFill>
              </a:rPr>
              <a:t>.</a:t>
            </a:r>
          </a:p>
          <a:p>
            <a:pPr rtl="0" lvl="0" indent="-342900" marL="457200">
              <a:lnSpc>
                <a:spcPct val="15264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int32_t</a:t>
            </a:r>
            <a:r>
              <a:rPr b="1" sz="1800" lang="en">
                <a:solidFill>
                  <a:srgbClr val="333333"/>
                </a:solidFill>
              </a:rPr>
              <a:t>, </a:t>
            </a:r>
            <a:r>
              <a:rPr b="1"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uint32_t</a:t>
            </a:r>
            <a:r>
              <a:rPr b="1" sz="1800" lang="en">
                <a:solidFill>
                  <a:srgbClr val="333333"/>
                </a:solidFill>
              </a:rPr>
              <a:t> etc</a:t>
            </a:r>
            <a:r>
              <a:rPr sz="1800" lang="en">
                <a:solidFill>
                  <a:srgbClr val="333333"/>
                </a:solidFill>
              </a:rPr>
              <a:t>.:  Define integer types of a predefined width.</a:t>
            </a:r>
          </a:p>
          <a:p>
            <a:pPr rtl="0" lvl="0" indent="-342900" marL="457200">
              <a:lnSpc>
                <a:spcPct val="15264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intptr_t</a:t>
            </a:r>
            <a:r>
              <a:rPr b="1" sz="1800" lang="en">
                <a:solidFill>
                  <a:srgbClr val="333333"/>
                </a:solidFill>
              </a:rPr>
              <a:t> and </a:t>
            </a:r>
            <a:r>
              <a:rPr b="1" sz="1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uintptr_t</a:t>
            </a:r>
            <a:r>
              <a:rPr b="1" sz="1800" lang="en">
                <a:solidFill>
                  <a:srgbClr val="333333"/>
                </a:solidFill>
              </a:rPr>
              <a:t>:</a:t>
            </a:r>
            <a:r>
              <a:rPr sz="1800" lang="en">
                <a:solidFill>
                  <a:srgbClr val="333333"/>
                </a:solidFill>
              </a:rPr>
              <a:t>   Define integer types to which any valid pointer to void can be converted.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Platform Matters (intro)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many programming environments for C and C-derived languages on 64-bit machines, "int" variables are still 32 bits wide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/>
              <a:t>but long integers and pointers are 64 bits wide.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This is described as the LP64 data model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Alternative models: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ILP64 (all 3 types are 64 bits wide)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SILP64 (even shorts are 64 bits wide)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LLP64 (compatibility mode, everything is 32 bit)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Platform Matters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100" lang="en">
                <a:solidFill>
                  <a:srgbClr val="222222"/>
                </a:solidFill>
              </a:rPr>
              <a:t>The difference among the three 64-bit models (LP64, LLP64, and ILP64)</a:t>
            </a:r>
            <a:r>
              <a:rPr u="sng" b="1" sz="1100" lang="en">
                <a:solidFill>
                  <a:srgbClr val="222222"/>
                </a:solidFill>
              </a:rPr>
              <a:t> lies in the non-pointer data types.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ILP32 = Microsoft Windows &amp; Most Unix and Unix-like systems @ 32bit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LP64 = </a:t>
            </a:r>
            <a:r>
              <a:rPr sz="1100" lang="en"/>
              <a:t>Most </a:t>
            </a:r>
            <a:r>
              <a:rPr sz="1100" lang="en">
                <a:solidFill>
                  <a:srgbClr val="0B0080"/>
                </a:solidFill>
                <a:hlinkClick r:id="rId3"/>
              </a:rPr>
              <a:t>Unix</a:t>
            </a:r>
            <a:r>
              <a:rPr sz="1100" lang="en"/>
              <a:t> and </a:t>
            </a:r>
            <a:r>
              <a:rPr sz="1100" lang="en">
                <a:solidFill>
                  <a:srgbClr val="0B0080"/>
                </a:solidFill>
                <a:hlinkClick r:id="rId4"/>
              </a:rPr>
              <a:t>Unix-like</a:t>
            </a:r>
            <a:r>
              <a:rPr sz="1100" lang="en"/>
              <a:t>systems, e.g. </a:t>
            </a:r>
            <a:r>
              <a:rPr sz="1100" lang="en">
                <a:solidFill>
                  <a:srgbClr val="0B0080"/>
                </a:solidFill>
                <a:hlinkClick r:id="rId5"/>
              </a:rPr>
              <a:t>Solaris</a:t>
            </a:r>
            <a:r>
              <a:rPr sz="1100" lang="en"/>
              <a:t>,</a:t>
            </a:r>
            <a:r>
              <a:rPr sz="1100" lang="en">
                <a:solidFill>
                  <a:srgbClr val="0B0080"/>
                </a:solidFill>
                <a:hlinkClick r:id="rId6"/>
              </a:rPr>
              <a:t>Linux</a:t>
            </a:r>
            <a:r>
              <a:rPr sz="1100" lang="en"/>
              <a:t>, </a:t>
            </a:r>
            <a:r>
              <a:rPr sz="1100" lang="en">
                <a:solidFill>
                  <a:srgbClr val="0B0080"/>
                </a:solidFill>
                <a:hlinkClick r:id="rId7"/>
              </a:rPr>
              <a:t>BSD</a:t>
            </a:r>
            <a:r>
              <a:rPr sz="1100" lang="en"/>
              <a:t>, and </a:t>
            </a:r>
            <a:r>
              <a:rPr sz="1100" lang="en">
                <a:solidFill>
                  <a:srgbClr val="0B0080"/>
                </a:solidFill>
                <a:hlinkClick r:id="rId8"/>
              </a:rPr>
              <a:t>OS X</a:t>
            </a:r>
            <a:r>
              <a:rPr sz="1100" lang="en"/>
              <a:t>;</a:t>
            </a:r>
            <a:r>
              <a:rPr sz="1100" lang="en">
                <a:solidFill>
                  <a:srgbClr val="0B0080"/>
                </a:solidFill>
                <a:hlinkClick r:id="rId9"/>
              </a:rPr>
              <a:t>z/OS</a:t>
            </a:r>
          </a:p>
          <a:p>
            <a:pPr>
              <a:spcBef>
                <a:spcPts val="0"/>
              </a:spcBef>
              <a:buNone/>
            </a:pPr>
            <a:r>
              <a:rPr sz="1200" lang="en"/>
              <a:t>LLP64 =  </a:t>
            </a:r>
            <a:r>
              <a:rPr sz="1100" lang="en">
                <a:solidFill>
                  <a:srgbClr val="0B0080"/>
                </a:solidFill>
                <a:hlinkClick r:id="rId10"/>
              </a:rPr>
              <a:t>Microsoft Windows</a:t>
            </a:r>
            <a:r>
              <a:rPr sz="1100" lang="en"/>
              <a:t> (x86-64 and IA-64)</a:t>
            </a:r>
            <a:br>
              <a:rPr sz="1200" lang="en"/>
            </a:br>
            <a:r>
              <a:rPr sz="1200" lang="en"/>
              <a:t>ILP64 = </a:t>
            </a:r>
            <a:r>
              <a:rPr sz="1100" lang="en">
                <a:solidFill>
                  <a:srgbClr val="0B0080"/>
                </a:solidFill>
                <a:hlinkClick r:id="rId11"/>
              </a:rPr>
              <a:t>HAL Computer Systems</a:t>
            </a:r>
            <a:r>
              <a:rPr sz="1100" lang="en"/>
              <a:t>port of Solaris to</a:t>
            </a:r>
            <a:r>
              <a:rPr sz="1100" lang="en">
                <a:solidFill>
                  <a:srgbClr val="0B0080"/>
                </a:solidFill>
                <a:hlinkClick r:id="rId12"/>
              </a:rPr>
              <a:t>SPARC64</a:t>
            </a:r>
          </a:p>
        </p:txBody>
      </p:sp>
      <p:pic>
        <p:nvPicPr>
          <p:cNvPr id="595" name="Shape 5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580450" x="484400"/>
            <a:ext cy="2563049" cx="81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side note on Exploit Dev</a:t>
            </a: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size of a struct may change from platform to platform!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struct test {</a:t>
            </a:r>
            <a:br>
              <a:rPr sz="1800" lang="en"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	int i1;</a:t>
            </a:r>
            <a:br>
              <a:rPr sz="1800" lang="en"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	double d;</a:t>
            </a:r>
            <a:br>
              <a:rPr sz="1800" lang="en"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	int i2;</a:t>
            </a:r>
            <a:br>
              <a:rPr sz="1800" lang="en"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	long l;</a:t>
            </a:r>
            <a:br>
              <a:rPr sz="1800" lang="en"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Why does this matter?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58375" x="457200"/>
            <a:ext cy="857400" cx="382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Done! 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unlinked!</a:t>
            </a:r>
          </a:p>
        </p:txBody>
      </p:sp>
      <p:graphicFrame>
        <p:nvGraphicFramePr>
          <p:cNvPr id="58" name="Shape 58"/>
          <p:cNvGraphicFramePr/>
          <p:nvPr/>
        </p:nvGraphicFramePr>
        <p:xfrm>
          <a:off y="353850" x="6666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{F8CA7F79-59C0-4A6B-8EED-85D9064C9670}</a:tableStyleId>
              </a:tblPr>
              <a:tblGrid>
                <a:gridCol w="439075"/>
                <a:gridCol w="439075"/>
                <a:gridCol w="439075"/>
                <a:gridCol w="439075"/>
                <a:gridCol w="439075"/>
              </a:tblGrid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1257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125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9" name="Shape 59"/>
          <p:cNvSpPr txBox="1"/>
          <p:nvPr/>
        </p:nvSpPr>
        <p:spPr>
          <a:xfrm>
            <a:off y="-49525" x="6720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Allocated chunks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1261100" x="662950"/>
            <a:ext cy="2640300" cx="312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This moves a chunk from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the free list, to be used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#define unlink(P, BK, FD)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 = P-&gt;fd;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 = P-&gt;bk;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FD-&gt;bk = BK;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BK-&gt;fd = FD;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y="3320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{E3DD6EE0-8345-47AC-B104-B541A862AE2F}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2" name="Shape 62"/>
          <p:cNvSpPr txBox="1"/>
          <p:nvPr/>
        </p:nvSpPr>
        <p:spPr>
          <a:xfrm>
            <a:off y="-49525" x="42824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chemeClr val="lt2"/>
                </a:solidFill>
              </a:rPr>
              <a:t>Free list</a:t>
            </a:r>
          </a:p>
        </p:txBody>
      </p:sp>
      <p:graphicFrame>
        <p:nvGraphicFramePr>
          <p:cNvPr id="63" name="Shape 63"/>
          <p:cNvGraphicFramePr/>
          <p:nvPr/>
        </p:nvGraphicFramePr>
        <p:xfrm>
          <a:off y="21608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{A27D91C8-C624-4BF6-9021-36D5E3EE1DEE}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4" name="Shape 64"/>
          <p:cNvGraphicFramePr/>
          <p:nvPr/>
        </p:nvGraphicFramePr>
        <p:xfrm>
          <a:off y="3989600" x="43835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{C214E9EA-ECDE-4062-8B47-8EAF8E12F118}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unused 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193925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5" name="Shape 65"/>
          <p:cNvSpPr txBox="1"/>
          <p:nvPr/>
        </p:nvSpPr>
        <p:spPr>
          <a:xfrm>
            <a:off y="37714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FD</a:t>
            </a:r>
          </a:p>
        </p:txBody>
      </p:sp>
      <p:cxnSp>
        <p:nvCxnSpPr>
          <p:cNvPr id="66" name="Shape 66"/>
          <p:cNvCxnSpPr>
            <a:stCxn id="65" idx="3"/>
          </p:cNvCxnSpPr>
          <p:nvPr/>
        </p:nvCxnSpPr>
        <p:spPr>
          <a:xfrm>
            <a:off y="39489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y="37675" x="2801475"/>
            <a:ext cy="354899" cx="105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BK</a:t>
            </a:r>
          </a:p>
        </p:txBody>
      </p:sp>
      <p:cxnSp>
        <p:nvCxnSpPr>
          <p:cNvPr id="68" name="Shape 68"/>
          <p:cNvCxnSpPr>
            <a:stCxn id="67" idx="3"/>
          </p:cNvCxnSpPr>
          <p:nvPr/>
        </p:nvCxnSpPr>
        <p:spPr>
          <a:xfrm>
            <a:off y="215124" x="3859574"/>
            <a:ext cy="194400" cx="525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9" name="Shape 69"/>
          <p:cNvSpPr/>
          <p:nvPr/>
        </p:nvSpPr>
        <p:spPr>
          <a:xfrm>
            <a:off y="564100" x="3164604"/>
            <a:ext cy="4510175" cx="1278375"/>
          </a:xfrm>
          <a:custGeom>
            <a:pathLst>
              <a:path w="51135" extrusionOk="0" h="180407">
                <a:moveTo>
                  <a:pt y="180407" x="48065"/>
                </a:moveTo>
                <a:cubicBezTo>
                  <a:pt y="176824" x="40132"/>
                  <a:pt y="183541" x="3922"/>
                  <a:pt y="158911" x="468"/>
                </a:cubicBezTo>
                <a:cubicBezTo>
                  <a:pt y="134281" x="-2986"/>
                  <a:pt y="59112" x="18892"/>
                  <a:pt y="32627" x="27337"/>
                </a:cubicBezTo>
                <a:cubicBezTo>
                  <a:pt y="6141" x="35781"/>
                  <a:pt y="5437" x="47168"/>
                  <a:pt y="0" x="51135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70" name="Shape 70"/>
          <p:cNvSpPr/>
          <p:nvPr/>
        </p:nvSpPr>
        <p:spPr>
          <a:xfrm>
            <a:off y="1120675" x="3687602"/>
            <a:ext cy="2946000" cx="755375"/>
          </a:xfrm>
          <a:custGeom>
            <a:pathLst>
              <a:path w="30215" extrusionOk="0" h="117840">
                <a:moveTo>
                  <a:pt y="0" x="30215"/>
                </a:moveTo>
                <a:cubicBezTo>
                  <a:pt y="1791" x="28040"/>
                  <a:pt y="-4349" x="22154"/>
                  <a:pt y="10748" x="17165"/>
                </a:cubicBezTo>
                <a:cubicBezTo>
                  <a:pt y="25845" x="12175"/>
                  <a:pt y="72738" x="-1835"/>
                  <a:pt y="90587" x="276"/>
                </a:cubicBezTo>
                <a:cubicBezTo>
                  <a:pt y="108435" x="2387"/>
                  <a:pt y="113297" x="24906"/>
                  <a:pt y="117840" x="29832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sp>
      <p:cxnSp>
        <p:nvCxnSpPr>
          <p:cNvPr id="71" name="Shape 71"/>
          <p:cNvCxnSpPr/>
          <p:nvPr/>
        </p:nvCxnSpPr>
        <p:spPr>
          <a:xfrm>
            <a:off y="3116675" x="6304625"/>
            <a:ext cy="0" cx="3455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" name="Shape 72"/>
          <p:cNvCxnSpPr/>
          <p:nvPr/>
        </p:nvCxnSpPr>
        <p:spPr>
          <a:xfrm>
            <a:off y="2224225" x="4644500"/>
            <a:ext cy="1698600" cx="13914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3" name="Shape 73"/>
          <p:cNvCxnSpPr/>
          <p:nvPr/>
        </p:nvCxnSpPr>
        <p:spPr>
          <a:xfrm flipH="1">
            <a:off y="2224225" x="4644499"/>
            <a:ext cy="1698600" cx="13914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Can you find the bug? (60 secs)</a:t>
            </a: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139700">
              <a:lnSpc>
                <a:spcPct val="120000"/>
              </a:lnSpc>
              <a:spcBef>
                <a:spcPts val="400"/>
              </a:spcBef>
              <a:buNone/>
            </a:pPr>
            <a:r>
              <a:rPr sz="1300" lang="en"/>
              <a:t>__inline__ unsigned long long int rdtsc()</a:t>
            </a:r>
            <a:br>
              <a:rPr sz="1300" lang="en"/>
            </a:br>
            <a:r>
              <a:rPr sz="1300" lang="en"/>
              <a:t>{</a:t>
            </a:r>
            <a:br>
              <a:rPr sz="1300" lang="en"/>
            </a:br>
            <a:r>
              <a:rPr sz="1300" lang="en"/>
              <a:t>#ifdef __x86_64__</a:t>
            </a:r>
            <a:br>
              <a:rPr sz="1300" lang="en"/>
            </a:br>
            <a:r>
              <a:rPr sz="1300" lang="en"/>
              <a:t>  unsigned int a, d;</a:t>
            </a:r>
            <a:br>
              <a:rPr sz="1300" lang="en"/>
            </a:br>
            <a:r>
              <a:rPr sz="1300" lang="en"/>
              <a:t>  __asm__ volatile ("rdtsc" : "=a" (a), "=d" (d));</a:t>
            </a:r>
            <a:br>
              <a:rPr sz="1300" lang="en"/>
            </a:br>
            <a:r>
              <a:rPr sz="1300" lang="en"/>
              <a:t>  return (unsigned long)a | (</a:t>
            </a:r>
            <a:r>
              <a:rPr sz="1300" lang="en">
                <a:solidFill>
                  <a:srgbClr val="000000"/>
                </a:solidFill>
              </a:rPr>
              <a:t>(unsigned long)d &lt;&lt;</a:t>
            </a:r>
            <a:r>
              <a:rPr sz="1300" lang="en"/>
              <a:t> 32);</a:t>
            </a:r>
            <a:br>
              <a:rPr sz="1300" lang="en"/>
            </a:br>
            <a:r>
              <a:rPr sz="1300" lang="en"/>
              <a:t>#elif defined(__i386__)</a:t>
            </a:r>
            <a:br>
              <a:rPr sz="1300" lang="en"/>
            </a:br>
            <a:r>
              <a:rPr sz="1300" lang="en"/>
              <a:t>  unsigned long long int x;</a:t>
            </a:r>
            <a:br>
              <a:rPr sz="1300" lang="en"/>
            </a:br>
            <a:r>
              <a:rPr sz="1300" lang="en"/>
              <a:t>  __asm__ volatile ("rdtsc" : "=A" (x));</a:t>
            </a:r>
            <a:br>
              <a:rPr sz="1300" lang="en"/>
            </a:br>
            <a:r>
              <a:rPr sz="1300" lang="en"/>
              <a:t>  return x;</a:t>
            </a:r>
            <a:br>
              <a:rPr sz="1300" lang="en"/>
            </a:br>
            <a:r>
              <a:rPr sz="1300" lang="en"/>
              <a:t>#else</a:t>
            </a:r>
            <a:br>
              <a:rPr sz="1300" lang="en"/>
            </a:br>
            <a:r>
              <a:rPr sz="1300" lang="en"/>
              <a:t>#define NO_CYCLE_COUNTER</a:t>
            </a:r>
            <a:br>
              <a:rPr sz="1300" lang="en"/>
            </a:br>
            <a:r>
              <a:rPr sz="1300" lang="en"/>
              <a:t>  return 0;</a:t>
            </a:r>
            <a:br>
              <a:rPr sz="1300" lang="en"/>
            </a:br>
            <a:r>
              <a:rPr sz="1300" lang="en"/>
              <a:t>#endif</a:t>
            </a:r>
            <a:br>
              <a:rPr sz="1300" lang="en"/>
            </a:br>
            <a:r>
              <a:rPr sz="13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49725" x="3469975"/>
            <a:ext cy="2076125" cx="662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Another Example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On a 32-bit system, int and long are of the same size.</a:t>
            </a:r>
          </a:p>
          <a:p>
            <a:pPr rtl="0" lvl="1" indent="-342900" marL="9144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222222"/>
                </a:solidFill>
              </a:rPr>
              <a:t> Due to this, some developers use them interchangeably. This can cause pointers to be assigned to int and vice-versa. </a:t>
            </a:r>
          </a:p>
          <a:p>
            <a:pPr rtl="0" lvl="1" indent="-342900" marL="9144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222222"/>
                </a:solidFill>
              </a:rPr>
              <a:t>But on a 64-bit system, assigning a pointer to an int causes the truncation of the high-order 32-bits.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222222"/>
                </a:solidFill>
              </a:rPr>
              <a:t>The solution is to store pointers as pointer types or the special types defined for this purpose, such as </a:t>
            </a:r>
            <a:r>
              <a:rPr b="1" sz="1800" lang="en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intptr_t</a:t>
            </a:r>
            <a:r>
              <a:rPr b="1" sz="1800" lang="en">
                <a:solidFill>
                  <a:srgbClr val="222222"/>
                </a:solidFill>
              </a:rPr>
              <a:t> and </a:t>
            </a:r>
            <a:r>
              <a:rPr b="1" sz="1800" lang="en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uintptr_t</a:t>
            </a:r>
            <a:r>
              <a:rPr b="1" sz="1800" lang="en">
                <a:solidFill>
                  <a:srgbClr val="222222"/>
                </a:solidFill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Integer “overflow”</a:t>
            </a: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y="1200150" x="457200"/>
            <a:ext cy="3725699" cx="619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operation results in numeric</a:t>
            </a:r>
            <a:br>
              <a:rPr lang="en"/>
            </a:br>
            <a:r>
              <a:rPr lang="en"/>
              <a:t>value that is too large for</a:t>
            </a:r>
            <a:br>
              <a:rPr lang="en"/>
            </a:br>
            <a:r>
              <a:rPr lang="en"/>
              <a:t>storage space</a:t>
            </a:r>
          </a:p>
          <a:p>
            <a:pPr rtl="0" lvl="0" indent="-381000" marL="4572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C99 </a:t>
            </a:r>
            <a:r>
              <a:rPr sz="2400" lang="en"/>
              <a:t>standard dictates that the result is always modulo, "computation involving </a:t>
            </a:r>
            <a:r>
              <a:rPr u="sng" sz="2400" lang="en"/>
              <a:t>unsigned</a:t>
            </a:r>
            <a:r>
              <a:rPr sz="2400" lang="en"/>
              <a:t> operands can never overflow"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b="1" lang="en"/>
              <a:t>wraparound</a:t>
            </a:r>
            <a:r>
              <a:rPr lang="en"/>
              <a:t>: does not</a:t>
            </a:r>
            <a:br>
              <a:rPr lang="en"/>
            </a:br>
            <a:r>
              <a:rPr lang="en"/>
              <a:t>overflow into other storage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UINT_MAX + 1 == 0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6654800"/>
            <a:ext cy="2181225" cx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 txBox="1"/>
          <p:nvPr/>
        </p:nvSpPr>
        <p:spPr>
          <a:xfrm>
            <a:off y="3381375" x="6414600"/>
            <a:ext cy="201000" cx="280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image source: </a:t>
            </a:r>
            <a:r>
              <a:rPr u="sng" lang="en">
                <a:solidFill>
                  <a:schemeClr val="hlink"/>
                </a:solidFill>
                <a:hlinkClick r:id="rId4"/>
              </a:rPr>
              <a:t>wikipedia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 flipH="1">
            <a:off y="3550900" x="5463550"/>
            <a:ext cy="445799" cx="2034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Integer “overflow”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y="1200150" x="457200"/>
            <a:ext cy="3725699" cx="619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C99 </a:t>
            </a:r>
            <a:r>
              <a:rPr sz="2400" lang="en"/>
              <a:t>standard dictates that the result is always modulo, "computation involving </a:t>
            </a:r>
            <a:r>
              <a:rPr u="sng" sz="2400" lang="en"/>
              <a:t>unsigned</a:t>
            </a:r>
            <a:r>
              <a:rPr sz="2400" lang="en"/>
              <a:t> operands can never overflow"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what about </a:t>
            </a:r>
            <a:r>
              <a:rPr u="sng" lang="en"/>
              <a:t>signed</a:t>
            </a:r>
            <a:r>
              <a:rPr lang="en"/>
              <a:t> operands?</a:t>
            </a:r>
            <a:br>
              <a:rPr lang="en"/>
            </a:b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800" lang="en">
                <a:solidFill>
                  <a:srgbClr val="000000"/>
                </a:solidFill>
              </a:rPr>
              <a:t>Overflowing a signed integer is an undefined behavior.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INT_MAX + 1 == ???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Integer “overflow”</a:t>
            </a: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y="1200150" x="457200"/>
            <a:ext cy="3725699" cx="619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But for not </a:t>
            </a:r>
            <a:r>
              <a:rPr b="1" lang="en"/>
              <a:t>C99</a:t>
            </a:r>
            <a:r>
              <a:rPr lang="en"/>
              <a:t> settings: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result saturation</a:t>
            </a:r>
            <a:r>
              <a:rPr lang="en"/>
              <a:t>: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occurs on GPUs and DSP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wrap around does not occur, instead a MAXVALUE is always returned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still does not overflow into adjacent memory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6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6654800"/>
            <a:ext cy="2181225" cx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 txBox="1"/>
          <p:nvPr/>
        </p:nvSpPr>
        <p:spPr>
          <a:xfrm>
            <a:off y="3381375" x="6414600"/>
            <a:ext cy="201000" cx="280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image source: </a:t>
            </a:r>
            <a:r>
              <a:rPr u="sng" lang="en">
                <a:solidFill>
                  <a:schemeClr val="hlink"/>
                </a:solidFill>
                <a:hlinkClick r:id="rId4"/>
              </a:rPr>
              <a:t>wikipedia</a:t>
            </a:r>
          </a:p>
        </p:txBody>
      </p:sp>
      <p:cxnSp>
        <p:nvCxnSpPr>
          <p:cNvPr id="638" name="Shape 638"/>
          <p:cNvCxnSpPr/>
          <p:nvPr/>
        </p:nvCxnSpPr>
        <p:spPr>
          <a:xfrm>
            <a:off y="2019300" x="4217675"/>
            <a:ext cy="228600" cx="2388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39" name="Shape 639"/>
          <p:cNvCxnSpPr/>
          <p:nvPr/>
        </p:nvCxnSpPr>
        <p:spPr>
          <a:xfrm>
            <a:off y="2842625" x="6889875"/>
            <a:ext cy="490799" cx="1918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40" name="Shape 640"/>
          <p:cNvCxnSpPr/>
          <p:nvPr/>
        </p:nvCxnSpPr>
        <p:spPr>
          <a:xfrm flipH="1">
            <a:off y="2842625" x="6889874"/>
            <a:ext cy="490799" cx="1918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Integer “underflow”</a:t>
            </a: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occurs in subtraction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unsigned int x = 0 - 1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x == 2</a:t>
            </a:r>
            <a:r>
              <a:rPr baseline="30000" lang="en"/>
              <a:t>16</a:t>
            </a:r>
            <a:r>
              <a:rPr lang="en"/>
              <a:t> - 1</a:t>
            </a:r>
          </a:p>
          <a:p>
            <a:pPr rtl="0" lvl="0" indent="-381000" marL="4572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C99 </a:t>
            </a:r>
            <a:r>
              <a:rPr sz="2400" lang="en"/>
              <a:t>standard dictates that the result is always modulo, for unsigned operands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b="1" lang="en"/>
              <a:t>wraparound</a:t>
            </a:r>
            <a:r>
              <a:rPr lang="en"/>
              <a:t>: does not</a:t>
            </a:r>
            <a:br>
              <a:rPr lang="en"/>
            </a:br>
            <a:r>
              <a:rPr lang="en"/>
              <a:t>overflow into other storage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signed operands this is undefined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Integer Nuances</a:t>
            </a: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-INT_MIN == Undefined behavior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Bit shifting integers:</a:t>
            </a:r>
          </a:p>
          <a:p>
            <a:pPr rtl="0" lvl="1" indent="-419100" marL="914400">
              <a:spcBef>
                <a:spcPts val="6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Negative integers cannot be left shifted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-1 &lt;&lt; x  == Undefined behavior (for any x &gt;= 0)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Error to shift a 1 into the sign position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INT_MAX &lt;&lt; 1 == Undefined behavior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Error to shift by value &gt; than bitwidth of the object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x86-32, int is 32 bits.  Error to do (int) x &lt;&lt; 33</a:t>
            </a:r>
          </a:p>
          <a:p>
            <a:pPr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x &lt;&lt; 32 is ok.  equivalent to x = x xor x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6" name="Shape 6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Nuances</a:t>
            </a: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Starting a number with 0 designates octal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1000, 2000, 0100, 0200, 0300, … 0981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Integer Promotion / Conversion</a:t>
            </a:r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unsigned wins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https://www.securecoding.cert.org/confluence/display/seccode/INT02-C.+Understand+integer+conversion+rules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(1U &gt; -1) == (1U &gt; UINT_MAX) == 0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Operands promoted (up to size) int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Integer types smaller than int are promoted when an operation is performed on them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(short) x &lt;&lt; 17 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promoted to integer, so this is safe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Other Integer Nuances</a:t>
            </a: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(int)X - 1 + 1 == undefined IF X == INT_MIN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INT_MIN % -1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Does: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(short)x  + 1 == (short)(x+1) for all values?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Allocator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general requires: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maintained list of free, available memory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 to allocate a contiguous chunk of n bytes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Best fit method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chunk of size m &gt;= n such that m is smallest available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First fit method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 to deallocate said chunks (free)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return chunk to list, consolidate adjacent used ones.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Integer Casting</a:t>
            </a: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(unsigned int) -1 becomes UINT_MAX</a:t>
            </a:r>
          </a:p>
        </p:txBody>
      </p:sp>
      <p:sp>
        <p:nvSpPr>
          <p:cNvPr id="677" name="Shape 677"/>
          <p:cNvSpPr/>
          <p:nvPr/>
        </p:nvSpPr>
        <p:spPr>
          <a:xfrm>
            <a:off y="1963875" x="4805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0	0	0	0	0	0	1</a:t>
            </a:r>
          </a:p>
        </p:txBody>
      </p:sp>
      <p:sp>
        <p:nvSpPr>
          <p:cNvPr id="678" name="Shape 678"/>
          <p:cNvSpPr/>
          <p:nvPr/>
        </p:nvSpPr>
        <p:spPr>
          <a:xfrm>
            <a:off y="2649675" x="4805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1	1	1	1	1	1	1</a:t>
            </a:r>
          </a:p>
        </p:txBody>
      </p:sp>
      <p:sp>
        <p:nvSpPr>
          <p:cNvPr id="679" name="Shape 679"/>
          <p:cNvSpPr/>
          <p:nvPr/>
        </p:nvSpPr>
        <p:spPr>
          <a:xfrm>
            <a:off y="3392625" x="4805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	0	0	0	0	0	0	0</a:t>
            </a:r>
          </a:p>
        </p:txBody>
      </p:sp>
      <p:sp>
        <p:nvSpPr>
          <p:cNvPr id="680" name="Shape 680"/>
          <p:cNvSpPr/>
          <p:nvPr/>
        </p:nvSpPr>
        <p:spPr>
          <a:xfrm>
            <a:off y="4135575" x="4805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	1	1	1	1	1	1	1</a:t>
            </a:r>
          </a:p>
        </p:txBody>
      </p:sp>
      <p:sp>
        <p:nvSpPr>
          <p:cNvPr id="681" name="Shape 681"/>
          <p:cNvSpPr/>
          <p:nvPr/>
        </p:nvSpPr>
        <p:spPr>
          <a:xfrm>
            <a:off y="1963875" x="48239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0	0	0	0	0	0	0</a:t>
            </a:r>
          </a:p>
        </p:txBody>
      </p:sp>
      <p:sp>
        <p:nvSpPr>
          <p:cNvPr id="682" name="Shape 682"/>
          <p:cNvSpPr/>
          <p:nvPr/>
        </p:nvSpPr>
        <p:spPr>
          <a:xfrm>
            <a:off y="2649675" x="48239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0	0	0	0	0	0	1</a:t>
            </a:r>
          </a:p>
        </p:txBody>
      </p:sp>
      <p:sp>
        <p:nvSpPr>
          <p:cNvPr id="683" name="Shape 683"/>
          <p:cNvSpPr/>
          <p:nvPr/>
        </p:nvSpPr>
        <p:spPr>
          <a:xfrm>
            <a:off y="3392625" x="48239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	0	1	0	1	0	0	0</a:t>
            </a:r>
          </a:p>
        </p:txBody>
      </p:sp>
      <p:sp>
        <p:nvSpPr>
          <p:cNvPr id="684" name="Shape 684"/>
          <p:cNvSpPr/>
          <p:nvPr/>
        </p:nvSpPr>
        <p:spPr>
          <a:xfrm>
            <a:off y="4135575" x="4823975"/>
            <a:ext cy="389699" cx="351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	1	1	1	1	1	1	1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y="1703887" x="4433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SIGN	64	32	16	8	4	2	1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y="2389687" x="4433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SIGN	64	32	16	8	4	2	1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y="3132637" x="4433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SIGN	64	32	16	8	4	2	1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y="3875587" x="5195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SIGN	64	32	16	8	4	2	1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y="2022337" x="39875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=1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y="2708137" x="3987500"/>
            <a:ext cy="292200" cx="6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=127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y="3451087" x="3987500"/>
            <a:ext cy="292200" cx="76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=-128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y="4194037" x="39875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=-1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y="2022337" x="83309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=0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y="2708137" x="83309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=1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y="3451087" x="8330900"/>
            <a:ext cy="292200" cx="53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=40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y="4194037" x="8330900"/>
            <a:ext cy="292200" cx="649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=255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y="3132637" x="47867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128	64	32	16	8	4	2	1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y="2389687" x="47867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128	64	32	16	8	4	2	1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y="1703887" x="47867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128	64	32	16	8	4	2	1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y="3875587" x="4786750"/>
            <a:ext cy="126599" cx="35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128	64	32	16	8	4	2	1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size_t vs ssize_t</a:t>
            </a:r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size_t = an unsigned int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rationale: Sizes should never be negative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But stupid things happen: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http://pubs.opengroup.org/onlinepubs/009604499/functions/mbstowcs.html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People want to be able to return (size_t)-1==-1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thus ssize_t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240000"/>
              <a:buFont typeface="Wingdings"/>
              <a:buChar char="§"/>
            </a:pPr>
            <a:r>
              <a:rPr sz="1000" lang="en">
                <a:solidFill>
                  <a:srgbClr val="222222"/>
                </a:solidFill>
              </a:rPr>
              <a:t> [-1, SSIZE_MAX]</a:t>
            </a:r>
          </a:p>
          <a:p>
            <a:pPr rtl="0" lvl="2" indent="-381000" marL="137160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240000"/>
              <a:buFont typeface="Wingdings"/>
              <a:buChar char="§"/>
            </a:pPr>
            <a:r>
              <a:rPr sz="1000" lang="en">
                <a:solidFill>
                  <a:srgbClr val="222222"/>
                </a:solidFill>
              </a:rPr>
              <a:t>SSIZE_MAX = 32 767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y="4017725" x="5183950"/>
            <a:ext cy="910200" cx="350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 i="1">
                <a:solidFill>
                  <a:schemeClr val="accent1"/>
                </a:solidFill>
              </a:rPr>
              <a:t>My buddy Sean @ CMU CERT found this awesome case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Importance of Integer Bugs</a:t>
            </a:r>
          </a:p>
        </p:txBody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Crypto Libraries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http://blog.regehr.org/archives/1054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Probably in bitcoin / cryptocurrency libraries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Often not understood by developers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lead to vulnerabilities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Suggested reading: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http://www.cs.utah.edu/~regehr/papers/overflow12.pdf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Floats</a:t>
            </a: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Float variable can be NaN (Not a number)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Float Nuances: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0.1 + 0.2 = 0.30000000000000004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NaN == NaN is always false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sums of many floats dont always add up right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precision is lost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Suggested Reading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http://floating-point-gui.de/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Bug time! (30 Seconds)</a:t>
            </a:r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1397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00"/>
                </a:solidFill>
              </a:rPr>
              <a:t>// Coefficients USED TO CONVERT FROM RGB TO monochrome.</a:t>
            </a:r>
            <a:br>
              <a:rPr sz="1800" lang="en">
                <a:solidFill>
                  <a:srgbClr val="000000"/>
                </a:solidFill>
              </a:rPr>
            </a:br>
            <a:r>
              <a:rPr sz="1800" lang="en">
                <a:solidFill>
                  <a:srgbClr val="000000"/>
                </a:solidFill>
              </a:rPr>
              <a:t>const uint32 kRedCoefficient = 2125;</a:t>
            </a:r>
            <a:br>
              <a:rPr sz="1800" lang="en">
                <a:solidFill>
                  <a:srgbClr val="000000"/>
                </a:solidFill>
              </a:rPr>
            </a:br>
            <a:r>
              <a:rPr sz="1800" lang="en">
                <a:solidFill>
                  <a:srgbClr val="000000"/>
                </a:solidFill>
              </a:rPr>
              <a:t>const uint32 kGreenCoefficient = 7154;</a:t>
            </a:r>
            <a:br>
              <a:rPr sz="1800" lang="en">
                <a:solidFill>
                  <a:srgbClr val="000000"/>
                </a:solidFill>
              </a:rPr>
            </a:br>
            <a:r>
              <a:rPr sz="1800" lang="en">
                <a:solidFill>
                  <a:srgbClr val="000000"/>
                </a:solidFill>
              </a:rPr>
              <a:t>const uint32 kBlueCoefficient = 0721;</a:t>
            </a:r>
            <a:br>
              <a:rPr sz="1800" lang="en">
                <a:solidFill>
                  <a:srgbClr val="000000"/>
                </a:solidFill>
              </a:rPr>
            </a:br>
            <a:r>
              <a:rPr sz="1800" lang="en">
                <a:solidFill>
                  <a:srgbClr val="000000"/>
                </a:solidFill>
              </a:rPr>
              <a:t>const uint32 kColorCoefficientDenominator = 10000;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726" name="Shape 7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7375" x="6932850"/>
            <a:ext cy="1428750" cx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 txBox="1"/>
          <p:nvPr/>
        </p:nvSpPr>
        <p:spPr>
          <a:xfrm>
            <a:off y="3418050" x="6932850"/>
            <a:ext cy="1151699" cx="175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This error was found in theChromium project by </a:t>
            </a:r>
            <a:r>
              <a:rPr sz="1100" lang="en">
                <a:solidFill>
                  <a:srgbClr val="00B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PVS-Studio</a:t>
            </a: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 C/C++ static code analyzer.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Integer bug resources	</a:t>
            </a: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http://www.ibm.com/developerworks/library/l-port64/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promotion rules: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https://www.securecoding.cert.org/confluence/display/seccode/INT02-C.+Understand+integer+conversion+rules</a:t>
            </a:r>
            <a:r>
              <a:rPr sz="2400"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floats: </a:t>
            </a:r>
            <a:r>
              <a:rPr u="sng" lang="en">
                <a:solidFill>
                  <a:schemeClr val="hlink"/>
                </a:solidFill>
                <a:hlinkClick r:id="rId5"/>
              </a:rPr>
              <a:t>http://floating-point-gui.de/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crypto libraries: </a:t>
            </a:r>
            <a:r>
              <a:rPr u="sng" sz="2400" lang="en">
                <a:solidFill>
                  <a:schemeClr val="hlink"/>
                </a:solidFill>
                <a:hlinkClick r:id="rId6"/>
              </a:rPr>
              <a:t>http://blog.regehr.org/archives/1054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3" name="Shape 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Formatted Output Security</a:t>
            </a:r>
          </a:p>
        </p:txBody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lt2"/>
                </a:solidFill>
              </a:rPr>
              <a:t>Section 0x352 (HAOE) covers this very well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The problem of Format Strings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misuse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exploitation</a:t>
            </a:r>
          </a:p>
          <a:p>
            <a:pPr rtl="0" lvl="2" indent="-381000" marL="1371600">
              <a:spcBef>
                <a:spcPts val="0"/>
              </a:spcBef>
              <a:buClr>
                <a:srgbClr val="FFFFFF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FFFFFF"/>
                </a:solidFill>
              </a:rPr>
              <a:t>Crashing</a:t>
            </a:r>
          </a:p>
          <a:p>
            <a:pPr rtl="0" lvl="2" indent="-381000" marL="1371600">
              <a:spcBef>
                <a:spcPts val="0"/>
              </a:spcBef>
              <a:buClr>
                <a:srgbClr val="FFFFFF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FFFFFF"/>
                </a:solidFill>
              </a:rPr>
              <a:t>information leak/disclosure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Mitigation Techniques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user input =/=&gt; format string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9" name="Shape 7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Format Strings</a:t>
            </a: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printf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sprintf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snprintf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fprintf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syslog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6" name="Shape 7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at how functions are called</a:t>
            </a:r>
          </a:p>
        </p:txBody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y="3404275" x="457200"/>
            <a:ext cy="1521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arguments passed via registers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we’ll cover this more next time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then call sprintf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8" name="Shape 7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671512"/>
            <a:ext cy="2266950" cx="78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Allocator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Common optimizations: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Chunk boundary tags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[tag][-----------chunk --------][tag]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tag contains metadata: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size of chunk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next chunk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previous chunk (like a linked list sometimes)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2" name="Shape 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3" name="Shape 7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at how functions are called</a:t>
            </a:r>
          </a:p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64 bit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registers</a:t>
            </a:r>
          </a:p>
        </p:txBody>
      </p:sp>
      <p:pic>
        <p:nvPicPr>
          <p:cNvPr id="765" name="Shape 7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2000" x="457200"/>
            <a:ext cy="2438400" cx="74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9" name="Shape 7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at how functions are called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32 bit (-m32 compiler flag)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arguments on the stack</a:t>
            </a:r>
          </a:p>
        </p:txBody>
      </p:sp>
      <p:pic>
        <p:nvPicPr>
          <p:cNvPr id="772" name="Shape 7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73175" x="457200"/>
            <a:ext cy="2352675" cx="79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at how functions are called</a:t>
            </a:r>
          </a:p>
        </p:txBody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64 bit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eventually will use the stack</a:t>
            </a:r>
          </a:p>
        </p:txBody>
      </p:sp>
      <p:pic>
        <p:nvPicPr>
          <p:cNvPr id="779" name="Shape 7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32675" x="376200"/>
            <a:ext cy="2274575" cx="83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3" name="Shape 7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at how functions are called</a:t>
            </a:r>
          </a:p>
        </p:txBody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Depends on architecture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Depends on calling standard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more on this later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Depends on type of function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normal code vs. system call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more on this later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9" name="Shape 7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at how functions are called</a:t>
            </a:r>
          </a:p>
        </p:txBody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32 bit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format string function parses these to determine what to use on the stack </a:t>
            </a:r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01775" x="457200"/>
            <a:ext cy="2352675" cx="796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3" name="Shape 793"/>
          <p:cNvCxnSpPr/>
          <p:nvPr/>
        </p:nvCxnSpPr>
        <p:spPr>
          <a:xfrm>
            <a:off y="2739700" x="2410400"/>
            <a:ext cy="1152600" cx="480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7" name="Shape 7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at how functions are called</a:t>
            </a:r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32 bit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format string **SAFE** example</a:t>
            </a:r>
          </a:p>
        </p:txBody>
      </p:sp>
      <p:pic>
        <p:nvPicPr>
          <p:cNvPr id="800" name="Shape 8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04250" x="457200"/>
            <a:ext cy="1800225" cx="7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4" name="Shape 8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at how functions are called</a:t>
            </a: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32 bit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format string vulnerability example</a:t>
            </a:r>
          </a:p>
        </p:txBody>
      </p:sp>
      <p:pic>
        <p:nvPicPr>
          <p:cNvPr id="807" name="Shape 8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04250" x="457200"/>
            <a:ext cy="1438275" cx="70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1" name="Shape 8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2" name="Shape 8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Format Strings</a:t>
            </a:r>
          </a:p>
        </p:txBody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%[flags][width][.precision][{length-modifier}] conversion-specifier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%d or %i= signed decimal integer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%u = unsigned decimal integer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%o = unsigned octal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%x = unsigned hexadecimal integer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%X = unsigned hexadecimal integer (uppercase)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%f = decimal float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%e = scientific notation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%a = hexadecimal floating point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%c = char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%s = string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%p = pointer address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%n = nothing printed, but corresponds to a pointer.  </a:t>
            </a:r>
            <a:r>
              <a:rPr sz="1400" lang="en"/>
              <a:t>The number of characters written so far is stored in the pointed location.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7" name="Shape 8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8" name="Shape 8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819" name="Shape 819"/>
          <p:cNvGraphicFramePr/>
          <p:nvPr/>
        </p:nvGraphicFramePr>
        <p:xfrm>
          <a:off y="1143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{B0983131-982E-4311-BCD8-3162FD5768CA}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u="sng" lang="en"/>
                        <a:t>specifiers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length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 i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 o x X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 F e E g G a A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(none)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double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void*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hh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char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char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char*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short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short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short int*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long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wint_t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wchar_t*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int*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ll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long int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long long int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long int*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intmax_t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uintmax_t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intmax_t</a:t>
                      </a: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z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size_t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size_t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size_t</a:t>
                      </a: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ptrdiff_t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ptrdiff_t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12"/>
                        </a:rPr>
                        <a:t>ptrdiff_t</a:t>
                      </a: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double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3" name="Shape 8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Exploiting Format Strings</a:t>
            </a:r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Back to that example: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gets(buffer); // buffer == “%s%s…”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printf(buffer);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printf(“%s%s%s%s%s%s%s%s%s%s…”);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reads pointer values off the stack for each %s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until all %s specifiers are satisfied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or until segfault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Doug Lea’s dlmalloc allocator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Basis of Linux mem allocators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Free chunks are arranged in a doubly-linked circular lists (</a:t>
            </a:r>
            <a:r>
              <a:rPr b="1" lang="en"/>
              <a:t>bins</a:t>
            </a:r>
            <a:r>
              <a:rPr lang="en"/>
              <a:t>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chunk (used and free) has: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next chunk and previous chunk pointers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size of previous chunk (if free) / last 4 bytes of the previous used chunk (if not free)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i="1"/>
              <a:t>Last 4 bytes is a mystery to me, don’t ask me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flag for if previous chunk is used / free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9" name="Shape 8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</a:t>
            </a:r>
          </a:p>
        </p:txBody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printf(“%08x %08x %08x %08x %08x.…”);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prints out values on the stack in hex format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allows viewing of stack contents by attacker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printed in human-friendly format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x86-64 / x86 values are stored little-endian in memory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very important to remember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5" name="Shape 8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6" name="Shape 8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</a:t>
            </a:r>
          </a:p>
        </p:txBody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printf(“%08x %08x %08x %08x %08x.…”);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Iteratively increases the argument pointer by 8 each time.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for variable argument functions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va_start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va_list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an array.  va_list[i] is argument pointer.  (YMMV)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1" name="Shape 8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</a:t>
            </a:r>
          </a:p>
        </p:txBody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printf(“%04x.…”);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move forward argument pointer by other values.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typically just by 4 or 8 bytes on x86-32.  Not sure on x86-64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This can be exploited to view arbitrary memory locations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7" name="Shape 8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8" name="Shape 8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</a:t>
            </a:r>
          </a:p>
        </p:txBody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printf(“\xde\xf5\xe5\x04%x%x%x%x%s”);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viewing arbitrary memory locations (32bit)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move argument pointer forward enough to point within the string (the %x chain)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%s uses a stack value as a pointer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prints out what it points to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here, will print the value at 04e5f5de (little endian)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3" name="Shape 8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</a:t>
            </a:r>
          </a:p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printf(“\xde\xf5\xe5\x04%x%x%x%x%s”);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sz="3000" lang="en"/>
              <a:t>\x ← these are escape characters</a:t>
            </a:r>
          </a:p>
          <a:p>
            <a:pPr rtl="0" lvl="3" indent="-4191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denotes special character</a:t>
            </a:r>
          </a:p>
          <a:p>
            <a:pPr rtl="0" lvl="4" indent="-419100" marL="22860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ASCII encoding</a:t>
            </a:r>
          </a:p>
          <a:p>
            <a:pPr rtl="0" lvl="3" indent="-4191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/>
              <a:t>used here to provide a little-endian address (32 bit example)</a:t>
            </a:r>
          </a:p>
          <a:p>
            <a:pPr rtl="0" lvl="4" indent="-419100" marL="22860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(more on this in the exploitation section)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9" name="Shape 8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0" name="Shape 8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 </a:t>
            </a:r>
          </a:p>
        </p:txBody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Writing to memory address </a:t>
            </a:r>
            <a:r>
              <a:rPr sz="1800" lang="en"/>
              <a:t>(from [1] p326)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i;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printf(“hello%n\n”, (int *)&amp;i);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writes 5 to variable i;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5" name="Shape 8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6" name="Shape 8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 </a:t>
            </a:r>
          </a:p>
        </p:txBody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Writing to </a:t>
            </a:r>
            <a:r>
              <a:rPr u="sng" lang="en"/>
              <a:t>arbitrary</a:t>
            </a:r>
            <a:r>
              <a:rPr lang="en"/>
              <a:t> memory address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printf(“\xde\xf5\xe5\x04%x%x%x%x%n”);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printf(“\xde\xf5\xe5\x04%x%x%x%</a:t>
            </a:r>
            <a:r>
              <a:rPr u="sng" lang="en"/>
              <a:t>150</a:t>
            </a:r>
            <a:r>
              <a:rPr lang="en"/>
              <a:t>x%n”);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works well for writing small values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but not memory addresses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2" name="Shape 8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 </a:t>
            </a:r>
          </a:p>
        </p:txBody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Writing to </a:t>
            </a:r>
            <a:r>
              <a:rPr u="sng" lang="en"/>
              <a:t>arbitrary</a:t>
            </a:r>
            <a:r>
              <a:rPr lang="en"/>
              <a:t> memory address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printf(“\xde\xf5\xe5\x04%x%x%x%x%n”);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will write the number of characters before the %n printed so far to 04e5f5de.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need to explore length modifier: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%[flags][width][.precision][{length-modifier}] conversion-specifier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7" name="Shape 8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8" name="Shape 8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879" name="Shape 879"/>
          <p:cNvGraphicFramePr/>
          <p:nvPr/>
        </p:nvGraphicFramePr>
        <p:xfrm>
          <a:off y="1143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{3E617A69-667B-4569-931B-139F64FFA9B2}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specifiers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length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 i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 o x X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 F e E g G a A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</a:p>
                  </a:txBody>
                  <a:tcPr marR="91425" marB="91425" marT="91425" marL="91425">
                    <a:solidFill>
                      <a:srgbClr val="F0F0F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(none)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double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void*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int*</a:t>
                      </a:r>
                    </a:p>
                  </a:txBody>
                  <a:tcPr marR="91425" marB="91425" marT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hh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char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char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signed char*</a:t>
                      </a:r>
                    </a:p>
                  </a:txBody>
                  <a:tcPr marR="91425" marB="91425" marT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short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short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short int*</a:t>
                      </a:r>
                    </a:p>
                  </a:txBody>
                  <a:tcPr marR="91425" marB="91425" marT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long int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wint_t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wchar_t*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int*</a:t>
                      </a:r>
                    </a:p>
                  </a:txBody>
                  <a:tcPr marR="91425" marB="91425" marT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ll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long int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unsigned long long int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long int*</a:t>
                      </a:r>
                    </a:p>
                  </a:txBody>
                  <a:tcPr marR="91425" marB="91425" marT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intmax_t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uintmax_t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intmax_t</a:t>
                      </a: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</a:p>
                  </a:txBody>
                  <a:tcPr marR="91425" marB="91425" marT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z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size_t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size_t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size_t</a:t>
                      </a: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</a:p>
                  </a:txBody>
                  <a:tcPr marR="91425" marB="91425" marT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ptrdiff_t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ptrdiff_t</a:t>
                      </a:r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solidFill>
                            <a:srgbClr val="0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12"/>
                        </a:rPr>
                        <a:t>ptrdiff_t</a:t>
                      </a: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</a:p>
                  </a:txBody>
                  <a:tcPr marR="91425" marB="91425" marT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9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 double</a:t>
                      </a:r>
                    </a:p>
                  </a:txBody>
                  <a:tcPr marR="91425" marB="91425" marT="91425" marL="91425">
                    <a:solidFill>
                      <a:srgbClr val="D0E0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4" name="Shape 8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Other modifiers </a:t>
            </a:r>
          </a:p>
        </p:txBody>
      </p:sp>
      <p:sp>
        <p:nvSpPr>
          <p:cNvPr id="885" name="Shape 8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%[flags][width][.precision][{length-modifier}] conversion-specifier</a:t>
            </a:r>
          </a:p>
          <a:p>
            <a:pPr rtl="0" lvl="0" indent="-3429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width</a:t>
            </a:r>
          </a:p>
          <a:p>
            <a:pPr rtl="0" lvl="0" indent="-3429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precision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printf(“%50u%n”, 1, &amp;i);  // i = 50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printf(“%5000u%n”, 1, &amp;i);// i = 5000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Doug Lea’s dlmalloc allocator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y="187785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{167E0DD4-A0DF-4CB3-8DC5-25C6824DFFAE}</a:tableStyleId>
              </a:tblPr>
              <a:tblGrid>
                <a:gridCol w="690325"/>
                <a:gridCol w="690325"/>
                <a:gridCol w="690325"/>
                <a:gridCol w="690325"/>
                <a:gridCol w="69032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Last 4 bytes of user data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of next chunk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Shape 99"/>
          <p:cNvGraphicFramePr/>
          <p:nvPr/>
        </p:nvGraphicFramePr>
        <p:xfrm>
          <a:off y="1877850" x="5410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{6BDC530B-4FF2-406A-9F8A-9DE4AE8ACEDA}</a:tableStyleId>
              </a:tblPr>
              <a:tblGrid>
                <a:gridCol w="690325"/>
                <a:gridCol w="690325"/>
                <a:gridCol w="690325"/>
                <a:gridCol w="690325"/>
                <a:gridCol w="69032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or last 4 bytes of previous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Forward pointer to next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Back pointer to previous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of this chunk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 of next chunk</a:t>
                      </a:r>
                    </a:p>
                  </a:txBody>
                  <a:tcPr marR="91425" marB="91425" marT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100" name="Shape 100"/>
          <p:cNvCxnSpPr/>
          <p:nvPr/>
        </p:nvCxnSpPr>
        <p:spPr>
          <a:xfrm>
            <a:off y="1893575" x="3909050"/>
            <a:ext cy="0" cx="158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y="4255775" x="3909050"/>
            <a:ext cy="0" cx="158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02" name="Shape 102"/>
          <p:cNvSpPr txBox="1"/>
          <p:nvPr/>
        </p:nvSpPr>
        <p:spPr>
          <a:xfrm rot="-5400000">
            <a:off y="2727949" x="4034800"/>
            <a:ext cy="937200" cx="124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chunk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boundaries</a:t>
            </a:r>
          </a:p>
        </p:txBody>
      </p:sp>
      <p:cxnSp>
        <p:nvCxnSpPr>
          <p:cNvPr id="103" name="Shape 103"/>
          <p:cNvCxnSpPr>
            <a:stCxn id="102" idx="3"/>
          </p:cNvCxnSpPr>
          <p:nvPr/>
        </p:nvCxnSpPr>
        <p:spPr>
          <a:xfrm rot="10800000">
            <a:off y="1904900" x="4658650"/>
            <a:ext cy="667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4" name="Shape 104"/>
          <p:cNvCxnSpPr>
            <a:stCxn id="102" idx="1"/>
          </p:cNvCxnSpPr>
          <p:nvPr/>
        </p:nvCxnSpPr>
        <p:spPr>
          <a:xfrm>
            <a:off y="3820400" x="4658650"/>
            <a:ext cy="462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5" name="Shape 105"/>
          <p:cNvSpPr txBox="1"/>
          <p:nvPr/>
        </p:nvSpPr>
        <p:spPr>
          <a:xfrm>
            <a:off y="1322075" x="10058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Allocated chunk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1322075" x="6263650"/>
            <a:ext cy="461999" cx="227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Free chunk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4259575" x="4686300"/>
            <a:ext cy="4619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/>
              <a:t>Chunk 2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1897375" x="4686300"/>
            <a:ext cy="4619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Chunk 1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0" name="Shape 8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Exploiting Format Strings </a:t>
            </a:r>
          </a:p>
        </p:txBody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Combine these techniques to write arbitrary values to arbitrary memory location(s)     byte by byte: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FFFFFF"/>
                </a:solidFill>
              </a:rPr>
              <a:t>pg 174 HAOE explains this best.  The following writes 0xDDCCBBAA to the address at 0x08409755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We’ll finish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this topic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later in the semester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92" name="Shape 892"/>
          <p:cNvGraphicFramePr/>
          <p:nvPr/>
        </p:nvGraphicFramePr>
        <p:xfrm>
          <a:off y="2337300" x="29818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{944ACDEC-84B4-4762-8364-B893CF83C349}</a:tableStyleId>
              </a:tblPr>
              <a:tblGrid>
                <a:gridCol w="25297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u="sng" b="1" lang="en">
                          <a:solidFill>
                            <a:srgbClr val="FFFFFF"/>
                          </a:solidFill>
                        </a:rPr>
                        <a:t>Memory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rgbClr val="FFFFFF"/>
                          </a:solidFill>
                        </a:rPr>
                        <a:t>94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rgbClr val="FFFFFF"/>
                          </a:solidFill>
                        </a:rPr>
                        <a:t>95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rgbClr val="FFFFFF"/>
                          </a:solidFill>
                        </a:rPr>
                        <a:t>96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rgbClr val="FFFFFF"/>
                          </a:solidFill>
                        </a:rPr>
                        <a:t>97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First write to 0x08409755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Second write to 0x08409756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BB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Third write to 0x08409757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CC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Fourth write to 0x08409758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DD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BB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CC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DD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6" name="Shape 8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7" name="Shape 8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Concurrency &amp; Race Conditions</a:t>
            </a:r>
          </a:p>
        </p:txBody>
      </p:sp>
      <p:pic>
        <p:nvPicPr>
          <p:cNvPr id="898" name="Shape 8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4" x="5851850"/>
            <a:ext cy="3924650" cx="2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Shape 8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457200"/>
            <a:ext cy="3314700" cx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3" name="Shape 9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4" name="Shape 904"/>
          <p:cNvSpPr txBox="1"/>
          <p:nvPr>
            <p:ph type="title"/>
          </p:nvPr>
        </p:nvSpPr>
        <p:spPr>
          <a:xfrm>
            <a:off y="3583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Concurrency, Parallelism, &amp; Multithreading</a:t>
            </a:r>
          </a:p>
        </p:txBody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Parallelism: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Data parallelism vs. task parallelism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400" lang="en"/>
              <a:t>data</a:t>
            </a:r>
            <a:r>
              <a:rPr sz="1400" lang="en"/>
              <a:t>: split data set into segments apply function in parallel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400" lang="en"/>
              <a:t>task</a:t>
            </a:r>
            <a:r>
              <a:rPr sz="1400" lang="en"/>
              <a:t>: split job into several distinct tasks to be run in parallel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06" name="Shape 906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Concurrency: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Several computations executing simultaneously and potentially interacting with each other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Concurrency not always equal multithreading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 i="1"/>
              <a:t>possible for multithreaded applications to not be concurrent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Multithreading: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program has two or more threads that </a:t>
            </a:r>
            <a:r>
              <a:rPr u="sng" b="1" sz="1400" lang="en"/>
              <a:t>may</a:t>
            </a:r>
            <a:r>
              <a:rPr sz="1400" lang="en"/>
              <a:t> execute concurrently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0" name="Shape 9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1" name="Shape 9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 Properties for Race Conditions [1]</a:t>
            </a:r>
          </a:p>
        </p:txBody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Concurrency Property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 least 2 control flows must be executing concurrently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Shared Object Property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shared race object must be accessed by both of the concurrent flows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Change State Property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 least one of the control flows must alter the state of the race object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6" name="Shape 9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7" name="Shape 9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Race Condition explained</a:t>
            </a:r>
          </a:p>
        </p:txBody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y="1200150" x="457200"/>
            <a:ext cy="3725699" cx="245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concurrency property: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train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tracks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shared object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the tracks (junction)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change state: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the junction</a:t>
            </a:r>
          </a:p>
        </p:txBody>
      </p:sp>
      <p:pic>
        <p:nvPicPr>
          <p:cNvPr id="919" name="Shape 9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59100" x="2908625"/>
            <a:ext cy="3952475" cx="62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3" name="Shape 9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4" name="Shape 9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Race Condition Bughunting Strategy</a:t>
            </a:r>
          </a:p>
        </p:txBody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y="1200150" x="457200"/>
            <a:ext cy="3725699" cx="245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400" lang="en"/>
              <a:t>Focus on the shared objects.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400" lang="en"/>
              <a:t>For each shared object, follow how it is handled through the code.  Focus on any state changes.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400" lang="en"/>
              <a:t>For each state change, enumerate what other concurrent entities might be operating on it.  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Hunt for what could go wrong line by line between the two threads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romanLcPeriod"/>
            </a:pPr>
            <a:r>
              <a:rPr sz="1400" lang="en"/>
              <a:t>R &amp; Ws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926" name="Shape 9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59100" x="2908625"/>
            <a:ext cy="3952475" cx="62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Race Condition potential results</a:t>
            </a:r>
          </a:p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Corrupted Values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‘Volatile’ objects act in undefined ways when handled asynchronously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Elevated permissions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(permission escalation)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CVE-2007-4303, CVE-2007-4302, ...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Deadlocks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DoS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6" name="Shape 9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7" name="Shape 9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Reading: 0x280 up to 0x300 (HAOE) </a:t>
            </a:r>
          </a:p>
          <a:p>
            <a:pPr rtl="0" indent="45720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and 0x350 up to 0x400 </a:t>
            </a:r>
          </a:p>
          <a:p>
            <a:pPr rtl="0" indent="45720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Great Study Resource: </a:t>
            </a:r>
            <a:r>
              <a:rPr u="sng" lang="en">
                <a:solidFill>
                  <a:srgbClr val="00BFFF"/>
                </a:solidFill>
                <a:hlinkClick r:id="rId3"/>
              </a:rPr>
              <a:t>http://q.viva64.com/</a:t>
            </a:r>
            <a:r>
              <a:rPr lang="en">
                <a:solidFill>
                  <a:srgbClr val="FF0000"/>
                </a:solidFill>
              </a:rPr>
              <a:t> </a:t>
            </a:r>
            <a:br>
              <a:rPr lang="en">
                <a:solidFill>
                  <a:srgbClr val="FF0000"/>
                </a:solidFill>
              </a:rPr>
            </a:b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cxnSp>
        <p:nvCxnSpPr>
          <p:cNvPr id="939" name="Shape 939"/>
          <p:cNvCxnSpPr/>
          <p:nvPr/>
        </p:nvCxnSpPr>
        <p:spPr>
          <a:xfrm rot="10800000" flipH="1">
            <a:off y="3418449" x="2797950"/>
            <a:ext cy="810900" cx="172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0" name="Shape 940"/>
          <p:cNvCxnSpPr/>
          <p:nvPr/>
        </p:nvCxnSpPr>
        <p:spPr>
          <a:xfrm rot="10800000">
            <a:off y="3519699" x="5737800"/>
            <a:ext cy="1074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1" name="Shape 941"/>
          <p:cNvCxnSpPr/>
          <p:nvPr/>
        </p:nvCxnSpPr>
        <p:spPr>
          <a:xfrm>
            <a:off y="2282950" x="3953625"/>
            <a:ext cy="628499" cx="68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2" name="Shape 942"/>
          <p:cNvCxnSpPr/>
          <p:nvPr/>
        </p:nvCxnSpPr>
        <p:spPr>
          <a:xfrm>
            <a:off y="1978825" x="5900000"/>
            <a:ext cy="750299" cx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3" name="Shape 943"/>
          <p:cNvCxnSpPr/>
          <p:nvPr/>
        </p:nvCxnSpPr>
        <p:spPr>
          <a:xfrm flipH="1">
            <a:off y="2181575" x="7461099"/>
            <a:ext cy="628499" cx="103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4" name="Shape 944"/>
          <p:cNvCxnSpPr/>
          <p:nvPr/>
        </p:nvCxnSpPr>
        <p:spPr>
          <a:xfrm rot="10800000">
            <a:off y="3539974" x="7521900"/>
            <a:ext cy="1317900" cx="648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5" name="Shape 945"/>
          <p:cNvCxnSpPr>
            <a:stCxn id="938" idx="3"/>
          </p:cNvCxnSpPr>
          <p:nvPr/>
        </p:nvCxnSpPr>
        <p:spPr>
          <a:xfrm flipH="1">
            <a:off y="3062999" x="7968000"/>
            <a:ext cy="51300" cx="71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6" name="Shape 946"/>
          <p:cNvCxnSpPr/>
          <p:nvPr/>
        </p:nvCxnSpPr>
        <p:spPr>
          <a:xfrm flipH="1">
            <a:off y="1877450" x="6629950"/>
            <a:ext cy="831299" cx="770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7" name="Shape 947"/>
          <p:cNvCxnSpPr/>
          <p:nvPr/>
        </p:nvCxnSpPr>
        <p:spPr>
          <a:xfrm rot="10800000" flipH="1">
            <a:off y="3600950" x="3365650"/>
            <a:ext cy="1439399" cx="174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