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2" name="Shape 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6" name="Shape 3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2" name="Shape 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8" name="Shape 3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0" name="Shape 3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6" name="Shape 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3" name="Shape 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2" name="Shape 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8" name="Shape 4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3" name="Shape 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8" name="Shape 5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4" name="Shape 5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2" name="Shape 5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note: \n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9" name="Shape 5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6" name="Shape 6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strncat, 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2" name="Shape 6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8" name="Shape 6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600200" x="0"/>
            <a:ext cy="3657600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y="-1438" x="0"/>
            <a:ext cy="6859503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6859503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0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0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0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1800">
                <a:solidFill>
                  <a:schemeClr val="lt2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1800">
                <a:solidFill>
                  <a:schemeClr val="lt2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1800">
                <a:solidFill>
                  <a:schemeClr val="lt2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ibm.com/developerworks/rational/library/11-proven-practices-for-peer-review/" Type="http://schemas.openxmlformats.org/officeDocument/2006/relationships/hyperlink" TargetMode="External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we.mitre.org/" Type="http://schemas.openxmlformats.org/officeDocument/2006/relationships/hyperlink" TargetMode="External" Id="rId4"/><Relationship Target="http://cve.mitre.org/" Type="http://schemas.openxmlformats.org/officeDocument/2006/relationships/hyperlink" TargetMode="External" Id="rId3"/><Relationship Target="http://cce.mitre.org/" Type="http://schemas.openxmlformats.org/officeDocument/2006/relationships/hyperlink" TargetMode="External" Id="rId6"/><Relationship Target="http://cwe.mitre.org/documents/sources/SevenPerniciousKingdomsTaxonomyGraphic.pdf" Type="http://schemas.openxmlformats.org/officeDocument/2006/relationships/hyperlink" TargetMode="External" Id="rId5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blackhat.com/presentations/bh-europe-06/bh-eu-06-Wheeler-up.pdf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eb.nvd.nist.gov/view/vuln/detail?vulnId=CVE-2012-0861" Type="http://schemas.openxmlformats.org/officeDocument/2006/relationships/hyperlink" TargetMode="External" Id="rId4"/><Relationship Target="http://nvd.nist.gov/home.cfm" Type="http://schemas.openxmlformats.org/officeDocument/2006/relationships/hyperlink" TargetMode="External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entest.cryptocity.net" Type="http://schemas.openxmlformats.org/officeDocument/2006/relationships/hyperlink" TargetMode="External" Id="rId3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entest.cryptocity.net" Type="http://schemas.openxmlformats.org/officeDocument/2006/relationships/hyperlink" TargetMode="External" Id="rId3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entest.cryptocity.net" Type="http://schemas.openxmlformats.org/officeDocument/2006/relationships/hyperlink" TargetMode="External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users.ece.cmu.edu/~dbrumley/pubs/integer-ndss-07.pdf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eb.nvd.nist.gov/view/vuln/detail?vulnId=CVE-2001-0144" Type="http://schemas.openxmlformats.org/officeDocument/2006/relationships/hyperlink" TargetMode="External" Id="rId4"/><Relationship Target="http://users.ece.cmu.edu/~dbrumley/pubs/integer-ndss-07.pdf" Type="http://schemas.openxmlformats.org/officeDocument/2006/relationships/hyperlink" TargetMode="External" Id="rId3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www.blackhat.com/presentations/bh-europe-06/bh-eu-06-Wheeler-up.pdf" Type="http://schemas.openxmlformats.org/officeDocument/2006/relationships/hyperlink" TargetMode="External" Id="rId4"/><Relationship Target="../media/image02.png" Type="http://schemas.openxmlformats.org/officeDocument/2006/relationships/image" Id="rId3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ve.mitre.org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 Code Security Auditing and Vulnerabilities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CIS 4930 / 5930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Offensive Computer Security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Spring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 Nomenclature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26" name="Shape 126"/>
          <p:cNvSpPr/>
          <p:nvPr/>
        </p:nvSpPr>
        <p:spPr>
          <a:xfrm>
            <a:off y="1822300" x="755225"/>
            <a:ext cy="4616700" cx="7674299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sp>
        <p:nvSpPr>
          <p:cNvPr id="127" name="Shape 127"/>
          <p:cNvSpPr/>
          <p:nvPr/>
        </p:nvSpPr>
        <p:spPr>
          <a:xfrm>
            <a:off y="2467900" x="1741900"/>
            <a:ext cy="3374099" cx="602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Bugs</a:t>
            </a:r>
          </a:p>
        </p:txBody>
      </p:sp>
      <p:sp>
        <p:nvSpPr>
          <p:cNvPr id="128" name="Shape 128"/>
          <p:cNvSpPr/>
          <p:nvPr/>
        </p:nvSpPr>
        <p:spPr>
          <a:xfrm>
            <a:off y="3003875" x="2582400"/>
            <a:ext cy="2375400" cx="4531499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Weaknesses</a:t>
            </a:r>
          </a:p>
        </p:txBody>
      </p:sp>
      <p:sp>
        <p:nvSpPr>
          <p:cNvPr id="129" name="Shape 129"/>
          <p:cNvSpPr/>
          <p:nvPr/>
        </p:nvSpPr>
        <p:spPr>
          <a:xfrm>
            <a:off y="3478950" x="4068500"/>
            <a:ext cy="1510499" cx="28992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Vulnerabilities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y="1895400" x="2448425"/>
            <a:ext cy="499500" cx="370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(Not drawn to any scale, and generally true for any sufficiently large software)</a:t>
            </a:r>
          </a:p>
        </p:txBody>
      </p:sp>
      <p:sp>
        <p:nvSpPr>
          <p:cNvPr id="131" name="Shape 131"/>
          <p:cNvSpPr/>
          <p:nvPr/>
        </p:nvSpPr>
        <p:spPr>
          <a:xfrm>
            <a:off y="3498432" x="4312118"/>
            <a:ext cy="504299" cx="24486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w="19050" cap="flat">
            <a:solidFill>
              <a:schemeClr val="dk2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Exposures</a:t>
            </a:r>
          </a:p>
        </p:txBody>
      </p:sp>
      <p:sp>
        <p:nvSpPr>
          <p:cNvPr id="132" name="Shape 132"/>
          <p:cNvSpPr/>
          <p:nvPr/>
        </p:nvSpPr>
        <p:spPr>
          <a:xfrm>
            <a:off y="3637300" x="5359725"/>
            <a:ext cy="1274400" cx="15468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Exploited </a:t>
            </a:r>
            <a:r>
              <a:rPr sz="1100" lang="en"/>
              <a:t>Vulnerabilities</a:t>
            </a:r>
          </a:p>
        </p:txBody>
      </p:sp>
      <p:sp>
        <p:nvSpPr>
          <p:cNvPr id="133" name="Shape 133"/>
          <p:cNvSpPr/>
          <p:nvPr/>
        </p:nvSpPr>
        <p:spPr>
          <a:xfrm>
            <a:off y="2092325" x="5953212"/>
            <a:ext cy="1544999" cx="1949099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Important Note:</a:t>
            </a:r>
            <a:br>
              <a:rPr lang="en"/>
            </a:br>
            <a:r>
              <a:rPr lang="en"/>
              <a:t>Exploits can creatively leverage other things like misconfiguration, weak crypto, etc...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Discovering Vulnerabilities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Three Primary Methods: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rabicPeriod"/>
            </a:pPr>
            <a:r>
              <a:rPr u="sng" b="1" sz="18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 Code Auditing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lphaLcPeriod"/>
            </a:pPr>
            <a:r>
              <a:rPr sz="18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Requires source code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rabicPeriod"/>
            </a:pPr>
            <a:r>
              <a:rPr b="1" sz="18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Reverse Engineering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lphaLcPeriod"/>
            </a:pPr>
            <a:r>
              <a:rPr sz="18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be done without source code.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lphaLcPeriod"/>
            </a:pPr>
            <a:r>
              <a:rPr sz="18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Requires binary applications (i.e. not interpreted languages)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lphaLcPeriod"/>
            </a:pPr>
            <a:r>
              <a:rPr sz="18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very time consuming and requires high technical skill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rabicPeriod"/>
            </a:pPr>
            <a:r>
              <a:rPr b="1" sz="18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Fuzzing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lphaLcPeriod"/>
            </a:pPr>
            <a:r>
              <a:rPr sz="18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Lots of tools / frameworks exist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lphaLcPeriod"/>
            </a:pPr>
            <a:r>
              <a:rPr sz="18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Easy to make custom ones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lphaLcPeriod"/>
            </a:pPr>
            <a:r>
              <a:rPr sz="18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Binary or source code availability is unimportant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 Code Auditing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Tedious and time consuming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Hard to estimate time cost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Requires high knowledge/skill with given language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 Code Auditing tools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Author’s source code comments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Editors / Reading tools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vi/vim; emacs; source-navigator; notepad++; eclipse; visual studio; Understand; source insight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Pattern matching tools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Static analyzers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prone to missing vulnerabilities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prone to false positives (can waste time)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u="sng" lang="en"/>
              <a:t>pen &amp; paper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not obsolete yet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Approaches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Find the most bugs?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Find the easiest to find bugs?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Find the weaknesses that are most reliable to exploit?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It is important to limit the approach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won't ever have enough time to find all the bugs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[My] General Methodology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Understand the Application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features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architecture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programming language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Understand the Attack Surface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inputs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Trebuchet MS"/>
              <a:buAutoNum type="romanLcPeriod"/>
            </a:pPr>
            <a:r>
              <a:rPr lang="en"/>
              <a:t>various formats / protocols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code paths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Target your efforts 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depends on your style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Understand the Application 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Read specs / documentation 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Understanding the programming language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Interpreted  vs  compiled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Features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What features are really complex?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meld of two technologies or media encodings?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Components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Database?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try to hit the Database for SQLi?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File share?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try to upload a file?</a:t>
            </a:r>
          </a:p>
          <a:p>
            <a:pPr lvl="0" indent="0" marL="13716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0075" x="0"/>
            <a:ext cy="1701799" cx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Understand the Application 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lang="en"/>
              <a:t> Understand the architecture</a:t>
            </a:r>
          </a:p>
        </p:txBody>
      </p:sp>
      <p:sp>
        <p:nvSpPr>
          <p:cNvPr id="177" name="Shape 177"/>
          <p:cNvSpPr/>
          <p:nvPr/>
        </p:nvSpPr>
        <p:spPr>
          <a:xfrm rot="-5400000">
            <a:off y="4414750" x="2259700"/>
            <a:ext cy="469499" cx="3805799"/>
          </a:xfrm>
          <a:prstGeom prst="bevel">
            <a:avLst>
              <a:gd fmla="val 12500" name="adj"/>
            </a:avLst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sp>
        <p:nvSpPr>
          <p:cNvPr id="178" name="Shape 178"/>
          <p:cNvSpPr/>
          <p:nvPr/>
        </p:nvSpPr>
        <p:spPr>
          <a:xfrm>
            <a:off y="3067175" x="6782625"/>
            <a:ext cy="1437000" cx="1477199"/>
          </a:xfrm>
          <a:prstGeom prst="can">
            <a:avLst>
              <a:gd fmla="val 25000" name="adj"/>
            </a:avLst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79" name="Shape 179"/>
          <p:cNvSpPr/>
          <p:nvPr/>
        </p:nvSpPr>
        <p:spPr>
          <a:xfrm>
            <a:off y="4590425" x="5131350"/>
            <a:ext cy="1165500" cx="1497000"/>
          </a:xfrm>
          <a:prstGeom prst="roundRect">
            <a:avLst>
              <a:gd fmla="val 16667" name="adj"/>
            </a:avLst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Authentication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180" name="Shape 180"/>
          <p:cNvSpPr/>
          <p:nvPr/>
        </p:nvSpPr>
        <p:spPr>
          <a:xfrm>
            <a:off y="4590425" x="6772725"/>
            <a:ext cy="1165500" cx="1497000"/>
          </a:xfrm>
          <a:prstGeom prst="roundRect">
            <a:avLst>
              <a:gd fmla="val 16667" name="adj"/>
            </a:avLst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Access Control</a:t>
            </a:r>
          </a:p>
        </p:txBody>
      </p:sp>
      <p:sp>
        <p:nvSpPr>
          <p:cNvPr id="181" name="Shape 181"/>
          <p:cNvSpPr/>
          <p:nvPr/>
        </p:nvSpPr>
        <p:spPr>
          <a:xfrm>
            <a:off y="1849044" x="6672225"/>
            <a:ext cy="1165500" cx="1587600"/>
          </a:xfrm>
          <a:prstGeom prst="roundRect">
            <a:avLst>
              <a:gd fmla="val 16667" name="adj"/>
            </a:avLst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</a:t>
            </a:r>
            <a:br>
              <a:rPr lang="en"/>
            </a:br>
            <a:r>
              <a:rPr lang="en"/>
              <a:t>Service </a:t>
            </a:r>
            <a:br>
              <a:rPr lang="en"/>
            </a:br>
            <a:r>
              <a:rPr lang="en"/>
              <a:t>(http daemon)</a:t>
            </a:r>
          </a:p>
        </p:txBody>
      </p:sp>
      <p:sp>
        <p:nvSpPr>
          <p:cNvPr id="182" name="Shape 182"/>
          <p:cNvSpPr/>
          <p:nvPr/>
        </p:nvSpPr>
        <p:spPr>
          <a:xfrm>
            <a:off y="2662825" x="4521750"/>
            <a:ext cy="1256039" cx="1688147"/>
          </a:xfrm>
          <a:prstGeom prst="flowChartTerminator">
            <a:avLst/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cxnSp>
        <p:nvCxnSpPr>
          <p:cNvPr id="183" name="Shape 183"/>
          <p:cNvCxnSpPr>
            <a:endCxn id="182" idx="1"/>
          </p:cNvCxnSpPr>
          <p:nvPr/>
        </p:nvCxnSpPr>
        <p:spPr>
          <a:xfrm>
            <a:off y="2939244" x="1986450"/>
            <a:ext cy="351600" cx="2535300"/>
          </a:xfrm>
          <a:prstGeom prst="straightConnector1">
            <a:avLst/>
          </a:prstGeom>
          <a:noFill/>
          <a:ln w="38100" cap="flat">
            <a:solidFill>
              <a:srgbClr val="D1505E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4" name="Shape 184"/>
          <p:cNvCxnSpPr>
            <a:endCxn id="185" idx="3"/>
          </p:cNvCxnSpPr>
          <p:nvPr/>
        </p:nvCxnSpPr>
        <p:spPr>
          <a:xfrm rot="10800000">
            <a:off y="3268050" x="2040325"/>
            <a:ext cy="238800" cx="2521500"/>
          </a:xfrm>
          <a:prstGeom prst="straightConnector1">
            <a:avLst/>
          </a:prstGeom>
          <a:noFill/>
          <a:ln w="38100" cap="flat">
            <a:solidFill>
              <a:srgbClr val="D1505E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6" name="Shape 186"/>
          <p:cNvCxnSpPr>
            <a:stCxn id="182" idx="3"/>
            <a:endCxn id="178" idx="2"/>
          </p:cNvCxnSpPr>
          <p:nvPr/>
        </p:nvCxnSpPr>
        <p:spPr>
          <a:xfrm>
            <a:off y="3290844" x="6209897"/>
            <a:ext cy="494700" cx="572700"/>
          </a:xfrm>
          <a:prstGeom prst="straightConnector1">
            <a:avLst/>
          </a:prstGeom>
          <a:noFill/>
          <a:ln w="19050" cap="flat">
            <a:solidFill>
              <a:srgbClr val="2388DB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87" name="Shape 187"/>
          <p:cNvCxnSpPr>
            <a:endCxn id="181" idx="1"/>
          </p:cNvCxnSpPr>
          <p:nvPr/>
        </p:nvCxnSpPr>
        <p:spPr>
          <a:xfrm rot="10800000" flipH="1">
            <a:off y="2431794" x="6139425"/>
            <a:ext cy="492300" cx="532800"/>
          </a:xfrm>
          <a:prstGeom prst="straightConnector1">
            <a:avLst/>
          </a:prstGeom>
          <a:noFill/>
          <a:ln w="19050" cap="flat">
            <a:solidFill>
              <a:srgbClr val="2388DB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88" name="Shape 188"/>
          <p:cNvCxnSpPr/>
          <p:nvPr/>
        </p:nvCxnSpPr>
        <p:spPr>
          <a:xfrm>
            <a:off y="3918850" x="6029000"/>
            <a:ext cy="703500" cx="833999"/>
          </a:xfrm>
          <a:prstGeom prst="straightConnector1">
            <a:avLst/>
          </a:prstGeom>
          <a:noFill/>
          <a:ln w="19050" cap="flat">
            <a:solidFill>
              <a:srgbClr val="2388DB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89" name="Shape 189"/>
          <p:cNvCxnSpPr>
            <a:stCxn id="190" idx="2"/>
            <a:endCxn id="191" idx="0"/>
          </p:cNvCxnSpPr>
          <p:nvPr/>
        </p:nvCxnSpPr>
        <p:spPr>
          <a:xfrm>
            <a:off y="3918864" x="5365823"/>
            <a:ext cy="671700" cx="513900"/>
          </a:xfrm>
          <a:prstGeom prst="straightConnector1">
            <a:avLst/>
          </a:prstGeom>
          <a:noFill/>
          <a:ln w="19050" cap="flat">
            <a:solidFill>
              <a:srgbClr val="2388DB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92" name="Shape 192"/>
          <p:cNvCxnSpPr>
            <a:stCxn id="179" idx="1"/>
          </p:cNvCxnSpPr>
          <p:nvPr/>
        </p:nvCxnSpPr>
        <p:spPr>
          <a:xfrm rot="10800000">
            <a:off y="5069375" x="2426850"/>
            <a:ext cy="103800" cx="2704500"/>
          </a:xfrm>
          <a:prstGeom prst="straightConnector1">
            <a:avLst/>
          </a:prstGeom>
          <a:noFill/>
          <a:ln w="19050" cap="flat">
            <a:solidFill>
              <a:srgbClr val="D1505E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193" name="Shape 193"/>
          <p:cNvSpPr/>
          <p:nvPr/>
        </p:nvSpPr>
        <p:spPr>
          <a:xfrm>
            <a:off y="4504175" x="938850"/>
            <a:ext cy="1165500" cx="1497000"/>
          </a:xfrm>
          <a:prstGeom prst="roundRect">
            <a:avLst>
              <a:gd fmla="val 16667" name="adj"/>
            </a:avLst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 in via 3rd party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Understand the Application 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lang="en"/>
              <a:t> Understand the architecture</a:t>
            </a:r>
          </a:p>
        </p:txBody>
      </p:sp>
      <p:sp>
        <p:nvSpPr>
          <p:cNvPr id="200" name="Shape 200"/>
          <p:cNvSpPr/>
          <p:nvPr/>
        </p:nvSpPr>
        <p:spPr>
          <a:xfrm rot="-5400000">
            <a:off y="4414750" x="2259700"/>
            <a:ext cy="469499" cx="3805799"/>
          </a:xfrm>
          <a:prstGeom prst="bevel">
            <a:avLst>
              <a:gd fmla="val 12500" name="adj"/>
            </a:avLst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sp>
        <p:nvSpPr>
          <p:cNvPr id="201" name="Shape 201"/>
          <p:cNvSpPr/>
          <p:nvPr/>
        </p:nvSpPr>
        <p:spPr>
          <a:xfrm>
            <a:off y="3067175" x="6782625"/>
            <a:ext cy="1437000" cx="1477199"/>
          </a:xfrm>
          <a:prstGeom prst="can">
            <a:avLst>
              <a:gd fmla="val 25000" name="adj"/>
            </a:avLst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202" name="Shape 202"/>
          <p:cNvSpPr/>
          <p:nvPr/>
        </p:nvSpPr>
        <p:spPr>
          <a:xfrm>
            <a:off y="4590425" x="5131350"/>
            <a:ext cy="1165500" cx="1497000"/>
          </a:xfrm>
          <a:prstGeom prst="roundRect">
            <a:avLst>
              <a:gd fmla="val 16667" name="adj"/>
            </a:avLst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Authentication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203" name="Shape 203"/>
          <p:cNvSpPr/>
          <p:nvPr/>
        </p:nvSpPr>
        <p:spPr>
          <a:xfrm>
            <a:off y="4590425" x="6772725"/>
            <a:ext cy="1165500" cx="1497000"/>
          </a:xfrm>
          <a:prstGeom prst="roundRect">
            <a:avLst>
              <a:gd fmla="val 16667" name="adj"/>
            </a:avLst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Access Control</a:t>
            </a:r>
          </a:p>
        </p:txBody>
      </p:sp>
      <p:sp>
        <p:nvSpPr>
          <p:cNvPr id="204" name="Shape 204"/>
          <p:cNvSpPr/>
          <p:nvPr/>
        </p:nvSpPr>
        <p:spPr>
          <a:xfrm>
            <a:off y="1849044" x="6672225"/>
            <a:ext cy="1165500" cx="1587600"/>
          </a:xfrm>
          <a:prstGeom prst="roundRect">
            <a:avLst>
              <a:gd fmla="val 16667" name="adj"/>
            </a:avLst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Web</a:t>
            </a:r>
            <a:br>
              <a:rPr lang="en"/>
            </a:br>
            <a:r>
              <a:rPr lang="en"/>
              <a:t>Service</a:t>
            </a:r>
          </a:p>
        </p:txBody>
      </p:sp>
      <p:sp>
        <p:nvSpPr>
          <p:cNvPr id="205" name="Shape 205"/>
          <p:cNvSpPr/>
          <p:nvPr/>
        </p:nvSpPr>
        <p:spPr>
          <a:xfrm>
            <a:off y="2662825" x="4521750"/>
            <a:ext cy="1256039" cx="1688147"/>
          </a:xfrm>
          <a:prstGeom prst="flowChartTerminator">
            <a:avLst/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GAME Server</a:t>
            </a:r>
          </a:p>
        </p:txBody>
      </p:sp>
      <p:cxnSp>
        <p:nvCxnSpPr>
          <p:cNvPr id="206" name="Shape 206"/>
          <p:cNvCxnSpPr>
            <a:endCxn id="205" idx="1"/>
          </p:cNvCxnSpPr>
          <p:nvPr/>
        </p:nvCxnSpPr>
        <p:spPr>
          <a:xfrm>
            <a:off y="2939244" x="1986450"/>
            <a:ext cy="351600" cx="2535300"/>
          </a:xfrm>
          <a:prstGeom prst="straightConnector1">
            <a:avLst/>
          </a:prstGeom>
          <a:noFill/>
          <a:ln w="38100" cap="flat">
            <a:solidFill>
              <a:srgbClr val="D1505E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7" name="Shape 207"/>
          <p:cNvCxnSpPr>
            <a:endCxn id="208" idx="3"/>
          </p:cNvCxnSpPr>
          <p:nvPr/>
        </p:nvCxnSpPr>
        <p:spPr>
          <a:xfrm rot="10800000">
            <a:off y="3268049" x="2040324"/>
            <a:ext cy="238800" cx="2521500"/>
          </a:xfrm>
          <a:prstGeom prst="straightConnector1">
            <a:avLst/>
          </a:prstGeom>
          <a:noFill/>
          <a:ln w="38100" cap="flat">
            <a:solidFill>
              <a:srgbClr val="D1505E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9" name="Shape 209"/>
          <p:cNvCxnSpPr>
            <a:stCxn id="205" idx="3"/>
            <a:endCxn id="201" idx="2"/>
          </p:cNvCxnSpPr>
          <p:nvPr/>
        </p:nvCxnSpPr>
        <p:spPr>
          <a:xfrm>
            <a:off y="3290844" x="6209897"/>
            <a:ext cy="494700" cx="572700"/>
          </a:xfrm>
          <a:prstGeom prst="straightConnector1">
            <a:avLst/>
          </a:prstGeom>
          <a:noFill/>
          <a:ln w="19050" cap="flat">
            <a:solidFill>
              <a:srgbClr val="2388DB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10" name="Shape 210"/>
          <p:cNvCxnSpPr>
            <a:endCxn id="204" idx="1"/>
          </p:cNvCxnSpPr>
          <p:nvPr/>
        </p:nvCxnSpPr>
        <p:spPr>
          <a:xfrm rot="10800000" flipH="1">
            <a:off y="2431794" x="6139425"/>
            <a:ext cy="492300" cx="532800"/>
          </a:xfrm>
          <a:prstGeom prst="straightConnector1">
            <a:avLst/>
          </a:prstGeom>
          <a:noFill/>
          <a:ln w="19050" cap="flat">
            <a:solidFill>
              <a:srgbClr val="2388DB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11" name="Shape 211"/>
          <p:cNvCxnSpPr/>
          <p:nvPr/>
        </p:nvCxnSpPr>
        <p:spPr>
          <a:xfrm>
            <a:off y="3918850" x="6029000"/>
            <a:ext cy="703500" cx="833999"/>
          </a:xfrm>
          <a:prstGeom prst="straightConnector1">
            <a:avLst/>
          </a:prstGeom>
          <a:noFill/>
          <a:ln w="19050" cap="flat">
            <a:solidFill>
              <a:srgbClr val="2388DB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12" name="Shape 212"/>
          <p:cNvCxnSpPr>
            <a:endCxn id="213" idx="3"/>
          </p:cNvCxnSpPr>
          <p:nvPr/>
        </p:nvCxnSpPr>
        <p:spPr>
          <a:xfrm flipH="1">
            <a:off y="4934375" x="3123150"/>
            <a:ext cy="543600" cx="2036100"/>
          </a:xfrm>
          <a:prstGeom prst="straightConnector1">
            <a:avLst/>
          </a:prstGeom>
          <a:noFill/>
          <a:ln w="19050" cap="flat">
            <a:solidFill>
              <a:srgbClr val="D1505E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208" name="Shape 208"/>
          <p:cNvSpPr/>
          <p:nvPr/>
        </p:nvSpPr>
        <p:spPr>
          <a:xfrm>
            <a:off y="2750400" x="674125"/>
            <a:ext cy="1035299" cx="1366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MMO CLIENT</a:t>
            </a:r>
          </a:p>
        </p:txBody>
      </p:sp>
      <p:sp>
        <p:nvSpPr>
          <p:cNvPr id="213" name="Shape 213"/>
          <p:cNvSpPr/>
          <p:nvPr/>
        </p:nvSpPr>
        <p:spPr>
          <a:xfrm>
            <a:off y="4895225" x="1626150"/>
            <a:ext cy="1165500" cx="1497000"/>
          </a:xfrm>
          <a:prstGeom prst="roundRect">
            <a:avLst>
              <a:gd fmla="val 16667" name="adj"/>
            </a:avLst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Billing</a:t>
            </a:r>
            <a:br>
              <a:rPr lang="en"/>
            </a:br>
            <a:r>
              <a:rPr lang="en"/>
              <a:t>Service</a:t>
            </a:r>
          </a:p>
        </p:txBody>
      </p:sp>
      <p:cxnSp>
        <p:nvCxnSpPr>
          <p:cNvPr id="214" name="Shape 214"/>
          <p:cNvCxnSpPr>
            <a:stCxn id="215" idx="2"/>
            <a:endCxn id="216" idx="0"/>
          </p:cNvCxnSpPr>
          <p:nvPr/>
        </p:nvCxnSpPr>
        <p:spPr>
          <a:xfrm>
            <a:off y="3918864" x="5365823"/>
            <a:ext cy="671700" cx="513900"/>
          </a:xfrm>
          <a:prstGeom prst="straightConnector1">
            <a:avLst/>
          </a:prstGeom>
          <a:noFill/>
          <a:ln w="19050" cap="flat">
            <a:solidFill>
              <a:srgbClr val="2388DB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217" name="Shape 217"/>
          <p:cNvSpPr/>
          <p:nvPr/>
        </p:nvSpPr>
        <p:spPr>
          <a:xfrm>
            <a:off y="3893400" x="674125"/>
            <a:ext cy="1035299" cx="1366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(admin)</a:t>
            </a:r>
            <a:br>
              <a:rPr lang="en"/>
            </a:br>
            <a:r>
              <a:rPr lang="en"/>
              <a:t>MMO CLIENT</a:t>
            </a:r>
          </a:p>
        </p:txBody>
      </p:sp>
      <p:cxnSp>
        <p:nvCxnSpPr>
          <p:cNvPr id="218" name="Shape 218"/>
          <p:cNvCxnSpPr>
            <a:endCxn id="217" idx="3"/>
          </p:cNvCxnSpPr>
          <p:nvPr/>
        </p:nvCxnSpPr>
        <p:spPr>
          <a:xfrm flipH="1">
            <a:off y="3865049" x="2040324"/>
            <a:ext cy="546000" cx="2642400"/>
          </a:xfrm>
          <a:prstGeom prst="straightConnector1">
            <a:avLst/>
          </a:prstGeom>
          <a:noFill/>
          <a:ln w="38100" cap="flat">
            <a:solidFill>
              <a:srgbClr val="D1505E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y="3730149" x="2031325"/>
            <a:ext cy="431400" cx="2534700"/>
          </a:xfrm>
          <a:prstGeom prst="straightConnector1">
            <a:avLst/>
          </a:prstGeom>
          <a:noFill/>
          <a:ln w="38100" cap="flat">
            <a:solidFill>
              <a:srgbClr val="D1505E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Understand the Application 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lang="en"/>
              <a:t> Understand the architecture</a:t>
            </a:r>
          </a:p>
        </p:txBody>
      </p:sp>
      <p:sp>
        <p:nvSpPr>
          <p:cNvPr id="226" name="Shape 226"/>
          <p:cNvSpPr/>
          <p:nvPr/>
        </p:nvSpPr>
        <p:spPr>
          <a:xfrm rot="-5400000">
            <a:off y="4414750" x="2259700"/>
            <a:ext cy="469499" cx="3805799"/>
          </a:xfrm>
          <a:prstGeom prst="bevel">
            <a:avLst>
              <a:gd fmla="val 12500" name="adj"/>
            </a:avLst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FIREWALL</a:t>
            </a:r>
          </a:p>
        </p:txBody>
      </p:sp>
      <p:sp>
        <p:nvSpPr>
          <p:cNvPr id="227" name="Shape 227"/>
          <p:cNvSpPr/>
          <p:nvPr/>
        </p:nvSpPr>
        <p:spPr>
          <a:xfrm>
            <a:off y="3067175" x="6782625"/>
            <a:ext cy="1437000" cx="1477199"/>
          </a:xfrm>
          <a:prstGeom prst="can">
            <a:avLst>
              <a:gd fmla="val 25000" name="adj"/>
            </a:avLst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228" name="Shape 228"/>
          <p:cNvSpPr/>
          <p:nvPr/>
        </p:nvSpPr>
        <p:spPr>
          <a:xfrm>
            <a:off y="4590425" x="5131350"/>
            <a:ext cy="1165500" cx="1497000"/>
          </a:xfrm>
          <a:prstGeom prst="roundRect">
            <a:avLst>
              <a:gd fmla="val 16667" name="adj"/>
            </a:avLst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CD-KEY Validation service</a:t>
            </a:r>
          </a:p>
        </p:txBody>
      </p:sp>
      <p:sp>
        <p:nvSpPr>
          <p:cNvPr id="229" name="Shape 229"/>
          <p:cNvSpPr/>
          <p:nvPr/>
        </p:nvSpPr>
        <p:spPr>
          <a:xfrm>
            <a:off y="1849044" x="6672225"/>
            <a:ext cy="1165500" cx="1587600"/>
          </a:xfrm>
          <a:prstGeom prst="roundRect">
            <a:avLst>
              <a:gd fmla="val 16667" name="adj"/>
            </a:avLst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Update Service</a:t>
            </a:r>
          </a:p>
        </p:txBody>
      </p:sp>
      <p:sp>
        <p:nvSpPr>
          <p:cNvPr id="230" name="Shape 230"/>
          <p:cNvSpPr/>
          <p:nvPr/>
        </p:nvSpPr>
        <p:spPr>
          <a:xfrm>
            <a:off y="2662825" x="4521750"/>
            <a:ext cy="1256039" cx="1688147"/>
          </a:xfrm>
          <a:prstGeom prst="flowChartTerminator">
            <a:avLst/>
          </a:prstGeom>
          <a:solidFill>
            <a:srgbClr val="BBD7F8"/>
          </a:solidFill>
          <a:ln w="19050" cap="flat">
            <a:solidFill>
              <a:srgbClr val="2388D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Master Server</a:t>
            </a:r>
          </a:p>
        </p:txBody>
      </p:sp>
      <p:cxnSp>
        <p:nvCxnSpPr>
          <p:cNvPr id="231" name="Shape 231"/>
          <p:cNvCxnSpPr>
            <a:endCxn id="230" idx="1"/>
          </p:cNvCxnSpPr>
          <p:nvPr/>
        </p:nvCxnSpPr>
        <p:spPr>
          <a:xfrm>
            <a:off y="2939244" x="1986450"/>
            <a:ext cy="351600" cx="2535300"/>
          </a:xfrm>
          <a:prstGeom prst="straightConnector1">
            <a:avLst/>
          </a:prstGeom>
          <a:noFill/>
          <a:ln w="38100" cap="flat">
            <a:solidFill>
              <a:srgbClr val="D1505E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2" name="Shape 232"/>
          <p:cNvCxnSpPr>
            <a:endCxn id="233" idx="3"/>
          </p:cNvCxnSpPr>
          <p:nvPr/>
        </p:nvCxnSpPr>
        <p:spPr>
          <a:xfrm rot="10800000">
            <a:off y="3268049" x="2040324"/>
            <a:ext cy="238800" cx="2521500"/>
          </a:xfrm>
          <a:prstGeom prst="straightConnector1">
            <a:avLst/>
          </a:prstGeom>
          <a:noFill/>
          <a:ln w="38100" cap="flat">
            <a:solidFill>
              <a:srgbClr val="D1505E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4" name="Shape 234"/>
          <p:cNvCxnSpPr>
            <a:stCxn id="230" idx="3"/>
            <a:endCxn id="227" idx="2"/>
          </p:cNvCxnSpPr>
          <p:nvPr/>
        </p:nvCxnSpPr>
        <p:spPr>
          <a:xfrm>
            <a:off y="3290844" x="6209897"/>
            <a:ext cy="494700" cx="572700"/>
          </a:xfrm>
          <a:prstGeom prst="straightConnector1">
            <a:avLst/>
          </a:prstGeom>
          <a:noFill/>
          <a:ln w="19050" cap="flat">
            <a:solidFill>
              <a:srgbClr val="2388DB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35" name="Shape 235"/>
          <p:cNvCxnSpPr>
            <a:endCxn id="229" idx="1"/>
          </p:cNvCxnSpPr>
          <p:nvPr/>
        </p:nvCxnSpPr>
        <p:spPr>
          <a:xfrm rot="10800000" flipH="1">
            <a:off y="2431794" x="6139425"/>
            <a:ext cy="492300" cx="532800"/>
          </a:xfrm>
          <a:prstGeom prst="straightConnector1">
            <a:avLst/>
          </a:prstGeom>
          <a:noFill/>
          <a:ln w="19050" cap="flat">
            <a:solidFill>
              <a:srgbClr val="2388DB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233" name="Shape 233"/>
          <p:cNvSpPr/>
          <p:nvPr/>
        </p:nvSpPr>
        <p:spPr>
          <a:xfrm>
            <a:off y="2750400" x="674125"/>
            <a:ext cy="1035299" cx="1366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 Application</a:t>
            </a:r>
          </a:p>
        </p:txBody>
      </p:sp>
      <p:cxnSp>
        <p:nvCxnSpPr>
          <p:cNvPr id="236" name="Shape 236"/>
          <p:cNvCxnSpPr>
            <a:stCxn id="237" idx="2"/>
            <a:endCxn id="238" idx="0"/>
          </p:cNvCxnSpPr>
          <p:nvPr/>
        </p:nvCxnSpPr>
        <p:spPr>
          <a:xfrm>
            <a:off y="3918864" x="5365823"/>
            <a:ext cy="671700" cx="513900"/>
          </a:xfrm>
          <a:prstGeom prst="straightConnector1">
            <a:avLst/>
          </a:prstGeom>
          <a:noFill/>
          <a:ln w="19050" cap="flat">
            <a:solidFill>
              <a:srgbClr val="2388DB"/>
            </a:solidFill>
            <a:prstDash val="solid"/>
            <a:round/>
            <a:headEnd w="lg" len="lg" type="triangle"/>
            <a:tailEnd w="lg" len="lg" type="triangle"/>
          </a:ln>
        </p:spPr>
      </p:cxn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30875" x="674125"/>
            <a:ext cy="906350" cx="97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 of talk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Intro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CVE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CCE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CWE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Strategy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Common programming errors/bugs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Source code auditing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Understanding the Attack Surface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Attacker goals may vary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You must choose which ones to focus on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sabotage?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defacing, attacker deleting records, altering them, destroying user trust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gaining access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to server/service</a:t>
            </a:r>
          </a:p>
          <a:p>
            <a:pPr rtl="0" lvl="3" indent="-342900" marL="1828800">
              <a:spcBef>
                <a:spcPts val="0"/>
              </a:spcBef>
              <a:buClr>
                <a:schemeClr val="lt1"/>
              </a:buClr>
              <a:buSzPct val="60000"/>
              <a:buFont typeface="Arial"/>
              <a:buChar char="●"/>
            </a:pPr>
            <a:r>
              <a:rPr lang="en"/>
              <a:t>exploit free service?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of clients machines</a:t>
            </a:r>
          </a:p>
          <a:p>
            <a:pPr rtl="0" lvl="3" indent="-342900" marL="1828800">
              <a:spcBef>
                <a:spcPts val="0"/>
              </a:spcBef>
              <a:buClr>
                <a:schemeClr val="lt1"/>
              </a:buClr>
              <a:buSzPct val="60000"/>
              <a:buFont typeface="Arial"/>
              <a:buChar char="●"/>
            </a:pPr>
            <a:r>
              <a:rPr lang="en"/>
              <a:t>attack / harass other users?</a:t>
            </a:r>
          </a:p>
          <a:p>
            <a:pPr rtl="0" lvl="3" indent="-342900" marL="1828800">
              <a:spcBef>
                <a:spcPts val="0"/>
              </a:spcBef>
              <a:buClr>
                <a:schemeClr val="lt1"/>
              </a:buClr>
              <a:buSzPct val="60000"/>
              <a:buFont typeface="Arial"/>
              <a:buChar char="●"/>
            </a:pPr>
            <a:r>
              <a:rPr lang="en"/>
              <a:t>botnet?</a:t>
            </a:r>
          </a:p>
          <a:p>
            <a:pPr rtl="0" lvl="3" indent="-342900" marL="1828800">
              <a:spcBef>
                <a:spcPts val="0"/>
              </a:spcBef>
              <a:buClr>
                <a:schemeClr val="lt1"/>
              </a:buClr>
              <a:buSzPct val="60000"/>
              <a:buFont typeface="Arial"/>
              <a:buChar char="●"/>
            </a:pPr>
            <a:r>
              <a:rPr lang="en"/>
              <a:t>identity theft?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piracy / theft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Understanding the Attack Surface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Understand inputs / outputs of architecture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dictates targets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Understand inputs of application(s)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dictates attack vectors for exploitation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Prioritize inputs of application that are remotely accessible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update()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sync()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Prioritize authentication mechanisms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weak cookies?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passwords sent in cleartext?</a:t>
            </a:r>
          </a:p>
          <a:p>
            <a:pPr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Trebuchet MS"/>
              <a:buAutoNum type="romanLcPeriod"/>
            </a:pPr>
            <a:r>
              <a:rPr lang="en"/>
              <a:t>plain encoding?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Understanding the Attack Surface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Remotely accessible code path</a:t>
            </a:r>
            <a:r>
              <a:rPr lang="en"/>
              <a:t>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means functions / features that can be executed as a result (or following) network interaction / input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Remotely accessible code paths vs non: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if code path is NOT remotely accessible, not likely to be remotely exploitable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read_config_file()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load_startup_scripts()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initialize()</a:t>
            </a:r>
          </a:p>
          <a:p>
            <a:pPr lvl="0" indent="0" marL="914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Targeting:How to think like an attacker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Traditional strategies: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input sources related to code paths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most effective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target important components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Security Mechanisms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Authentication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http/https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Data managment / Database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Interpreters (php)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Complex parsing, protocols, or functions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think like an attacker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"Meta Targeting" strategies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Start by looking at source code comments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grep/search for: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 FIX THIS, TODO!, XXXX, *******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Swearing  /  typos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old code</a:t>
            </a:r>
          </a:p>
          <a:p>
            <a:pPr rtl="0" lvl="3" indent="-342900" marL="1828800">
              <a:spcBef>
                <a:spcPts val="0"/>
              </a:spcBef>
              <a:buClr>
                <a:schemeClr val="lt1"/>
              </a:buClr>
              <a:buSzPct val="60000"/>
              <a:buFont typeface="Arial"/>
              <a:buChar char="●"/>
            </a:pPr>
            <a:r>
              <a:rPr lang="en"/>
              <a:t>old libraries!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code checked in at 4AM</a:t>
            </a:r>
          </a:p>
          <a:p>
            <a:pPr rtl="0" lvl="3" indent="-342900" marL="1828800">
              <a:spcBef>
                <a:spcPts val="0"/>
              </a:spcBef>
              <a:buClr>
                <a:schemeClr val="lt1"/>
              </a:buClr>
              <a:buSzPct val="60000"/>
              <a:buFont typeface="Arial"/>
              <a:buChar char="●"/>
            </a:pPr>
            <a:r>
              <a:rPr lang="en"/>
              <a:t>(its said that SSL was a largely a 4AM decision)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code checked in at same time as other buggy code</a:t>
            </a:r>
          </a:p>
          <a:p>
            <a:pPr rtl="0" lvl="3" indent="-342900" marL="1828800">
              <a:spcBef>
                <a:spcPts val="0"/>
              </a:spcBef>
              <a:buClr>
                <a:schemeClr val="lt1"/>
              </a:buClr>
              <a:buSzPct val="60000"/>
              <a:buFont typeface="Arial"/>
              <a:buChar char="●"/>
            </a:pPr>
            <a:r>
              <a:rPr lang="en"/>
              <a:t>or patterns from other buggy code</a:t>
            </a:r>
          </a:p>
          <a:p>
            <a:pPr lvl="3" indent="-342900" marL="1828800">
              <a:spcBef>
                <a:spcPts val="0"/>
              </a:spcBef>
              <a:buClr>
                <a:schemeClr val="lt1"/>
              </a:buClr>
              <a:buSzPct val="60000"/>
              <a:buFont typeface="Arial"/>
              <a:buChar char="●"/>
            </a:pPr>
            <a:r>
              <a:rPr lang="en"/>
              <a:t>or code from bad developers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Reading Code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usually frustrating at times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read iteratively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try to understand each component as you read it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gain a glimpse of the big picture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skim past filler code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function prototypes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macros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initial or hardcoded value assignments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Reading Code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Tips from </a:t>
            </a:r>
            <a:r>
              <a:rPr u="sng" sz="1100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https://www.ibm.com/developerworks/rational/library/11-proven-practices-for-peer-review/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Review fewer than 200-400 lines of code (LOC) at a time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significant diminishing returns above this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Faster code review is not better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Optimal code review is around 300-500 LOC per hour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Never review code for more than 90 mins at a time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significant diminishing returns after this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Reading Code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Be Thorough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vast majority of code is OK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Avoid making assumptions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can cause you to miss bugs, or assume something is done correctly (when it may not be)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Font typeface="Arial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Reading Code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Look for abstraction 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when used commonly, can be a big source for bugs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Look for when C++ style code and library calls break down into C style code / library calls</a:t>
            </a:r>
          </a:p>
          <a:p>
            <a:pPr rtl="0" lvl="3" indent="-342900" marL="1828800">
              <a:spcBef>
                <a:spcPts val="0"/>
              </a:spcBef>
              <a:buClr>
                <a:schemeClr val="lt1"/>
              </a:buClr>
              <a:buSzPct val="60000"/>
              <a:buFont typeface="Arial"/>
              <a:buChar char="●"/>
            </a:pPr>
            <a:r>
              <a:rPr lang="en"/>
              <a:t>usually two developers from different backgrounds =&gt; bugs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misuses can lead to vulnerabilities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many devs love abstraction and use it as much as possible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focus on code patterns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copy paste chunks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forgetting to tie up chunk variables </a:t>
            </a:r>
            <a:br>
              <a:rPr lang="en"/>
            </a:br>
            <a:r>
              <a:rPr lang="en"/>
              <a:t>i++, j++, k++, i++ ...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Quick review of topics from last time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Integer signedness and promotion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Format strings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Off by one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i++ vs ++i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Security Resources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See the: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/>
              <a:t>Common Vulnerablities and Exposures</a:t>
            </a:r>
            <a:r>
              <a:rPr lang="en"/>
              <a:t> </a:t>
            </a:r>
            <a:r>
              <a:rPr u="sng" lang="en">
                <a:solidFill>
                  <a:srgbClr val="BBD7F8"/>
                </a:solidFill>
                <a:hlinkClick r:id="rId3"/>
              </a:rPr>
              <a:t>http://cve.mitre.org/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Common Weakness Enumeration</a:t>
            </a:r>
            <a:br>
              <a:rPr lang="en"/>
            </a:br>
            <a:r>
              <a:rPr u="sng" lang="en">
                <a:solidFill>
                  <a:srgbClr val="BBD7F8"/>
                </a:solidFill>
                <a:hlinkClick r:id="rId4"/>
              </a:rPr>
              <a:t>http://cwe.mitre.org/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Seven kingdoms of weaknesses Taxonomy</a:t>
            </a:r>
            <a:br>
              <a:rPr lang="en"/>
            </a:br>
            <a:r>
              <a:rPr u="sng" sz="1400" lang="en">
                <a:solidFill>
                  <a:srgbClr val="BBD7F8"/>
                </a:solidFill>
                <a:hlinkClick r:id="rId5"/>
              </a:rPr>
              <a:t>http://cwe.mitre.org/documents/sources/SevenPerniciousKingdomsTaxonomyGraphic.pdf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Common Configuration Enumeration </a:t>
            </a:r>
            <a:br>
              <a:rPr lang="en"/>
            </a:br>
            <a:r>
              <a:rPr u="sng" lang="en">
                <a:solidFill>
                  <a:srgbClr val="BBD7F8"/>
                </a:solidFill>
                <a:hlinkClick r:id="rId6"/>
              </a:rPr>
              <a:t>http://cce.mitre.org/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Integer Signedness / Promotion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if (x &gt; y)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depends on x and y.  if one is unsigned, will both be evaluated as unsigned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if (x &gt; 16)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16 is signed by default.  So if X is signed and is set to larger than MAX_INT, it will be negative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if (x &gt; 16U)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16 Here is unsigned, so this will be safe due to promotion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Format Strings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printf(input);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unsafe if input has conversion specifiers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printf(“%s”, input);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safe, regardless if input has conversion specifiers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sprintf(tmp, “%s”, input)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printf(tmp)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printf will be unsafe if tmp contains conversion specifiers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Off By One errors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char msg[5]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for (i = 0; i &lt;= 5; i++)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//use msg;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should be &lt; 5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Other example cases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incrementing too many times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improper calculation of bounds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sizeof != strlen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i++ vs ++i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x = i++ - 5;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will set x to i - 5, then increment i afterwards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x = ++i - 5;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will increment i first, then set x accordingly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Programs in memory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When processes are loaded into memory, they are basically broken into many small sections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.text Section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contains the machine instructions (read only)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.data Section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global initialized variables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.bss Section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Heap Section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Stack Section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General Bug Causes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bugs in the way the code was implemented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can allow attackers to make the application behave in unintended ways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main causes: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failure to validate input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programmer failure to understand an API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miscalculations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failure to validate results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of operations, functions, etc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application state failures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General Bug Causes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other causes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Complex protocols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Complex file formats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Complex encoding / decoding / expansion</a:t>
            </a:r>
          </a:p>
          <a:p>
            <a:pPr rtl="0" lvl="0" indent="-419100" marL="137160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●"/>
            </a:pPr>
            <a:r>
              <a:rPr sz="1800" lang="en"/>
              <a:t>improper Unicode expansion (or other encoding)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Trusting the validity of input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failure to track relationships, object references, etc</a:t>
            </a:r>
          </a:p>
          <a:p>
            <a:pPr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look for where object-oriented-style, string-aware C++ code suddenly breaks down into C standard library calls.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Safe functions / API's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Despite the existence of safe functions and safe APIs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Developers still misuse them or completely misunderstand them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improper calculation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of API inputs, of string size (forgot the NULL terminator)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improper parameters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the length variable can be completely misunderstood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etc..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Focusing on bugs that lead to vulnerabilities</a:t>
            </a:r>
          </a:p>
        </p:txBody>
      </p:sp>
      <p:sp>
        <p:nvSpPr>
          <p:cNvPr id="353" name="Shape 353"/>
          <p:cNvSpPr txBox="1"/>
          <p:nvPr>
            <p:ph idx="1" type="subTitle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less rambling, more usefulness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General Bug Categories -&gt; vulns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Not complete list: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API Based Bugs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Programming Construct Errors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State Mechanics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External Resource Interactions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metacharacter injection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From: </a:t>
            </a:r>
            <a:r>
              <a:rPr u="sng" lang="en">
                <a:solidFill>
                  <a:srgbClr val="BBD7F8"/>
                </a:solidFill>
                <a:hlinkClick r:id="rId3"/>
              </a:rPr>
              <a:t>http://www.blackhat.com/presentations/bh-europe-06/bh-eu-06-Wheeler-up.pdf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>
                <a:solidFill>
                  <a:schemeClr val="lt1"/>
                </a:solidFill>
              </a:rPr>
              <a:t>National Vulnerability Database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3600" lang="en">
                <a:solidFill>
                  <a:schemeClr val="hlink"/>
                </a:solidFill>
                <a:hlinkClick r:id="rId3"/>
              </a:rPr>
              <a:t>http://nvd.nist.gov/home.cfm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>
              <a:spcBef>
                <a:spcPts val="0"/>
              </a:spcBef>
              <a:buNone/>
            </a:pPr>
            <a:r>
              <a:rPr sz="3600" lang="en"/>
              <a:t>an example:</a:t>
            </a:r>
            <a:br>
              <a:rPr sz="3600" lang="en"/>
            </a:br>
            <a:r>
              <a:rPr u="sng" sz="3600" lang="en">
                <a:solidFill>
                  <a:schemeClr val="hlink"/>
                </a:solidFill>
                <a:hlinkClick r:id="rId4"/>
              </a:rPr>
              <a:t>http://web.nvd.nist.gov/view/vuln/detail?vulnId=CVE-2012-0861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General Bug Cases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Not complete list: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API Based Bugs 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misuse of API’s provided by OS, language, or application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dangerous use of sprintf(), srncpy(), strncat(), printf(), syslog()...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overly complex APIs lead to dev errors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BD7F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General Bug Cases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Not complete list: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Programming Construct Errors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bad programming constructs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integer signedness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integer boundaries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logically wrong checks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bad boundary checks 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using uninitialized vars / unchecked vars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BD7F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General Bug Cases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Not complete list: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State Mechanics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Bugs where process left in inconsistent state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thread safety issues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global variables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locks / deadlocks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privileges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BD7F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General Bug Cases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Not complete list: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External Resource Interactions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bugs where various components interact dangerously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SQLi    ‘ “  ; --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XSS     &lt;  &gt;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directory traversal    ..  /   ..  /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special files (/dev/, LPT0, …)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Metacharacter injection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Different languages / interpreters have different metacharacters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Often applications interface with other components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Sometimes these components are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shells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libraries / code in other languages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databases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Important to note how each component handles metacharacters, and how bugs can be introduced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Metacharacter injection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Important cases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comment symbols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-- in SQL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union, or metacharacters that extend commands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&amp;&amp;, AND, ;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wildcard symbols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*, %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String closure/start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'  "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Integer overflow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 checkSize(unsigned int inputLength)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unsigned short length;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length = inputLength;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if (length &gt;= 128)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	return 1;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return 0;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y="1167250" x="3154500"/>
            <a:ext cy="207900" cx="594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u="sng" lang="en">
                <a:solidFill>
                  <a:srgbClr val="FFFFFF"/>
                </a:solidFill>
                <a:hlinkClick r:id="rId3"/>
              </a:rPr>
              <a:t>pentest.cryptocity.net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Integer overflow pt2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#define MAXSOCKBUF 4096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int readSocketData(int sock){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	char buf[MAXSOCKBUF];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	int length;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	read(sock, (char *)&amp;length, 4);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	if (length &lt; MAXSOCKBUF)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		read(sock,buf,length);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	//.....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}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y="4104250" x="4998000"/>
            <a:ext cy="644400" cx="368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//Comparison between two signed values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y="4748650" x="4701875"/>
            <a:ext cy="1480800" cx="379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 i="1">
                <a:solidFill>
                  <a:srgbClr val="E06666"/>
                </a:solidFill>
              </a:rPr>
              <a:t>If length is 0xFFFFFFFF it will be -1 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 i="1">
              <a:solidFill>
                <a:srgbClr val="E06666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b="1" sz="1800" lang="en" i="1">
                <a:solidFill>
                  <a:srgbClr val="E06666"/>
                </a:solidFill>
              </a:rPr>
              <a:t>Send it a big packet and it will crash!  ( likely exploitable!)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y="1167250" x="3154500"/>
            <a:ext cy="207900" cx="594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u="sng" lang="en">
                <a:solidFill>
                  <a:srgbClr val="FFFFFF"/>
                </a:solidFill>
                <a:hlinkClick r:id="rId3"/>
              </a:rPr>
              <a:t>pentest.cryptocity.net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Integer overflow pt2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#define MAXSOCKBUF 4096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int readSocketData(int sock){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	char buf[MAXSOCKBUF];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	int length;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	read(sock, (char *)&amp;length, 4);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	if (length &lt; MAXSOCKBUF)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		read(sock,buf,length);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	//.....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}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y="4104250" x="4998000"/>
            <a:ext cy="644400" cx="368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//Comparison between two signed values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y="4748650" x="4701875"/>
            <a:ext cy="1480800" cx="379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 i="1">
                <a:solidFill>
                  <a:srgbClr val="E06666"/>
                </a:solidFill>
              </a:rPr>
              <a:t>So will read() still work?  It only takes in unsigned ints for size parameter</a:t>
            </a:r>
          </a:p>
        </p:txBody>
      </p:sp>
      <p:cxnSp>
        <p:nvCxnSpPr>
          <p:cNvPr id="420" name="Shape 420"/>
          <p:cNvCxnSpPr>
            <a:stCxn id="419" idx="1"/>
          </p:cNvCxnSpPr>
          <p:nvPr/>
        </p:nvCxnSpPr>
        <p:spPr>
          <a:xfrm rot="10800000">
            <a:off y="4930450" x="1922375"/>
            <a:ext cy="558600" cx="2779500"/>
          </a:xfrm>
          <a:prstGeom prst="straightConnector1">
            <a:avLst/>
          </a:prstGeom>
          <a:noFill/>
          <a:ln w="19050" cap="flat">
            <a:solidFill>
              <a:srgbClr val="EA9999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21" name="Shape 421"/>
          <p:cNvSpPr txBox="1"/>
          <p:nvPr/>
        </p:nvSpPr>
        <p:spPr>
          <a:xfrm>
            <a:off y="1167250" x="3154500"/>
            <a:ext cy="207900" cx="594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u="sng" lang="en">
                <a:solidFill>
                  <a:srgbClr val="FFFFFF"/>
                </a:solidFill>
                <a:hlinkClick r:id="rId3"/>
              </a:rPr>
              <a:t>pentest.cryptocity.net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Integer bug CVE-2001-0144 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int detect_attack(u_char *buf, u_char *IV){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static word16 *h = (word16 *) NULL;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static word16 n = HASH_MIN_ENTRIES;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register word32 i, j;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word32 l;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...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for (l=n; l&lt;HASH_FACTOR(len/BSIZE); l=l&lt;&lt;2);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if (h == NULL) {</a:t>
            </a:r>
            <a:br>
              <a:rPr sz="1400" lang="en"/>
            </a:br>
            <a:r>
              <a:rPr sz="1400" lang="en"/>
              <a:t>		debug("Install crc attack detector");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	n = l;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	h = (word16 *)xmalloc(n*sizeof(word16));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} //...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	for (c=buf, j=0; c &lt; (buf+len); c+=BSIZE, j++){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		for(i=HASH(c) &amp; (n-1); h[i] != UNUSED; i = (i+1) &amp; (n - 1) .....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			h[i]   =   j;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	}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}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y="1198200" x="2068371"/>
            <a:ext cy="402000" cx="6697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http://users.ece.cmu.edu/~dbrumley/pubs/integer-ndss-07.pdf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y="1907575" x="4794500"/>
            <a:ext cy="1181700" cx="3167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Can you spot it?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CVEs (Common Vulnerabilities and Exposures)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list of information security vulnerabilities that aims to provide common names for publicly known problems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Goal is to make it easier to spread/share data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in house, between divisions, companies, researchers, etc.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across vulnerability databases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Run by MITRE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*should be taught in all software engineering classes....*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Integer bug CVE-2001-0144 </a:t>
            </a: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int detect_attack(u_char *buf, u_char *IV){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static word16 *h = (word16 *) NULL;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static word16 n = HASH_MIN_ENTRIES;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register word32 i, j;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word32 l;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...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for (l=n; l&lt;HASH_FACTOR(len/BSIZE); l=l&lt;&lt;2);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if (h == NULL) {</a:t>
            </a:r>
            <a:br>
              <a:rPr sz="1400" lang="en"/>
            </a:br>
            <a:r>
              <a:rPr sz="1400" lang="en"/>
              <a:t>		debug("Install crc attack detector");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	</a:t>
            </a:r>
            <a:r>
              <a:rPr sz="1400" lang="en">
                <a:solidFill>
                  <a:srgbClr val="FF9900"/>
                </a:solidFill>
              </a:rPr>
              <a:t>n = l;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	</a:t>
            </a:r>
            <a:r>
              <a:rPr sz="1400" lang="en">
                <a:solidFill>
                  <a:srgbClr val="FF0000"/>
                </a:solidFill>
              </a:rPr>
              <a:t>h = (word16 *)xmalloc(n*sizeof(word16));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} //...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	for (c=buf, j=0; c &lt; (buf+len); c+=BSIZE, j++){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		</a:t>
            </a:r>
            <a:r>
              <a:rPr sz="1400" lang="en">
                <a:solidFill>
                  <a:srgbClr val="FF0000"/>
                </a:solidFill>
              </a:rPr>
              <a:t>for(i=HASH(c) &amp; (n-1); h[i] != UNUSED; i = (i+1) &amp; (n - 1) )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			</a:t>
            </a:r>
            <a:r>
              <a:rPr sz="1400" lang="en">
                <a:solidFill>
                  <a:srgbClr val="FF0000"/>
                </a:solidFill>
              </a:rPr>
              <a:t>h[i]   =   j;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	}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}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y="1198200" x="2068371"/>
            <a:ext cy="402000" cx="6697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source: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http://users.ece.cmu.edu/~dbrumley/pubs/integer-ndss-07.pdf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y="1907575" x="4794500"/>
            <a:ext cy="1181700" cx="3167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See: </a:t>
            </a:r>
            <a:r>
              <a:rPr u="sng" lang="en">
                <a:solidFill>
                  <a:srgbClr val="BBD7F8"/>
                </a:solidFill>
                <a:hlinkClick r:id="rId4"/>
              </a:rPr>
              <a:t>http://web.nvd.nist.gov/view/vuln/detail?vulnId=CVE-2001-0144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438" name="Shape 438"/>
          <p:cNvCxnSpPr/>
          <p:nvPr/>
        </p:nvCxnSpPr>
        <p:spPr>
          <a:xfrm flipH="1">
            <a:off y="4249200" x="2029324"/>
            <a:ext cy="109499" cx="49578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39" name="Shape 439"/>
          <p:cNvSpPr txBox="1"/>
          <p:nvPr/>
        </p:nvSpPr>
        <p:spPr>
          <a:xfrm>
            <a:off y="3966200" x="6987125"/>
            <a:ext cy="974400" cx="151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integer Truncation</a:t>
            </a:r>
          </a:p>
        </p:txBody>
      </p:sp>
      <p:cxnSp>
        <p:nvCxnSpPr>
          <p:cNvPr id="440" name="Shape 440"/>
          <p:cNvCxnSpPr/>
          <p:nvPr/>
        </p:nvCxnSpPr>
        <p:spPr>
          <a:xfrm flipH="1">
            <a:off y="5610650" x="6804374"/>
            <a:ext cy="109499" cx="4629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1" name="Shape 441"/>
          <p:cNvCxnSpPr/>
          <p:nvPr/>
        </p:nvCxnSpPr>
        <p:spPr>
          <a:xfrm flipH="1">
            <a:off y="6024800" x="3564149"/>
            <a:ext cy="60900" cx="366660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42" name="Shape 442"/>
          <p:cNvSpPr txBox="1"/>
          <p:nvPr/>
        </p:nvSpPr>
        <p:spPr>
          <a:xfrm>
            <a:off y="5184300" x="7279475"/>
            <a:ext cy="1035299" cx="120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Exploitable code that leads to memory corruption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Buffer overflow</a:t>
            </a: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 some_function(char *</a:t>
            </a:r>
            <a:r>
              <a:rPr lang="en">
                <a:solidFill>
                  <a:srgbClr val="B6D7A8"/>
                </a:solidFill>
              </a:rPr>
              <a:t>inputstring</a:t>
            </a:r>
            <a:r>
              <a:rPr lang="en"/>
              <a:t>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char </a:t>
            </a:r>
            <a:r>
              <a:rPr lang="en">
                <a:solidFill>
                  <a:srgbClr val="FF9900"/>
                </a:solidFill>
              </a:rPr>
              <a:t>buf</a:t>
            </a:r>
            <a:r>
              <a:rPr lang="en"/>
              <a:t>[256];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/* make a temp copy of data to work on */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strcpy(</a:t>
            </a:r>
            <a:r>
              <a:rPr lang="en">
                <a:solidFill>
                  <a:srgbClr val="FF9900"/>
                </a:solidFill>
              </a:rPr>
              <a:t>buf</a:t>
            </a:r>
            <a:r>
              <a:rPr lang="en"/>
              <a:t>, </a:t>
            </a:r>
            <a:r>
              <a:rPr lang="en">
                <a:solidFill>
                  <a:srgbClr val="B6D7A8"/>
                </a:solidFill>
              </a:rPr>
              <a:t>inputstring</a:t>
            </a:r>
            <a:r>
              <a:rPr lang="en"/>
              <a:t>);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.....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	return;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449" name="Shape 449"/>
          <p:cNvSpPr/>
          <p:nvPr/>
        </p:nvSpPr>
        <p:spPr>
          <a:xfrm>
            <a:off y="4831050" x="3210950"/>
            <a:ext cy="426300" cx="5727599"/>
          </a:xfrm>
          <a:prstGeom prst="rec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y="5440650" x="3210950"/>
            <a:ext cy="426300" cx="3885900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1" name="Shape 451"/>
          <p:cNvCxnSpPr/>
          <p:nvPr/>
        </p:nvCxnSpPr>
        <p:spPr>
          <a:xfrm>
            <a:off y="4843225" x="3792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52" name="Shape 452"/>
          <p:cNvCxnSpPr/>
          <p:nvPr/>
        </p:nvCxnSpPr>
        <p:spPr>
          <a:xfrm>
            <a:off y="4843225" x="3487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53" name="Shape 453"/>
          <p:cNvCxnSpPr/>
          <p:nvPr/>
        </p:nvCxnSpPr>
        <p:spPr>
          <a:xfrm>
            <a:off y="4843225" x="4097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54" name="Shape 454"/>
          <p:cNvCxnSpPr/>
          <p:nvPr/>
        </p:nvCxnSpPr>
        <p:spPr>
          <a:xfrm>
            <a:off y="4843225" x="44021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55" name="Shape 455"/>
          <p:cNvCxnSpPr/>
          <p:nvPr/>
        </p:nvCxnSpPr>
        <p:spPr>
          <a:xfrm>
            <a:off y="4843225" x="47069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56" name="Shape 456"/>
          <p:cNvCxnSpPr/>
          <p:nvPr/>
        </p:nvCxnSpPr>
        <p:spPr>
          <a:xfrm>
            <a:off y="4843225" x="5011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57" name="Shape 457"/>
          <p:cNvCxnSpPr/>
          <p:nvPr/>
        </p:nvCxnSpPr>
        <p:spPr>
          <a:xfrm>
            <a:off y="4843225" x="5316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58" name="Shape 458"/>
          <p:cNvCxnSpPr/>
          <p:nvPr/>
        </p:nvCxnSpPr>
        <p:spPr>
          <a:xfrm>
            <a:off y="4843225" x="5621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59" name="Shape 459"/>
          <p:cNvCxnSpPr/>
          <p:nvPr/>
        </p:nvCxnSpPr>
        <p:spPr>
          <a:xfrm>
            <a:off y="4843225" x="59261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0" name="Shape 460"/>
          <p:cNvCxnSpPr/>
          <p:nvPr/>
        </p:nvCxnSpPr>
        <p:spPr>
          <a:xfrm>
            <a:off y="4843225" x="62309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1" name="Shape 461"/>
          <p:cNvCxnSpPr/>
          <p:nvPr/>
        </p:nvCxnSpPr>
        <p:spPr>
          <a:xfrm>
            <a:off y="4843225" x="6535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2" name="Shape 462"/>
          <p:cNvCxnSpPr/>
          <p:nvPr/>
        </p:nvCxnSpPr>
        <p:spPr>
          <a:xfrm>
            <a:off y="4843225" x="6840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3" name="Shape 463"/>
          <p:cNvCxnSpPr/>
          <p:nvPr/>
        </p:nvCxnSpPr>
        <p:spPr>
          <a:xfrm>
            <a:off y="4843225" x="7145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4" name="Shape 464"/>
          <p:cNvCxnSpPr/>
          <p:nvPr/>
        </p:nvCxnSpPr>
        <p:spPr>
          <a:xfrm>
            <a:off y="4843225" x="74501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5" name="Shape 465"/>
          <p:cNvCxnSpPr/>
          <p:nvPr/>
        </p:nvCxnSpPr>
        <p:spPr>
          <a:xfrm>
            <a:off y="4843225" x="77549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6" name="Shape 466"/>
          <p:cNvCxnSpPr/>
          <p:nvPr/>
        </p:nvCxnSpPr>
        <p:spPr>
          <a:xfrm>
            <a:off y="4843225" x="8059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7" name="Shape 467"/>
          <p:cNvCxnSpPr/>
          <p:nvPr/>
        </p:nvCxnSpPr>
        <p:spPr>
          <a:xfrm>
            <a:off y="4843225" x="8364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8" name="Shape 468"/>
          <p:cNvCxnSpPr/>
          <p:nvPr/>
        </p:nvCxnSpPr>
        <p:spPr>
          <a:xfrm>
            <a:off y="4843225" x="8669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9" name="Shape 469"/>
          <p:cNvCxnSpPr/>
          <p:nvPr/>
        </p:nvCxnSpPr>
        <p:spPr>
          <a:xfrm>
            <a:off y="5452825" x="3792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70" name="Shape 470"/>
          <p:cNvCxnSpPr/>
          <p:nvPr/>
        </p:nvCxnSpPr>
        <p:spPr>
          <a:xfrm>
            <a:off y="5452825" x="3487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71" name="Shape 471"/>
          <p:cNvCxnSpPr/>
          <p:nvPr/>
        </p:nvCxnSpPr>
        <p:spPr>
          <a:xfrm>
            <a:off y="5452825" x="4097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72" name="Shape 472"/>
          <p:cNvCxnSpPr/>
          <p:nvPr/>
        </p:nvCxnSpPr>
        <p:spPr>
          <a:xfrm>
            <a:off y="5452825" x="44021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73" name="Shape 473"/>
          <p:cNvCxnSpPr/>
          <p:nvPr/>
        </p:nvCxnSpPr>
        <p:spPr>
          <a:xfrm>
            <a:off y="5452825" x="47069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74" name="Shape 474"/>
          <p:cNvCxnSpPr/>
          <p:nvPr/>
        </p:nvCxnSpPr>
        <p:spPr>
          <a:xfrm>
            <a:off y="5452825" x="5011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75" name="Shape 475"/>
          <p:cNvCxnSpPr/>
          <p:nvPr/>
        </p:nvCxnSpPr>
        <p:spPr>
          <a:xfrm>
            <a:off y="5452825" x="5316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76" name="Shape 476"/>
          <p:cNvCxnSpPr/>
          <p:nvPr/>
        </p:nvCxnSpPr>
        <p:spPr>
          <a:xfrm>
            <a:off y="5452825" x="5621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77" name="Shape 477"/>
          <p:cNvCxnSpPr/>
          <p:nvPr/>
        </p:nvCxnSpPr>
        <p:spPr>
          <a:xfrm>
            <a:off y="5452825" x="59261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78" name="Shape 478"/>
          <p:cNvCxnSpPr/>
          <p:nvPr/>
        </p:nvCxnSpPr>
        <p:spPr>
          <a:xfrm>
            <a:off y="5452825" x="62309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79" name="Shape 479"/>
          <p:cNvCxnSpPr/>
          <p:nvPr/>
        </p:nvCxnSpPr>
        <p:spPr>
          <a:xfrm>
            <a:off y="5452825" x="6535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80" name="Shape 480"/>
          <p:cNvCxnSpPr/>
          <p:nvPr/>
        </p:nvCxnSpPr>
        <p:spPr>
          <a:xfrm>
            <a:off y="5452825" x="6840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81" name="Shape 481"/>
          <p:cNvCxnSpPr/>
          <p:nvPr/>
        </p:nvCxnSpPr>
        <p:spPr>
          <a:xfrm>
            <a:off y="5245225" x="33936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2" name="Shape 482"/>
          <p:cNvCxnSpPr/>
          <p:nvPr/>
        </p:nvCxnSpPr>
        <p:spPr>
          <a:xfrm>
            <a:off y="5245225" x="69750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3" name="Shape 483"/>
          <p:cNvCxnSpPr/>
          <p:nvPr/>
        </p:nvCxnSpPr>
        <p:spPr>
          <a:xfrm>
            <a:off y="5245225" x="52986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4" name="Shape 484"/>
          <p:cNvCxnSpPr/>
          <p:nvPr/>
        </p:nvCxnSpPr>
        <p:spPr>
          <a:xfrm>
            <a:off y="5245225" x="43842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5" name="Shape 485"/>
          <p:cNvCxnSpPr/>
          <p:nvPr/>
        </p:nvCxnSpPr>
        <p:spPr>
          <a:xfrm>
            <a:off y="5245225" x="75084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6" name="Shape 486"/>
          <p:cNvCxnSpPr/>
          <p:nvPr/>
        </p:nvCxnSpPr>
        <p:spPr>
          <a:xfrm>
            <a:off y="5245225" x="84228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7" name="Shape 487"/>
          <p:cNvCxnSpPr/>
          <p:nvPr/>
        </p:nvCxnSpPr>
        <p:spPr>
          <a:xfrm>
            <a:off y="5245225" x="60606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Buffer overflow pt2</a:t>
            </a:r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 maybe_safer_function(char *</a:t>
            </a:r>
            <a:r>
              <a:rPr lang="en">
                <a:solidFill>
                  <a:srgbClr val="B6D7A8"/>
                </a:solidFill>
              </a:rPr>
              <a:t>inputstring</a:t>
            </a:r>
            <a:r>
              <a:rPr lang="en"/>
              <a:t>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char </a:t>
            </a:r>
            <a:r>
              <a:rPr lang="en">
                <a:solidFill>
                  <a:srgbClr val="FF9900"/>
                </a:solidFill>
              </a:rPr>
              <a:t>buf</a:t>
            </a:r>
            <a:r>
              <a:rPr lang="en"/>
              <a:t>[256];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/* make a temp copy of data to work on */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sz="2400" lang="en"/>
              <a:t>strncpy(</a:t>
            </a:r>
            <a:r>
              <a:rPr sz="2400" lang="en">
                <a:solidFill>
                  <a:srgbClr val="FF9900"/>
                </a:solidFill>
              </a:rPr>
              <a:t>buf</a:t>
            </a:r>
            <a:r>
              <a:rPr sz="2400" lang="en"/>
              <a:t>, </a:t>
            </a:r>
            <a:r>
              <a:rPr sz="2400" lang="en">
                <a:solidFill>
                  <a:srgbClr val="B6D7A8"/>
                </a:solidFill>
              </a:rPr>
              <a:t>inputstring, </a:t>
            </a:r>
            <a:r>
              <a:rPr sz="2400" lang="en">
                <a:solidFill>
                  <a:srgbClr val="FFFFFF"/>
                </a:solidFill>
              </a:rPr>
              <a:t>strlen</a:t>
            </a:r>
            <a:r>
              <a:rPr sz="2400" lang="en">
                <a:solidFill>
                  <a:srgbClr val="B6D7A8"/>
                </a:solidFill>
              </a:rPr>
              <a:t>(inputstring)</a:t>
            </a:r>
            <a:r>
              <a:rPr sz="2400" lang="en"/>
              <a:t>);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.....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	return;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494" name="Shape 494"/>
          <p:cNvSpPr/>
          <p:nvPr/>
        </p:nvSpPr>
        <p:spPr>
          <a:xfrm>
            <a:off y="4831050" x="3210950"/>
            <a:ext cy="426300" cx="5727599"/>
          </a:xfrm>
          <a:prstGeom prst="rec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/>
        </p:nvSpPr>
        <p:spPr>
          <a:xfrm>
            <a:off y="5440650" x="3210950"/>
            <a:ext cy="426300" cx="3885900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6" name="Shape 496"/>
          <p:cNvCxnSpPr/>
          <p:nvPr/>
        </p:nvCxnSpPr>
        <p:spPr>
          <a:xfrm>
            <a:off y="4843225" x="3792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97" name="Shape 497"/>
          <p:cNvCxnSpPr/>
          <p:nvPr/>
        </p:nvCxnSpPr>
        <p:spPr>
          <a:xfrm>
            <a:off y="4843225" x="3487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98" name="Shape 498"/>
          <p:cNvCxnSpPr/>
          <p:nvPr/>
        </p:nvCxnSpPr>
        <p:spPr>
          <a:xfrm>
            <a:off y="4843225" x="4097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99" name="Shape 499"/>
          <p:cNvCxnSpPr/>
          <p:nvPr/>
        </p:nvCxnSpPr>
        <p:spPr>
          <a:xfrm>
            <a:off y="4843225" x="44021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00" name="Shape 500"/>
          <p:cNvCxnSpPr/>
          <p:nvPr/>
        </p:nvCxnSpPr>
        <p:spPr>
          <a:xfrm>
            <a:off y="4843225" x="47069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01" name="Shape 501"/>
          <p:cNvCxnSpPr/>
          <p:nvPr/>
        </p:nvCxnSpPr>
        <p:spPr>
          <a:xfrm>
            <a:off y="4843225" x="5011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02" name="Shape 502"/>
          <p:cNvCxnSpPr/>
          <p:nvPr/>
        </p:nvCxnSpPr>
        <p:spPr>
          <a:xfrm>
            <a:off y="4843225" x="5316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03" name="Shape 503"/>
          <p:cNvCxnSpPr/>
          <p:nvPr/>
        </p:nvCxnSpPr>
        <p:spPr>
          <a:xfrm>
            <a:off y="4843225" x="5621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04" name="Shape 504"/>
          <p:cNvCxnSpPr/>
          <p:nvPr/>
        </p:nvCxnSpPr>
        <p:spPr>
          <a:xfrm>
            <a:off y="4843225" x="59261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05" name="Shape 505"/>
          <p:cNvCxnSpPr/>
          <p:nvPr/>
        </p:nvCxnSpPr>
        <p:spPr>
          <a:xfrm>
            <a:off y="4843225" x="62309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06" name="Shape 506"/>
          <p:cNvCxnSpPr/>
          <p:nvPr/>
        </p:nvCxnSpPr>
        <p:spPr>
          <a:xfrm>
            <a:off y="4843225" x="6535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07" name="Shape 507"/>
          <p:cNvCxnSpPr/>
          <p:nvPr/>
        </p:nvCxnSpPr>
        <p:spPr>
          <a:xfrm>
            <a:off y="4843225" x="6840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08" name="Shape 508"/>
          <p:cNvCxnSpPr/>
          <p:nvPr/>
        </p:nvCxnSpPr>
        <p:spPr>
          <a:xfrm>
            <a:off y="4843225" x="7145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09" name="Shape 509"/>
          <p:cNvCxnSpPr/>
          <p:nvPr/>
        </p:nvCxnSpPr>
        <p:spPr>
          <a:xfrm>
            <a:off y="4843225" x="74501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10" name="Shape 510"/>
          <p:cNvCxnSpPr/>
          <p:nvPr/>
        </p:nvCxnSpPr>
        <p:spPr>
          <a:xfrm>
            <a:off y="4843225" x="77549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11" name="Shape 511"/>
          <p:cNvCxnSpPr/>
          <p:nvPr/>
        </p:nvCxnSpPr>
        <p:spPr>
          <a:xfrm>
            <a:off y="4843225" x="8059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12" name="Shape 512"/>
          <p:cNvCxnSpPr/>
          <p:nvPr/>
        </p:nvCxnSpPr>
        <p:spPr>
          <a:xfrm>
            <a:off y="4843225" x="8364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13" name="Shape 513"/>
          <p:cNvCxnSpPr/>
          <p:nvPr/>
        </p:nvCxnSpPr>
        <p:spPr>
          <a:xfrm>
            <a:off y="4843225" x="8669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14" name="Shape 514"/>
          <p:cNvCxnSpPr/>
          <p:nvPr/>
        </p:nvCxnSpPr>
        <p:spPr>
          <a:xfrm>
            <a:off y="5452825" x="3792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15" name="Shape 515"/>
          <p:cNvCxnSpPr/>
          <p:nvPr/>
        </p:nvCxnSpPr>
        <p:spPr>
          <a:xfrm>
            <a:off y="5452825" x="3487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16" name="Shape 516"/>
          <p:cNvCxnSpPr/>
          <p:nvPr/>
        </p:nvCxnSpPr>
        <p:spPr>
          <a:xfrm>
            <a:off y="5452825" x="4097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17" name="Shape 517"/>
          <p:cNvCxnSpPr/>
          <p:nvPr/>
        </p:nvCxnSpPr>
        <p:spPr>
          <a:xfrm>
            <a:off y="5452825" x="44021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18" name="Shape 518"/>
          <p:cNvCxnSpPr/>
          <p:nvPr/>
        </p:nvCxnSpPr>
        <p:spPr>
          <a:xfrm>
            <a:off y="5452825" x="47069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19" name="Shape 519"/>
          <p:cNvCxnSpPr/>
          <p:nvPr/>
        </p:nvCxnSpPr>
        <p:spPr>
          <a:xfrm>
            <a:off y="5452825" x="5011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0" name="Shape 520"/>
          <p:cNvCxnSpPr/>
          <p:nvPr/>
        </p:nvCxnSpPr>
        <p:spPr>
          <a:xfrm>
            <a:off y="5452825" x="5316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1" name="Shape 521"/>
          <p:cNvCxnSpPr/>
          <p:nvPr/>
        </p:nvCxnSpPr>
        <p:spPr>
          <a:xfrm>
            <a:off y="5452825" x="5621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2" name="Shape 522"/>
          <p:cNvCxnSpPr/>
          <p:nvPr/>
        </p:nvCxnSpPr>
        <p:spPr>
          <a:xfrm>
            <a:off y="5452825" x="59261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3" name="Shape 523"/>
          <p:cNvCxnSpPr/>
          <p:nvPr/>
        </p:nvCxnSpPr>
        <p:spPr>
          <a:xfrm>
            <a:off y="5452825" x="62309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4" name="Shape 524"/>
          <p:cNvCxnSpPr/>
          <p:nvPr/>
        </p:nvCxnSpPr>
        <p:spPr>
          <a:xfrm>
            <a:off y="5452825" x="6535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5" name="Shape 525"/>
          <p:cNvCxnSpPr/>
          <p:nvPr/>
        </p:nvCxnSpPr>
        <p:spPr>
          <a:xfrm>
            <a:off y="5452825" x="6840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6" name="Shape 526"/>
          <p:cNvCxnSpPr/>
          <p:nvPr/>
        </p:nvCxnSpPr>
        <p:spPr>
          <a:xfrm>
            <a:off y="5245225" x="33936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27" name="Shape 527"/>
          <p:cNvCxnSpPr/>
          <p:nvPr/>
        </p:nvCxnSpPr>
        <p:spPr>
          <a:xfrm>
            <a:off y="5245225" x="69750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28" name="Shape 528"/>
          <p:cNvCxnSpPr/>
          <p:nvPr/>
        </p:nvCxnSpPr>
        <p:spPr>
          <a:xfrm>
            <a:off y="5245225" x="52986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29" name="Shape 529"/>
          <p:cNvCxnSpPr/>
          <p:nvPr/>
        </p:nvCxnSpPr>
        <p:spPr>
          <a:xfrm>
            <a:off y="5245225" x="43842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30" name="Shape 530"/>
          <p:cNvCxnSpPr/>
          <p:nvPr/>
        </p:nvCxnSpPr>
        <p:spPr>
          <a:xfrm>
            <a:off y="5245225" x="75084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31" name="Shape 531"/>
          <p:cNvCxnSpPr/>
          <p:nvPr/>
        </p:nvCxnSpPr>
        <p:spPr>
          <a:xfrm>
            <a:off y="5245225" x="84228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32" name="Shape 532"/>
          <p:cNvCxnSpPr/>
          <p:nvPr/>
        </p:nvCxnSpPr>
        <p:spPr>
          <a:xfrm>
            <a:off y="5245225" x="60606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Buffer overflow pt3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 maybe_safer_function(char *</a:t>
            </a:r>
            <a:r>
              <a:rPr lang="en">
                <a:solidFill>
                  <a:srgbClr val="B6D7A8"/>
                </a:solidFill>
              </a:rPr>
              <a:t>inputstring, char * inputstring2</a:t>
            </a:r>
            <a:r>
              <a:rPr lang="en"/>
              <a:t>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char </a:t>
            </a:r>
            <a:r>
              <a:rPr lang="en">
                <a:solidFill>
                  <a:srgbClr val="FF9900"/>
                </a:solidFill>
              </a:rPr>
              <a:t>buf</a:t>
            </a:r>
            <a:r>
              <a:rPr lang="en"/>
              <a:t>[256];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sz="2400" lang="en"/>
              <a:t>strncat(</a:t>
            </a:r>
            <a:r>
              <a:rPr sz="2400" lang="en">
                <a:solidFill>
                  <a:srgbClr val="FF9900"/>
                </a:solidFill>
              </a:rPr>
              <a:t>buf</a:t>
            </a:r>
            <a:r>
              <a:rPr sz="2400" lang="en"/>
              <a:t>, </a:t>
            </a:r>
            <a:r>
              <a:rPr sz="2400" lang="en">
                <a:solidFill>
                  <a:srgbClr val="B6D7A8"/>
                </a:solidFill>
              </a:rPr>
              <a:t>inputstring, </a:t>
            </a:r>
            <a:r>
              <a:rPr sz="2400" lang="en">
                <a:solidFill>
                  <a:srgbClr val="FFFFFF"/>
                </a:solidFill>
              </a:rPr>
              <a:t>strlen</a:t>
            </a:r>
            <a:r>
              <a:rPr sz="2400" lang="en">
                <a:solidFill>
                  <a:srgbClr val="FF9900"/>
                </a:solidFill>
              </a:rPr>
              <a:t>(buf)</a:t>
            </a:r>
            <a:r>
              <a:rPr sz="2400" lang="en"/>
              <a:t>);</a:t>
            </a:r>
            <a:br>
              <a:rPr sz="2400" lang="en"/>
            </a:br>
            <a:r>
              <a:rPr lang="en"/>
              <a:t>	</a:t>
            </a:r>
            <a:r>
              <a:rPr sz="2400" lang="en"/>
              <a:t>strncat(</a:t>
            </a:r>
            <a:r>
              <a:rPr sz="2400" lang="en">
                <a:solidFill>
                  <a:srgbClr val="FF9900"/>
                </a:solidFill>
              </a:rPr>
              <a:t>buf</a:t>
            </a:r>
            <a:r>
              <a:rPr sz="2400" lang="en"/>
              <a:t>, </a:t>
            </a:r>
            <a:r>
              <a:rPr sz="2400" lang="en">
                <a:solidFill>
                  <a:srgbClr val="B6D7A8"/>
                </a:solidFill>
              </a:rPr>
              <a:t>inputstring2, </a:t>
            </a:r>
            <a:r>
              <a:rPr sz="2400" lang="en"/>
              <a:t>strlen</a:t>
            </a:r>
            <a:r>
              <a:rPr sz="2400" lang="en">
                <a:solidFill>
                  <a:srgbClr val="FF9900"/>
                </a:solidFill>
              </a:rPr>
              <a:t>(buf)</a:t>
            </a:r>
            <a:r>
              <a:rPr sz="2400" lang="en"/>
              <a:t>);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.....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	return;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539" name="Shape 539"/>
          <p:cNvSpPr/>
          <p:nvPr/>
        </p:nvSpPr>
        <p:spPr>
          <a:xfrm>
            <a:off y="4831050" x="3210950"/>
            <a:ext cy="426300" cx="5727599"/>
          </a:xfrm>
          <a:prstGeom prst="rec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/>
        </p:nvSpPr>
        <p:spPr>
          <a:xfrm>
            <a:off y="5440650" x="3210950"/>
            <a:ext cy="426300" cx="3885900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1" name="Shape 541"/>
          <p:cNvCxnSpPr/>
          <p:nvPr/>
        </p:nvCxnSpPr>
        <p:spPr>
          <a:xfrm>
            <a:off y="4843225" x="3792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2" name="Shape 542"/>
          <p:cNvCxnSpPr/>
          <p:nvPr/>
        </p:nvCxnSpPr>
        <p:spPr>
          <a:xfrm>
            <a:off y="4843225" x="3487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3" name="Shape 543"/>
          <p:cNvCxnSpPr/>
          <p:nvPr/>
        </p:nvCxnSpPr>
        <p:spPr>
          <a:xfrm>
            <a:off y="4843225" x="4097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4" name="Shape 544"/>
          <p:cNvCxnSpPr/>
          <p:nvPr/>
        </p:nvCxnSpPr>
        <p:spPr>
          <a:xfrm>
            <a:off y="4843225" x="44021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5" name="Shape 545"/>
          <p:cNvCxnSpPr/>
          <p:nvPr/>
        </p:nvCxnSpPr>
        <p:spPr>
          <a:xfrm>
            <a:off y="4843225" x="47069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6" name="Shape 546"/>
          <p:cNvCxnSpPr/>
          <p:nvPr/>
        </p:nvCxnSpPr>
        <p:spPr>
          <a:xfrm>
            <a:off y="4843225" x="5011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7" name="Shape 547"/>
          <p:cNvCxnSpPr/>
          <p:nvPr/>
        </p:nvCxnSpPr>
        <p:spPr>
          <a:xfrm>
            <a:off y="4843225" x="5316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8" name="Shape 548"/>
          <p:cNvCxnSpPr/>
          <p:nvPr/>
        </p:nvCxnSpPr>
        <p:spPr>
          <a:xfrm>
            <a:off y="4843225" x="5621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9" name="Shape 549"/>
          <p:cNvCxnSpPr/>
          <p:nvPr/>
        </p:nvCxnSpPr>
        <p:spPr>
          <a:xfrm>
            <a:off y="4843225" x="59261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0" name="Shape 550"/>
          <p:cNvCxnSpPr/>
          <p:nvPr/>
        </p:nvCxnSpPr>
        <p:spPr>
          <a:xfrm>
            <a:off y="4843225" x="62309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1" name="Shape 551"/>
          <p:cNvCxnSpPr/>
          <p:nvPr/>
        </p:nvCxnSpPr>
        <p:spPr>
          <a:xfrm>
            <a:off y="4843225" x="6535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2" name="Shape 552"/>
          <p:cNvCxnSpPr/>
          <p:nvPr/>
        </p:nvCxnSpPr>
        <p:spPr>
          <a:xfrm>
            <a:off y="4843225" x="6840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3" name="Shape 553"/>
          <p:cNvCxnSpPr/>
          <p:nvPr/>
        </p:nvCxnSpPr>
        <p:spPr>
          <a:xfrm>
            <a:off y="4843225" x="7145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4" name="Shape 554"/>
          <p:cNvCxnSpPr/>
          <p:nvPr/>
        </p:nvCxnSpPr>
        <p:spPr>
          <a:xfrm>
            <a:off y="4843225" x="74501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5" name="Shape 555"/>
          <p:cNvCxnSpPr/>
          <p:nvPr/>
        </p:nvCxnSpPr>
        <p:spPr>
          <a:xfrm>
            <a:off y="4843225" x="77549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6" name="Shape 556"/>
          <p:cNvCxnSpPr/>
          <p:nvPr/>
        </p:nvCxnSpPr>
        <p:spPr>
          <a:xfrm>
            <a:off y="4843225" x="8059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7" name="Shape 557"/>
          <p:cNvCxnSpPr/>
          <p:nvPr/>
        </p:nvCxnSpPr>
        <p:spPr>
          <a:xfrm>
            <a:off y="4843225" x="8364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8" name="Shape 558"/>
          <p:cNvCxnSpPr/>
          <p:nvPr/>
        </p:nvCxnSpPr>
        <p:spPr>
          <a:xfrm>
            <a:off y="4843225" x="8669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9" name="Shape 559"/>
          <p:cNvCxnSpPr/>
          <p:nvPr/>
        </p:nvCxnSpPr>
        <p:spPr>
          <a:xfrm>
            <a:off y="5452825" x="3792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0" name="Shape 560"/>
          <p:cNvCxnSpPr/>
          <p:nvPr/>
        </p:nvCxnSpPr>
        <p:spPr>
          <a:xfrm>
            <a:off y="5452825" x="3487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1" name="Shape 561"/>
          <p:cNvCxnSpPr/>
          <p:nvPr/>
        </p:nvCxnSpPr>
        <p:spPr>
          <a:xfrm>
            <a:off y="5452825" x="4097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2" name="Shape 562"/>
          <p:cNvCxnSpPr/>
          <p:nvPr/>
        </p:nvCxnSpPr>
        <p:spPr>
          <a:xfrm>
            <a:off y="5452825" x="44021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3" name="Shape 563"/>
          <p:cNvCxnSpPr/>
          <p:nvPr/>
        </p:nvCxnSpPr>
        <p:spPr>
          <a:xfrm>
            <a:off y="5452825" x="47069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4" name="Shape 564"/>
          <p:cNvCxnSpPr/>
          <p:nvPr/>
        </p:nvCxnSpPr>
        <p:spPr>
          <a:xfrm>
            <a:off y="5452825" x="5011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5" name="Shape 565"/>
          <p:cNvCxnSpPr/>
          <p:nvPr/>
        </p:nvCxnSpPr>
        <p:spPr>
          <a:xfrm>
            <a:off y="5452825" x="5316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6" name="Shape 566"/>
          <p:cNvCxnSpPr/>
          <p:nvPr/>
        </p:nvCxnSpPr>
        <p:spPr>
          <a:xfrm>
            <a:off y="5452825" x="56213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7" name="Shape 567"/>
          <p:cNvCxnSpPr/>
          <p:nvPr/>
        </p:nvCxnSpPr>
        <p:spPr>
          <a:xfrm>
            <a:off y="5452825" x="59261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8" name="Shape 568"/>
          <p:cNvCxnSpPr/>
          <p:nvPr/>
        </p:nvCxnSpPr>
        <p:spPr>
          <a:xfrm>
            <a:off y="5452825" x="62309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9" name="Shape 569"/>
          <p:cNvCxnSpPr/>
          <p:nvPr/>
        </p:nvCxnSpPr>
        <p:spPr>
          <a:xfrm>
            <a:off y="5452825" x="65357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70" name="Shape 570"/>
          <p:cNvCxnSpPr/>
          <p:nvPr/>
        </p:nvCxnSpPr>
        <p:spPr>
          <a:xfrm>
            <a:off y="5452825" x="6840550"/>
            <a:ext cy="414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71" name="Shape 571"/>
          <p:cNvCxnSpPr/>
          <p:nvPr/>
        </p:nvCxnSpPr>
        <p:spPr>
          <a:xfrm>
            <a:off y="5245225" x="33936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72" name="Shape 572"/>
          <p:cNvCxnSpPr/>
          <p:nvPr/>
        </p:nvCxnSpPr>
        <p:spPr>
          <a:xfrm>
            <a:off y="5245225" x="69750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73" name="Shape 573"/>
          <p:cNvCxnSpPr/>
          <p:nvPr/>
        </p:nvCxnSpPr>
        <p:spPr>
          <a:xfrm>
            <a:off y="5245225" x="52986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74" name="Shape 574"/>
          <p:cNvCxnSpPr/>
          <p:nvPr/>
        </p:nvCxnSpPr>
        <p:spPr>
          <a:xfrm>
            <a:off y="5245225" x="43842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75" name="Shape 575"/>
          <p:cNvCxnSpPr/>
          <p:nvPr/>
        </p:nvCxnSpPr>
        <p:spPr>
          <a:xfrm>
            <a:off y="5245225" x="75084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76" name="Shape 576"/>
          <p:cNvCxnSpPr/>
          <p:nvPr/>
        </p:nvCxnSpPr>
        <p:spPr>
          <a:xfrm>
            <a:off y="5245225" x="84228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77" name="Shape 577"/>
          <p:cNvCxnSpPr/>
          <p:nvPr/>
        </p:nvCxnSpPr>
        <p:spPr>
          <a:xfrm>
            <a:off y="5245225" x="6060675"/>
            <a:ext cy="194999" cx="0"/>
          </a:xfrm>
          <a:prstGeom prst="straightConnector1">
            <a:avLst/>
          </a:prstGeom>
          <a:noFill/>
          <a:ln w="19050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1" name="Shape 5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2" name="Shape 582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Now without hints</a:t>
            </a:r>
          </a:p>
        </p:txBody>
      </p:sp>
      <p:sp>
        <p:nvSpPr>
          <p:cNvPr id="583" name="Shape 583"/>
          <p:cNvSpPr txBox="1"/>
          <p:nvPr>
            <p:ph idx="1" type="subTitle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8" name="Shape 588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 txBox="1"/>
          <p:nvPr>
            <p:ph idx="1" type="subTitle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0" name="Shape 5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381000" x="-419100"/>
            <a:ext cy="7705725" cx="99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 txBox="1"/>
          <p:nvPr/>
        </p:nvSpPr>
        <p:spPr>
          <a:xfrm>
            <a:off y="96525" x="228600"/>
            <a:ext cy="457200" cx="6431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from </a:t>
            </a:r>
            <a:r>
              <a:rPr u="sng" sz="1100" lang="en">
                <a:solidFill>
                  <a:schemeClr val="hlink"/>
                </a:solidFill>
                <a:hlinkClick r:id="rId4"/>
              </a:rPr>
              <a:t>http://www.blackhat.com/presentations/bh-europe-06/bh-eu-06-Wheeler-up.pdf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Example 2 (no hints, 3 vulns)</a:t>
            </a:r>
          </a:p>
          <a:p>
            <a:pPr>
              <a:spcBef>
                <a:spcPts val="0"/>
              </a:spcBef>
              <a:buNone/>
            </a:pPr>
            <a:r>
              <a:rPr sz="1400" lang="en"/>
              <a:t>(from </a:t>
            </a:r>
            <a:r>
              <a:rPr b="0" sz="1400" lang="en">
                <a:solidFill>
                  <a:schemeClr val="lt1"/>
                </a:solidFill>
              </a:rPr>
              <a:t>Jared DeMott.  “Source Code Auditing”. Black Hat 2008.)</a:t>
            </a:r>
          </a:p>
        </p:txBody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#include &lt;syslog.h&gt;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#define BUFLEN 16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char buf1[16];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char buf2[16];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char buf3[BUFLEN];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int i, len;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if (argc != 12){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 exit(0);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strncpy(buf1, argv[1], sizeof(buf1));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</a:t>
            </a:r>
          </a:p>
        </p:txBody>
      </p:sp>
      <p:sp>
        <p:nvSpPr>
          <p:cNvPr id="598" name="Shape 598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len = atoi(argv[2]);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if (len &lt; 16){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  memcpy(buf2, argv[3], len);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} else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  strcpy(buf2, "UNINITIALIZED");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  char *buf = malloc(len + 20);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  if (buf)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    snprintf(buf, len+20,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    "String too long: %s", argv[3]);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    syslog(LOG_ERR, buf);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// . . .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Example 2.1 (no hints, 2 vulns)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(from </a:t>
            </a:r>
            <a:r>
              <a:rPr b="0" sz="1400" lang="en">
                <a:solidFill>
                  <a:schemeClr val="lt1"/>
                </a:solidFill>
              </a:rPr>
              <a:t>Jared DeMott.  “Source Code Auditing”. Black Hat 2008.)</a:t>
            </a:r>
          </a:p>
        </p:txBody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y="1600200" x="457200"/>
            <a:ext cy="4967700" cx="4329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#include &lt;syslog.h&gt;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char buf3[BUFLEN];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int i, len;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char *buf4;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char *buf5;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char *buf6[16];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if (argc != 12)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 exit(0);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// . . .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strncpy(buf3,argv[4], sizeof(buf3)-1);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strncat(buf3, argv[5],sizeof(buf3)-1);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 txBox="1"/>
          <p:nvPr>
            <p:ph idx="2" type="body"/>
          </p:nvPr>
        </p:nvSpPr>
        <p:spPr>
          <a:xfrm>
            <a:off y="1600200" x="4692275"/>
            <a:ext cy="4967700" cx="4329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if (fork()){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  execl(“/bin/ls”, “/bin/ls”, argv[6], 0);</a:t>
            </a:r>
          </a:p>
          <a:p>
            <a:pPr rtl="0" lvl="0" indent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char *p; //filter out metacharacters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if (p =strchr(argv[7], ‘&amp;’))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*p = 0;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if (p =strchr(argv[7], ‘`’))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*p = 0;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if (p =strchr(argv[7], ‘;’))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*p = 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if (p =strchr(argv[7], ‘|’))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*p = 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if (strlen(argv[7] &gt; 1024){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buf4 = malloc(20+strlen(argv[7]));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sprintf(buf4, “/bin/cat %s”, argv[7]);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system(buf4);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9" name="Shape 6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Concluding Remarks</a:t>
            </a:r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Not Comprehensive coverage of bugs / types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Best I expect you to understand without heavy C experience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5" name="Shape 6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6" name="Shape 6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CVEs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u="sng" b="1" lang="en">
                <a:solidFill>
                  <a:schemeClr val="hlink"/>
                </a:solidFill>
                <a:hlinkClick r:id="rId3"/>
              </a:rPr>
              <a:t>http://cve.mitre.org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Intended to be a comprehensive list of publicly known vulnerabilities &amp; exposures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u="sng" b="1" lang="en"/>
              <a:t>vulnerability</a:t>
            </a:r>
            <a:r>
              <a:rPr lang="en"/>
              <a:t>: "is a mistake in software that can be directly used by a hacker to gain access to a system or network"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u="sng" b="1" lang="en"/>
              <a:t>exposure</a:t>
            </a:r>
            <a:r>
              <a:rPr lang="en"/>
              <a:t>: "is a mistake in software that allows access to information or capabilities that can be used be a hacker as a stepping-stone into a system or network"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CCE (Common Configuration Enumeration)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Assigns unique identifiers to configuration guidance statements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example </a:t>
            </a:r>
            <a:r>
              <a:rPr b="1" lang="en"/>
              <a:t>configuration guidance statements</a:t>
            </a:r>
            <a:r>
              <a:rPr lang="en"/>
              <a:t>: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The required permissions for accessing the directory </a:t>
            </a:r>
            <a:r>
              <a:rPr lang="en">
                <a:solidFill>
                  <a:srgbClr val="CCCCCC"/>
                </a:solidFill>
              </a:rPr>
              <a:t>%System Root%\System32\Setup</a:t>
            </a:r>
            <a:r>
              <a:rPr lang="en"/>
              <a:t> should be "Administrator Account" only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The "account lockout threshold" for failed password attempts should be 3</a:t>
            </a:r>
          </a:p>
          <a:p>
            <a:pPr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For Linux, passwords should be stored in either SHA256 or SHA512, or the default DES formats and in the /etc/shadow file not the /etc/passwd file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CWE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software </a:t>
            </a:r>
            <a:r>
              <a:rPr u="sng" b="1" lang="en"/>
              <a:t>weakness</a:t>
            </a:r>
            <a:r>
              <a:rPr b="1" lang="en"/>
              <a:t> </a:t>
            </a:r>
            <a:r>
              <a:rPr lang="en"/>
              <a:t>is an error that may lead to a software vulnerability, such as those enumerated by the CVE list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Examples software weaknesses include: 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buffer overflows, format strings, etc.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structure and validity problems; common special element manipulations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channel and path errors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handler errors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CWE Examples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user interface errors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pathname traversal and equivalence errors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authentication errors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resource management errors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insufficient verification of data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code evaluation and injection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and randomness and predictability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i="1"/>
              <a:t>Weaknesses are a subset of bugs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