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7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6.xml" ContentType="application/vnd.openxmlformats-officedocument.presentationml.notesSlide+xml"/>
  <Override PartName="/ppt/notesSlides/notesSlide5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75.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7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7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76.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66.xml" Type="http://schemas.openxmlformats.org/officeDocument/2006/relationships/slide" Id="rId71"/><Relationship Target="slides/slide29.xml" Type="http://schemas.openxmlformats.org/officeDocument/2006/relationships/slide" Id="rId34"/><Relationship Target="slides/slide65.xml" Type="http://schemas.openxmlformats.org/officeDocument/2006/relationships/slide" Id="rId70"/><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75.xml" Type="http://schemas.openxmlformats.org/officeDocument/2006/relationships/slide" Id="rId80"/><Relationship Target="slides/slide38.xml" Type="http://schemas.openxmlformats.org/officeDocument/2006/relationships/slide" Id="rId43"/><Relationship Target="slides/slide39.xml" Type="http://schemas.openxmlformats.org/officeDocument/2006/relationships/slide" Id="rId44"/><Relationship Target="slides/slide77.xml" Type="http://schemas.openxmlformats.org/officeDocument/2006/relationships/slide" Id="rId82"/><Relationship Target="slides/slide40.xml" Type="http://schemas.openxmlformats.org/officeDocument/2006/relationships/slide" Id="rId45"/><Relationship Target="slides/slide76.xml" Type="http://schemas.openxmlformats.org/officeDocument/2006/relationships/slide" Id="rId81"/><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64.xml" Type="http://schemas.openxmlformats.org/officeDocument/2006/relationships/slide" Id="rId69"/><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1" name="Shape 3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6" name="Shape 366"/>
        <p:cNvGrpSpPr/>
        <p:nvPr/>
      </p:nvGrpSpPr>
      <p:grpSpPr>
        <a:xfrm>
          <a:off y="0" x="0"/>
          <a:ext cy="0" cx="0"/>
          <a:chOff y="0" x="0"/>
          <a:chExt cy="0" cx="0"/>
        </a:xfrm>
      </p:grpSpPr>
      <p:sp>
        <p:nvSpPr>
          <p:cNvPr id="367" name="Shape 36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8" name="Shape 3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2" name="Shape 372"/>
        <p:cNvGrpSpPr/>
        <p:nvPr/>
      </p:nvGrpSpPr>
      <p:grpSpPr>
        <a:xfrm>
          <a:off y="0" x="0"/>
          <a:ext cy="0" cx="0"/>
          <a:chOff y="0" x="0"/>
          <a:chExt cy="0" cx="0"/>
        </a:xfrm>
      </p:grpSpPr>
      <p:sp>
        <p:nvSpPr>
          <p:cNvPr id="373" name="Shape 37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4" name="Shape 3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8" name="Shape 378"/>
        <p:cNvGrpSpPr/>
        <p:nvPr/>
      </p:nvGrpSpPr>
      <p:grpSpPr>
        <a:xfrm>
          <a:off y="0" x="0"/>
          <a:ext cy="0" cx="0"/>
          <a:chOff y="0" x="0"/>
          <a:chExt cy="0" cx="0"/>
        </a:xfrm>
      </p:grpSpPr>
      <p:sp>
        <p:nvSpPr>
          <p:cNvPr id="379" name="Shape 37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0" name="Shape 3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4" name="Shape 384"/>
        <p:cNvGrpSpPr/>
        <p:nvPr/>
      </p:nvGrpSpPr>
      <p:grpSpPr>
        <a:xfrm>
          <a:off y="0" x="0"/>
          <a:ext cy="0" cx="0"/>
          <a:chOff y="0" x="0"/>
          <a:chExt cy="0" cx="0"/>
        </a:xfrm>
      </p:grpSpPr>
      <p:sp>
        <p:nvSpPr>
          <p:cNvPr id="385" name="Shape 38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6" name="Shape 3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2" name="Shape 3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6" name="Shape 396"/>
        <p:cNvGrpSpPr/>
        <p:nvPr/>
      </p:nvGrpSpPr>
      <p:grpSpPr>
        <a:xfrm>
          <a:off y="0" x="0"/>
          <a:ext cy="0" cx="0"/>
          <a:chOff y="0" x="0"/>
          <a:chExt cy="0" cx="0"/>
        </a:xfrm>
      </p:grpSpPr>
      <p:sp>
        <p:nvSpPr>
          <p:cNvPr id="397" name="Shape 39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8" name="Shape 3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2" name="Shape 402"/>
        <p:cNvGrpSpPr/>
        <p:nvPr/>
      </p:nvGrpSpPr>
      <p:grpSpPr>
        <a:xfrm>
          <a:off y="0" x="0"/>
          <a:ext cy="0" cx="0"/>
          <a:chOff y="0" x="0"/>
          <a:chExt cy="0" cx="0"/>
        </a:xfrm>
      </p:grpSpPr>
      <p:sp>
        <p:nvSpPr>
          <p:cNvPr id="403" name="Shape 40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4" name="Shape 4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8" name="Shape 408"/>
        <p:cNvGrpSpPr/>
        <p:nvPr/>
      </p:nvGrpSpPr>
      <p:grpSpPr>
        <a:xfrm>
          <a:off y="0" x="0"/>
          <a:ext cy="0" cx="0"/>
          <a:chOff y="0" x="0"/>
          <a:chExt cy="0" cx="0"/>
        </a:xfrm>
      </p:grpSpPr>
      <p:sp>
        <p:nvSpPr>
          <p:cNvPr id="409" name="Shape 40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0" name="Shape 4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4" name="Shape 414"/>
        <p:cNvGrpSpPr/>
        <p:nvPr/>
      </p:nvGrpSpPr>
      <p:grpSpPr>
        <a:xfrm>
          <a:off y="0" x="0"/>
          <a:ext cy="0" cx="0"/>
          <a:chOff y="0" x="0"/>
          <a:chExt cy="0" cx="0"/>
        </a:xfrm>
      </p:grpSpPr>
      <p:sp>
        <p:nvSpPr>
          <p:cNvPr id="415" name="Shape 41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6" name="Shape 4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0" name="Shape 420"/>
        <p:cNvGrpSpPr/>
        <p:nvPr/>
      </p:nvGrpSpPr>
      <p:grpSpPr>
        <a:xfrm>
          <a:off y="0" x="0"/>
          <a:ext cy="0" cx="0"/>
          <a:chOff y="0" x="0"/>
          <a:chExt cy="0" cx="0"/>
        </a:xfrm>
      </p:grpSpPr>
      <p:sp>
        <p:nvSpPr>
          <p:cNvPr id="421" name="Shape 42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2" name="Shape 42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6" name="Shape 426"/>
        <p:cNvGrpSpPr/>
        <p:nvPr/>
      </p:nvGrpSpPr>
      <p:grpSpPr>
        <a:xfrm>
          <a:off y="0" x="0"/>
          <a:ext cy="0" cx="0"/>
          <a:chOff y="0" x="0"/>
          <a:chExt cy="0" cx="0"/>
        </a:xfrm>
      </p:grpSpPr>
      <p:sp>
        <p:nvSpPr>
          <p:cNvPr id="427" name="Shape 42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8" name="Shape 4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2" name="Shape 432"/>
        <p:cNvGrpSpPr/>
        <p:nvPr/>
      </p:nvGrpSpPr>
      <p:grpSpPr>
        <a:xfrm>
          <a:off y="0" x="0"/>
          <a:ext cy="0" cx="0"/>
          <a:chOff y="0" x="0"/>
          <a:chExt cy="0" cx="0"/>
        </a:xfrm>
      </p:grpSpPr>
      <p:sp>
        <p:nvSpPr>
          <p:cNvPr id="433" name="Shape 43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4" name="Shape 4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8" name="Shape 438"/>
        <p:cNvGrpSpPr/>
        <p:nvPr/>
      </p:nvGrpSpPr>
      <p:grpSpPr>
        <a:xfrm>
          <a:off y="0" x="0"/>
          <a:ext cy="0" cx="0"/>
          <a:chOff y="0" x="0"/>
          <a:chExt cy="0" cx="0"/>
        </a:xfrm>
      </p:grpSpPr>
      <p:sp>
        <p:nvSpPr>
          <p:cNvPr id="439" name="Shape 43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0" name="Shape 4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4" name="Shape 444"/>
        <p:cNvGrpSpPr/>
        <p:nvPr/>
      </p:nvGrpSpPr>
      <p:grpSpPr>
        <a:xfrm>
          <a:off y="0" x="0"/>
          <a:ext cy="0" cx="0"/>
          <a:chOff y="0" x="0"/>
          <a:chExt cy="0" cx="0"/>
        </a:xfrm>
      </p:grpSpPr>
      <p:sp>
        <p:nvSpPr>
          <p:cNvPr id="445" name="Shape 44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6" name="Shape 4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1" name="Shape 451"/>
        <p:cNvGrpSpPr/>
        <p:nvPr/>
      </p:nvGrpSpPr>
      <p:grpSpPr>
        <a:xfrm>
          <a:off y="0" x="0"/>
          <a:ext cy="0" cx="0"/>
          <a:chOff y="0" x="0"/>
          <a:chExt cy="0" cx="0"/>
        </a:xfrm>
      </p:grpSpPr>
      <p:sp>
        <p:nvSpPr>
          <p:cNvPr id="452" name="Shape 45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3" name="Shape 4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7" name="Shape 457"/>
        <p:cNvGrpSpPr/>
        <p:nvPr/>
      </p:nvGrpSpPr>
      <p:grpSpPr>
        <a:xfrm>
          <a:off y="0" x="0"/>
          <a:ext cy="0" cx="0"/>
          <a:chOff y="0" x="0"/>
          <a:chExt cy="0" cx="0"/>
        </a:xfrm>
      </p:grpSpPr>
      <p:sp>
        <p:nvSpPr>
          <p:cNvPr id="458" name="Shape 45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9" name="Shape 4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3" name="Shape 463"/>
        <p:cNvGrpSpPr/>
        <p:nvPr/>
      </p:nvGrpSpPr>
      <p:grpSpPr>
        <a:xfrm>
          <a:off y="0" x="0"/>
          <a:ext cy="0" cx="0"/>
          <a:chOff y="0" x="0"/>
          <a:chExt cy="0" cx="0"/>
        </a:xfrm>
      </p:grpSpPr>
      <p:sp>
        <p:nvSpPr>
          <p:cNvPr id="464" name="Shape 4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5" name="Shape 4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1" name="Shape 4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7" name="Shape 477"/>
        <p:cNvGrpSpPr/>
        <p:nvPr/>
      </p:nvGrpSpPr>
      <p:grpSpPr>
        <a:xfrm>
          <a:off y="0" x="0"/>
          <a:ext cy="0" cx="0"/>
          <a:chOff y="0" x="0"/>
          <a:chExt cy="0" cx="0"/>
        </a:xfrm>
      </p:grpSpPr>
      <p:sp>
        <p:nvSpPr>
          <p:cNvPr id="478" name="Shape 47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9" name="Shape 4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3" name="Shape 483"/>
        <p:cNvGrpSpPr/>
        <p:nvPr/>
      </p:nvGrpSpPr>
      <p:grpSpPr>
        <a:xfrm>
          <a:off y="0" x="0"/>
          <a:ext cy="0" cx="0"/>
          <a:chOff y="0" x="0"/>
          <a:chExt cy="0" cx="0"/>
        </a:xfrm>
      </p:grpSpPr>
      <p:sp>
        <p:nvSpPr>
          <p:cNvPr id="484" name="Shape 4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5" name="Shape 4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9" name="Shape 489"/>
        <p:cNvGrpSpPr/>
        <p:nvPr/>
      </p:nvGrpSpPr>
      <p:grpSpPr>
        <a:xfrm>
          <a:off y="0" x="0"/>
          <a:ext cy="0" cx="0"/>
          <a:chOff y="0" x="0"/>
          <a:chExt cy="0" cx="0"/>
        </a:xfrm>
      </p:grpSpPr>
      <p:sp>
        <p:nvSpPr>
          <p:cNvPr id="490" name="Shape 49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1" name="Shape 4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5" name="Shape 495"/>
        <p:cNvGrpSpPr/>
        <p:nvPr/>
      </p:nvGrpSpPr>
      <p:grpSpPr>
        <a:xfrm>
          <a:off y="0" x="0"/>
          <a:ext cy="0" cx="0"/>
          <a:chOff y="0" x="0"/>
          <a:chExt cy="0" cx="0"/>
        </a:xfrm>
      </p:grpSpPr>
      <p:sp>
        <p:nvSpPr>
          <p:cNvPr id="496" name="Shape 49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7" name="Shape 4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1" name="Shape 501"/>
        <p:cNvGrpSpPr/>
        <p:nvPr/>
      </p:nvGrpSpPr>
      <p:grpSpPr>
        <a:xfrm>
          <a:off y="0" x="0"/>
          <a:ext cy="0" cx="0"/>
          <a:chOff y="0" x="0"/>
          <a:chExt cy="0" cx="0"/>
        </a:xfrm>
      </p:grpSpPr>
      <p:sp>
        <p:nvSpPr>
          <p:cNvPr id="502" name="Shape 50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3" name="Shape 5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7" name="Shape 507"/>
        <p:cNvGrpSpPr/>
        <p:nvPr/>
      </p:nvGrpSpPr>
      <p:grpSpPr>
        <a:xfrm>
          <a:off y="0" x="0"/>
          <a:ext cy="0" cx="0"/>
          <a:chOff y="0" x="0"/>
          <a:chExt cy="0" cx="0"/>
        </a:xfrm>
      </p:grpSpPr>
      <p:sp>
        <p:nvSpPr>
          <p:cNvPr id="508" name="Shape 50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9" name="Shape 5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4" name="Shape 514"/>
        <p:cNvGrpSpPr/>
        <p:nvPr/>
      </p:nvGrpSpPr>
      <p:grpSpPr>
        <a:xfrm>
          <a:off y="0" x="0"/>
          <a:ext cy="0" cx="0"/>
          <a:chOff y="0" x="0"/>
          <a:chExt cy="0" cx="0"/>
        </a:xfrm>
      </p:grpSpPr>
      <p:sp>
        <p:nvSpPr>
          <p:cNvPr id="515" name="Shape 51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6" name="Shape 5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0" name="Shape 520"/>
        <p:cNvGrpSpPr/>
        <p:nvPr/>
      </p:nvGrpSpPr>
      <p:grpSpPr>
        <a:xfrm>
          <a:off y="0" x="0"/>
          <a:ext cy="0" cx="0"/>
          <a:chOff y="0" x="0"/>
          <a:chExt cy="0" cx="0"/>
        </a:xfrm>
      </p:grpSpPr>
      <p:sp>
        <p:nvSpPr>
          <p:cNvPr id="521" name="Shape 52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2" name="Shape 5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6" name="Shape 526"/>
        <p:cNvGrpSpPr/>
        <p:nvPr/>
      </p:nvGrpSpPr>
      <p:grpSpPr>
        <a:xfrm>
          <a:off y="0" x="0"/>
          <a:ext cy="0" cx="0"/>
          <a:chOff y="0" x="0"/>
          <a:chExt cy="0" cx="0"/>
        </a:xfrm>
      </p:grpSpPr>
      <p:sp>
        <p:nvSpPr>
          <p:cNvPr id="527" name="Shape 52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8" name="Shape 5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4" name="Shape 5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8" name="Shape 538"/>
        <p:cNvGrpSpPr/>
        <p:nvPr/>
      </p:nvGrpSpPr>
      <p:grpSpPr>
        <a:xfrm>
          <a:off y="0" x="0"/>
          <a:ext cy="0" cx="0"/>
          <a:chOff y="0" x="0"/>
          <a:chExt cy="0" cx="0"/>
        </a:xfrm>
      </p:grpSpPr>
      <p:sp>
        <p:nvSpPr>
          <p:cNvPr id="539" name="Shape 53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0" name="Shape 5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4" name="Shape 544"/>
        <p:cNvGrpSpPr/>
        <p:nvPr/>
      </p:nvGrpSpPr>
      <p:grpSpPr>
        <a:xfrm>
          <a:off y="0" x="0"/>
          <a:ext cy="0" cx="0"/>
          <a:chOff y="0" x="0"/>
          <a:chExt cy="0" cx="0"/>
        </a:xfrm>
      </p:grpSpPr>
      <p:sp>
        <p:nvSpPr>
          <p:cNvPr id="545" name="Shape 54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6" name="Shape 5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0" name="Shape 550"/>
        <p:cNvGrpSpPr/>
        <p:nvPr/>
      </p:nvGrpSpPr>
      <p:grpSpPr>
        <a:xfrm>
          <a:off y="0" x="0"/>
          <a:ext cy="0" cx="0"/>
          <a:chOff y="0" x="0"/>
          <a:chExt cy="0" cx="0"/>
        </a:xfrm>
      </p:grpSpPr>
      <p:sp>
        <p:nvSpPr>
          <p:cNvPr id="551" name="Shape 55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2" name="Shape 5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6" name="Shape 556"/>
        <p:cNvGrpSpPr/>
        <p:nvPr/>
      </p:nvGrpSpPr>
      <p:grpSpPr>
        <a:xfrm>
          <a:off y="0" x="0"/>
          <a:ext cy="0" cx="0"/>
          <a:chOff y="0" x="0"/>
          <a:chExt cy="0" cx="0"/>
        </a:xfrm>
      </p:grpSpPr>
      <p:sp>
        <p:nvSpPr>
          <p:cNvPr id="557" name="Shape 55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8" name="Shape 5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2" name="Shape 562"/>
        <p:cNvGrpSpPr/>
        <p:nvPr/>
      </p:nvGrpSpPr>
      <p:grpSpPr>
        <a:xfrm>
          <a:off y="0" x="0"/>
          <a:ext cy="0" cx="0"/>
          <a:chOff y="0" x="0"/>
          <a:chExt cy="0" cx="0"/>
        </a:xfrm>
      </p:grpSpPr>
      <p:sp>
        <p:nvSpPr>
          <p:cNvPr id="563" name="Shape 56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4" name="Shape 5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8" name="Shape 568"/>
        <p:cNvGrpSpPr/>
        <p:nvPr/>
      </p:nvGrpSpPr>
      <p:grpSpPr>
        <a:xfrm>
          <a:off y="0" x="0"/>
          <a:ext cy="0" cx="0"/>
          <a:chOff y="0" x="0"/>
          <a:chExt cy="0" cx="0"/>
        </a:xfrm>
      </p:grpSpPr>
      <p:sp>
        <p:nvSpPr>
          <p:cNvPr id="569" name="Shape 56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0" name="Shape 5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4" name="Shape 574"/>
        <p:cNvGrpSpPr/>
        <p:nvPr/>
      </p:nvGrpSpPr>
      <p:grpSpPr>
        <a:xfrm>
          <a:off y="0" x="0"/>
          <a:ext cy="0" cx="0"/>
          <a:chOff y="0" x="0"/>
          <a:chExt cy="0" cx="0"/>
        </a:xfrm>
      </p:grpSpPr>
      <p:sp>
        <p:nvSpPr>
          <p:cNvPr id="575" name="Shape 57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6" name="Shape 5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0" name="Shape 580"/>
        <p:cNvGrpSpPr/>
        <p:nvPr/>
      </p:nvGrpSpPr>
      <p:grpSpPr>
        <a:xfrm>
          <a:off y="0" x="0"/>
          <a:ext cy="0" cx="0"/>
          <a:chOff y="0" x="0"/>
          <a:chExt cy="0" cx="0"/>
        </a:xfrm>
      </p:grpSpPr>
      <p:sp>
        <p:nvSpPr>
          <p:cNvPr id="581" name="Shape 58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2" name="Shape 58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6" name="Shape 586"/>
        <p:cNvGrpSpPr/>
        <p:nvPr/>
      </p:nvGrpSpPr>
      <p:grpSpPr>
        <a:xfrm>
          <a:off y="0" x="0"/>
          <a:ext cy="0" cx="0"/>
          <a:chOff y="0" x="0"/>
          <a:chExt cy="0" cx="0"/>
        </a:xfrm>
      </p:grpSpPr>
      <p:sp>
        <p:nvSpPr>
          <p:cNvPr id="587" name="Shape 58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8" name="Shape 5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2" name="Shape 592"/>
        <p:cNvGrpSpPr/>
        <p:nvPr/>
      </p:nvGrpSpPr>
      <p:grpSpPr>
        <a:xfrm>
          <a:off y="0" x="0"/>
          <a:ext cy="0" cx="0"/>
          <a:chOff y="0" x="0"/>
          <a:chExt cy="0" cx="0"/>
        </a:xfrm>
      </p:grpSpPr>
      <p:sp>
        <p:nvSpPr>
          <p:cNvPr id="593" name="Shape 59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4" name="Shape 5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8" name="Shape 598"/>
        <p:cNvGrpSpPr/>
        <p:nvPr/>
      </p:nvGrpSpPr>
      <p:grpSpPr>
        <a:xfrm>
          <a:off y="0" x="0"/>
          <a:ext cy="0" cx="0"/>
          <a:chOff y="0" x="0"/>
          <a:chExt cy="0" cx="0"/>
        </a:xfrm>
      </p:grpSpPr>
      <p:sp>
        <p:nvSpPr>
          <p:cNvPr id="599" name="Shape 59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0" name="Shape 6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4" name="Shape 604"/>
        <p:cNvGrpSpPr/>
        <p:nvPr/>
      </p:nvGrpSpPr>
      <p:grpSpPr>
        <a:xfrm>
          <a:off y="0" x="0"/>
          <a:ext cy="0" cx="0"/>
          <a:chOff y="0" x="0"/>
          <a:chExt cy="0" cx="0"/>
        </a:xfrm>
      </p:grpSpPr>
      <p:sp>
        <p:nvSpPr>
          <p:cNvPr id="605" name="Shape 60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6" name="Shape 6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0" name="Shape 610"/>
        <p:cNvGrpSpPr/>
        <p:nvPr/>
      </p:nvGrpSpPr>
      <p:grpSpPr>
        <a:xfrm>
          <a:off y="0" x="0"/>
          <a:ext cy="0" cx="0"/>
          <a:chOff y="0" x="0"/>
          <a:chExt cy="0" cx="0"/>
        </a:xfrm>
      </p:grpSpPr>
      <p:sp>
        <p:nvSpPr>
          <p:cNvPr id="611" name="Shape 61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2" name="Shape 6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8" name="Shape 638"/>
        <p:cNvGrpSpPr/>
        <p:nvPr/>
      </p:nvGrpSpPr>
      <p:grpSpPr>
        <a:xfrm>
          <a:off y="0" x="0"/>
          <a:ext cy="0" cx="0"/>
          <a:chOff y="0" x="0"/>
          <a:chExt cy="0" cx="0"/>
        </a:xfrm>
      </p:grpSpPr>
      <p:sp>
        <p:nvSpPr>
          <p:cNvPr id="639" name="Shape 63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0" name="Shape 6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4" name="Shape 644"/>
        <p:cNvGrpSpPr/>
        <p:nvPr/>
      </p:nvGrpSpPr>
      <p:grpSpPr>
        <a:xfrm>
          <a:off y="0" x="0"/>
          <a:ext cy="0" cx="0"/>
          <a:chOff y="0" x="0"/>
          <a:chExt cy="0" cx="0"/>
        </a:xfrm>
      </p:grpSpPr>
      <p:sp>
        <p:nvSpPr>
          <p:cNvPr id="645" name="Shape 64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6" name="Shape 6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0" name="Shape 650"/>
        <p:cNvGrpSpPr/>
        <p:nvPr/>
      </p:nvGrpSpPr>
      <p:grpSpPr>
        <a:xfrm>
          <a:off y="0" x="0"/>
          <a:ext cy="0" cx="0"/>
          <a:chOff y="0" x="0"/>
          <a:chExt cy="0" cx="0"/>
        </a:xfrm>
      </p:grpSpPr>
      <p:sp>
        <p:nvSpPr>
          <p:cNvPr id="651" name="Shape 65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2" name="Shape 6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6" name="Shape 656"/>
        <p:cNvGrpSpPr/>
        <p:nvPr/>
      </p:nvGrpSpPr>
      <p:grpSpPr>
        <a:xfrm>
          <a:off y="0" x="0"/>
          <a:ext cy="0" cx="0"/>
          <a:chOff y="0" x="0"/>
          <a:chExt cy="0" cx="0"/>
        </a:xfrm>
      </p:grpSpPr>
      <p:sp>
        <p:nvSpPr>
          <p:cNvPr id="657" name="Shape 65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8" name="Shape 6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2" name="Shape 662"/>
        <p:cNvGrpSpPr/>
        <p:nvPr/>
      </p:nvGrpSpPr>
      <p:grpSpPr>
        <a:xfrm>
          <a:off y="0" x="0"/>
          <a:ext cy="0" cx="0"/>
          <a:chOff y="0" x="0"/>
          <a:chExt cy="0" cx="0"/>
        </a:xfrm>
      </p:grpSpPr>
      <p:sp>
        <p:nvSpPr>
          <p:cNvPr id="663" name="Shape 66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4" name="Shape 6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8" name="Shape 668"/>
        <p:cNvGrpSpPr/>
        <p:nvPr/>
      </p:nvGrpSpPr>
      <p:grpSpPr>
        <a:xfrm>
          <a:off y="0" x="0"/>
          <a:ext cy="0" cx="0"/>
          <a:chOff y="0" x="0"/>
          <a:chExt cy="0" cx="0"/>
        </a:xfrm>
      </p:grpSpPr>
      <p:sp>
        <p:nvSpPr>
          <p:cNvPr id="669" name="Shape 66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0" name="Shape 6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4" name="Shape 674"/>
        <p:cNvGrpSpPr/>
        <p:nvPr/>
      </p:nvGrpSpPr>
      <p:grpSpPr>
        <a:xfrm>
          <a:off y="0" x="0"/>
          <a:ext cy="0" cx="0"/>
          <a:chOff y="0" x="0"/>
          <a:chExt cy="0" cx="0"/>
        </a:xfrm>
      </p:grpSpPr>
      <p:sp>
        <p:nvSpPr>
          <p:cNvPr id="675" name="Shape 67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6" name="Shape 6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0" name="Shape 680"/>
        <p:cNvGrpSpPr/>
        <p:nvPr/>
      </p:nvGrpSpPr>
      <p:grpSpPr>
        <a:xfrm>
          <a:off y="0" x="0"/>
          <a:ext cy="0" cx="0"/>
          <a:chOff y="0" x="0"/>
          <a:chExt cy="0" cx="0"/>
        </a:xfrm>
      </p:grpSpPr>
      <p:sp>
        <p:nvSpPr>
          <p:cNvPr id="681" name="Shape 68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2" name="Shape 6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6" name="Shape 686"/>
        <p:cNvGrpSpPr/>
        <p:nvPr/>
      </p:nvGrpSpPr>
      <p:grpSpPr>
        <a:xfrm>
          <a:off y="0" x="0"/>
          <a:ext cy="0" cx="0"/>
          <a:chOff y="0" x="0"/>
          <a:chExt cy="0" cx="0"/>
        </a:xfrm>
      </p:grpSpPr>
      <p:sp>
        <p:nvSpPr>
          <p:cNvPr id="687" name="Shape 6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8" name="Shape 6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473108" x="685800"/>
            <a:ext cy="2842199" cx="7772400"/>
          </a:xfrm>
          <a:prstGeom prst="rect">
            <a:avLst/>
          </a:prstGeom>
        </p:spPr>
        <p:txBody>
          <a:bodyPr bIns="91425" rIns="91425" lIns="91425" tIns="91425" anchor="b" anchorCtr="0"/>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11" name="Shape 11"/>
          <p:cNvSpPr txBox="1"/>
          <p:nvPr>
            <p:ph idx="1" type="subTitle"/>
          </p:nvPr>
        </p:nvSpPr>
        <p:spPr>
          <a:xfrm>
            <a:off y="3896921" x="685800"/>
            <a:ext cy="460800" cx="7772400"/>
          </a:xfrm>
          <a:prstGeom prst="rect">
            <a:avLst/>
          </a:prstGeom>
        </p:spPr>
        <p:txBody>
          <a:bodyPr bIns="91425" rIns="91425" lIns="91425" tIns="91425" anchor="ctr" anchorCtr="0"/>
          <a:lstStyle>
            <a:lvl1pPr rtl="0">
              <a:spcBef>
                <a:spcPts val="0"/>
              </a:spcBef>
              <a:buNone/>
              <a:defRPr/>
            </a:lvl1pPr>
            <a:lvl2pPr rtl="0">
              <a:spcBef>
                <a:spcPts val="0"/>
              </a:spcBef>
              <a:buSzPct val="100000"/>
              <a:buNone/>
              <a:defRPr sz="3000"/>
            </a:lvl2pPr>
            <a:lvl3pPr rtl="0">
              <a:spcBef>
                <a:spcPts val="0"/>
              </a:spcBef>
              <a:buSzPct val="100000"/>
              <a:buNone/>
              <a:defRPr sz="3000"/>
            </a:lvl3pPr>
            <a:lvl4pPr rtl="0">
              <a:spcBef>
                <a:spcPts val="0"/>
              </a:spcBef>
              <a:buSzPct val="100000"/>
              <a:buNone/>
              <a:defRPr sz="3000"/>
            </a:lvl4pPr>
            <a:lvl5pPr rtl="0">
              <a:spcBef>
                <a:spcPts val="0"/>
              </a:spcBef>
              <a:buSzPct val="100000"/>
              <a:buNone/>
              <a:defRPr sz="3000"/>
            </a:lvl5pPr>
            <a:lvl6pPr rtl="0">
              <a:spcBef>
                <a:spcPts val="0"/>
              </a:spcBef>
              <a:buSzPct val="100000"/>
              <a:buNone/>
              <a:defRPr sz="3000"/>
            </a:lvl6pPr>
            <a:lvl7pPr rtl="0">
              <a:spcBef>
                <a:spcPts val="0"/>
              </a:spcBef>
              <a:buSzPct val="100000"/>
              <a:buNone/>
              <a:defRPr sz="3000"/>
            </a:lvl7pPr>
            <a:lvl8pPr rtl="0">
              <a:spcBef>
                <a:spcPts val="0"/>
              </a:spcBef>
              <a:buSzPct val="100000"/>
              <a:buNone/>
              <a:defRPr sz="3000"/>
            </a:lvl8pPr>
            <a:lvl9pPr rtl="0">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139527"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139527"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9" cx="3925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3" name="Shape 23"/>
          <p:cNvSpPr txBox="1"/>
          <p:nvPr>
            <p:ph idx="2" type="body"/>
          </p:nvPr>
        </p:nvSpPr>
        <p:spPr>
          <a:xfrm>
            <a:off y="1200150" x="4761353"/>
            <a:ext cy="3725699" cx="3925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7" name="Shape 27"/>
          <p:cNvSpPr txBox="1"/>
          <p:nvPr>
            <p:ph type="title"/>
          </p:nvPr>
        </p:nvSpPr>
        <p:spPr>
          <a:xfrm>
            <a:off y="139527"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2" x="372035"/>
            <a:ext cy="649199" cx="8399999"/>
          </a:xfrm>
          <a:prstGeom prst="rect">
            <a:avLst/>
          </a:prstGeom>
        </p:spPr>
        <p:txBody>
          <a:bodyPr bIns="91425" rIns="91425" lIns="91425" tIns="91425" anchor="t" anchorCtr="0"/>
          <a:lstStyle>
            <a:lvl1pPr rtl="0">
              <a:spcBef>
                <a:spcPts val="0"/>
              </a:spcBef>
              <a:buClr>
                <a:schemeClr val="lt1"/>
              </a:buClr>
              <a:buSzPct val="100000"/>
              <a:buNone/>
              <a:defRPr b="1" sz="2400">
                <a:solidFill>
                  <a:schemeClr val="lt1"/>
                </a:solidFill>
              </a:defRPr>
            </a:lvl1pPr>
          </a:lstStyle>
          <a:p/>
        </p:txBody>
      </p:sp>
      <p:sp>
        <p:nvSpPr>
          <p:cNvPr id="30" name="Shape 30"/>
          <p:cNvSpPr/>
          <p:nvPr/>
        </p:nvSpPr>
        <p:spPr>
          <a:xfrm>
            <a:off y="233279" x="372035"/>
            <a:ext cy="3868499" cx="8399999"/>
          </a:xfrm>
          <a:prstGeom prst="roundRect">
            <a:avLst>
              <a:gd fmla="val 2776"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9" cx="8399999"/>
          </a:xfrm>
          <a:prstGeom prst="roundRect">
            <a:avLst>
              <a:gd fmla="val 2255"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buClr>
                <a:schemeClr val="dk2"/>
              </a:buClr>
              <a:buSzPct val="100000"/>
              <a:buNone/>
              <a:defRPr b="1" sz="3600">
                <a:solidFill>
                  <a:schemeClr val="dk2"/>
                </a:solidFill>
              </a:defRPr>
            </a:lvl1pPr>
            <a:lvl2pPr rtl="0">
              <a:spcBef>
                <a:spcPts val="0"/>
              </a:spcBef>
              <a:buClr>
                <a:schemeClr val="dk2"/>
              </a:buClr>
              <a:buSzPct val="100000"/>
              <a:buNone/>
              <a:defRPr b="1" sz="3600">
                <a:solidFill>
                  <a:schemeClr val="dk2"/>
                </a:solidFill>
              </a:defRPr>
            </a:lvl2pPr>
            <a:lvl3pPr rtl="0">
              <a:spcBef>
                <a:spcPts val="0"/>
              </a:spcBef>
              <a:buClr>
                <a:schemeClr val="dk2"/>
              </a:buClr>
              <a:buSzPct val="100000"/>
              <a:buNone/>
              <a:defRPr b="1" sz="3600">
                <a:solidFill>
                  <a:schemeClr val="dk2"/>
                </a:solidFill>
              </a:defRPr>
            </a:lvl3pPr>
            <a:lvl4pPr rtl="0">
              <a:spcBef>
                <a:spcPts val="0"/>
              </a:spcBef>
              <a:buClr>
                <a:schemeClr val="dk2"/>
              </a:buClr>
              <a:buSzPct val="100000"/>
              <a:buNone/>
              <a:defRPr b="1" sz="3600">
                <a:solidFill>
                  <a:schemeClr val="dk2"/>
                </a:solidFill>
              </a:defRPr>
            </a:lvl4pPr>
            <a:lvl5pPr rtl="0">
              <a:spcBef>
                <a:spcPts val="0"/>
              </a:spcBef>
              <a:buClr>
                <a:schemeClr val="dk2"/>
              </a:buClr>
              <a:buSzPct val="100000"/>
              <a:buNone/>
              <a:defRPr b="1" sz="3600">
                <a:solidFill>
                  <a:schemeClr val="dk2"/>
                </a:solidFill>
              </a:defRPr>
            </a:lvl5pPr>
            <a:lvl6pPr rtl="0">
              <a:spcBef>
                <a:spcPts val="0"/>
              </a:spcBef>
              <a:buClr>
                <a:schemeClr val="dk2"/>
              </a:buClr>
              <a:buSzPct val="100000"/>
              <a:buNone/>
              <a:defRPr b="1" sz="3600">
                <a:solidFill>
                  <a:schemeClr val="dk2"/>
                </a:solidFill>
              </a:defRPr>
            </a:lvl6pPr>
            <a:lvl7pPr rtl="0">
              <a:spcBef>
                <a:spcPts val="0"/>
              </a:spcBef>
              <a:buClr>
                <a:schemeClr val="dk2"/>
              </a:buClr>
              <a:buSzPct val="100000"/>
              <a:buNone/>
              <a:defRPr b="1" sz="3600">
                <a:solidFill>
                  <a:schemeClr val="dk2"/>
                </a:solidFill>
              </a:defRPr>
            </a:lvl7pPr>
            <a:lvl8pPr rtl="0">
              <a:spcBef>
                <a:spcPts val="0"/>
              </a:spcBef>
              <a:buClr>
                <a:schemeClr val="dk2"/>
              </a:buClr>
              <a:buSzPct val="100000"/>
              <a:buNone/>
              <a:defRPr b="1" sz="3600">
                <a:solidFill>
                  <a:schemeClr val="dk2"/>
                </a:solidFill>
              </a:defRPr>
            </a:lvl8pPr>
            <a:lvl9pPr rtl="0">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6.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6.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6.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6.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6.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http://en.wikipedia.org/wiki/Jail_(computer_security)" Type="http://schemas.openxmlformats.org/officeDocument/2006/relationships/hyperlink" TargetMode="External" Id="rId4"/><Relationship Target="../media/image03.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http://www.cyberciti.biz/tips/linux-more-on-user-id-password-and-group-management.html" Type="http://schemas.openxmlformats.org/officeDocument/2006/relationships/hyperlink" TargetMode="External"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http://www.acm.uiuc.edu/workshops/security/setuid.html" Type="http://schemas.openxmlformats.org/officeDocument/2006/relationships/hyperlink" TargetMode="External"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 Target="mailto:redwood@cs.fsu.edu"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p:spPr>
        <p:txBody>
          <a:bodyPr bIns="91425" rIns="91425" lIns="91425" tIns="91425" anchor="b" anchorCtr="0">
            <a:noAutofit/>
          </a:bodyPr>
          <a:lstStyle/>
          <a:p>
            <a:pPr algn="ctr" rtl="0" lvl="0">
              <a:spcBef>
                <a:spcPts val="0"/>
              </a:spcBef>
              <a:buNone/>
            </a:pPr>
            <a:r>
              <a:rPr lang="en"/>
              <a:t>The Permissions Spectrum</a:t>
            </a:r>
          </a:p>
        </p:txBody>
      </p:sp>
      <p:sp>
        <p:nvSpPr>
          <p:cNvPr id="35" name="Shape 35"/>
          <p:cNvSpPr txBox="1"/>
          <p:nvPr>
            <p:ph idx="1" type="subTitle"/>
          </p:nvPr>
        </p:nvSpPr>
        <p:spPr>
          <a:xfrm>
            <a:off y="3896921" x="685800"/>
            <a:ext cy="460800" cx="7772400"/>
          </a:xfrm>
          <a:prstGeom prst="rect">
            <a:avLst/>
          </a:prstGeom>
        </p:spPr>
        <p:txBody>
          <a:bodyPr bIns="91425" rIns="91425" lIns="91425" tIns="91425" anchor="ctr" anchorCtr="0">
            <a:noAutofit/>
          </a:bodyPr>
          <a:lstStyle/>
          <a:p>
            <a:pPr rtl="0" lvl="0">
              <a:spcBef>
                <a:spcPts val="0"/>
              </a:spcBef>
              <a:buNone/>
            </a:pPr>
            <a:r>
              <a:rPr lang="en"/>
              <a:t>Offensive Computer Security </a:t>
            </a:r>
            <a:br>
              <a:rPr lang="en"/>
            </a:br>
            <a:r>
              <a:rPr lang="en"/>
              <a:t>(FSU Spring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The “Practical” Rings model</a:t>
            </a:r>
          </a:p>
        </p:txBody>
      </p:sp>
      <p:sp>
        <p:nvSpPr>
          <p:cNvPr id="90" name="Shape 90"/>
          <p:cNvSpPr txBox="1"/>
          <p:nvPr>
            <p:ph idx="1" type="body"/>
          </p:nvPr>
        </p:nvSpPr>
        <p:spPr>
          <a:xfrm>
            <a:off y="1200150" x="457200"/>
            <a:ext cy="3725699" cx="6355200"/>
          </a:xfrm>
          <a:prstGeom prst="rect">
            <a:avLst/>
          </a:prstGeom>
        </p:spPr>
        <p:txBody>
          <a:bodyPr bIns="91425" rIns="91425" lIns="91425" tIns="91425" anchor="t" anchorCtr="0">
            <a:noAutofit/>
          </a:bodyPr>
          <a:lstStyle/>
          <a:p>
            <a:pPr rtl="0" lvl="0" indent="-368300" marL="457200">
              <a:spcBef>
                <a:spcPts val="0"/>
              </a:spcBef>
              <a:buClr>
                <a:schemeClr val="dk1"/>
              </a:buClr>
              <a:buSzPct val="100000"/>
              <a:buFont typeface="Arial"/>
              <a:buChar char="●"/>
            </a:pPr>
            <a:r>
              <a:rPr sz="2200" lang="en"/>
              <a:t>For fault tolerance, and security</a:t>
            </a:r>
          </a:p>
          <a:p>
            <a:pPr rtl="0" lvl="0" indent="-368300" marL="457200">
              <a:spcBef>
                <a:spcPts val="0"/>
              </a:spcBef>
              <a:buClr>
                <a:schemeClr val="dk1"/>
              </a:buClr>
              <a:buSzPct val="100000"/>
              <a:buFont typeface="Arial"/>
              <a:buChar char="●"/>
            </a:pPr>
            <a:r>
              <a:rPr sz="2200" lang="en"/>
              <a:t>Provide different levels of access </a:t>
            </a:r>
          </a:p>
          <a:p>
            <a:pPr rtl="0" lvl="1" indent="-368300" marL="914400">
              <a:spcBef>
                <a:spcPts val="0"/>
              </a:spcBef>
              <a:buClr>
                <a:schemeClr val="dk1"/>
              </a:buClr>
              <a:buSzPct val="100000"/>
              <a:buFont typeface="Courier New"/>
              <a:buChar char="o"/>
            </a:pPr>
            <a:r>
              <a:rPr sz="2200" lang="en"/>
              <a:t>4 Sandboxed non-root user applications</a:t>
            </a:r>
          </a:p>
          <a:p>
            <a:pPr rtl="0" lvl="1" indent="-368300" marL="914400">
              <a:spcBef>
                <a:spcPts val="0"/>
              </a:spcBef>
              <a:buClr>
                <a:schemeClr val="dk1"/>
              </a:buClr>
              <a:buSzPct val="100000"/>
              <a:buFont typeface="Courier New"/>
              <a:buChar char="o"/>
            </a:pPr>
            <a:r>
              <a:rPr sz="2200" lang="en"/>
              <a:t>3 Normal non-root user applications</a:t>
            </a:r>
          </a:p>
          <a:p>
            <a:pPr rtl="0" lvl="1" indent="-368300" marL="914400">
              <a:spcBef>
                <a:spcPts val="0"/>
              </a:spcBef>
              <a:buClr>
                <a:schemeClr val="dk1"/>
              </a:buClr>
              <a:buSzPct val="100000"/>
              <a:buFont typeface="Courier New"/>
              <a:buChar char="o"/>
            </a:pPr>
            <a:r>
              <a:rPr sz="2200" lang="en"/>
              <a:t>0 Kernel / root user</a:t>
            </a:r>
          </a:p>
          <a:p>
            <a:pPr rtl="0" lvl="1" indent="-368300" marL="914400">
              <a:spcBef>
                <a:spcPts val="0"/>
              </a:spcBef>
              <a:buClr>
                <a:schemeClr val="dk1"/>
              </a:buClr>
              <a:buSzPct val="100000"/>
              <a:buFont typeface="Courier New"/>
              <a:buChar char="o"/>
            </a:pPr>
            <a:r>
              <a:rPr sz="2200" lang="en"/>
              <a:t>-1 BIOS</a:t>
            </a:r>
          </a:p>
          <a:p>
            <a:pPr rtl="0" lvl="1" indent="-368300" marL="914400">
              <a:spcBef>
                <a:spcPts val="0"/>
              </a:spcBef>
              <a:buClr>
                <a:schemeClr val="dk1"/>
              </a:buClr>
              <a:buSzPct val="100000"/>
              <a:buFont typeface="Courier New"/>
              <a:buChar char="o"/>
            </a:pPr>
            <a:r>
              <a:rPr sz="2200" lang="en"/>
              <a:t>-2 SMM</a:t>
            </a:r>
          </a:p>
          <a:p>
            <a:pPr rtl="0" lvl="1" indent="-368300" marL="914400">
              <a:spcBef>
                <a:spcPts val="0"/>
              </a:spcBef>
              <a:buClr>
                <a:schemeClr val="dk1"/>
              </a:buClr>
              <a:buSzPct val="100000"/>
              <a:buFont typeface="Courier New"/>
              <a:buChar char="o"/>
            </a:pPr>
            <a:r>
              <a:rPr sz="2200" lang="en"/>
              <a:t>-3 IPMI (Servers)</a:t>
            </a:r>
          </a:p>
          <a:p>
            <a:pPr rtl="0" lvl="1" indent="-368300" marL="914400">
              <a:spcBef>
                <a:spcPts val="0"/>
              </a:spcBef>
              <a:buClr>
                <a:schemeClr val="dk1"/>
              </a:buClr>
              <a:buSzPct val="100000"/>
              <a:buFont typeface="Courier New"/>
              <a:buChar char="o"/>
            </a:pPr>
            <a:r>
              <a:rPr sz="2200" lang="en"/>
              <a:t>Physical Access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Vulnerability Research</a:t>
            </a:r>
          </a:p>
        </p:txBody>
      </p:sp>
      <p:sp>
        <p:nvSpPr>
          <p:cNvPr id="96" name="Shape 96"/>
          <p:cNvSpPr txBox="1"/>
          <p:nvPr>
            <p:ph idx="1" type="body"/>
          </p:nvPr>
        </p:nvSpPr>
        <p:spPr>
          <a:xfrm>
            <a:off y="1200150" x="457200"/>
            <a:ext cy="3725699" cx="6355200"/>
          </a:xfrm>
          <a:prstGeom prst="rect">
            <a:avLst/>
          </a:prstGeom>
        </p:spPr>
        <p:txBody>
          <a:bodyPr bIns="91425" rIns="91425" lIns="91425" tIns="91425" anchor="t" anchorCtr="0">
            <a:noAutofit/>
          </a:bodyPr>
          <a:lstStyle/>
          <a:p>
            <a:pPr rtl="0" lvl="0">
              <a:spcBef>
                <a:spcPts val="0"/>
              </a:spcBef>
              <a:buNone/>
            </a:pPr>
            <a:r>
              <a:rPr sz="2200" lang="en" i="1"/>
              <a:t>Privilege Escalation:</a:t>
            </a:r>
          </a:p>
          <a:p>
            <a:pPr rtl="0" lvl="0" indent="-368300" marL="457200">
              <a:spcBef>
                <a:spcPts val="0"/>
              </a:spcBef>
              <a:buClr>
                <a:schemeClr val="dk1"/>
              </a:buClr>
              <a:buSzPct val="100000"/>
              <a:buFont typeface="Arial"/>
              <a:buChar char="●"/>
            </a:pPr>
            <a:r>
              <a:rPr sz="2200" lang="en" i="1"/>
              <a:t>Type of attack resulting in higher (or more) permissions for user/attacker.</a:t>
            </a:r>
          </a:p>
          <a:p>
            <a:pPr rtl="0" lvl="0">
              <a:spcBef>
                <a:spcPts val="0"/>
              </a:spcBef>
              <a:buNone/>
            </a:pPr>
            <a:r>
              <a:rPr sz="2200" lang="en" i="1"/>
              <a:t>Vulnerability Research:</a:t>
            </a:r>
          </a:p>
          <a:p>
            <a:pPr rtl="0" lvl="0" indent="-368300" marL="457200">
              <a:spcBef>
                <a:spcPts val="0"/>
              </a:spcBef>
              <a:buClr>
                <a:schemeClr val="dk1"/>
              </a:buClr>
              <a:buSzPct val="100000"/>
              <a:buFont typeface="Arial"/>
              <a:buChar char="●"/>
            </a:pPr>
            <a:r>
              <a:rPr sz="2200" lang="en" i="1"/>
              <a:t>Research on pulling off / preventing </a:t>
            </a:r>
            <a:br>
              <a:rPr sz="2200" lang="en" i="1"/>
            </a:br>
            <a:r>
              <a:rPr sz="2200" lang="en" i="1"/>
              <a:t>“priv-escs”</a:t>
            </a:r>
          </a:p>
          <a:p>
            <a:pPr rtl="0" lvl="0" indent="-368300" marL="457200">
              <a:spcBef>
                <a:spcPts val="0"/>
              </a:spcBef>
              <a:buClr>
                <a:schemeClr val="dk1"/>
              </a:buClr>
              <a:buSzPct val="100000"/>
              <a:buFont typeface="Arial"/>
              <a:buChar char="●"/>
            </a:pPr>
            <a:r>
              <a:rPr sz="2200" lang="en" i="1"/>
              <a:t>Goes beyond to -1, -2, -3 </a:t>
            </a:r>
          </a:p>
        </p:txBody>
      </p:sp>
      <p:pic>
        <p:nvPicPr>
          <p:cNvPr id="97" name="Shape 97"/>
          <p:cNvPicPr preferRelativeResize="0"/>
          <p:nvPr/>
        </p:nvPicPr>
        <p:blipFill>
          <a:blip r:embed="rId3">
            <a:alphaModFix/>
          </a:blip>
          <a:stretch>
            <a:fillRect/>
          </a:stretch>
        </p:blipFill>
        <p:spPr>
          <a:xfrm>
            <a:off y="2742274" x="5571194"/>
            <a:ext cy="2259850" cx="3136804"/>
          </a:xfrm>
          <a:prstGeom prst="rect">
            <a:avLst/>
          </a:prstGeom>
          <a:noFill/>
          <a:ln>
            <a:noFill/>
          </a:ln>
        </p:spPr>
      </p:pic>
      <p:cxnSp>
        <p:nvCxnSpPr>
          <p:cNvPr id="98" name="Shape 98"/>
          <p:cNvCxnSpPr/>
          <p:nvPr/>
        </p:nvCxnSpPr>
        <p:spPr>
          <a:xfrm>
            <a:off y="3671700" x="5131750"/>
            <a:ext cy="129299" cx="1491299"/>
          </a:xfrm>
          <a:prstGeom prst="straightConnector1">
            <a:avLst/>
          </a:prstGeom>
          <a:noFill/>
          <a:ln w="152400" cap="flat">
            <a:solidFill>
              <a:schemeClr val="dk2"/>
            </a:solidFill>
            <a:prstDash val="solid"/>
            <a:round/>
            <a:headEnd w="lg" len="lg" type="none"/>
            <a:tailEnd w="lg" len="lg" type="stealth"/>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596727" x="457200"/>
            <a:ext cy="857400" cx="8229600"/>
          </a:xfrm>
          <a:prstGeom prst="rect">
            <a:avLst/>
          </a:prstGeom>
          <a:noFill/>
          <a:ln>
            <a:noFill/>
          </a:ln>
        </p:spPr>
        <p:txBody>
          <a:bodyPr bIns="91425" rIns="91425" lIns="91425" tIns="91425" anchor="b" anchorCtr="0">
            <a:noAutofit/>
          </a:bodyPr>
          <a:lstStyle/>
          <a:p>
            <a:pPr rtl="0" lvl="0">
              <a:spcBef>
                <a:spcPts val="0"/>
              </a:spcBef>
              <a:buNone/>
            </a:pPr>
            <a:r>
              <a:rPr lang="en"/>
              <a:t>Vulnerability</a:t>
            </a:r>
          </a:p>
          <a:p>
            <a:pPr rtl="0" lvl="0">
              <a:spcBef>
                <a:spcPts val="0"/>
              </a:spcBef>
              <a:buNone/>
            </a:pPr>
            <a:r>
              <a:rPr lang="en"/>
              <a:t>Research</a:t>
            </a:r>
          </a:p>
        </p:txBody>
      </p:sp>
      <p:sp>
        <p:nvSpPr>
          <p:cNvPr id="104" name="Shape 104"/>
          <p:cNvSpPr/>
          <p:nvPr/>
        </p:nvSpPr>
        <p:spPr>
          <a:xfrm>
            <a:off y="641775" x="4518150"/>
            <a:ext cy="4070099" cx="4070099"/>
          </a:xfrm>
          <a:prstGeom prst="ellipse">
            <a:avLst/>
          </a:prstGeom>
          <a:solidFill>
            <a:srgbClr val="B6D7A8"/>
          </a:solidFill>
          <a:ln w="19050" cap="flat">
            <a:solidFill>
              <a:srgbClr val="000000"/>
            </a:solidFill>
            <a:prstDash val="solid"/>
            <a:round/>
            <a:headEnd w="med" len="med" type="none"/>
            <a:tailEnd w="med" len="med" type="none"/>
          </a:ln>
        </p:spPr>
        <p:txBody>
          <a:bodyPr bIns="91425" rIns="91425" lIns="91425" tIns="91425" anchor="t" anchorCtr="0">
            <a:noAutofit/>
          </a:bodyPr>
          <a:lstStyle/>
          <a:p>
            <a:pPr algn="l" rtl="0" lvl="0">
              <a:spcBef>
                <a:spcPts val="0"/>
              </a:spcBef>
              <a:buNone/>
            </a:pPr>
            <a:r>
              <a:rPr b="1" sz="800" lang="en"/>
              <a:t>RING</a:t>
            </a:r>
          </a:p>
          <a:p>
            <a:pPr algn="l" rtl="0" lvl="0">
              <a:spcBef>
                <a:spcPts val="0"/>
              </a:spcBef>
              <a:buNone/>
            </a:pPr>
            <a:r>
              <a:rPr b="1" sz="800" lang="en"/>
              <a:t>3</a:t>
            </a:r>
          </a:p>
          <a:p>
            <a:pPr rtl="0" lvl="0">
              <a:spcBef>
                <a:spcPts val="0"/>
              </a:spcBef>
              <a:buNone/>
            </a:pPr>
            <a:r>
              <a:t/>
            </a:r>
            <a:endParaRPr b="1" sz="800"/>
          </a:p>
        </p:txBody>
      </p:sp>
      <p:sp>
        <p:nvSpPr>
          <p:cNvPr id="105" name="Shape 105"/>
          <p:cNvSpPr/>
          <p:nvPr/>
        </p:nvSpPr>
        <p:spPr>
          <a:xfrm>
            <a:off y="1087496" x="4963871"/>
            <a:ext cy="3178799" cx="3178799"/>
          </a:xfrm>
          <a:prstGeom prst="ellipse">
            <a:avLst/>
          </a:prstGeom>
          <a:solidFill>
            <a:srgbClr val="F6B26B"/>
          </a:solidFill>
          <a:ln w="19050"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sz="800" lang="en"/>
              <a:t>RING</a:t>
            </a:r>
          </a:p>
          <a:p>
            <a:pPr rtl="0" lvl="0">
              <a:spcBef>
                <a:spcPts val="0"/>
              </a:spcBef>
              <a:buNone/>
            </a:pPr>
            <a:r>
              <a:rPr b="1" sz="800" lang="en"/>
              <a:t>0</a:t>
            </a:r>
          </a:p>
        </p:txBody>
      </p:sp>
      <p:sp>
        <p:nvSpPr>
          <p:cNvPr id="106" name="Shape 106"/>
          <p:cNvSpPr/>
          <p:nvPr/>
        </p:nvSpPr>
        <p:spPr>
          <a:xfrm>
            <a:off y="1479676" x="5356051"/>
            <a:ext cy="2394299" cx="2394299"/>
          </a:xfrm>
          <a:prstGeom prst="ellipse">
            <a:avLst/>
          </a:prstGeom>
          <a:solidFill>
            <a:srgbClr val="EA9999"/>
          </a:solidFill>
          <a:ln w="19050"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sz="800" lang="en"/>
              <a:t>RING</a:t>
            </a:r>
          </a:p>
          <a:p>
            <a:pPr rtl="0" lvl="0">
              <a:spcBef>
                <a:spcPts val="0"/>
              </a:spcBef>
              <a:buNone/>
            </a:pPr>
            <a:r>
              <a:rPr b="1" sz="800" lang="en"/>
              <a:t>-1</a:t>
            </a:r>
          </a:p>
        </p:txBody>
      </p:sp>
      <p:sp>
        <p:nvSpPr>
          <p:cNvPr id="107" name="Shape 107"/>
          <p:cNvSpPr/>
          <p:nvPr/>
        </p:nvSpPr>
        <p:spPr>
          <a:xfrm>
            <a:off y="1897343" x="5773817"/>
            <a:ext cy="1559099" cx="1558799"/>
          </a:xfrm>
          <a:prstGeom prst="ellipse">
            <a:avLst/>
          </a:prstGeom>
          <a:solidFill>
            <a:srgbClr val="E06666"/>
          </a:solidFill>
          <a:ln w="19050"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sz="800" lang="en"/>
              <a:t>RING</a:t>
            </a:r>
          </a:p>
          <a:p>
            <a:pPr rtl="0" lvl="0">
              <a:spcBef>
                <a:spcPts val="0"/>
              </a:spcBef>
              <a:buNone/>
            </a:pPr>
            <a:r>
              <a:rPr b="1" sz="800" lang="en"/>
              <a:t>-2</a:t>
            </a:r>
          </a:p>
          <a:p>
            <a:pPr rtl="0" lvl="0">
              <a:spcBef>
                <a:spcPts val="0"/>
              </a:spcBef>
              <a:buNone/>
            </a:pPr>
            <a:r>
              <a:t/>
            </a:r>
            <a:endParaRPr b="1" sz="800"/>
          </a:p>
        </p:txBody>
      </p:sp>
      <p:sp>
        <p:nvSpPr>
          <p:cNvPr id="108" name="Shape 108"/>
          <p:cNvSpPr/>
          <p:nvPr/>
        </p:nvSpPr>
        <p:spPr>
          <a:xfrm>
            <a:off y="2315405" x="6191780"/>
            <a:ext cy="722999" cx="722999"/>
          </a:xfrm>
          <a:prstGeom prst="ellipse">
            <a:avLst/>
          </a:prstGeom>
          <a:solidFill>
            <a:srgbClr val="FF0000"/>
          </a:solidFill>
          <a:ln w="19050" cap="flat">
            <a:solidFill>
              <a:srgbClr val="000000"/>
            </a:solidFill>
            <a:prstDash val="solid"/>
            <a:round/>
            <a:headEnd w="med" len="med" type="none"/>
            <a:tailEnd w="med" len="med" type="none"/>
          </a:ln>
        </p:spPr>
        <p:txBody>
          <a:bodyPr bIns="91425" rIns="91425" lIns="91425" tIns="91425" anchor="t" anchorCtr="0">
            <a:noAutofit/>
          </a:bodyPr>
          <a:lstStyle/>
          <a:p>
            <a:pPr algn="ctr" rtl="0" lvl="0">
              <a:spcBef>
                <a:spcPts val="0"/>
              </a:spcBef>
              <a:buNone/>
            </a:pPr>
            <a:r>
              <a:rPr b="1" sz="800" lang="en">
                <a:solidFill>
                  <a:srgbClr val="FFFFFF"/>
                </a:solidFill>
              </a:rPr>
              <a:t>RING</a:t>
            </a:r>
          </a:p>
          <a:p>
            <a:pPr algn="ctr" rtl="0" lvl="0">
              <a:spcBef>
                <a:spcPts val="0"/>
              </a:spcBef>
              <a:buNone/>
            </a:pPr>
            <a:r>
              <a:rPr b="1" sz="800" lang="en">
                <a:solidFill>
                  <a:srgbClr val="FFFFFF"/>
                </a:solidFill>
              </a:rPr>
              <a:t>-3</a:t>
            </a:r>
          </a:p>
          <a:p>
            <a:pPr algn="ctr" rtl="0" lvl="0">
              <a:spcBef>
                <a:spcPts val="0"/>
              </a:spcBef>
              <a:buNone/>
            </a:pPr>
            <a:r>
              <a:t/>
            </a:r>
            <a:endParaRPr b="1" sz="800">
              <a:solidFill>
                <a:srgbClr val="FFFFFF"/>
              </a:solidFill>
            </a:endParaRPr>
          </a:p>
        </p:txBody>
      </p:sp>
      <p:sp>
        <p:nvSpPr>
          <p:cNvPr id="109" name="Shape 109"/>
          <p:cNvSpPr txBox="1"/>
          <p:nvPr>
            <p:ph idx="1" type="body"/>
          </p:nvPr>
        </p:nvSpPr>
        <p:spPr>
          <a:xfrm>
            <a:off y="1200150" x="457200"/>
            <a:ext cy="3725699" cx="4070099"/>
          </a:xfrm>
          <a:prstGeom prst="rect">
            <a:avLst/>
          </a:prstGeom>
          <a:noFill/>
          <a:ln>
            <a:noFill/>
          </a:ln>
        </p:spPr>
        <p:txBody>
          <a:bodyPr bIns="91425" rIns="91425" lIns="91425" tIns="91425" anchor="t" anchorCtr="0">
            <a:noAutofit/>
          </a:bodyPr>
          <a:lstStyle/>
          <a:p>
            <a:pPr rtl="0" lvl="0">
              <a:spcBef>
                <a:spcPts val="0"/>
              </a:spcBef>
              <a:buNone/>
            </a:pPr>
            <a:r>
              <a:rPr sz="2200" lang="en" i="1"/>
              <a:t>Defense in depth:</a:t>
            </a:r>
          </a:p>
          <a:p>
            <a:pPr rtl="0" lvl="0" indent="-368300" marL="457200">
              <a:spcBef>
                <a:spcPts val="0"/>
              </a:spcBef>
              <a:buClr>
                <a:schemeClr val="dk1"/>
              </a:buClr>
              <a:buSzPct val="100000"/>
              <a:buFont typeface="Arial"/>
              <a:buChar char="●"/>
            </a:pPr>
            <a:r>
              <a:rPr sz="2200" lang="en" i="1"/>
              <a:t>In theory attacking something with layered, additive defenses should be harder</a:t>
            </a:r>
          </a:p>
          <a:p>
            <a:pPr rtl="0" lvl="0" indent="-368300" marL="457200">
              <a:spcBef>
                <a:spcPts val="0"/>
              </a:spcBef>
              <a:buClr>
                <a:schemeClr val="dk1"/>
              </a:buClr>
              <a:buSzPct val="100000"/>
              <a:buFont typeface="Arial"/>
              <a:buChar char="●"/>
            </a:pPr>
            <a:r>
              <a:rPr sz="2200" lang="en" i="1"/>
              <a:t>Sometimes going from 3 to -3 is harder than 3 to 0</a:t>
            </a:r>
          </a:p>
          <a:p>
            <a:pPr rtl="0" lvl="1" indent="-368300" marL="914400">
              <a:spcBef>
                <a:spcPts val="0"/>
              </a:spcBef>
              <a:buClr>
                <a:schemeClr val="dk1"/>
              </a:buClr>
              <a:buSzPct val="100000"/>
              <a:buFont typeface="Courier New"/>
              <a:buChar char="o"/>
            </a:pPr>
            <a:r>
              <a:rPr sz="2200" lang="en" i="1"/>
              <a:t>IPMI (Today’s reading)</a:t>
            </a:r>
          </a:p>
          <a:p>
            <a:pPr rtl="0" lvl="0">
              <a:spcBef>
                <a:spcPts val="0"/>
              </a:spcBef>
              <a:buNone/>
            </a:pPr>
            <a:r>
              <a:t/>
            </a:r>
            <a:endParaRPr sz="2200" i="1"/>
          </a:p>
        </p:txBody>
      </p:sp>
      <p:sp>
        <p:nvSpPr>
          <p:cNvPr id="110" name="Shape 110"/>
          <p:cNvSpPr/>
          <p:nvPr/>
        </p:nvSpPr>
        <p:spPr>
          <a:xfrm>
            <a:off y="1899325" x="4895188"/>
            <a:ext cy="914925" cx="1491150"/>
          </a:xfrm>
          <a:custGeom>
            <a:pathLst>
              <a:path w="59646" extrusionOk="0" h="36597">
                <a:moveTo>
                  <a:pt y="0" x="2539"/>
                </a:moveTo>
                <a:cubicBezTo>
                  <a:pt y="5566" x="2921"/>
                  <a:pt y="27491" x="-4684"/>
                  <a:pt y="33398" x="4833"/>
                </a:cubicBezTo>
                <a:cubicBezTo>
                  <a:pt y="39304" x="14350"/>
                  <a:pt y="35098" x="50510"/>
                  <a:pt y="35438" x="59646"/>
                </a:cubicBezTo>
              </a:path>
            </a:pathLst>
          </a:custGeom>
          <a:noFill/>
          <a:ln w="76200" cap="flat">
            <a:solidFill>
              <a:srgbClr val="FFFFFF"/>
            </a:solidFill>
            <a:prstDash val="solid"/>
            <a:round/>
            <a:headEnd w="lg" len="lg" type="none"/>
            <a:tailEnd w="lg" len="lg" type="stealth"/>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Pivoting: Priv Esc to remote system</a:t>
            </a:r>
          </a:p>
        </p:txBody>
      </p:sp>
      <p:pic>
        <p:nvPicPr>
          <p:cNvPr id="116" name="Shape 116"/>
          <p:cNvPicPr preferRelativeResize="0"/>
          <p:nvPr/>
        </p:nvPicPr>
        <p:blipFill>
          <a:blip r:embed="rId3">
            <a:alphaModFix/>
          </a:blip>
          <a:stretch>
            <a:fillRect/>
          </a:stretch>
        </p:blipFill>
        <p:spPr>
          <a:xfrm>
            <a:off y="2742274" x="5571194"/>
            <a:ext cy="2259850" cx="3136804"/>
          </a:xfrm>
          <a:prstGeom prst="rect">
            <a:avLst/>
          </a:prstGeom>
          <a:noFill/>
          <a:ln>
            <a:noFill/>
          </a:ln>
        </p:spPr>
      </p:pic>
      <p:pic>
        <p:nvPicPr>
          <p:cNvPr id="117" name="Shape 117"/>
          <p:cNvPicPr preferRelativeResize="0"/>
          <p:nvPr/>
        </p:nvPicPr>
        <p:blipFill>
          <a:blip r:embed="rId3">
            <a:alphaModFix/>
          </a:blip>
          <a:stretch>
            <a:fillRect/>
          </a:stretch>
        </p:blipFill>
        <p:spPr>
          <a:xfrm>
            <a:off y="2742274" x="457194"/>
            <a:ext cy="2259850" cx="3136804"/>
          </a:xfrm>
          <a:prstGeom prst="rect">
            <a:avLst/>
          </a:prstGeom>
          <a:noFill/>
          <a:ln>
            <a:noFill/>
          </a:ln>
        </p:spPr>
      </p:pic>
      <p:cxnSp>
        <p:nvCxnSpPr>
          <p:cNvPr id="118" name="Shape 118"/>
          <p:cNvCxnSpPr/>
          <p:nvPr/>
        </p:nvCxnSpPr>
        <p:spPr>
          <a:xfrm>
            <a:off y="2970850" x="1900625"/>
            <a:ext cy="923399" cx="4810500"/>
          </a:xfrm>
          <a:prstGeom prst="straightConnector1">
            <a:avLst/>
          </a:prstGeom>
          <a:noFill/>
          <a:ln w="19050" cap="flat">
            <a:solidFill>
              <a:schemeClr val="dk2"/>
            </a:solidFill>
            <a:prstDash val="solid"/>
            <a:round/>
            <a:headEnd w="lg" len="lg" type="none"/>
            <a:tailEnd w="lg" len="lg" type="triangle"/>
          </a:ln>
        </p:spPr>
      </p:cxnSp>
      <p:sp>
        <p:nvSpPr>
          <p:cNvPr id="119" name="Shape 119"/>
          <p:cNvSpPr txBox="1"/>
          <p:nvPr/>
        </p:nvSpPr>
        <p:spPr>
          <a:xfrm>
            <a:off y="2047375" x="1032925"/>
            <a:ext cy="515400" cx="1589099"/>
          </a:xfrm>
          <a:prstGeom prst="rect">
            <a:avLst/>
          </a:prstGeom>
          <a:noFill/>
          <a:ln>
            <a:noFill/>
          </a:ln>
        </p:spPr>
        <p:txBody>
          <a:bodyPr bIns="91425" rIns="91425" lIns="91425" tIns="91425" anchor="t" anchorCtr="0">
            <a:noAutofit/>
          </a:bodyPr>
          <a:lstStyle/>
          <a:p>
            <a:pPr>
              <a:spcBef>
                <a:spcPts val="0"/>
              </a:spcBef>
              <a:buNone/>
            </a:pPr>
            <a:r>
              <a:rPr lang="en"/>
              <a:t>Target 1</a:t>
            </a:r>
          </a:p>
        </p:txBody>
      </p:sp>
      <p:sp>
        <p:nvSpPr>
          <p:cNvPr id="120" name="Shape 120"/>
          <p:cNvSpPr txBox="1"/>
          <p:nvPr/>
        </p:nvSpPr>
        <p:spPr>
          <a:xfrm>
            <a:off y="2047375" x="6138325"/>
            <a:ext cy="515400" cx="1589099"/>
          </a:xfrm>
          <a:prstGeom prst="rect">
            <a:avLst/>
          </a:prstGeom>
          <a:noFill/>
          <a:ln>
            <a:noFill/>
          </a:ln>
        </p:spPr>
        <p:txBody>
          <a:bodyPr bIns="91425" rIns="91425" lIns="91425" tIns="91425" anchor="t" anchorCtr="0">
            <a:noAutofit/>
          </a:bodyPr>
          <a:lstStyle/>
          <a:p>
            <a:pPr rtl="0" lvl="0">
              <a:spcBef>
                <a:spcPts val="0"/>
              </a:spcBef>
              <a:buNone/>
            </a:pPr>
            <a:r>
              <a:rPr lang="en"/>
              <a:t>Target 2</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Pivoting: Lateral Movement</a:t>
            </a:r>
          </a:p>
        </p:txBody>
      </p:sp>
      <p:pic>
        <p:nvPicPr>
          <p:cNvPr id="126" name="Shape 126"/>
          <p:cNvPicPr preferRelativeResize="0"/>
          <p:nvPr/>
        </p:nvPicPr>
        <p:blipFill>
          <a:blip r:embed="rId3">
            <a:alphaModFix/>
          </a:blip>
          <a:stretch>
            <a:fillRect/>
          </a:stretch>
        </p:blipFill>
        <p:spPr>
          <a:xfrm>
            <a:off y="1196574" x="4102524"/>
            <a:ext cy="1071549" cx="1745280"/>
          </a:xfrm>
          <a:prstGeom prst="rect">
            <a:avLst/>
          </a:prstGeom>
          <a:noFill/>
          <a:ln>
            <a:noFill/>
          </a:ln>
        </p:spPr>
      </p:pic>
      <p:sp>
        <p:nvSpPr>
          <p:cNvPr id="127" name="Shape 127"/>
          <p:cNvSpPr txBox="1"/>
          <p:nvPr/>
        </p:nvSpPr>
        <p:spPr>
          <a:xfrm>
            <a:off y="1871225" x="4416479"/>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2</a:t>
            </a:r>
          </a:p>
        </p:txBody>
      </p:sp>
      <p:sp>
        <p:nvSpPr>
          <p:cNvPr id="128" name="Shape 128"/>
          <p:cNvSpPr txBox="1"/>
          <p:nvPr/>
        </p:nvSpPr>
        <p:spPr>
          <a:xfrm>
            <a:off y="1871225" x="7257063"/>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3</a:t>
            </a:r>
          </a:p>
        </p:txBody>
      </p:sp>
      <p:pic>
        <p:nvPicPr>
          <p:cNvPr id="129" name="Shape 129"/>
          <p:cNvPicPr preferRelativeResize="0"/>
          <p:nvPr/>
        </p:nvPicPr>
        <p:blipFill>
          <a:blip r:embed="rId3">
            <a:alphaModFix/>
          </a:blip>
          <a:stretch>
            <a:fillRect/>
          </a:stretch>
        </p:blipFill>
        <p:spPr>
          <a:xfrm>
            <a:off y="2200724" x="590949"/>
            <a:ext cy="1071549" cx="1745280"/>
          </a:xfrm>
          <a:prstGeom prst="rect">
            <a:avLst/>
          </a:prstGeom>
          <a:noFill/>
          <a:ln>
            <a:noFill/>
          </a:ln>
        </p:spPr>
      </p:pic>
      <p:cxnSp>
        <p:nvCxnSpPr>
          <p:cNvPr id="130" name="Shape 130"/>
          <p:cNvCxnSpPr/>
          <p:nvPr/>
        </p:nvCxnSpPr>
        <p:spPr>
          <a:xfrm>
            <a:off y="2523950" x="1701750"/>
            <a:ext cy="0" cx="2817300"/>
          </a:xfrm>
          <a:prstGeom prst="straightConnector1">
            <a:avLst/>
          </a:prstGeom>
          <a:noFill/>
          <a:ln w="19050" cap="flat">
            <a:solidFill>
              <a:schemeClr val="dk2"/>
            </a:solidFill>
            <a:prstDash val="solid"/>
            <a:round/>
            <a:headEnd w="lg" len="lg" type="none"/>
            <a:tailEnd w="lg" len="lg" type="triangle"/>
          </a:ln>
        </p:spPr>
      </p:cxnSp>
      <p:sp>
        <p:nvSpPr>
          <p:cNvPr id="131" name="Shape 131"/>
          <p:cNvSpPr txBox="1"/>
          <p:nvPr/>
        </p:nvSpPr>
        <p:spPr>
          <a:xfrm>
            <a:off y="1871225" x="835079"/>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1</a:t>
            </a:r>
          </a:p>
        </p:txBody>
      </p:sp>
      <p:sp>
        <p:nvSpPr>
          <p:cNvPr id="132" name="Shape 132"/>
          <p:cNvSpPr txBox="1"/>
          <p:nvPr/>
        </p:nvSpPr>
        <p:spPr>
          <a:xfrm>
            <a:off y="2536700" x="2434447"/>
            <a:ext cy="244500" cx="1507800"/>
          </a:xfrm>
          <a:prstGeom prst="rect">
            <a:avLst/>
          </a:prstGeom>
          <a:noFill/>
          <a:ln>
            <a:noFill/>
          </a:ln>
        </p:spPr>
        <p:txBody>
          <a:bodyPr bIns="91425" rIns="91425" lIns="91425" tIns="91425" anchor="t" anchorCtr="0">
            <a:noAutofit/>
          </a:bodyPr>
          <a:lstStyle/>
          <a:p>
            <a:pPr rtl="0" lvl="0">
              <a:spcBef>
                <a:spcPts val="0"/>
              </a:spcBef>
              <a:buNone/>
            </a:pPr>
            <a:r>
              <a:rPr lang="en"/>
              <a:t>Pass the Hash (PtH)</a:t>
            </a:r>
          </a:p>
        </p:txBody>
      </p:sp>
      <p:pic>
        <p:nvPicPr>
          <p:cNvPr id="133" name="Shape 133"/>
          <p:cNvPicPr preferRelativeResize="0"/>
          <p:nvPr/>
        </p:nvPicPr>
        <p:blipFill>
          <a:blip r:embed="rId3">
            <a:alphaModFix/>
          </a:blip>
          <a:stretch>
            <a:fillRect/>
          </a:stretch>
        </p:blipFill>
        <p:spPr>
          <a:xfrm>
            <a:off y="2415774" x="4102524"/>
            <a:ext cy="1071549" cx="1745280"/>
          </a:xfrm>
          <a:prstGeom prst="rect">
            <a:avLst/>
          </a:prstGeom>
          <a:noFill/>
          <a:ln>
            <a:noFill/>
          </a:ln>
        </p:spPr>
      </p:pic>
      <p:pic>
        <p:nvPicPr>
          <p:cNvPr id="134" name="Shape 134"/>
          <p:cNvPicPr preferRelativeResize="0"/>
          <p:nvPr/>
        </p:nvPicPr>
        <p:blipFill>
          <a:blip r:embed="rId3">
            <a:alphaModFix/>
          </a:blip>
          <a:stretch>
            <a:fillRect/>
          </a:stretch>
        </p:blipFill>
        <p:spPr>
          <a:xfrm>
            <a:off y="3634974" x="4102524"/>
            <a:ext cy="1071549" cx="1745280"/>
          </a:xfrm>
          <a:prstGeom prst="rect">
            <a:avLst/>
          </a:prstGeom>
          <a:noFill/>
          <a:ln>
            <a:noFill/>
          </a:ln>
        </p:spPr>
      </p:pic>
      <p:cxnSp>
        <p:nvCxnSpPr>
          <p:cNvPr id="135" name="Shape 135"/>
          <p:cNvCxnSpPr/>
          <p:nvPr/>
        </p:nvCxnSpPr>
        <p:spPr>
          <a:xfrm>
            <a:off y="3107475" x="1459850"/>
            <a:ext cy="735899" cx="2906099"/>
          </a:xfrm>
          <a:prstGeom prst="straightConnector1">
            <a:avLst/>
          </a:prstGeom>
          <a:noFill/>
          <a:ln w="19050" cap="flat">
            <a:solidFill>
              <a:schemeClr val="dk2"/>
            </a:solidFill>
            <a:prstDash val="solid"/>
            <a:round/>
            <a:headEnd w="lg" len="lg" type="none"/>
            <a:tailEnd w="lg" len="lg" type="triangle"/>
          </a:ln>
        </p:spPr>
      </p:cxnSp>
      <p:cxnSp>
        <p:nvCxnSpPr>
          <p:cNvPr id="136" name="Shape 136"/>
          <p:cNvCxnSpPr/>
          <p:nvPr/>
        </p:nvCxnSpPr>
        <p:spPr>
          <a:xfrm rot="10800000" flipH="1">
            <a:off y="1931350" x="1453175"/>
            <a:ext cy="401399" cx="27792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 </a:t>
            </a:r>
          </a:p>
        </p:txBody>
      </p:sp>
      <p:pic>
        <p:nvPicPr>
          <p:cNvPr id="142" name="Shape 142"/>
          <p:cNvPicPr preferRelativeResize="0"/>
          <p:nvPr/>
        </p:nvPicPr>
        <p:blipFill>
          <a:blip r:embed="rId3">
            <a:alphaModFix/>
          </a:blip>
          <a:stretch>
            <a:fillRect/>
          </a:stretch>
        </p:blipFill>
        <p:spPr>
          <a:xfrm>
            <a:off y="2200724" x="6941518"/>
            <a:ext cy="1071549" cx="1745280"/>
          </a:xfrm>
          <a:prstGeom prst="rect">
            <a:avLst/>
          </a:prstGeom>
          <a:noFill/>
          <a:ln>
            <a:noFill/>
          </a:ln>
        </p:spPr>
      </p:pic>
      <p:pic>
        <p:nvPicPr>
          <p:cNvPr id="143" name="Shape 143"/>
          <p:cNvPicPr preferRelativeResize="0"/>
          <p:nvPr/>
        </p:nvPicPr>
        <p:blipFill>
          <a:blip r:embed="rId3">
            <a:alphaModFix/>
          </a:blip>
          <a:stretch>
            <a:fillRect/>
          </a:stretch>
        </p:blipFill>
        <p:spPr>
          <a:xfrm>
            <a:off y="2200724" x="4096149"/>
            <a:ext cy="1071549" cx="1745280"/>
          </a:xfrm>
          <a:prstGeom prst="rect">
            <a:avLst/>
          </a:prstGeom>
          <a:noFill/>
          <a:ln>
            <a:noFill/>
          </a:ln>
        </p:spPr>
      </p:pic>
      <p:cxnSp>
        <p:nvCxnSpPr>
          <p:cNvPr id="144" name="Shape 144"/>
          <p:cNvCxnSpPr/>
          <p:nvPr/>
        </p:nvCxnSpPr>
        <p:spPr>
          <a:xfrm>
            <a:off y="2309108" x="4899257"/>
            <a:ext cy="437699" cx="2676599"/>
          </a:xfrm>
          <a:prstGeom prst="straightConnector1">
            <a:avLst/>
          </a:prstGeom>
          <a:noFill/>
          <a:ln w="19050" cap="flat">
            <a:solidFill>
              <a:schemeClr val="dk2"/>
            </a:solidFill>
            <a:prstDash val="solid"/>
            <a:round/>
            <a:headEnd w="lg" len="lg" type="none"/>
            <a:tailEnd w="lg" len="lg" type="triangle"/>
          </a:ln>
        </p:spPr>
      </p:cxnSp>
      <p:sp>
        <p:nvSpPr>
          <p:cNvPr id="145" name="Shape 145"/>
          <p:cNvSpPr txBox="1"/>
          <p:nvPr/>
        </p:nvSpPr>
        <p:spPr>
          <a:xfrm>
            <a:off y="1871225" x="4416479"/>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2</a:t>
            </a:r>
          </a:p>
        </p:txBody>
      </p:sp>
      <p:sp>
        <p:nvSpPr>
          <p:cNvPr id="146" name="Shape 146"/>
          <p:cNvSpPr txBox="1"/>
          <p:nvPr/>
        </p:nvSpPr>
        <p:spPr>
          <a:xfrm>
            <a:off y="1871225" x="7257063"/>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3</a:t>
            </a:r>
          </a:p>
        </p:txBody>
      </p:sp>
      <p:pic>
        <p:nvPicPr>
          <p:cNvPr id="147" name="Shape 147"/>
          <p:cNvPicPr preferRelativeResize="0"/>
          <p:nvPr/>
        </p:nvPicPr>
        <p:blipFill>
          <a:blip r:embed="rId3">
            <a:alphaModFix/>
          </a:blip>
          <a:stretch>
            <a:fillRect/>
          </a:stretch>
        </p:blipFill>
        <p:spPr>
          <a:xfrm>
            <a:off y="2200724" x="590949"/>
            <a:ext cy="1071549" cx="1745280"/>
          </a:xfrm>
          <a:prstGeom prst="rect">
            <a:avLst/>
          </a:prstGeom>
          <a:noFill/>
          <a:ln>
            <a:noFill/>
          </a:ln>
        </p:spPr>
      </p:pic>
      <p:cxnSp>
        <p:nvCxnSpPr>
          <p:cNvPr id="148" name="Shape 148"/>
          <p:cNvCxnSpPr/>
          <p:nvPr/>
        </p:nvCxnSpPr>
        <p:spPr>
          <a:xfrm rot="10800000" flipH="1">
            <a:off y="2313374" x="1536050"/>
            <a:ext cy="32100" cx="2970000"/>
          </a:xfrm>
          <a:prstGeom prst="straightConnector1">
            <a:avLst/>
          </a:prstGeom>
          <a:noFill/>
          <a:ln w="19050" cap="flat">
            <a:solidFill>
              <a:schemeClr val="dk2"/>
            </a:solidFill>
            <a:prstDash val="solid"/>
            <a:round/>
            <a:headEnd w="lg" len="lg" type="none"/>
            <a:tailEnd w="lg" len="lg" type="triangle"/>
          </a:ln>
        </p:spPr>
      </p:cxnSp>
      <p:sp>
        <p:nvSpPr>
          <p:cNvPr id="149" name="Shape 149"/>
          <p:cNvSpPr txBox="1"/>
          <p:nvPr/>
        </p:nvSpPr>
        <p:spPr>
          <a:xfrm>
            <a:off y="1871225" x="835079"/>
            <a:ext cy="244500" cx="884099"/>
          </a:xfrm>
          <a:prstGeom prst="rect">
            <a:avLst/>
          </a:prstGeom>
          <a:noFill/>
          <a:ln>
            <a:noFill/>
          </a:ln>
        </p:spPr>
        <p:txBody>
          <a:bodyPr bIns="91425" rIns="91425" lIns="91425" tIns="91425" anchor="t" anchorCtr="0">
            <a:noAutofit/>
          </a:bodyPr>
          <a:lstStyle/>
          <a:p>
            <a:pPr rtl="0" lvl="0">
              <a:spcBef>
                <a:spcPts val="0"/>
              </a:spcBef>
              <a:buNone/>
            </a:pPr>
            <a:r>
              <a:rPr lang="en"/>
              <a:t>Target 1</a:t>
            </a:r>
          </a:p>
        </p:txBody>
      </p:sp>
      <p:sp>
        <p:nvSpPr>
          <p:cNvPr id="150" name="Shape 150"/>
          <p:cNvSpPr txBox="1"/>
          <p:nvPr/>
        </p:nvSpPr>
        <p:spPr>
          <a:xfrm>
            <a:off y="2023625" x="2268722"/>
            <a:ext cy="244500" cx="1507800"/>
          </a:xfrm>
          <a:prstGeom prst="rect">
            <a:avLst/>
          </a:prstGeom>
          <a:noFill/>
          <a:ln>
            <a:noFill/>
          </a:ln>
        </p:spPr>
        <p:txBody>
          <a:bodyPr bIns="91425" rIns="91425" lIns="91425" tIns="91425" anchor="t" anchorCtr="0">
            <a:noAutofit/>
          </a:bodyPr>
          <a:lstStyle/>
          <a:p>
            <a:pPr rtl="0" lvl="0">
              <a:spcBef>
                <a:spcPts val="0"/>
              </a:spcBef>
              <a:buNone/>
            </a:pPr>
            <a:r>
              <a:rPr lang="en"/>
              <a:t>Pass the Hash (PtH)</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idx="1" type="subTitle"/>
          </p:nvPr>
        </p:nvSpPr>
        <p:spPr>
          <a:xfrm>
            <a:off y="3896921" x="685800"/>
            <a:ext cy="460800" cx="7772400"/>
          </a:xfrm>
          <a:prstGeom prst="rect">
            <a:avLst/>
          </a:prstGeom>
        </p:spPr>
        <p:txBody>
          <a:bodyPr bIns="91425" rIns="91425" lIns="91425" tIns="91425" anchor="ctr" anchorCtr="0">
            <a:noAutofit/>
          </a:bodyPr>
          <a:lstStyle/>
          <a:p>
            <a:pPr>
              <a:spcBef>
                <a:spcPts val="0"/>
              </a:spcBef>
              <a:buNone/>
            </a:pPr>
            <a:r>
              <a:rPr lang="en"/>
              <a:t> </a:t>
            </a:r>
          </a:p>
        </p:txBody>
      </p:sp>
      <p:sp>
        <p:nvSpPr>
          <p:cNvPr id="156" name="Shape 156"/>
          <p:cNvSpPr txBox="1"/>
          <p:nvPr>
            <p:ph type="ctrTitle"/>
          </p:nvPr>
        </p:nvSpPr>
        <p:spPr>
          <a:xfrm>
            <a:off y="473108" x="685800"/>
            <a:ext cy="2842199" cx="7772400"/>
          </a:xfrm>
          <a:prstGeom prst="rect">
            <a:avLst/>
          </a:prstGeom>
        </p:spPr>
        <p:txBody>
          <a:bodyPr bIns="91425" rIns="91425" lIns="91425" tIns="91425" anchor="b" anchorCtr="0">
            <a:noAutofit/>
          </a:bodyPr>
          <a:lstStyle/>
          <a:p>
            <a:pPr>
              <a:spcBef>
                <a:spcPts val="0"/>
              </a:spcBef>
              <a:buNone/>
            </a:pPr>
            <a:r>
              <a:rPr lang="en"/>
              <a:t>Linux Topics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Kernel space</a:t>
            </a:r>
          </a:p>
        </p:txBody>
      </p:sp>
      <p:sp>
        <p:nvSpPr>
          <p:cNvPr id="162" name="Shape 1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Where most device drivers run (@ ring 1-2)</a:t>
            </a:r>
          </a:p>
          <a:p>
            <a:pPr rtl="0" lvl="1" indent="-381000" marL="914400">
              <a:spcBef>
                <a:spcPts val="0"/>
              </a:spcBef>
              <a:buClr>
                <a:schemeClr val="dk1"/>
              </a:buClr>
              <a:buSzPct val="80000"/>
              <a:buFont typeface="Courier New"/>
              <a:buChar char="o"/>
            </a:pPr>
            <a:r>
              <a:rPr lang="en"/>
              <a:t>Note that modern micro-kernel trends are pushing drivers into userspace.</a:t>
            </a:r>
          </a:p>
          <a:p>
            <a:pPr rtl="0" lvl="0" indent="-419100" marL="457200">
              <a:spcBef>
                <a:spcPts val="0"/>
              </a:spcBef>
              <a:buClr>
                <a:schemeClr val="dk1"/>
              </a:buClr>
              <a:buSzPct val="100000"/>
              <a:buFont typeface="Arial"/>
              <a:buChar char="●"/>
            </a:pPr>
            <a:r>
              <a:rPr lang="en"/>
              <a:t>Much different from user space</a:t>
            </a:r>
          </a:p>
          <a:p>
            <a:pPr rtl="0" lvl="1" indent="-381000" marL="914400">
              <a:spcBef>
                <a:spcPts val="0"/>
              </a:spcBef>
              <a:buClr>
                <a:schemeClr val="dk1"/>
              </a:buClr>
              <a:buSzPct val="80000"/>
              <a:buFont typeface="Courier New"/>
              <a:buChar char="o"/>
            </a:pPr>
            <a:r>
              <a:rPr lang="en"/>
              <a:t>A crash here can be fatal</a:t>
            </a:r>
          </a:p>
          <a:p>
            <a:pPr rtl="0" lvl="1" indent="-381000" marL="914400">
              <a:spcBef>
                <a:spcPts val="0"/>
              </a:spcBef>
              <a:buClr>
                <a:schemeClr val="dk1"/>
              </a:buClr>
              <a:buSzPct val="80000"/>
              <a:buFont typeface="Courier New"/>
              <a:buChar char="o"/>
            </a:pPr>
            <a:r>
              <a:rPr lang="en"/>
              <a:t>random number generation is very difficult</a:t>
            </a:r>
          </a:p>
          <a:p>
            <a:pPr rtl="0" lvl="1" indent="-381000" marL="914400">
              <a:spcBef>
                <a:spcPts val="0"/>
              </a:spcBef>
              <a:buClr>
                <a:schemeClr val="dk1"/>
              </a:buClr>
              <a:buSzPct val="80000"/>
              <a:buFont typeface="Courier New"/>
              <a:buChar char="o"/>
            </a:pPr>
            <a:r>
              <a:rPr lang="en"/>
              <a:t>mistakes are unforgiving</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Kernel modification</a:t>
            </a:r>
          </a:p>
        </p:txBody>
      </p:sp>
      <p:sp>
        <p:nvSpPr>
          <p:cNvPr id="168" name="Shape 1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Modifying the kernel requires recompiling it, and rebooting from the new kernel to use it</a:t>
            </a:r>
          </a:p>
          <a:p>
            <a:pPr rtl="0" lvl="0" indent="-419100" marL="457200">
              <a:spcBef>
                <a:spcPts val="0"/>
              </a:spcBef>
              <a:buClr>
                <a:schemeClr val="dk1"/>
              </a:buClr>
              <a:buSzPct val="100000"/>
              <a:buFont typeface="Arial"/>
              <a:buChar char="●"/>
            </a:pPr>
            <a:r>
              <a:rPr lang="en"/>
              <a:t>unless </a:t>
            </a:r>
            <a:r>
              <a:rPr lang="en">
                <a:latin typeface="Cambria"/>
                <a:ea typeface="Cambria"/>
                <a:cs typeface="Cambria"/>
                <a:sym typeface="Cambria"/>
              </a:rPr>
              <a:t>ksplice </a:t>
            </a:r>
            <a:r>
              <a:rPr lang="en"/>
              <a:t>or </a:t>
            </a:r>
            <a:r>
              <a:rPr lang="en">
                <a:latin typeface="Cambria"/>
                <a:ea typeface="Cambria"/>
                <a:cs typeface="Cambria"/>
                <a:sym typeface="Cambria"/>
              </a:rPr>
              <a:t>kexec </a:t>
            </a:r>
            <a:r>
              <a:rPr lang="en"/>
              <a:t>are used</a:t>
            </a:r>
          </a:p>
          <a:p>
            <a:pPr rtl="0" lvl="0">
              <a:spcBef>
                <a:spcPts val="0"/>
              </a:spcBef>
              <a:buNone/>
            </a:pPr>
            <a:r>
              <a:t/>
            </a:r>
            <a:endParaRPr/>
          </a:p>
          <a:p>
            <a:pPr rtl="0" lvl="0">
              <a:spcBef>
                <a:spcPts val="0"/>
              </a:spcBef>
              <a:buNone/>
            </a:pPr>
            <a:r>
              <a:rPr lang="en"/>
              <a:t>Mistakes are fatal</a:t>
            </a:r>
          </a:p>
          <a:p>
            <a:pPr rtl="0" lvl="0">
              <a:spcBef>
                <a:spcPts val="0"/>
              </a:spcBef>
              <a:buNone/>
            </a:pPr>
            <a:r>
              <a:t/>
            </a:r>
            <a:endParaRPr/>
          </a:p>
          <a:p>
            <a:pPr rtl="0" lvl="0">
              <a:spcBef>
                <a:spcPts val="0"/>
              </a:spcBef>
              <a:buNone/>
            </a:pPr>
            <a:r>
              <a:rPr lang="en"/>
              <a:t>Difficult to use this in attack chain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init process (user space, ring 3)</a:t>
            </a:r>
          </a:p>
        </p:txBody>
      </p:sp>
      <p:sp>
        <p:nvSpPr>
          <p:cNvPr id="174" name="Shape 1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Init is the father of all processes</a:t>
            </a:r>
          </a:p>
          <a:p>
            <a:pPr rtl="0" lvl="0" indent="-381000" marL="457200">
              <a:spcBef>
                <a:spcPts val="0"/>
              </a:spcBef>
              <a:buClr>
                <a:schemeClr val="dk1"/>
              </a:buClr>
              <a:buSzPct val="100000"/>
              <a:buFont typeface="Arial"/>
              <a:buChar char="●"/>
            </a:pPr>
            <a:r>
              <a:rPr sz="2400" lang="en"/>
              <a:t>it establishes and operates the entire user space</a:t>
            </a:r>
          </a:p>
          <a:p>
            <a:pPr rtl="0" lvl="0" indent="-342900" marL="457200">
              <a:spcBef>
                <a:spcPts val="0"/>
              </a:spcBef>
              <a:buClr>
                <a:schemeClr val="dk1"/>
              </a:buClr>
              <a:buSzPct val="100000"/>
              <a:buFont typeface="Arial"/>
              <a:buChar char="●"/>
            </a:pPr>
            <a:r>
              <a:rPr sz="1800" lang="en"/>
              <a:t>takes a parameter: runlevel (from 1 to 6)</a:t>
            </a:r>
          </a:p>
          <a:p>
            <a:pPr rtl="0" lvl="1" indent="-342900" marL="914400">
              <a:spcBef>
                <a:spcPts val="0"/>
              </a:spcBef>
              <a:buClr>
                <a:schemeClr val="dk1"/>
              </a:buClr>
              <a:buSzPct val="100000"/>
              <a:buFont typeface="Courier New"/>
              <a:buChar char="o"/>
            </a:pPr>
            <a:r>
              <a:rPr sz="1800" lang="en"/>
              <a:t>run level determines which subsystems are run</a:t>
            </a:r>
          </a:p>
          <a:p>
            <a:pPr rtl="0" lvl="0" indent="-342900" marL="457200">
              <a:spcBef>
                <a:spcPts val="0"/>
              </a:spcBef>
              <a:buClr>
                <a:schemeClr val="dk1"/>
              </a:buClr>
              <a:buSzPct val="100000"/>
              <a:buFont typeface="Arial"/>
              <a:buChar char="●"/>
            </a:pPr>
            <a:r>
              <a:rPr sz="1800" lang="en"/>
              <a:t>Executes:</a:t>
            </a:r>
          </a:p>
          <a:p>
            <a:pPr rtl="0" lvl="1" indent="-342900" marL="914400">
              <a:spcBef>
                <a:spcPts val="0"/>
              </a:spcBef>
              <a:buClr>
                <a:schemeClr val="dk1"/>
              </a:buClr>
              <a:buSzPct val="100000"/>
              <a:buFont typeface="Courier New"/>
              <a:buChar char="o"/>
            </a:pPr>
            <a:r>
              <a:rPr sz="1800" lang="en"/>
              <a:t>scripts to set up all non-operating system services and structures for the user environment</a:t>
            </a:r>
          </a:p>
          <a:p>
            <a:pPr rtl="0" lvl="2" indent="-342900" marL="1371600">
              <a:spcBef>
                <a:spcPts val="0"/>
              </a:spcBef>
              <a:buClr>
                <a:schemeClr val="dk1"/>
              </a:buClr>
              <a:buSzPct val="100000"/>
              <a:buFont typeface="Wingdings"/>
              <a:buChar char="§"/>
            </a:pPr>
            <a:r>
              <a:rPr sz="1800" lang="en"/>
              <a:t>checks and mounts the file system</a:t>
            </a:r>
          </a:p>
          <a:p>
            <a:pPr rtl="0" lvl="2" indent="-342900" marL="1371600">
              <a:spcBef>
                <a:spcPts val="0"/>
              </a:spcBef>
              <a:buClr>
                <a:schemeClr val="dk1"/>
              </a:buClr>
              <a:buFont typeface="Wingdings"/>
              <a:buChar char="§"/>
            </a:pPr>
            <a:r>
              <a:t/>
            </a:r>
            <a:endParaRPr sz="1800"/>
          </a:p>
          <a:p>
            <a:pPr rtl="0" lvl="1" indent="-342900" marL="914400">
              <a:spcBef>
                <a:spcPts val="0"/>
              </a:spcBef>
              <a:buClr>
                <a:schemeClr val="dk1"/>
              </a:buClr>
              <a:buSzPct val="100000"/>
              <a:buFont typeface="Courier New"/>
              <a:buChar char="o"/>
            </a:pPr>
            <a:r>
              <a:rPr sz="1800" lang="en"/>
              <a:t>spawns the gui (if configured to)</a:t>
            </a:r>
          </a:p>
          <a:p>
            <a:pPr rtl="0" lvl="0" indent="-342900" marL="457200">
              <a:spcBef>
                <a:spcPts val="0"/>
              </a:spcBef>
              <a:buClr>
                <a:schemeClr val="dk1"/>
              </a:buClr>
              <a:buSzPct val="100000"/>
              <a:buFont typeface="Arial"/>
              <a:buChar char="●"/>
            </a:pPr>
            <a:r>
              <a:rPr sz="1800" lang="en"/>
              <a:t>Then presents the user with the login screen</a:t>
            </a:r>
          </a:p>
          <a:p>
            <a:pPr rtl="0" lvl="0">
              <a:spcBef>
                <a:spcPts val="0"/>
              </a:spcBef>
              <a:buNone/>
            </a:pPr>
            <a:r>
              <a:t/>
            </a:r>
            <a:endParaRPr sz="1800"/>
          </a:p>
          <a:p>
            <a:pPr rtl="0" lvl="0">
              <a:spcBef>
                <a:spcPts val="0"/>
              </a:spcBef>
              <a:buNone/>
            </a:pPr>
            <a:r>
              <a:t/>
            </a:r>
            <a:endParaRPr sz="1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ctrTitle"/>
          </p:nvPr>
        </p:nvSpPr>
        <p:spPr>
          <a:xfrm>
            <a:off y="473108" x="685800"/>
            <a:ext cy="2842199" cx="7772400"/>
          </a:xfrm>
          <a:prstGeom prst="rect">
            <a:avLst/>
          </a:prstGeom>
        </p:spPr>
        <p:txBody>
          <a:bodyPr bIns="91425" rIns="91425" lIns="91425" tIns="91425" anchor="b" anchorCtr="0">
            <a:noAutofit/>
          </a:bodyPr>
          <a:lstStyle/>
          <a:p>
            <a:pPr algn="ctr">
              <a:spcBef>
                <a:spcPts val="0"/>
              </a:spcBef>
              <a:buNone/>
            </a:pPr>
            <a:r>
              <a:rPr lang="en"/>
              <a:t>Hi my name is: </a:t>
            </a:r>
            <a:r>
              <a:rPr u="sng" lang="en"/>
              <a:t>root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init process (user space), cont</a:t>
            </a:r>
          </a:p>
        </p:txBody>
      </p:sp>
      <p:sp>
        <p:nvSpPr>
          <p:cNvPr id="180" name="Shape 1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init scripts are located usually in directories such as:	</a:t>
            </a:r>
          </a:p>
          <a:p>
            <a:pPr rtl="0" lvl="1" indent="-381000" marL="914400">
              <a:spcBef>
                <a:spcPts val="0"/>
              </a:spcBef>
              <a:buClr>
                <a:schemeClr val="dk1"/>
              </a:buClr>
              <a:buSzPct val="80000"/>
              <a:buFont typeface="Courier New"/>
              <a:buChar char="o"/>
            </a:pPr>
            <a:r>
              <a:rPr lang="en"/>
              <a:t>/etc/rc....../</a:t>
            </a:r>
          </a:p>
          <a:p>
            <a:pPr rtl="0" lvl="0" indent="-419100" marL="457200">
              <a:spcBef>
                <a:spcPts val="0"/>
              </a:spcBef>
              <a:buClr>
                <a:schemeClr val="dk1"/>
              </a:buClr>
              <a:buSzPct val="100000"/>
              <a:buFont typeface="Arial"/>
              <a:buChar char="●"/>
            </a:pPr>
            <a:r>
              <a:rPr lang="en"/>
              <a:t>The toplevel configuration file for init is at </a:t>
            </a:r>
            <a:r>
              <a:rPr u="sng" lang="en"/>
              <a:t>/etc/inittab</a:t>
            </a:r>
          </a:p>
          <a:p>
            <a:pPr rtl="0" lvl="0" indent="-419100" marL="457200">
              <a:spcBef>
                <a:spcPts val="0"/>
              </a:spcBef>
              <a:buClr>
                <a:schemeClr val="dk1"/>
              </a:buClr>
              <a:buSzPct val="100000"/>
              <a:buFont typeface="Arial"/>
              <a:buChar char="●"/>
            </a:pPr>
            <a:r>
              <a:rPr lang="en"/>
              <a:t>Init checks for the runlevel parameter in /etc/inittab as well.</a:t>
            </a:r>
          </a:p>
          <a:p>
            <a:pPr rtl="0" lv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init process (user space), cont..</a:t>
            </a:r>
          </a:p>
        </p:txBody>
      </p:sp>
      <p:sp>
        <p:nvSpPr>
          <p:cNvPr id="186" name="Shape 1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init goes dormant after all of the specified processes have been spawned</a:t>
            </a:r>
          </a:p>
          <a:p>
            <a:pPr rtl="0" lvl="1" indent="-381000" marL="914400">
              <a:spcBef>
                <a:spcPts val="480"/>
              </a:spcBef>
              <a:buClr>
                <a:schemeClr val="dk1"/>
              </a:buClr>
              <a:buSzPct val="100000"/>
              <a:buFont typeface="Courier New"/>
              <a:buChar char="o"/>
            </a:pPr>
            <a:r>
              <a:rPr sz="2400" lang="en"/>
              <a:t>waits for 3 things to happen:</a:t>
            </a:r>
          </a:p>
          <a:p>
            <a:pPr rtl="0" lvl="2" indent="-381000" marL="1371600">
              <a:spcBef>
                <a:spcPts val="480"/>
              </a:spcBef>
              <a:buClr>
                <a:schemeClr val="dk1"/>
              </a:buClr>
              <a:buSzPct val="100000"/>
              <a:buFont typeface="Wingdings"/>
              <a:buChar char="§"/>
            </a:pPr>
            <a:r>
              <a:rPr sz="2400" lang="en"/>
              <a:t>a process init has started is ending / dying</a:t>
            </a:r>
          </a:p>
          <a:p>
            <a:pPr rtl="0" lvl="2" indent="-381000" marL="1371600">
              <a:spcBef>
                <a:spcPts val="480"/>
              </a:spcBef>
              <a:buClr>
                <a:schemeClr val="dk1"/>
              </a:buClr>
              <a:buSzPct val="100000"/>
              <a:buFont typeface="Wingdings"/>
              <a:buChar char="§"/>
            </a:pPr>
            <a:r>
              <a:rPr sz="2400" lang="en"/>
              <a:t>a power failure signal</a:t>
            </a:r>
          </a:p>
          <a:p>
            <a:pPr rtl="0" lvl="2" indent="-381000" marL="1371600">
              <a:spcBef>
                <a:spcPts val="480"/>
              </a:spcBef>
              <a:buClr>
                <a:schemeClr val="dk1"/>
              </a:buClr>
              <a:buSzPct val="80000"/>
              <a:buFont typeface="Wingdings"/>
              <a:buChar char="§"/>
            </a:pPr>
            <a:r>
              <a:rPr lang="en"/>
              <a:t>or a request to /sbin/telnit to change the run level</a:t>
            </a:r>
          </a:p>
          <a:p>
            <a:pPr rtl="0" lvl="0">
              <a:spcBef>
                <a:spcPts val="480"/>
              </a:spcBef>
              <a:buNone/>
            </a:pPr>
            <a:r>
              <a:rPr lang="en"/>
              <a:t>There are other init alternative binaries </a:t>
            </a:r>
            <a:r>
              <a:rPr sz="2400" lang="en"/>
              <a:t>(depending on the system), such as </a:t>
            </a:r>
            <a:r>
              <a:rPr sz="2400" lang="en" i="1"/>
              <a:t>systemd</a:t>
            </a:r>
            <a:r>
              <a:rPr sz="2400" lang="en"/>
              <a:t>, or </a:t>
            </a:r>
            <a:r>
              <a:rPr sz="2400" lang="en" i="1"/>
              <a:t>upstart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User space</a:t>
            </a:r>
          </a:p>
        </p:txBody>
      </p:sp>
      <p:sp>
        <p:nvSpPr>
          <p:cNvPr id="192" name="Shape 1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More security layers here.</a:t>
            </a:r>
          </a:p>
          <a:p>
            <a:pPr rtl="0" lvl="0" indent="-419100" marL="457200">
              <a:spcBef>
                <a:spcPts val="0"/>
              </a:spcBef>
              <a:buClr>
                <a:schemeClr val="dk1"/>
              </a:buClr>
              <a:buSzPct val="100000"/>
              <a:buFont typeface="Arial"/>
              <a:buChar char="●"/>
            </a:pPr>
            <a:r>
              <a:rPr lang="en"/>
              <a:t>root is king</a:t>
            </a:r>
          </a:p>
          <a:p>
            <a:pPr rtl="0" lvl="0" indent="-419100" marL="457200">
              <a:spcBef>
                <a:spcPts val="0"/>
              </a:spcBef>
              <a:buClr>
                <a:schemeClr val="dk1"/>
              </a:buClr>
              <a:buSzPct val="100000"/>
              <a:buFont typeface="Arial"/>
              <a:buChar char="●"/>
            </a:pPr>
            <a:r>
              <a:rPr lang="en"/>
              <a:t>common to have a single user account per service (apache's httpd, mysqld)</a:t>
            </a:r>
          </a:p>
          <a:p>
            <a:pPr rtl="0" lvl="1" indent="-381000" marL="914400">
              <a:spcBef>
                <a:spcPts val="0"/>
              </a:spcBef>
              <a:buClr>
                <a:schemeClr val="dk1"/>
              </a:buClr>
              <a:buSzPct val="80000"/>
              <a:buFont typeface="Courier New"/>
              <a:buChar char="o"/>
            </a:pPr>
            <a:r>
              <a:rPr lang="en"/>
              <a:t>can be set to no login</a:t>
            </a:r>
          </a:p>
          <a:p>
            <a:pPr rtl="0" lvl="1" indent="-381000" marL="914400">
              <a:spcBef>
                <a:spcPts val="0"/>
              </a:spcBef>
              <a:buClr>
                <a:schemeClr val="dk1"/>
              </a:buClr>
              <a:buSzPct val="80000"/>
              <a:buFont typeface="Courier New"/>
              <a:buChar char="o"/>
            </a:pPr>
            <a:r>
              <a:rPr lang="en"/>
              <a:t>The least privilege principle...</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sp>
        <p:nvSpPr>
          <p:cNvPr id="197" name="Shape 197"/>
          <p:cNvSpPr txBox="1"/>
          <p:nvPr>
            <p:ph type="title"/>
          </p:nvPr>
        </p:nvSpPr>
        <p:spPr>
          <a:xfrm>
            <a:off y="358378" x="457200"/>
            <a:ext cy="857400" cx="4222200"/>
          </a:xfrm>
          <a:prstGeom prst="rect">
            <a:avLst/>
          </a:prstGeom>
        </p:spPr>
        <p:txBody>
          <a:bodyPr bIns="91425" rIns="91425" lIns="91425" tIns="91425" anchor="b" anchorCtr="0">
            <a:noAutofit/>
          </a:bodyPr>
          <a:lstStyle/>
          <a:p>
            <a:pPr rtl="0" lvl="0">
              <a:spcBef>
                <a:spcPts val="0"/>
              </a:spcBef>
              <a:buNone/>
            </a:pPr>
            <a:r>
              <a:rPr lang="en"/>
              <a:t>File system, deleting files</a:t>
            </a:r>
          </a:p>
        </p:txBody>
      </p:sp>
      <p:sp>
        <p:nvSpPr>
          <p:cNvPr id="198" name="Shape 198"/>
          <p:cNvSpPr txBox="1"/>
          <p:nvPr>
            <p:ph idx="1" type="body"/>
          </p:nvPr>
        </p:nvSpPr>
        <p:spPr>
          <a:xfrm>
            <a:off y="1200150" x="457200"/>
            <a:ext cy="3725699" cx="48717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Deleting files can work somewhat like this (on hard disk).  </a:t>
            </a:r>
          </a:p>
          <a:p>
            <a:pPr rtl="0" lvl="0" indent="-381000" marL="457200">
              <a:spcBef>
                <a:spcPts val="0"/>
              </a:spcBef>
              <a:buClr>
                <a:schemeClr val="dk1"/>
              </a:buClr>
              <a:buSzPct val="100000"/>
              <a:buFont typeface="Arial"/>
              <a:buChar char="●"/>
            </a:pPr>
            <a:r>
              <a:rPr sz="2400" lang="en"/>
              <a:t>Data gets left on the disk, and the inode is just unlinked, </a:t>
            </a:r>
          </a:p>
          <a:p>
            <a:pPr rtl="0" lvl="0" indent="-381000" marL="457200">
              <a:spcBef>
                <a:spcPts val="0"/>
              </a:spcBef>
              <a:buClr>
                <a:schemeClr val="dk1"/>
              </a:buClr>
              <a:buSzPct val="100000"/>
              <a:buFont typeface="Arial"/>
              <a:buChar char="●"/>
            </a:pPr>
            <a:r>
              <a:rPr sz="2400" lang="en"/>
              <a:t>so sectors usually have old data from other files in them-&gt;</a:t>
            </a:r>
          </a:p>
          <a:p>
            <a:pPr rtl="0" lvl="0" indent="-381000" marL="457200">
              <a:spcBef>
                <a:spcPts val="0"/>
              </a:spcBef>
              <a:buClr>
                <a:schemeClr val="dk1"/>
              </a:buClr>
              <a:buSzPct val="100000"/>
              <a:buFont typeface="Arial"/>
              <a:buChar char="●"/>
            </a:pPr>
            <a:r>
              <a:rPr u="sng" b="1" sz="2400" lang="en"/>
              <a:t>unless securely deleted</a:t>
            </a:r>
          </a:p>
        </p:txBody>
      </p:sp>
      <p:pic>
        <p:nvPicPr>
          <p:cNvPr id="199" name="Shape 199"/>
          <p:cNvPicPr preferRelativeResize="0"/>
          <p:nvPr/>
        </p:nvPicPr>
        <p:blipFill>
          <a:blip r:embed="rId3">
            <a:alphaModFix/>
          </a:blip>
          <a:stretch>
            <a:fillRect/>
          </a:stretch>
        </p:blipFill>
        <p:spPr>
          <a:xfrm>
            <a:off y="33584" x="5328997"/>
            <a:ext cy="5109915" cx="3832801"/>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cxnSp>
        <p:nvCxnSpPr>
          <p:cNvPr id="204" name="Shape 204"/>
          <p:cNvCxnSpPr/>
          <p:nvPr/>
        </p:nvCxnSpPr>
        <p:spPr>
          <a:xfrm>
            <a:off y="3426262" x="-27325"/>
            <a:ext cy="0" cx="9221400"/>
          </a:xfrm>
          <a:prstGeom prst="straightConnector1">
            <a:avLst/>
          </a:prstGeom>
          <a:noFill/>
          <a:ln w="19050" cap="flat">
            <a:solidFill>
              <a:srgbClr val="B7B7B7"/>
            </a:solidFill>
            <a:prstDash val="lgDashDot"/>
            <a:round/>
            <a:headEnd w="lg" len="lg" type="none"/>
            <a:tailEnd w="lg" len="lg" type="none"/>
          </a:ln>
        </p:spPr>
      </p:cxnSp>
      <p:sp>
        <p:nvSpPr>
          <p:cNvPr id="205" name="Shape 20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rtl="0" lvl="0">
              <a:spcBef>
                <a:spcPts val="0"/>
              </a:spcBef>
              <a:buNone/>
            </a:pPr>
            <a:r>
              <a:rPr sz="2400" lang="en"/>
              <a:t>File system basics ( ext2/ext3.. ufs, ffs, and others derived from the original fast file system (ffs)</a:t>
            </a:r>
          </a:p>
        </p:txBody>
      </p:sp>
      <p:sp>
        <p:nvSpPr>
          <p:cNvPr id="206" name="Shape 206"/>
          <p:cNvSpPr txBox="1"/>
          <p:nvPr>
            <p:ph idx="1" type="body"/>
          </p:nvPr>
        </p:nvSpPr>
        <p:spPr>
          <a:xfrm>
            <a:off y="1143000" x="457200"/>
            <a:ext cy="3725699" cx="8229600"/>
          </a:xfrm>
          <a:prstGeom prst="rect">
            <a:avLst/>
          </a:prstGeom>
          <a:noFill/>
          <a:ln>
            <a:noFill/>
          </a:ln>
        </p:spPr>
        <p:txBody>
          <a:bodyPr bIns="91425" rIns="91425" lIns="91425" tIns="91425" anchor="t" anchorCtr="0">
            <a:noAutofit/>
          </a:bodyPr>
          <a:lstStyle/>
          <a:p>
            <a:pPr rtl="0" lvl="0">
              <a:spcBef>
                <a:spcPts val="0"/>
              </a:spcBef>
              <a:buNone/>
            </a:pPr>
            <a:r>
              <a:rPr lang="en"/>
              <a:t> </a:t>
            </a:r>
          </a:p>
        </p:txBody>
      </p:sp>
      <p:sp>
        <p:nvSpPr>
          <p:cNvPr id="207" name="Shape 207"/>
          <p:cNvSpPr/>
          <p:nvPr/>
        </p:nvSpPr>
        <p:spPr>
          <a:xfrm>
            <a:off y="1448793" x="396175"/>
            <a:ext cy="450899" cx="4371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File Name				Inode</a:t>
            </a:r>
          </a:p>
        </p:txBody>
      </p:sp>
      <p:cxnSp>
        <p:nvCxnSpPr>
          <p:cNvPr id="208" name="Shape 208"/>
          <p:cNvCxnSpPr>
            <a:stCxn id="207" idx="0"/>
            <a:endCxn id="207" idx="2"/>
          </p:cNvCxnSpPr>
          <p:nvPr/>
        </p:nvCxnSpPr>
        <p:spPr>
          <a:xfrm>
            <a:off y="1448793" x="2581975"/>
            <a:ext cy="450900" cx="0"/>
          </a:xfrm>
          <a:prstGeom prst="straightConnector1">
            <a:avLst/>
          </a:prstGeom>
          <a:noFill/>
          <a:ln w="19050" cap="flat">
            <a:solidFill>
              <a:schemeClr val="dk2"/>
            </a:solidFill>
            <a:prstDash val="solid"/>
            <a:round/>
            <a:headEnd w="lg" len="lg" type="none"/>
            <a:tailEnd w="lg" len="lg" type="none"/>
          </a:ln>
        </p:spPr>
      </p:cxnSp>
      <p:cxnSp>
        <p:nvCxnSpPr>
          <p:cNvPr id="209" name="Shape 209"/>
          <p:cNvCxnSpPr/>
          <p:nvPr/>
        </p:nvCxnSpPr>
        <p:spPr>
          <a:xfrm>
            <a:off y="1827881" x="4112075"/>
            <a:ext cy="594300" cx="669300"/>
          </a:xfrm>
          <a:prstGeom prst="straightConnector1">
            <a:avLst/>
          </a:prstGeom>
          <a:noFill/>
          <a:ln w="19050" cap="flat">
            <a:solidFill>
              <a:schemeClr val="dk2"/>
            </a:solidFill>
            <a:prstDash val="solid"/>
            <a:round/>
            <a:headEnd w="lg" len="lg" type="none"/>
            <a:tailEnd w="lg" len="lg" type="triangle"/>
          </a:ln>
        </p:spPr>
      </p:cxnSp>
      <p:sp>
        <p:nvSpPr>
          <p:cNvPr id="210" name="Shape 210"/>
          <p:cNvSpPr txBox="1"/>
          <p:nvPr/>
        </p:nvSpPr>
        <p:spPr>
          <a:xfrm>
            <a:off y="1136925" x="13934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Directory Entry</a:t>
            </a:r>
          </a:p>
        </p:txBody>
      </p:sp>
      <p:sp>
        <p:nvSpPr>
          <p:cNvPr id="211" name="Shape 211"/>
          <p:cNvSpPr/>
          <p:nvPr/>
        </p:nvSpPr>
        <p:spPr>
          <a:xfrm>
            <a:off y="243240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Accessed Time	Size	.....	     UID	GID</a:t>
            </a:r>
          </a:p>
        </p:txBody>
      </p:sp>
      <p:sp>
        <p:nvSpPr>
          <p:cNvPr id="212" name="Shape 212"/>
          <p:cNvSpPr/>
          <p:nvPr/>
        </p:nvSpPr>
        <p:spPr>
          <a:xfrm>
            <a:off y="271815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Blk 1   Blk 2   ...                           Indirect Blk 1</a:t>
            </a:r>
          </a:p>
        </p:txBody>
      </p:sp>
      <p:cxnSp>
        <p:nvCxnSpPr>
          <p:cNvPr id="213" name="Shape 213"/>
          <p:cNvCxnSpPr/>
          <p:nvPr/>
        </p:nvCxnSpPr>
        <p:spPr>
          <a:xfrm>
            <a:off y="2442656" x="4453600"/>
            <a:ext cy="286800" cx="0"/>
          </a:xfrm>
          <a:prstGeom prst="straightConnector1">
            <a:avLst/>
          </a:prstGeom>
          <a:noFill/>
          <a:ln w="19050" cap="flat">
            <a:solidFill>
              <a:schemeClr val="dk2"/>
            </a:solidFill>
            <a:prstDash val="solid"/>
            <a:round/>
            <a:headEnd w="lg" len="lg" type="none"/>
            <a:tailEnd w="lg" len="lg" type="none"/>
          </a:ln>
        </p:spPr>
      </p:cxnSp>
      <p:cxnSp>
        <p:nvCxnSpPr>
          <p:cNvPr id="214" name="Shape 214"/>
          <p:cNvCxnSpPr/>
          <p:nvPr/>
        </p:nvCxnSpPr>
        <p:spPr>
          <a:xfrm>
            <a:off y="2432400" x="4895525"/>
            <a:ext cy="285899" cx="0"/>
          </a:xfrm>
          <a:prstGeom prst="straightConnector1">
            <a:avLst/>
          </a:prstGeom>
          <a:noFill/>
          <a:ln w="19050" cap="flat">
            <a:solidFill>
              <a:schemeClr val="dk2"/>
            </a:solidFill>
            <a:prstDash val="solid"/>
            <a:round/>
            <a:headEnd w="lg" len="lg" type="none"/>
            <a:tailEnd w="lg" len="lg" type="none"/>
          </a:ln>
        </p:spPr>
      </p:cxnSp>
      <p:cxnSp>
        <p:nvCxnSpPr>
          <p:cNvPr id="215" name="Shape 215"/>
          <p:cNvCxnSpPr/>
          <p:nvPr/>
        </p:nvCxnSpPr>
        <p:spPr>
          <a:xfrm>
            <a:off y="2432400" x="6038525"/>
            <a:ext cy="285899" cx="0"/>
          </a:xfrm>
          <a:prstGeom prst="straightConnector1">
            <a:avLst/>
          </a:prstGeom>
          <a:noFill/>
          <a:ln w="19050" cap="flat">
            <a:solidFill>
              <a:schemeClr val="dk2"/>
            </a:solidFill>
            <a:prstDash val="solid"/>
            <a:round/>
            <a:headEnd w="lg" len="lg" type="none"/>
            <a:tailEnd w="lg" len="lg" type="none"/>
          </a:ln>
        </p:spPr>
      </p:cxnSp>
      <p:cxnSp>
        <p:nvCxnSpPr>
          <p:cNvPr id="216" name="Shape 216"/>
          <p:cNvCxnSpPr/>
          <p:nvPr/>
        </p:nvCxnSpPr>
        <p:spPr>
          <a:xfrm>
            <a:off y="2432400" x="5428925"/>
            <a:ext cy="285899" cx="0"/>
          </a:xfrm>
          <a:prstGeom prst="straightConnector1">
            <a:avLst/>
          </a:prstGeom>
          <a:noFill/>
          <a:ln w="19050" cap="flat">
            <a:solidFill>
              <a:schemeClr val="dk2"/>
            </a:solidFill>
            <a:prstDash val="solid"/>
            <a:round/>
            <a:headEnd w="lg" len="lg" type="none"/>
            <a:tailEnd w="lg" len="lg" type="none"/>
          </a:ln>
        </p:spPr>
      </p:cxnSp>
      <p:sp>
        <p:nvSpPr>
          <p:cNvPr id="217" name="Shape 217"/>
          <p:cNvSpPr txBox="1"/>
          <p:nvPr/>
        </p:nvSpPr>
        <p:spPr>
          <a:xfrm>
            <a:off y="1346325" x="4890775"/>
            <a:ext cy="512400" cx="23634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(memory)</a:t>
            </a:r>
          </a:p>
        </p:txBody>
      </p:sp>
      <p:sp>
        <p:nvSpPr>
          <p:cNvPr id="218" name="Shape 218"/>
          <p:cNvSpPr txBox="1"/>
          <p:nvPr/>
        </p:nvSpPr>
        <p:spPr>
          <a:xfrm>
            <a:off y="2432400" x="7063025"/>
            <a:ext cy="512400" cx="23634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(memory or disk)</a:t>
            </a:r>
          </a:p>
        </p:txBody>
      </p:sp>
      <p:cxnSp>
        <p:nvCxnSpPr>
          <p:cNvPr id="219" name="Shape 219"/>
          <p:cNvCxnSpPr/>
          <p:nvPr/>
        </p:nvCxnSpPr>
        <p:spPr>
          <a:xfrm>
            <a:off y="2718150" x="5581325"/>
            <a:ext cy="285899" cx="0"/>
          </a:xfrm>
          <a:prstGeom prst="straightConnector1">
            <a:avLst/>
          </a:prstGeom>
          <a:noFill/>
          <a:ln w="19050" cap="flat">
            <a:solidFill>
              <a:schemeClr val="dk2"/>
            </a:solidFill>
            <a:prstDash val="solid"/>
            <a:round/>
            <a:headEnd w="lg" len="lg" type="none"/>
            <a:tailEnd w="lg" len="lg" type="none"/>
          </a:ln>
        </p:spPr>
      </p:cxnSp>
      <p:cxnSp>
        <p:nvCxnSpPr>
          <p:cNvPr id="220" name="Shape 220"/>
          <p:cNvCxnSpPr/>
          <p:nvPr/>
        </p:nvCxnSpPr>
        <p:spPr>
          <a:xfrm>
            <a:off y="2718150" x="4438325"/>
            <a:ext cy="285899" cx="0"/>
          </a:xfrm>
          <a:prstGeom prst="straightConnector1">
            <a:avLst/>
          </a:prstGeom>
          <a:noFill/>
          <a:ln w="19050" cap="flat">
            <a:solidFill>
              <a:schemeClr val="dk2"/>
            </a:solidFill>
            <a:prstDash val="solid"/>
            <a:round/>
            <a:headEnd w="lg" len="lg" type="none"/>
            <a:tailEnd w="lg" len="lg" type="none"/>
          </a:ln>
        </p:spPr>
      </p:cxnSp>
      <p:cxnSp>
        <p:nvCxnSpPr>
          <p:cNvPr id="221" name="Shape 221"/>
          <p:cNvCxnSpPr/>
          <p:nvPr/>
        </p:nvCxnSpPr>
        <p:spPr>
          <a:xfrm>
            <a:off y="2718150" x="4133525"/>
            <a:ext cy="285899" cx="0"/>
          </a:xfrm>
          <a:prstGeom prst="straightConnector1">
            <a:avLst/>
          </a:prstGeom>
          <a:noFill/>
          <a:ln w="19050" cap="flat">
            <a:solidFill>
              <a:schemeClr val="dk2"/>
            </a:solidFill>
            <a:prstDash val="solid"/>
            <a:round/>
            <a:headEnd w="lg" len="lg" type="none"/>
            <a:tailEnd w="lg" len="lg" type="none"/>
          </a:ln>
        </p:spPr>
      </p:cxnSp>
      <p:cxnSp>
        <p:nvCxnSpPr>
          <p:cNvPr id="222" name="Shape 222"/>
          <p:cNvCxnSpPr/>
          <p:nvPr/>
        </p:nvCxnSpPr>
        <p:spPr>
          <a:xfrm>
            <a:off y="2718150" x="3600125"/>
            <a:ext cy="285899" cx="0"/>
          </a:xfrm>
          <a:prstGeom prst="straightConnector1">
            <a:avLst/>
          </a:prstGeom>
          <a:noFill/>
          <a:ln w="19050" cap="flat">
            <a:solidFill>
              <a:schemeClr val="dk2"/>
            </a:solidFill>
            <a:prstDash val="solid"/>
            <a:round/>
            <a:headEnd w="lg" len="lg" type="none"/>
            <a:tailEnd w="lg" len="lg" type="none"/>
          </a:ln>
        </p:spPr>
      </p:cxnSp>
      <p:sp>
        <p:nvSpPr>
          <p:cNvPr id="223" name="Shape 223"/>
          <p:cNvSpPr txBox="1"/>
          <p:nvPr/>
        </p:nvSpPr>
        <p:spPr>
          <a:xfrm>
            <a:off y="2115991" x="4849775"/>
            <a:ext cy="323700" cx="2117700"/>
          </a:xfrm>
          <a:prstGeom prst="rect">
            <a:avLst/>
          </a:prstGeom>
          <a:noFill/>
          <a:ln>
            <a:noFill/>
          </a:ln>
        </p:spPr>
        <p:txBody>
          <a:bodyPr bIns="91425" rIns="91425" lIns="91425" tIns="91425" anchor="t" anchorCtr="0">
            <a:noAutofit/>
          </a:bodyPr>
          <a:lstStyle/>
          <a:p>
            <a:pPr rtl="0" lvl="0">
              <a:spcBef>
                <a:spcPts val="0"/>
              </a:spcBef>
              <a:buNone/>
            </a:pPr>
            <a:r>
              <a:rPr lang="en"/>
              <a:t>Inode (index node)</a:t>
            </a:r>
          </a:p>
        </p:txBody>
      </p:sp>
      <p:sp>
        <p:nvSpPr>
          <p:cNvPr id="224" name="Shape 224"/>
          <p:cNvSpPr txBox="1"/>
          <p:nvPr/>
        </p:nvSpPr>
        <p:spPr>
          <a:xfrm>
            <a:off y="2372512" x="220700"/>
            <a:ext cy="789000" cx="2827800"/>
          </a:xfrm>
          <a:prstGeom prst="rect">
            <a:avLst/>
          </a:prstGeom>
          <a:noFill/>
          <a:ln>
            <a:noFill/>
          </a:ln>
        </p:spPr>
        <p:txBody>
          <a:bodyPr bIns="91425" rIns="91425" lIns="91425" tIns="91425" anchor="t" anchorCtr="0">
            <a:noAutofit/>
          </a:bodyPr>
          <a:lstStyle/>
          <a:p>
            <a:pPr algn="r" rtl="0" lvl="0">
              <a:spcBef>
                <a:spcPts val="0"/>
              </a:spcBef>
              <a:buNone/>
            </a:pPr>
            <a:r>
              <a:rPr lang="en" i="1"/>
              <a:t>contains permissions, ownership info, timestamps, and other metadata </a:t>
            </a:r>
          </a:p>
        </p:txBody>
      </p:sp>
      <p:sp>
        <p:nvSpPr>
          <p:cNvPr id="225" name="Shape 225"/>
          <p:cNvSpPr txBox="1"/>
          <p:nvPr/>
        </p:nvSpPr>
        <p:spPr>
          <a:xfrm>
            <a:off y="2963606" x="4010075"/>
            <a:ext cy="297300" cx="3046499"/>
          </a:xfrm>
          <a:prstGeom prst="rect">
            <a:avLst/>
          </a:prstGeom>
          <a:noFill/>
          <a:ln>
            <a:noFill/>
          </a:ln>
        </p:spPr>
        <p:txBody>
          <a:bodyPr bIns="91425" rIns="91425" lIns="91425" tIns="91425" anchor="t" anchorCtr="0">
            <a:noAutofit/>
          </a:bodyPr>
          <a:lstStyle/>
          <a:p>
            <a:pPr rtl="0" lvl="0">
              <a:spcBef>
                <a:spcPts val="0"/>
              </a:spcBef>
              <a:buNone/>
            </a:pPr>
            <a:r>
              <a:rPr lang="en" i="1"/>
              <a:t>there are fifteen 4K sized block pointers per inode usually</a:t>
            </a:r>
          </a:p>
        </p:txBody>
      </p:sp>
      <p:cxnSp>
        <p:nvCxnSpPr>
          <p:cNvPr id="226" name="Shape 226"/>
          <p:cNvCxnSpPr/>
          <p:nvPr/>
        </p:nvCxnSpPr>
        <p:spPr>
          <a:xfrm flipH="1">
            <a:off y="3036918" x="1721349"/>
            <a:ext cy="666000" cx="1475400"/>
          </a:xfrm>
          <a:prstGeom prst="straightConnector1">
            <a:avLst/>
          </a:prstGeom>
          <a:noFill/>
          <a:ln w="19050" cap="flat">
            <a:solidFill>
              <a:schemeClr val="dk2"/>
            </a:solidFill>
            <a:prstDash val="solid"/>
            <a:round/>
            <a:headEnd w="lg" len="lg" type="none"/>
            <a:tailEnd w="lg" len="lg" type="triangle"/>
          </a:ln>
        </p:spPr>
      </p:cxnSp>
      <p:sp>
        <p:nvSpPr>
          <p:cNvPr id="227" name="Shape 227"/>
          <p:cNvSpPr/>
          <p:nvPr/>
        </p:nvSpPr>
        <p:spPr>
          <a:xfrm>
            <a:off y="3723393" x="11071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228" name="Shape 228"/>
          <p:cNvSpPr/>
          <p:nvPr/>
        </p:nvSpPr>
        <p:spPr>
          <a:xfrm>
            <a:off y="3723393" x="24025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229" name="Shape 229"/>
          <p:cNvCxnSpPr>
            <a:endCxn id="228" idx="0"/>
          </p:cNvCxnSpPr>
          <p:nvPr/>
        </p:nvCxnSpPr>
        <p:spPr>
          <a:xfrm flipH="1">
            <a:off y="3006093" x="2976324"/>
            <a:ext cy="717300" cx="548100"/>
          </a:xfrm>
          <a:prstGeom prst="straightConnector1">
            <a:avLst/>
          </a:prstGeom>
          <a:noFill/>
          <a:ln w="19050" cap="flat">
            <a:solidFill>
              <a:schemeClr val="dk2"/>
            </a:solidFill>
            <a:prstDash val="solid"/>
            <a:round/>
            <a:headEnd w="lg" len="lg" type="none"/>
            <a:tailEnd w="lg" len="lg" type="triangle"/>
          </a:ln>
        </p:spPr>
      </p:cxnSp>
      <p:sp>
        <p:nvSpPr>
          <p:cNvPr id="230" name="Shape 230"/>
          <p:cNvSpPr txBox="1"/>
          <p:nvPr/>
        </p:nvSpPr>
        <p:spPr>
          <a:xfrm>
            <a:off y="3497981" x="378875"/>
            <a:ext cy="204900" cx="1420800"/>
          </a:xfrm>
          <a:prstGeom prst="rect">
            <a:avLst/>
          </a:prstGeom>
          <a:noFill/>
          <a:ln>
            <a:noFill/>
          </a:ln>
        </p:spPr>
        <p:txBody>
          <a:bodyPr bIns="91425" rIns="91425" lIns="91425" tIns="91425" anchor="t" anchorCtr="0">
            <a:noAutofit/>
          </a:bodyPr>
          <a:lstStyle/>
          <a:p>
            <a:pPr rtl="0" lvl="0">
              <a:spcBef>
                <a:spcPts val="0"/>
              </a:spcBef>
              <a:buNone/>
            </a:pPr>
            <a:r>
              <a:rPr lang="en"/>
              <a:t>(disk)</a:t>
            </a:r>
          </a:p>
        </p:txBody>
      </p:sp>
      <p:sp>
        <p:nvSpPr>
          <p:cNvPr id="231" name="Shape 231"/>
          <p:cNvSpPr/>
          <p:nvPr/>
        </p:nvSpPr>
        <p:spPr>
          <a:xfrm>
            <a:off y="3016425" x="6133950"/>
            <a:ext cy="655743" cx="1003825"/>
          </a:xfrm>
          <a:custGeom>
            <a:pathLst>
              <a:path w="40153" extrusionOk="0" h="34973">
                <a:moveTo>
                  <a:pt y="0" x="12568"/>
                </a:moveTo>
                <a:cubicBezTo>
                  <a:pt y="1366" x="17121"/>
                  <a:pt y="2368" x="41985"/>
                  <a:pt y="8197" x="39891"/>
                </a:cubicBezTo>
                <a:cubicBezTo>
                  <a:pt y="14025" x="37796"/>
                  <a:pt y="30510" x="6648"/>
                  <a:pt y="34973" x="0"/>
                </a:cubicBezTo>
              </a:path>
            </a:pathLst>
          </a:custGeom>
          <a:noFill/>
          <a:ln w="19050" cap="flat">
            <a:solidFill>
              <a:schemeClr val="dk2"/>
            </a:solidFill>
            <a:prstDash val="solid"/>
            <a:round/>
            <a:headEnd w="lg" len="lg" type="none"/>
            <a:tailEnd w="lg" len="lg" type="triangle"/>
          </a:ln>
        </p:spPr>
      </p:sp>
      <p:sp>
        <p:nvSpPr>
          <p:cNvPr id="232" name="Shape 232"/>
          <p:cNvSpPr/>
          <p:nvPr/>
        </p:nvSpPr>
        <p:spPr>
          <a:xfrm>
            <a:off y="3723393" x="4993375"/>
            <a:ext cy="758399" cx="1694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Indirect block (contains addresses of more blocks)</a:t>
            </a:r>
          </a:p>
        </p:txBody>
      </p:sp>
      <p:sp>
        <p:nvSpPr>
          <p:cNvPr id="233" name="Shape 233"/>
          <p:cNvSpPr/>
          <p:nvPr/>
        </p:nvSpPr>
        <p:spPr>
          <a:xfrm>
            <a:off y="3483412"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234" name="Shape 234"/>
          <p:cNvSpPr/>
          <p:nvPr/>
        </p:nvSpPr>
        <p:spPr>
          <a:xfrm>
            <a:off y="4328100"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235" name="Shape 235"/>
          <p:cNvCxnSpPr>
            <a:stCxn id="232" idx="3"/>
            <a:endCxn id="233" idx="1"/>
          </p:cNvCxnSpPr>
          <p:nvPr/>
        </p:nvCxnSpPr>
        <p:spPr>
          <a:xfrm rot="10800000" flipH="1">
            <a:off y="3862593" x="6687475"/>
            <a:ext cy="240000" cx="851700"/>
          </a:xfrm>
          <a:prstGeom prst="straightConnector1">
            <a:avLst/>
          </a:prstGeom>
          <a:noFill/>
          <a:ln w="19050" cap="flat">
            <a:solidFill>
              <a:schemeClr val="dk2"/>
            </a:solidFill>
            <a:prstDash val="solid"/>
            <a:round/>
            <a:headEnd w="lg" len="lg" type="none"/>
            <a:tailEnd w="lg" len="lg" type="triangle"/>
          </a:ln>
        </p:spPr>
      </p:cxnSp>
      <p:cxnSp>
        <p:nvCxnSpPr>
          <p:cNvPr id="236" name="Shape 236"/>
          <p:cNvCxnSpPr>
            <a:endCxn id="234" idx="1"/>
          </p:cNvCxnSpPr>
          <p:nvPr/>
        </p:nvCxnSpPr>
        <p:spPr>
          <a:xfrm>
            <a:off y="4317899" x="6694200"/>
            <a:ext cy="389400" cx="8451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cxnSp>
        <p:nvCxnSpPr>
          <p:cNvPr id="241" name="Shape 241"/>
          <p:cNvCxnSpPr/>
          <p:nvPr/>
        </p:nvCxnSpPr>
        <p:spPr>
          <a:xfrm>
            <a:off y="3426262" x="-27325"/>
            <a:ext cy="0" cx="9221400"/>
          </a:xfrm>
          <a:prstGeom prst="straightConnector1">
            <a:avLst/>
          </a:prstGeom>
          <a:noFill/>
          <a:ln w="19050" cap="flat">
            <a:solidFill>
              <a:srgbClr val="B7B7B7"/>
            </a:solidFill>
            <a:prstDash val="lgDashDot"/>
            <a:round/>
            <a:headEnd w="lg" len="lg" type="none"/>
            <a:tailEnd w="lg" len="lg" type="none"/>
          </a:ln>
        </p:spPr>
      </p:cxnSp>
      <p:sp>
        <p:nvSpPr>
          <p:cNvPr id="242" name="Shape 24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rtl="0" lvl="0">
              <a:spcBef>
                <a:spcPts val="0"/>
              </a:spcBef>
              <a:buNone/>
            </a:pPr>
            <a:r>
              <a:rPr sz="2400" lang="en"/>
              <a:t>File system basics ( ext2/ext3.. ufs, ffs, and others derived from the original fast file system (ffs)</a:t>
            </a:r>
          </a:p>
        </p:txBody>
      </p:sp>
      <p:sp>
        <p:nvSpPr>
          <p:cNvPr id="243" name="Shape 243"/>
          <p:cNvSpPr txBox="1"/>
          <p:nvPr>
            <p:ph idx="1" type="body"/>
          </p:nvPr>
        </p:nvSpPr>
        <p:spPr>
          <a:xfrm>
            <a:off y="1143000" x="457200"/>
            <a:ext cy="3725699" cx="8229600"/>
          </a:xfrm>
          <a:prstGeom prst="rect">
            <a:avLst/>
          </a:prstGeom>
          <a:noFill/>
          <a:ln>
            <a:noFill/>
          </a:ln>
        </p:spPr>
        <p:txBody>
          <a:bodyPr bIns="91425" rIns="91425" lIns="91425" tIns="91425" anchor="t" anchorCtr="0">
            <a:noAutofit/>
          </a:bodyPr>
          <a:lstStyle/>
          <a:p>
            <a:pPr rtl="0" lvl="0">
              <a:spcBef>
                <a:spcPts val="0"/>
              </a:spcBef>
              <a:buNone/>
            </a:pPr>
            <a:r>
              <a:rPr lang="en"/>
              <a:t> </a:t>
            </a:r>
          </a:p>
        </p:txBody>
      </p:sp>
      <p:sp>
        <p:nvSpPr>
          <p:cNvPr id="244" name="Shape 244"/>
          <p:cNvSpPr/>
          <p:nvPr/>
        </p:nvSpPr>
        <p:spPr>
          <a:xfrm>
            <a:off y="1448793" x="396175"/>
            <a:ext cy="450899" cx="3128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lang="en"/>
              <a:t>File Name	X</a:t>
            </a:r>
            <a:r>
              <a:rPr lang="en"/>
              <a:t>			Inode</a:t>
            </a:r>
          </a:p>
        </p:txBody>
      </p:sp>
      <p:cxnSp>
        <p:nvCxnSpPr>
          <p:cNvPr id="245" name="Shape 245"/>
          <p:cNvCxnSpPr>
            <a:stCxn id="244" idx="0"/>
            <a:endCxn id="244" idx="2"/>
          </p:cNvCxnSpPr>
          <p:nvPr/>
        </p:nvCxnSpPr>
        <p:spPr>
          <a:xfrm>
            <a:off y="1448793" x="1960374"/>
            <a:ext cy="450900" cx="0"/>
          </a:xfrm>
          <a:prstGeom prst="straightConnector1">
            <a:avLst/>
          </a:prstGeom>
          <a:noFill/>
          <a:ln w="19050" cap="flat">
            <a:solidFill>
              <a:schemeClr val="dk2"/>
            </a:solidFill>
            <a:prstDash val="solid"/>
            <a:round/>
            <a:headEnd w="lg" len="lg" type="none"/>
            <a:tailEnd w="lg" len="lg" type="none"/>
          </a:ln>
        </p:spPr>
      </p:cxnSp>
      <p:cxnSp>
        <p:nvCxnSpPr>
          <p:cNvPr id="246" name="Shape 246"/>
          <p:cNvCxnSpPr>
            <a:stCxn id="244" idx="3"/>
          </p:cNvCxnSpPr>
          <p:nvPr/>
        </p:nvCxnSpPr>
        <p:spPr>
          <a:xfrm>
            <a:off y="1674243" x="3524574"/>
            <a:ext cy="747900" cx="1256700"/>
          </a:xfrm>
          <a:prstGeom prst="straightConnector1">
            <a:avLst/>
          </a:prstGeom>
          <a:noFill/>
          <a:ln w="19050" cap="flat">
            <a:solidFill>
              <a:schemeClr val="dk2"/>
            </a:solidFill>
            <a:prstDash val="solid"/>
            <a:round/>
            <a:headEnd w="lg" len="lg" type="none"/>
            <a:tailEnd w="lg" len="lg" type="triangle"/>
          </a:ln>
        </p:spPr>
      </p:cxnSp>
      <p:sp>
        <p:nvSpPr>
          <p:cNvPr id="247" name="Shape 247"/>
          <p:cNvSpPr txBox="1"/>
          <p:nvPr/>
        </p:nvSpPr>
        <p:spPr>
          <a:xfrm>
            <a:off y="1136925" x="13934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Directory Entry</a:t>
            </a:r>
          </a:p>
        </p:txBody>
      </p:sp>
      <p:sp>
        <p:nvSpPr>
          <p:cNvPr id="248" name="Shape 248"/>
          <p:cNvSpPr/>
          <p:nvPr/>
        </p:nvSpPr>
        <p:spPr>
          <a:xfrm>
            <a:off y="243240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Accessed Time	Size	.....	     UID	GID</a:t>
            </a:r>
          </a:p>
        </p:txBody>
      </p:sp>
      <p:sp>
        <p:nvSpPr>
          <p:cNvPr id="249" name="Shape 249"/>
          <p:cNvSpPr/>
          <p:nvPr/>
        </p:nvSpPr>
        <p:spPr>
          <a:xfrm>
            <a:off y="271815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Blk 1   Blk 2   ...                           Indirect Blk 1</a:t>
            </a:r>
          </a:p>
        </p:txBody>
      </p:sp>
      <p:cxnSp>
        <p:nvCxnSpPr>
          <p:cNvPr id="250" name="Shape 250"/>
          <p:cNvCxnSpPr/>
          <p:nvPr/>
        </p:nvCxnSpPr>
        <p:spPr>
          <a:xfrm>
            <a:off y="2442656" x="4453600"/>
            <a:ext cy="286800" cx="0"/>
          </a:xfrm>
          <a:prstGeom prst="straightConnector1">
            <a:avLst/>
          </a:prstGeom>
          <a:noFill/>
          <a:ln w="19050" cap="flat">
            <a:solidFill>
              <a:schemeClr val="dk2"/>
            </a:solidFill>
            <a:prstDash val="solid"/>
            <a:round/>
            <a:headEnd w="lg" len="lg" type="none"/>
            <a:tailEnd w="lg" len="lg" type="none"/>
          </a:ln>
        </p:spPr>
      </p:cxnSp>
      <p:cxnSp>
        <p:nvCxnSpPr>
          <p:cNvPr id="251" name="Shape 251"/>
          <p:cNvCxnSpPr/>
          <p:nvPr/>
        </p:nvCxnSpPr>
        <p:spPr>
          <a:xfrm>
            <a:off y="2432400" x="4895525"/>
            <a:ext cy="285899" cx="0"/>
          </a:xfrm>
          <a:prstGeom prst="straightConnector1">
            <a:avLst/>
          </a:prstGeom>
          <a:noFill/>
          <a:ln w="19050" cap="flat">
            <a:solidFill>
              <a:schemeClr val="dk2"/>
            </a:solidFill>
            <a:prstDash val="solid"/>
            <a:round/>
            <a:headEnd w="lg" len="lg" type="none"/>
            <a:tailEnd w="lg" len="lg" type="none"/>
          </a:ln>
        </p:spPr>
      </p:cxnSp>
      <p:cxnSp>
        <p:nvCxnSpPr>
          <p:cNvPr id="252" name="Shape 252"/>
          <p:cNvCxnSpPr/>
          <p:nvPr/>
        </p:nvCxnSpPr>
        <p:spPr>
          <a:xfrm>
            <a:off y="2432400" x="6038525"/>
            <a:ext cy="285899" cx="0"/>
          </a:xfrm>
          <a:prstGeom prst="straightConnector1">
            <a:avLst/>
          </a:prstGeom>
          <a:noFill/>
          <a:ln w="19050" cap="flat">
            <a:solidFill>
              <a:schemeClr val="dk2"/>
            </a:solidFill>
            <a:prstDash val="solid"/>
            <a:round/>
            <a:headEnd w="lg" len="lg" type="none"/>
            <a:tailEnd w="lg" len="lg" type="none"/>
          </a:ln>
        </p:spPr>
      </p:cxnSp>
      <p:cxnSp>
        <p:nvCxnSpPr>
          <p:cNvPr id="253" name="Shape 253"/>
          <p:cNvCxnSpPr/>
          <p:nvPr/>
        </p:nvCxnSpPr>
        <p:spPr>
          <a:xfrm>
            <a:off y="2432400" x="5428925"/>
            <a:ext cy="285899" cx="0"/>
          </a:xfrm>
          <a:prstGeom prst="straightConnector1">
            <a:avLst/>
          </a:prstGeom>
          <a:noFill/>
          <a:ln w="19050" cap="flat">
            <a:solidFill>
              <a:schemeClr val="dk2"/>
            </a:solidFill>
            <a:prstDash val="solid"/>
            <a:round/>
            <a:headEnd w="lg" len="lg" type="none"/>
            <a:tailEnd w="lg" len="lg" type="none"/>
          </a:ln>
        </p:spPr>
      </p:cxnSp>
      <p:sp>
        <p:nvSpPr>
          <p:cNvPr id="254" name="Shape 254"/>
          <p:cNvSpPr txBox="1"/>
          <p:nvPr/>
        </p:nvSpPr>
        <p:spPr>
          <a:xfrm>
            <a:off y="2432400" x="7063025"/>
            <a:ext cy="512400" cx="23634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(memory or disk)</a:t>
            </a:r>
          </a:p>
        </p:txBody>
      </p:sp>
      <p:cxnSp>
        <p:nvCxnSpPr>
          <p:cNvPr id="255" name="Shape 255"/>
          <p:cNvCxnSpPr/>
          <p:nvPr/>
        </p:nvCxnSpPr>
        <p:spPr>
          <a:xfrm>
            <a:off y="2718150" x="5581325"/>
            <a:ext cy="285899" cx="0"/>
          </a:xfrm>
          <a:prstGeom prst="straightConnector1">
            <a:avLst/>
          </a:prstGeom>
          <a:noFill/>
          <a:ln w="19050" cap="flat">
            <a:solidFill>
              <a:schemeClr val="dk2"/>
            </a:solidFill>
            <a:prstDash val="solid"/>
            <a:round/>
            <a:headEnd w="lg" len="lg" type="none"/>
            <a:tailEnd w="lg" len="lg" type="none"/>
          </a:ln>
        </p:spPr>
      </p:cxnSp>
      <p:cxnSp>
        <p:nvCxnSpPr>
          <p:cNvPr id="256" name="Shape 256"/>
          <p:cNvCxnSpPr/>
          <p:nvPr/>
        </p:nvCxnSpPr>
        <p:spPr>
          <a:xfrm>
            <a:off y="2718150" x="4438325"/>
            <a:ext cy="285899" cx="0"/>
          </a:xfrm>
          <a:prstGeom prst="straightConnector1">
            <a:avLst/>
          </a:prstGeom>
          <a:noFill/>
          <a:ln w="19050" cap="flat">
            <a:solidFill>
              <a:schemeClr val="dk2"/>
            </a:solidFill>
            <a:prstDash val="solid"/>
            <a:round/>
            <a:headEnd w="lg" len="lg" type="none"/>
            <a:tailEnd w="lg" len="lg" type="none"/>
          </a:ln>
        </p:spPr>
      </p:cxnSp>
      <p:cxnSp>
        <p:nvCxnSpPr>
          <p:cNvPr id="257" name="Shape 257"/>
          <p:cNvCxnSpPr/>
          <p:nvPr/>
        </p:nvCxnSpPr>
        <p:spPr>
          <a:xfrm>
            <a:off y="2718150" x="4133525"/>
            <a:ext cy="285899" cx="0"/>
          </a:xfrm>
          <a:prstGeom prst="straightConnector1">
            <a:avLst/>
          </a:prstGeom>
          <a:noFill/>
          <a:ln w="19050" cap="flat">
            <a:solidFill>
              <a:schemeClr val="dk2"/>
            </a:solidFill>
            <a:prstDash val="solid"/>
            <a:round/>
            <a:headEnd w="lg" len="lg" type="none"/>
            <a:tailEnd w="lg" len="lg" type="none"/>
          </a:ln>
        </p:spPr>
      </p:cxnSp>
      <p:cxnSp>
        <p:nvCxnSpPr>
          <p:cNvPr id="258" name="Shape 258"/>
          <p:cNvCxnSpPr/>
          <p:nvPr/>
        </p:nvCxnSpPr>
        <p:spPr>
          <a:xfrm>
            <a:off y="2718150" x="3600125"/>
            <a:ext cy="285899" cx="0"/>
          </a:xfrm>
          <a:prstGeom prst="straightConnector1">
            <a:avLst/>
          </a:prstGeom>
          <a:noFill/>
          <a:ln w="19050" cap="flat">
            <a:solidFill>
              <a:schemeClr val="dk2"/>
            </a:solidFill>
            <a:prstDash val="solid"/>
            <a:round/>
            <a:headEnd w="lg" len="lg" type="none"/>
            <a:tailEnd w="lg" len="lg" type="none"/>
          </a:ln>
        </p:spPr>
      </p:cxnSp>
      <p:sp>
        <p:nvSpPr>
          <p:cNvPr id="259" name="Shape 259"/>
          <p:cNvSpPr txBox="1"/>
          <p:nvPr/>
        </p:nvSpPr>
        <p:spPr>
          <a:xfrm>
            <a:off y="2115991" x="4849775"/>
            <a:ext cy="323700" cx="2117700"/>
          </a:xfrm>
          <a:prstGeom prst="rect">
            <a:avLst/>
          </a:prstGeom>
          <a:noFill/>
          <a:ln>
            <a:noFill/>
          </a:ln>
        </p:spPr>
        <p:txBody>
          <a:bodyPr bIns="91425" rIns="91425" lIns="91425" tIns="91425" anchor="t" anchorCtr="0">
            <a:noAutofit/>
          </a:bodyPr>
          <a:lstStyle/>
          <a:p>
            <a:pPr rtl="0" lvl="0">
              <a:spcBef>
                <a:spcPts val="0"/>
              </a:spcBef>
              <a:buNone/>
            </a:pPr>
            <a:r>
              <a:rPr lang="en"/>
              <a:t>Inode (index node)</a:t>
            </a:r>
          </a:p>
        </p:txBody>
      </p:sp>
      <p:sp>
        <p:nvSpPr>
          <p:cNvPr id="260" name="Shape 260"/>
          <p:cNvSpPr txBox="1"/>
          <p:nvPr/>
        </p:nvSpPr>
        <p:spPr>
          <a:xfrm>
            <a:off y="2372512" x="220700"/>
            <a:ext cy="789000" cx="2827800"/>
          </a:xfrm>
          <a:prstGeom prst="rect">
            <a:avLst/>
          </a:prstGeom>
          <a:noFill/>
          <a:ln>
            <a:noFill/>
          </a:ln>
        </p:spPr>
        <p:txBody>
          <a:bodyPr bIns="91425" rIns="91425" lIns="91425" tIns="91425" anchor="t" anchorCtr="0">
            <a:noAutofit/>
          </a:bodyPr>
          <a:lstStyle/>
          <a:p>
            <a:pPr algn="r" rtl="0" lvl="0">
              <a:spcBef>
                <a:spcPts val="0"/>
              </a:spcBef>
              <a:buNone/>
            </a:pPr>
            <a:r>
              <a:rPr lang="en" i="1"/>
              <a:t>....Meta Data....</a:t>
            </a:r>
          </a:p>
        </p:txBody>
      </p:sp>
      <p:sp>
        <p:nvSpPr>
          <p:cNvPr id="261" name="Shape 261"/>
          <p:cNvSpPr txBox="1"/>
          <p:nvPr/>
        </p:nvSpPr>
        <p:spPr>
          <a:xfrm>
            <a:off y="2963606" x="4010075"/>
            <a:ext cy="297300" cx="3046499"/>
          </a:xfrm>
          <a:prstGeom prst="rect">
            <a:avLst/>
          </a:prstGeom>
          <a:noFill/>
          <a:ln>
            <a:noFill/>
          </a:ln>
        </p:spPr>
        <p:txBody>
          <a:bodyPr bIns="91425" rIns="91425" lIns="91425" tIns="91425" anchor="t" anchorCtr="0">
            <a:noAutofit/>
          </a:bodyPr>
          <a:lstStyle/>
          <a:p>
            <a:pPr rtl="0" lvl="0">
              <a:spcBef>
                <a:spcPts val="0"/>
              </a:spcBef>
              <a:buNone/>
            </a:pPr>
            <a:r>
              <a:rPr lang="en" i="1"/>
              <a:t>there are fifteen 4K sized block pointers per inode usually</a:t>
            </a:r>
          </a:p>
        </p:txBody>
      </p:sp>
      <p:cxnSp>
        <p:nvCxnSpPr>
          <p:cNvPr id="262" name="Shape 262"/>
          <p:cNvCxnSpPr/>
          <p:nvPr/>
        </p:nvCxnSpPr>
        <p:spPr>
          <a:xfrm flipH="1">
            <a:off y="3036918" x="1721349"/>
            <a:ext cy="666000" cx="1475400"/>
          </a:xfrm>
          <a:prstGeom prst="straightConnector1">
            <a:avLst/>
          </a:prstGeom>
          <a:noFill/>
          <a:ln w="19050" cap="flat">
            <a:solidFill>
              <a:schemeClr val="dk2"/>
            </a:solidFill>
            <a:prstDash val="solid"/>
            <a:round/>
            <a:headEnd w="lg" len="lg" type="none"/>
            <a:tailEnd w="lg" len="lg" type="triangle"/>
          </a:ln>
        </p:spPr>
      </p:cxnSp>
      <p:sp>
        <p:nvSpPr>
          <p:cNvPr id="263" name="Shape 263"/>
          <p:cNvSpPr/>
          <p:nvPr/>
        </p:nvSpPr>
        <p:spPr>
          <a:xfrm>
            <a:off y="3723393" x="11071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264" name="Shape 264"/>
          <p:cNvSpPr/>
          <p:nvPr/>
        </p:nvSpPr>
        <p:spPr>
          <a:xfrm>
            <a:off y="3723393" x="24025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265" name="Shape 265"/>
          <p:cNvCxnSpPr>
            <a:endCxn id="264" idx="0"/>
          </p:cNvCxnSpPr>
          <p:nvPr/>
        </p:nvCxnSpPr>
        <p:spPr>
          <a:xfrm flipH="1">
            <a:off y="3006093" x="2976324"/>
            <a:ext cy="717300" cx="548100"/>
          </a:xfrm>
          <a:prstGeom prst="straightConnector1">
            <a:avLst/>
          </a:prstGeom>
          <a:noFill/>
          <a:ln w="19050" cap="flat">
            <a:solidFill>
              <a:schemeClr val="dk2"/>
            </a:solidFill>
            <a:prstDash val="solid"/>
            <a:round/>
            <a:headEnd w="lg" len="lg" type="none"/>
            <a:tailEnd w="lg" len="lg" type="triangle"/>
          </a:ln>
        </p:spPr>
      </p:cxnSp>
      <p:sp>
        <p:nvSpPr>
          <p:cNvPr id="266" name="Shape 266"/>
          <p:cNvSpPr txBox="1"/>
          <p:nvPr/>
        </p:nvSpPr>
        <p:spPr>
          <a:xfrm>
            <a:off y="3497981" x="378875"/>
            <a:ext cy="204900" cx="1420800"/>
          </a:xfrm>
          <a:prstGeom prst="rect">
            <a:avLst/>
          </a:prstGeom>
          <a:noFill/>
          <a:ln>
            <a:noFill/>
          </a:ln>
        </p:spPr>
        <p:txBody>
          <a:bodyPr bIns="91425" rIns="91425" lIns="91425" tIns="91425" anchor="t" anchorCtr="0">
            <a:noAutofit/>
          </a:bodyPr>
          <a:lstStyle/>
          <a:p>
            <a:pPr rtl="0" lvl="0">
              <a:spcBef>
                <a:spcPts val="0"/>
              </a:spcBef>
              <a:buNone/>
            </a:pPr>
            <a:r>
              <a:rPr lang="en"/>
              <a:t>(disk)</a:t>
            </a:r>
          </a:p>
        </p:txBody>
      </p:sp>
      <p:sp>
        <p:nvSpPr>
          <p:cNvPr id="267" name="Shape 267"/>
          <p:cNvSpPr/>
          <p:nvPr/>
        </p:nvSpPr>
        <p:spPr>
          <a:xfrm>
            <a:off y="3016425" x="6133950"/>
            <a:ext cy="655743" cx="1003825"/>
          </a:xfrm>
          <a:custGeom>
            <a:pathLst>
              <a:path w="40153" extrusionOk="0" h="34973">
                <a:moveTo>
                  <a:pt y="0" x="12568"/>
                </a:moveTo>
                <a:cubicBezTo>
                  <a:pt y="1366" x="17121"/>
                  <a:pt y="2368" x="41985"/>
                  <a:pt y="8197" x="39891"/>
                </a:cubicBezTo>
                <a:cubicBezTo>
                  <a:pt y="14025" x="37796"/>
                  <a:pt y="30510" x="6648"/>
                  <a:pt y="34973" x="0"/>
                </a:cubicBezTo>
              </a:path>
            </a:pathLst>
          </a:custGeom>
          <a:noFill/>
          <a:ln w="19050" cap="flat">
            <a:solidFill>
              <a:schemeClr val="dk2"/>
            </a:solidFill>
            <a:prstDash val="solid"/>
            <a:round/>
            <a:headEnd w="lg" len="lg" type="none"/>
            <a:tailEnd w="lg" len="lg" type="triangle"/>
          </a:ln>
        </p:spPr>
      </p:sp>
      <p:sp>
        <p:nvSpPr>
          <p:cNvPr id="268" name="Shape 268"/>
          <p:cNvSpPr/>
          <p:nvPr/>
        </p:nvSpPr>
        <p:spPr>
          <a:xfrm>
            <a:off y="3723393" x="4993375"/>
            <a:ext cy="758399" cx="1694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Indirect block (contains addresses of more blocks)</a:t>
            </a:r>
          </a:p>
        </p:txBody>
      </p:sp>
      <p:sp>
        <p:nvSpPr>
          <p:cNvPr id="269" name="Shape 269"/>
          <p:cNvSpPr/>
          <p:nvPr/>
        </p:nvSpPr>
        <p:spPr>
          <a:xfrm>
            <a:off y="3483412"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270" name="Shape 270"/>
          <p:cNvSpPr/>
          <p:nvPr/>
        </p:nvSpPr>
        <p:spPr>
          <a:xfrm>
            <a:off y="4328100"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271" name="Shape 271"/>
          <p:cNvCxnSpPr>
            <a:stCxn id="268" idx="3"/>
            <a:endCxn id="269" idx="1"/>
          </p:cNvCxnSpPr>
          <p:nvPr/>
        </p:nvCxnSpPr>
        <p:spPr>
          <a:xfrm rot="10800000" flipH="1">
            <a:off y="3862593" x="6687475"/>
            <a:ext cy="240000" cx="851700"/>
          </a:xfrm>
          <a:prstGeom prst="straightConnector1">
            <a:avLst/>
          </a:prstGeom>
          <a:noFill/>
          <a:ln w="19050" cap="flat">
            <a:solidFill>
              <a:schemeClr val="dk2"/>
            </a:solidFill>
            <a:prstDash val="solid"/>
            <a:round/>
            <a:headEnd w="lg" len="lg" type="none"/>
            <a:tailEnd w="lg" len="lg" type="triangle"/>
          </a:ln>
        </p:spPr>
      </p:cxnSp>
      <p:cxnSp>
        <p:nvCxnSpPr>
          <p:cNvPr id="272" name="Shape 272"/>
          <p:cNvCxnSpPr>
            <a:endCxn id="270" idx="1"/>
          </p:cNvCxnSpPr>
          <p:nvPr/>
        </p:nvCxnSpPr>
        <p:spPr>
          <a:xfrm>
            <a:off y="4317899" x="6694200"/>
            <a:ext cy="389400" cx="845100"/>
          </a:xfrm>
          <a:prstGeom prst="straightConnector1">
            <a:avLst/>
          </a:prstGeom>
          <a:noFill/>
          <a:ln w="19050" cap="flat">
            <a:solidFill>
              <a:schemeClr val="dk2"/>
            </a:solidFill>
            <a:prstDash val="solid"/>
            <a:round/>
            <a:headEnd w="lg" len="lg" type="none"/>
            <a:tailEnd w="lg" len="lg" type="triangle"/>
          </a:ln>
        </p:spPr>
      </p:cxnSp>
      <p:sp>
        <p:nvSpPr>
          <p:cNvPr id="273" name="Shape 273"/>
          <p:cNvSpPr/>
          <p:nvPr/>
        </p:nvSpPr>
        <p:spPr>
          <a:xfrm>
            <a:off y="1448793" x="5272975"/>
            <a:ext cy="450899" cx="3128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lang="en"/>
              <a:t>File Name	Y</a:t>
            </a:r>
            <a:r>
              <a:rPr lang="en"/>
              <a:t>			Inode</a:t>
            </a:r>
          </a:p>
        </p:txBody>
      </p:sp>
      <p:cxnSp>
        <p:nvCxnSpPr>
          <p:cNvPr id="274" name="Shape 274"/>
          <p:cNvCxnSpPr/>
          <p:nvPr/>
        </p:nvCxnSpPr>
        <p:spPr>
          <a:xfrm>
            <a:off y="1448793" x="6989575"/>
            <a:ext cy="450899" cx="0"/>
          </a:xfrm>
          <a:prstGeom prst="straightConnector1">
            <a:avLst/>
          </a:prstGeom>
          <a:noFill/>
          <a:ln w="19050" cap="flat">
            <a:solidFill>
              <a:schemeClr val="dk2"/>
            </a:solidFill>
            <a:prstDash val="solid"/>
            <a:round/>
            <a:headEnd w="lg" len="lg" type="none"/>
            <a:tailEnd w="lg" len="lg" type="none"/>
          </a:ln>
        </p:spPr>
      </p:cxnSp>
      <p:cxnSp>
        <p:nvCxnSpPr>
          <p:cNvPr id="275" name="Shape 275"/>
          <p:cNvCxnSpPr/>
          <p:nvPr/>
        </p:nvCxnSpPr>
        <p:spPr>
          <a:xfrm flipH="1">
            <a:off y="1909856" x="6680474"/>
            <a:ext cy="522299" cx="1174800"/>
          </a:xfrm>
          <a:prstGeom prst="straightConnector1">
            <a:avLst/>
          </a:prstGeom>
          <a:noFill/>
          <a:ln w="19050" cap="flat">
            <a:solidFill>
              <a:schemeClr val="dk2"/>
            </a:solidFill>
            <a:prstDash val="solid"/>
            <a:round/>
            <a:headEnd w="lg" len="lg" type="none"/>
            <a:tailEnd w="lg" len="lg" type="triangle"/>
          </a:ln>
        </p:spPr>
      </p:cxnSp>
      <p:sp>
        <p:nvSpPr>
          <p:cNvPr id="276" name="Shape 276"/>
          <p:cNvSpPr txBox="1"/>
          <p:nvPr/>
        </p:nvSpPr>
        <p:spPr>
          <a:xfrm>
            <a:off y="1136925" x="60416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Other Directory Entry</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cxnSp>
        <p:nvCxnSpPr>
          <p:cNvPr id="281" name="Shape 281"/>
          <p:cNvCxnSpPr/>
          <p:nvPr/>
        </p:nvCxnSpPr>
        <p:spPr>
          <a:xfrm>
            <a:off y="3426262" x="-27325"/>
            <a:ext cy="0" cx="9221400"/>
          </a:xfrm>
          <a:prstGeom prst="straightConnector1">
            <a:avLst/>
          </a:prstGeom>
          <a:noFill/>
          <a:ln w="19050" cap="flat">
            <a:solidFill>
              <a:srgbClr val="B7B7B7"/>
            </a:solidFill>
            <a:prstDash val="lgDashDot"/>
            <a:round/>
            <a:headEnd w="lg" len="lg" type="none"/>
            <a:tailEnd w="lg" len="lg" type="none"/>
          </a:ln>
        </p:spPr>
      </p:cxnSp>
      <p:sp>
        <p:nvSpPr>
          <p:cNvPr id="282" name="Shape 28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rtl="0" lvl="0">
              <a:spcBef>
                <a:spcPts val="0"/>
              </a:spcBef>
              <a:buNone/>
            </a:pPr>
            <a:r>
              <a:rPr sz="2400" lang="en"/>
              <a:t>General delete behavior (can differ per file system!!!)</a:t>
            </a:r>
          </a:p>
        </p:txBody>
      </p:sp>
      <p:sp>
        <p:nvSpPr>
          <p:cNvPr id="283" name="Shape 283"/>
          <p:cNvSpPr txBox="1"/>
          <p:nvPr>
            <p:ph idx="1" type="body"/>
          </p:nvPr>
        </p:nvSpPr>
        <p:spPr>
          <a:xfrm>
            <a:off y="1143000" x="457200"/>
            <a:ext cy="3725699" cx="8229600"/>
          </a:xfrm>
          <a:prstGeom prst="rect">
            <a:avLst/>
          </a:prstGeom>
          <a:noFill/>
          <a:ln>
            <a:noFill/>
          </a:ln>
        </p:spPr>
        <p:txBody>
          <a:bodyPr bIns="91425" rIns="91425" lIns="91425" tIns="91425" anchor="t" anchorCtr="0">
            <a:noAutofit/>
          </a:bodyPr>
          <a:lstStyle/>
          <a:p>
            <a:pPr rtl="0" lvl="0">
              <a:spcBef>
                <a:spcPts val="0"/>
              </a:spcBef>
              <a:buNone/>
            </a:pPr>
            <a:r>
              <a:rPr lang="en"/>
              <a:t> </a:t>
            </a:r>
          </a:p>
        </p:txBody>
      </p:sp>
      <p:sp>
        <p:nvSpPr>
          <p:cNvPr id="284" name="Shape 284"/>
          <p:cNvSpPr/>
          <p:nvPr/>
        </p:nvSpPr>
        <p:spPr>
          <a:xfrm>
            <a:off y="1448793" x="396175"/>
            <a:ext cy="450899" cx="4371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File Name				Inode</a:t>
            </a:r>
          </a:p>
        </p:txBody>
      </p:sp>
      <p:cxnSp>
        <p:nvCxnSpPr>
          <p:cNvPr id="285" name="Shape 285"/>
          <p:cNvCxnSpPr>
            <a:stCxn id="284" idx="0"/>
            <a:endCxn id="284" idx="2"/>
          </p:cNvCxnSpPr>
          <p:nvPr/>
        </p:nvCxnSpPr>
        <p:spPr>
          <a:xfrm>
            <a:off y="1448793" x="2581975"/>
            <a:ext cy="450900" cx="0"/>
          </a:xfrm>
          <a:prstGeom prst="straightConnector1">
            <a:avLst/>
          </a:prstGeom>
          <a:noFill/>
          <a:ln w="19050" cap="flat">
            <a:solidFill>
              <a:schemeClr val="dk2"/>
            </a:solidFill>
            <a:prstDash val="solid"/>
            <a:round/>
            <a:headEnd w="lg" len="lg" type="none"/>
            <a:tailEnd w="lg" len="lg" type="none"/>
          </a:ln>
        </p:spPr>
      </p:cxnSp>
      <p:cxnSp>
        <p:nvCxnSpPr>
          <p:cNvPr id="286" name="Shape 286"/>
          <p:cNvCxnSpPr/>
          <p:nvPr/>
        </p:nvCxnSpPr>
        <p:spPr>
          <a:xfrm>
            <a:off y="1827881" x="4112075"/>
            <a:ext cy="594300" cx="669300"/>
          </a:xfrm>
          <a:prstGeom prst="straightConnector1">
            <a:avLst/>
          </a:prstGeom>
          <a:noFill/>
          <a:ln w="19050" cap="flat">
            <a:solidFill>
              <a:schemeClr val="dk2"/>
            </a:solidFill>
            <a:prstDash val="solid"/>
            <a:round/>
            <a:headEnd w="lg" len="lg" type="none"/>
            <a:tailEnd w="lg" len="lg" type="triangle"/>
          </a:ln>
        </p:spPr>
      </p:cxnSp>
      <p:sp>
        <p:nvSpPr>
          <p:cNvPr id="287" name="Shape 287"/>
          <p:cNvSpPr txBox="1"/>
          <p:nvPr/>
        </p:nvSpPr>
        <p:spPr>
          <a:xfrm>
            <a:off y="1136925" x="13934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Directory Entry</a:t>
            </a:r>
          </a:p>
        </p:txBody>
      </p:sp>
      <p:sp>
        <p:nvSpPr>
          <p:cNvPr id="288" name="Shape 288"/>
          <p:cNvSpPr/>
          <p:nvPr/>
        </p:nvSpPr>
        <p:spPr>
          <a:xfrm>
            <a:off y="243240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Accessed Time	Size	.....	     UID	GID</a:t>
            </a:r>
          </a:p>
        </p:txBody>
      </p:sp>
      <p:sp>
        <p:nvSpPr>
          <p:cNvPr id="289" name="Shape 289"/>
          <p:cNvSpPr/>
          <p:nvPr/>
        </p:nvSpPr>
        <p:spPr>
          <a:xfrm>
            <a:off y="271815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Blk 1   Blk 2   ...                           Indirect Blk 1</a:t>
            </a:r>
          </a:p>
        </p:txBody>
      </p:sp>
      <p:cxnSp>
        <p:nvCxnSpPr>
          <p:cNvPr id="290" name="Shape 290"/>
          <p:cNvCxnSpPr/>
          <p:nvPr/>
        </p:nvCxnSpPr>
        <p:spPr>
          <a:xfrm>
            <a:off y="2442656" x="4453600"/>
            <a:ext cy="286800" cx="0"/>
          </a:xfrm>
          <a:prstGeom prst="straightConnector1">
            <a:avLst/>
          </a:prstGeom>
          <a:noFill/>
          <a:ln w="19050" cap="flat">
            <a:solidFill>
              <a:schemeClr val="dk2"/>
            </a:solidFill>
            <a:prstDash val="solid"/>
            <a:round/>
            <a:headEnd w="lg" len="lg" type="none"/>
            <a:tailEnd w="lg" len="lg" type="none"/>
          </a:ln>
        </p:spPr>
      </p:cxnSp>
      <p:cxnSp>
        <p:nvCxnSpPr>
          <p:cNvPr id="291" name="Shape 291"/>
          <p:cNvCxnSpPr/>
          <p:nvPr/>
        </p:nvCxnSpPr>
        <p:spPr>
          <a:xfrm>
            <a:off y="2432400" x="4895525"/>
            <a:ext cy="285899" cx="0"/>
          </a:xfrm>
          <a:prstGeom prst="straightConnector1">
            <a:avLst/>
          </a:prstGeom>
          <a:noFill/>
          <a:ln w="19050" cap="flat">
            <a:solidFill>
              <a:schemeClr val="dk2"/>
            </a:solidFill>
            <a:prstDash val="solid"/>
            <a:round/>
            <a:headEnd w="lg" len="lg" type="none"/>
            <a:tailEnd w="lg" len="lg" type="none"/>
          </a:ln>
        </p:spPr>
      </p:cxnSp>
      <p:cxnSp>
        <p:nvCxnSpPr>
          <p:cNvPr id="292" name="Shape 292"/>
          <p:cNvCxnSpPr/>
          <p:nvPr/>
        </p:nvCxnSpPr>
        <p:spPr>
          <a:xfrm>
            <a:off y="2432400" x="6038525"/>
            <a:ext cy="285899" cx="0"/>
          </a:xfrm>
          <a:prstGeom prst="straightConnector1">
            <a:avLst/>
          </a:prstGeom>
          <a:noFill/>
          <a:ln w="19050" cap="flat">
            <a:solidFill>
              <a:schemeClr val="dk2"/>
            </a:solidFill>
            <a:prstDash val="solid"/>
            <a:round/>
            <a:headEnd w="lg" len="lg" type="none"/>
            <a:tailEnd w="lg" len="lg" type="none"/>
          </a:ln>
        </p:spPr>
      </p:cxnSp>
      <p:cxnSp>
        <p:nvCxnSpPr>
          <p:cNvPr id="293" name="Shape 293"/>
          <p:cNvCxnSpPr/>
          <p:nvPr/>
        </p:nvCxnSpPr>
        <p:spPr>
          <a:xfrm>
            <a:off y="2432400" x="5428925"/>
            <a:ext cy="285899" cx="0"/>
          </a:xfrm>
          <a:prstGeom prst="straightConnector1">
            <a:avLst/>
          </a:prstGeom>
          <a:noFill/>
          <a:ln w="19050" cap="flat">
            <a:solidFill>
              <a:schemeClr val="dk2"/>
            </a:solidFill>
            <a:prstDash val="solid"/>
            <a:round/>
            <a:headEnd w="lg" len="lg" type="none"/>
            <a:tailEnd w="lg" len="lg" type="none"/>
          </a:ln>
        </p:spPr>
      </p:cxnSp>
      <p:sp>
        <p:nvSpPr>
          <p:cNvPr id="294" name="Shape 294"/>
          <p:cNvSpPr txBox="1"/>
          <p:nvPr/>
        </p:nvSpPr>
        <p:spPr>
          <a:xfrm>
            <a:off y="2775300" x="7063025"/>
            <a:ext cy="512400" cx="2363400"/>
          </a:xfrm>
          <a:prstGeom prst="rect">
            <a:avLst/>
          </a:prstGeom>
          <a:noFill/>
          <a:ln>
            <a:noFill/>
          </a:ln>
        </p:spPr>
        <p:txBody>
          <a:bodyPr bIns="91425" rIns="91425" lIns="91425" tIns="91425" anchor="t" anchorCtr="0">
            <a:noAutofit/>
          </a:bodyPr>
          <a:lstStyle/>
          <a:p>
            <a:pPr rtl="0" lvl="0">
              <a:spcBef>
                <a:spcPts val="0"/>
              </a:spcBef>
              <a:buNone/>
            </a:pPr>
            <a:r>
              <a:rPr lang="en"/>
              <a:t>(memory or disk)</a:t>
            </a:r>
          </a:p>
        </p:txBody>
      </p:sp>
      <p:cxnSp>
        <p:nvCxnSpPr>
          <p:cNvPr id="295" name="Shape 295"/>
          <p:cNvCxnSpPr/>
          <p:nvPr/>
        </p:nvCxnSpPr>
        <p:spPr>
          <a:xfrm>
            <a:off y="2718150" x="5581325"/>
            <a:ext cy="285899" cx="0"/>
          </a:xfrm>
          <a:prstGeom prst="straightConnector1">
            <a:avLst/>
          </a:prstGeom>
          <a:noFill/>
          <a:ln w="19050" cap="flat">
            <a:solidFill>
              <a:schemeClr val="dk2"/>
            </a:solidFill>
            <a:prstDash val="solid"/>
            <a:round/>
            <a:headEnd w="lg" len="lg" type="none"/>
            <a:tailEnd w="lg" len="lg" type="none"/>
          </a:ln>
        </p:spPr>
      </p:cxnSp>
      <p:cxnSp>
        <p:nvCxnSpPr>
          <p:cNvPr id="296" name="Shape 296"/>
          <p:cNvCxnSpPr/>
          <p:nvPr/>
        </p:nvCxnSpPr>
        <p:spPr>
          <a:xfrm>
            <a:off y="2718150" x="4438325"/>
            <a:ext cy="285899" cx="0"/>
          </a:xfrm>
          <a:prstGeom prst="straightConnector1">
            <a:avLst/>
          </a:prstGeom>
          <a:noFill/>
          <a:ln w="19050" cap="flat">
            <a:solidFill>
              <a:schemeClr val="dk2"/>
            </a:solidFill>
            <a:prstDash val="solid"/>
            <a:round/>
            <a:headEnd w="lg" len="lg" type="none"/>
            <a:tailEnd w="lg" len="lg" type="none"/>
          </a:ln>
        </p:spPr>
      </p:cxnSp>
      <p:cxnSp>
        <p:nvCxnSpPr>
          <p:cNvPr id="297" name="Shape 297"/>
          <p:cNvCxnSpPr/>
          <p:nvPr/>
        </p:nvCxnSpPr>
        <p:spPr>
          <a:xfrm>
            <a:off y="2718150" x="4133525"/>
            <a:ext cy="285899" cx="0"/>
          </a:xfrm>
          <a:prstGeom prst="straightConnector1">
            <a:avLst/>
          </a:prstGeom>
          <a:noFill/>
          <a:ln w="19050" cap="flat">
            <a:solidFill>
              <a:schemeClr val="dk2"/>
            </a:solidFill>
            <a:prstDash val="solid"/>
            <a:round/>
            <a:headEnd w="lg" len="lg" type="none"/>
            <a:tailEnd w="lg" len="lg" type="none"/>
          </a:ln>
        </p:spPr>
      </p:cxnSp>
      <p:cxnSp>
        <p:nvCxnSpPr>
          <p:cNvPr id="298" name="Shape 298"/>
          <p:cNvCxnSpPr/>
          <p:nvPr/>
        </p:nvCxnSpPr>
        <p:spPr>
          <a:xfrm>
            <a:off y="2718150" x="3600125"/>
            <a:ext cy="285899" cx="0"/>
          </a:xfrm>
          <a:prstGeom prst="straightConnector1">
            <a:avLst/>
          </a:prstGeom>
          <a:noFill/>
          <a:ln w="19050" cap="flat">
            <a:solidFill>
              <a:schemeClr val="dk2"/>
            </a:solidFill>
            <a:prstDash val="solid"/>
            <a:round/>
            <a:headEnd w="lg" len="lg" type="none"/>
            <a:tailEnd w="lg" len="lg" type="none"/>
          </a:ln>
        </p:spPr>
      </p:cxnSp>
      <p:sp>
        <p:nvSpPr>
          <p:cNvPr id="299" name="Shape 299"/>
          <p:cNvSpPr txBox="1"/>
          <p:nvPr/>
        </p:nvSpPr>
        <p:spPr>
          <a:xfrm>
            <a:off y="2115991" x="4849775"/>
            <a:ext cy="323700" cx="2117700"/>
          </a:xfrm>
          <a:prstGeom prst="rect">
            <a:avLst/>
          </a:prstGeom>
          <a:noFill/>
          <a:ln>
            <a:noFill/>
          </a:ln>
        </p:spPr>
        <p:txBody>
          <a:bodyPr bIns="91425" rIns="91425" lIns="91425" tIns="91425" anchor="t" anchorCtr="0">
            <a:noAutofit/>
          </a:bodyPr>
          <a:lstStyle/>
          <a:p>
            <a:pPr rtl="0" lvl="0">
              <a:spcBef>
                <a:spcPts val="0"/>
              </a:spcBef>
              <a:buNone/>
            </a:pPr>
            <a:r>
              <a:rPr lang="en"/>
              <a:t>Inode (index node)</a:t>
            </a:r>
          </a:p>
        </p:txBody>
      </p:sp>
      <p:sp>
        <p:nvSpPr>
          <p:cNvPr id="300" name="Shape 300"/>
          <p:cNvSpPr txBox="1"/>
          <p:nvPr/>
        </p:nvSpPr>
        <p:spPr>
          <a:xfrm>
            <a:off y="2963606" x="4010075"/>
            <a:ext cy="297300" cx="3046499"/>
          </a:xfrm>
          <a:prstGeom prst="rect">
            <a:avLst/>
          </a:prstGeom>
          <a:noFill/>
          <a:ln>
            <a:noFill/>
          </a:ln>
        </p:spPr>
        <p:txBody>
          <a:bodyPr bIns="91425" rIns="91425" lIns="91425" tIns="91425" anchor="t" anchorCtr="0">
            <a:noAutofit/>
          </a:bodyPr>
          <a:lstStyle/>
          <a:p>
            <a:pPr rtl="0" lvl="0">
              <a:spcBef>
                <a:spcPts val="0"/>
              </a:spcBef>
              <a:buNone/>
            </a:pPr>
            <a:r>
              <a:rPr lang="en" i="1"/>
              <a:t>there are fifteen 4K sized block pointers per inode usually</a:t>
            </a:r>
          </a:p>
        </p:txBody>
      </p:sp>
      <p:cxnSp>
        <p:nvCxnSpPr>
          <p:cNvPr id="301" name="Shape 301"/>
          <p:cNvCxnSpPr/>
          <p:nvPr/>
        </p:nvCxnSpPr>
        <p:spPr>
          <a:xfrm flipH="1">
            <a:off y="3036918" x="1721349"/>
            <a:ext cy="666000" cx="1475400"/>
          </a:xfrm>
          <a:prstGeom prst="straightConnector1">
            <a:avLst/>
          </a:prstGeom>
          <a:noFill/>
          <a:ln w="19050" cap="flat">
            <a:solidFill>
              <a:schemeClr val="dk2"/>
            </a:solidFill>
            <a:prstDash val="solid"/>
            <a:round/>
            <a:headEnd w="lg" len="lg" type="none"/>
            <a:tailEnd w="lg" len="lg" type="triangle"/>
          </a:ln>
        </p:spPr>
      </p:cxnSp>
      <p:sp>
        <p:nvSpPr>
          <p:cNvPr id="302" name="Shape 302"/>
          <p:cNvSpPr/>
          <p:nvPr/>
        </p:nvSpPr>
        <p:spPr>
          <a:xfrm>
            <a:off y="3723393" x="11071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303" name="Shape 303"/>
          <p:cNvSpPr/>
          <p:nvPr/>
        </p:nvSpPr>
        <p:spPr>
          <a:xfrm>
            <a:off y="3723393" x="24025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304" name="Shape 304"/>
          <p:cNvCxnSpPr>
            <a:endCxn id="303" idx="0"/>
          </p:cNvCxnSpPr>
          <p:nvPr/>
        </p:nvCxnSpPr>
        <p:spPr>
          <a:xfrm flipH="1">
            <a:off y="3006093" x="2976324"/>
            <a:ext cy="717300" cx="548100"/>
          </a:xfrm>
          <a:prstGeom prst="straightConnector1">
            <a:avLst/>
          </a:prstGeom>
          <a:noFill/>
          <a:ln w="19050" cap="flat">
            <a:solidFill>
              <a:schemeClr val="dk2"/>
            </a:solidFill>
            <a:prstDash val="solid"/>
            <a:round/>
            <a:headEnd w="lg" len="lg" type="none"/>
            <a:tailEnd w="lg" len="lg" type="triangle"/>
          </a:ln>
        </p:spPr>
      </p:cxnSp>
      <p:sp>
        <p:nvSpPr>
          <p:cNvPr id="305" name="Shape 305"/>
          <p:cNvSpPr txBox="1"/>
          <p:nvPr/>
        </p:nvSpPr>
        <p:spPr>
          <a:xfrm>
            <a:off y="3497981" x="378875"/>
            <a:ext cy="204900" cx="1420800"/>
          </a:xfrm>
          <a:prstGeom prst="rect">
            <a:avLst/>
          </a:prstGeom>
          <a:noFill/>
          <a:ln>
            <a:noFill/>
          </a:ln>
        </p:spPr>
        <p:txBody>
          <a:bodyPr bIns="91425" rIns="91425" lIns="91425" tIns="91425" anchor="t" anchorCtr="0">
            <a:noAutofit/>
          </a:bodyPr>
          <a:lstStyle/>
          <a:p>
            <a:pPr rtl="0" lvl="0">
              <a:spcBef>
                <a:spcPts val="0"/>
              </a:spcBef>
              <a:buNone/>
            </a:pPr>
            <a:r>
              <a:rPr lang="en"/>
              <a:t>(disk)</a:t>
            </a:r>
          </a:p>
        </p:txBody>
      </p:sp>
      <p:sp>
        <p:nvSpPr>
          <p:cNvPr id="306" name="Shape 306"/>
          <p:cNvSpPr/>
          <p:nvPr/>
        </p:nvSpPr>
        <p:spPr>
          <a:xfrm>
            <a:off y="3016425" x="6133950"/>
            <a:ext cy="655743" cx="1003825"/>
          </a:xfrm>
          <a:custGeom>
            <a:pathLst>
              <a:path w="40153" extrusionOk="0" h="34973">
                <a:moveTo>
                  <a:pt y="0" x="12568"/>
                </a:moveTo>
                <a:cubicBezTo>
                  <a:pt y="1366" x="17121"/>
                  <a:pt y="2368" x="41985"/>
                  <a:pt y="8197" x="39891"/>
                </a:cubicBezTo>
                <a:cubicBezTo>
                  <a:pt y="14025" x="37796"/>
                  <a:pt y="30510" x="6648"/>
                  <a:pt y="34973" x="0"/>
                </a:cubicBezTo>
              </a:path>
            </a:pathLst>
          </a:custGeom>
          <a:noFill/>
          <a:ln w="19050" cap="flat">
            <a:solidFill>
              <a:schemeClr val="dk2"/>
            </a:solidFill>
            <a:prstDash val="solid"/>
            <a:round/>
            <a:headEnd w="lg" len="lg" type="none"/>
            <a:tailEnd w="lg" len="lg" type="triangle"/>
          </a:ln>
        </p:spPr>
      </p:sp>
      <p:sp>
        <p:nvSpPr>
          <p:cNvPr id="307" name="Shape 307"/>
          <p:cNvSpPr/>
          <p:nvPr/>
        </p:nvSpPr>
        <p:spPr>
          <a:xfrm>
            <a:off y="3723393" x="4993375"/>
            <a:ext cy="758399" cx="1694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Indirect block (contains addresses of more blocks)</a:t>
            </a:r>
          </a:p>
        </p:txBody>
      </p:sp>
      <p:sp>
        <p:nvSpPr>
          <p:cNvPr id="308" name="Shape 308"/>
          <p:cNvSpPr/>
          <p:nvPr/>
        </p:nvSpPr>
        <p:spPr>
          <a:xfrm>
            <a:off y="3483412"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309" name="Shape 309"/>
          <p:cNvSpPr/>
          <p:nvPr/>
        </p:nvSpPr>
        <p:spPr>
          <a:xfrm>
            <a:off y="4328100"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310" name="Shape 310"/>
          <p:cNvCxnSpPr>
            <a:stCxn id="307" idx="3"/>
            <a:endCxn id="308" idx="1"/>
          </p:cNvCxnSpPr>
          <p:nvPr/>
        </p:nvCxnSpPr>
        <p:spPr>
          <a:xfrm rot="10800000" flipH="1">
            <a:off y="3862593" x="6687475"/>
            <a:ext cy="240000" cx="851700"/>
          </a:xfrm>
          <a:prstGeom prst="straightConnector1">
            <a:avLst/>
          </a:prstGeom>
          <a:noFill/>
          <a:ln w="19050" cap="flat">
            <a:solidFill>
              <a:schemeClr val="dk2"/>
            </a:solidFill>
            <a:prstDash val="solid"/>
            <a:round/>
            <a:headEnd w="lg" len="lg" type="none"/>
            <a:tailEnd w="lg" len="lg" type="triangle"/>
          </a:ln>
        </p:spPr>
      </p:cxnSp>
      <p:cxnSp>
        <p:nvCxnSpPr>
          <p:cNvPr id="311" name="Shape 311"/>
          <p:cNvCxnSpPr>
            <a:endCxn id="309" idx="1"/>
          </p:cNvCxnSpPr>
          <p:nvPr/>
        </p:nvCxnSpPr>
        <p:spPr>
          <a:xfrm>
            <a:off y="4317899" x="6694200"/>
            <a:ext cy="389400" cx="845100"/>
          </a:xfrm>
          <a:prstGeom prst="straightConnector1">
            <a:avLst/>
          </a:prstGeom>
          <a:noFill/>
          <a:ln w="19050" cap="flat">
            <a:solidFill>
              <a:schemeClr val="dk2"/>
            </a:solidFill>
            <a:prstDash val="solid"/>
            <a:round/>
            <a:headEnd w="lg" len="lg" type="none"/>
            <a:tailEnd w="lg" len="lg" type="triangle"/>
          </a:ln>
        </p:spPr>
      </p:cxnSp>
      <p:cxnSp>
        <p:nvCxnSpPr>
          <p:cNvPr id="312" name="Shape 312"/>
          <p:cNvCxnSpPr/>
          <p:nvPr/>
        </p:nvCxnSpPr>
        <p:spPr>
          <a:xfrm flipH="1">
            <a:off y="1937868" x="4265049"/>
            <a:ext cy="327900" cx="860700"/>
          </a:xfrm>
          <a:prstGeom prst="straightConnector1">
            <a:avLst/>
          </a:prstGeom>
          <a:noFill/>
          <a:ln w="76200" cap="flat">
            <a:solidFill>
              <a:srgbClr val="FF0000"/>
            </a:solidFill>
            <a:prstDash val="solid"/>
            <a:round/>
            <a:headEnd w="lg" len="lg" type="none"/>
            <a:tailEnd w="lg" len="lg" type="none"/>
          </a:ln>
        </p:spPr>
      </p:cxnSp>
      <p:sp>
        <p:nvSpPr>
          <p:cNvPr id="313" name="Shape 313"/>
          <p:cNvSpPr txBox="1"/>
          <p:nvPr/>
        </p:nvSpPr>
        <p:spPr>
          <a:xfrm>
            <a:off y="1407113" x="5003400"/>
            <a:ext cy="540899" cx="1243200"/>
          </a:xfrm>
          <a:prstGeom prst="rect">
            <a:avLst/>
          </a:prstGeom>
          <a:noFill/>
          <a:ln>
            <a:noFill/>
          </a:ln>
        </p:spPr>
        <p:txBody>
          <a:bodyPr bIns="91425" rIns="91425" lIns="91425" tIns="91425" anchor="t" anchorCtr="0">
            <a:noAutofit/>
          </a:bodyPr>
          <a:lstStyle/>
          <a:p>
            <a:pPr algn="ctr" rtl="0" lvl="0">
              <a:spcBef>
                <a:spcPts val="0"/>
              </a:spcBef>
              <a:buNone/>
            </a:pPr>
            <a:r>
              <a:rPr lang="en" i="1"/>
              <a:t>The inode gets "unlinked"</a:t>
            </a:r>
          </a:p>
        </p:txBody>
      </p:sp>
      <p:sp>
        <p:nvSpPr>
          <p:cNvPr id="314" name="Shape 314"/>
          <p:cNvSpPr txBox="1"/>
          <p:nvPr/>
        </p:nvSpPr>
        <p:spPr>
          <a:xfrm>
            <a:off y="2370918" x="163925"/>
            <a:ext cy="809699" cx="2636699"/>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315" name="Shape 315"/>
          <p:cNvSpPr txBox="1"/>
          <p:nvPr/>
        </p:nvSpPr>
        <p:spPr>
          <a:xfrm>
            <a:off y="4443900" x="450425"/>
            <a:ext cy="642900" cx="4675200"/>
          </a:xfrm>
          <a:prstGeom prst="rect">
            <a:avLst/>
          </a:prstGeom>
          <a:noFill/>
          <a:ln>
            <a:noFill/>
          </a:ln>
        </p:spPr>
        <p:txBody>
          <a:bodyPr bIns="91425" rIns="91425" lIns="91425" tIns="91425" anchor="t" anchorCtr="0">
            <a:noAutofit/>
          </a:bodyPr>
          <a:lstStyle/>
          <a:p>
            <a:pPr rtl="0" lvl="0">
              <a:spcBef>
                <a:spcPts val="0"/>
              </a:spcBef>
              <a:buNone/>
            </a:pPr>
            <a:r>
              <a:rPr b="1" sz="1200" lang="en" i="1">
                <a:solidFill>
                  <a:srgbClr val="FF0000"/>
                </a:solidFill>
              </a:rPr>
              <a:t>Data remains on disk, and is available for the file system's automated garbage collection (can happen at any time)</a:t>
            </a:r>
          </a:p>
        </p:txBody>
      </p:sp>
      <p:sp>
        <p:nvSpPr>
          <p:cNvPr id="316" name="Shape 316"/>
          <p:cNvSpPr txBox="1"/>
          <p:nvPr/>
        </p:nvSpPr>
        <p:spPr>
          <a:xfrm>
            <a:off y="1174425" x="6678275"/>
            <a:ext cy="666000" cx="2049299"/>
          </a:xfrm>
          <a:prstGeom prst="rect">
            <a:avLst/>
          </a:prstGeom>
          <a:noFill/>
          <a:ln>
            <a:noFill/>
          </a:ln>
        </p:spPr>
        <p:txBody>
          <a:bodyPr bIns="91425" rIns="91425" lIns="91425" tIns="91425" anchor="t" anchorCtr="0">
            <a:noAutofit/>
          </a:bodyPr>
          <a:lstStyle/>
          <a:p>
            <a:pPr rtl="0" lvl="0">
              <a:spcBef>
                <a:spcPts val="0"/>
              </a:spcBef>
              <a:buNone/>
            </a:pPr>
            <a:r>
              <a:rPr lang="en" i="1">
                <a:solidFill>
                  <a:srgbClr val="FF0000"/>
                </a:solidFill>
              </a:rPr>
              <a:t>The inode on disk will remain, and be marked for garbage collection.  Memory inode will go away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2"/>
                                        </p:tgtEl>
                                        <p:attrNameLst>
                                          <p:attrName>style.visibility</p:attrName>
                                        </p:attrNameLst>
                                      </p:cBhvr>
                                      <p:to>
                                        <p:strVal val="visible"/>
                                      </p:to>
                                    </p:set>
                                    <p:animEffect transition="in" filter="fade">
                                      <p:cBhvr>
                                        <p:cTn dur="1000"/>
                                        <p:tgtEl>
                                          <p:spTgt spid="312"/>
                                        </p:tgtEl>
                                      </p:cBhvr>
                                    </p:animEffect>
                                  </p:childTnLst>
                                </p:cTn>
                              </p:par>
                              <p:par>
                                <p:cTn presetID="10" fill="hold" presetSubtype="0" presetClass="entr" nodeType="withEffect">
                                  <p:stCondLst>
                                    <p:cond delay="0"/>
                                  </p:stCondLst>
                                  <p:childTnLst>
                                    <p:set>
                                      <p:cBhvr>
                                        <p:cTn dur="1" fill="hold">
                                          <p:stCondLst>
                                            <p:cond delay="0"/>
                                          </p:stCondLst>
                                        </p:cTn>
                                        <p:tgtEl>
                                          <p:spTgt spid="313"/>
                                        </p:tgtEl>
                                        <p:attrNameLst>
                                          <p:attrName>style.visibility</p:attrName>
                                        </p:attrNameLst>
                                      </p:cBhvr>
                                      <p:to>
                                        <p:strVal val="visible"/>
                                      </p:to>
                                    </p:set>
                                    <p:animEffect transition="in" filter="fade">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6"/>
                                        </p:tgtEl>
                                        <p:attrNameLst>
                                          <p:attrName>style.visibility</p:attrName>
                                        </p:attrNameLst>
                                      </p:cBhvr>
                                      <p:to>
                                        <p:strVal val="visible"/>
                                      </p:to>
                                    </p:set>
                                    <p:animEffect transition="in" filter="fade">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5"/>
                                        </p:tgtEl>
                                        <p:attrNameLst>
                                          <p:attrName>style.visibility</p:attrName>
                                        </p:attrNameLst>
                                      </p:cBhvr>
                                      <p:to>
                                        <p:strVal val="visible"/>
                                      </p:to>
                                    </p:set>
                                    <p:animEffect transition="in" filter="fade">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cxnSp>
        <p:nvCxnSpPr>
          <p:cNvPr id="321" name="Shape 321"/>
          <p:cNvCxnSpPr/>
          <p:nvPr/>
        </p:nvCxnSpPr>
        <p:spPr>
          <a:xfrm>
            <a:off y="3426262" x="-27325"/>
            <a:ext cy="0" cx="9221400"/>
          </a:xfrm>
          <a:prstGeom prst="straightConnector1">
            <a:avLst/>
          </a:prstGeom>
          <a:noFill/>
          <a:ln w="19050" cap="flat">
            <a:solidFill>
              <a:srgbClr val="B7B7B7"/>
            </a:solidFill>
            <a:prstDash val="lgDashDot"/>
            <a:round/>
            <a:headEnd w="lg" len="lg" type="none"/>
            <a:tailEnd w="lg" len="lg" type="none"/>
          </a:ln>
        </p:spPr>
      </p:cxnSp>
      <p:sp>
        <p:nvSpPr>
          <p:cNvPr id="322" name="Shape 32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rtl="0" lvl="0">
              <a:spcBef>
                <a:spcPts val="0"/>
              </a:spcBef>
              <a:buNone/>
            </a:pPr>
            <a:r>
              <a:rPr sz="2400" lang="en"/>
              <a:t>General delete behavior (can differ per file system!!!)</a:t>
            </a:r>
          </a:p>
        </p:txBody>
      </p:sp>
      <p:sp>
        <p:nvSpPr>
          <p:cNvPr id="323" name="Shape 323"/>
          <p:cNvSpPr txBox="1"/>
          <p:nvPr>
            <p:ph idx="1" type="body"/>
          </p:nvPr>
        </p:nvSpPr>
        <p:spPr>
          <a:xfrm>
            <a:off y="1143000" x="457200"/>
            <a:ext cy="3725699" cx="8229600"/>
          </a:xfrm>
          <a:prstGeom prst="rect">
            <a:avLst/>
          </a:prstGeom>
          <a:noFill/>
          <a:ln>
            <a:noFill/>
          </a:ln>
        </p:spPr>
        <p:txBody>
          <a:bodyPr bIns="91425" rIns="91425" lIns="91425" tIns="91425" anchor="t" anchorCtr="0">
            <a:noAutofit/>
          </a:bodyPr>
          <a:lstStyle/>
          <a:p>
            <a:pPr rtl="0" lvl="0">
              <a:spcBef>
                <a:spcPts val="0"/>
              </a:spcBef>
              <a:buNone/>
            </a:pPr>
            <a:r>
              <a:rPr lang="en"/>
              <a:t> </a:t>
            </a:r>
          </a:p>
        </p:txBody>
      </p:sp>
      <p:sp>
        <p:nvSpPr>
          <p:cNvPr id="324" name="Shape 324"/>
          <p:cNvSpPr/>
          <p:nvPr/>
        </p:nvSpPr>
        <p:spPr>
          <a:xfrm>
            <a:off y="1448793" x="396175"/>
            <a:ext cy="450899" cx="3128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lang="en"/>
              <a:t>File Name	X</a:t>
            </a:r>
            <a:r>
              <a:rPr lang="en"/>
              <a:t>			Inode</a:t>
            </a:r>
          </a:p>
        </p:txBody>
      </p:sp>
      <p:cxnSp>
        <p:nvCxnSpPr>
          <p:cNvPr id="325" name="Shape 325"/>
          <p:cNvCxnSpPr>
            <a:stCxn id="324" idx="0"/>
            <a:endCxn id="324" idx="2"/>
          </p:cNvCxnSpPr>
          <p:nvPr/>
        </p:nvCxnSpPr>
        <p:spPr>
          <a:xfrm>
            <a:off y="1448793" x="1960374"/>
            <a:ext cy="450900" cx="0"/>
          </a:xfrm>
          <a:prstGeom prst="straightConnector1">
            <a:avLst/>
          </a:prstGeom>
          <a:noFill/>
          <a:ln w="19050" cap="flat">
            <a:solidFill>
              <a:schemeClr val="dk2"/>
            </a:solidFill>
            <a:prstDash val="solid"/>
            <a:round/>
            <a:headEnd w="lg" len="lg" type="none"/>
            <a:tailEnd w="lg" len="lg" type="none"/>
          </a:ln>
        </p:spPr>
      </p:cxnSp>
      <p:cxnSp>
        <p:nvCxnSpPr>
          <p:cNvPr id="326" name="Shape 326"/>
          <p:cNvCxnSpPr>
            <a:stCxn id="324" idx="3"/>
          </p:cNvCxnSpPr>
          <p:nvPr/>
        </p:nvCxnSpPr>
        <p:spPr>
          <a:xfrm>
            <a:off y="1674243" x="3524574"/>
            <a:ext cy="747900" cx="1256700"/>
          </a:xfrm>
          <a:prstGeom prst="straightConnector1">
            <a:avLst/>
          </a:prstGeom>
          <a:noFill/>
          <a:ln w="19050" cap="flat">
            <a:solidFill>
              <a:schemeClr val="dk2"/>
            </a:solidFill>
            <a:prstDash val="solid"/>
            <a:round/>
            <a:headEnd w="lg" len="lg" type="none"/>
            <a:tailEnd w="lg" len="lg" type="triangle"/>
          </a:ln>
        </p:spPr>
      </p:cxnSp>
      <p:sp>
        <p:nvSpPr>
          <p:cNvPr id="327" name="Shape 327"/>
          <p:cNvSpPr txBox="1"/>
          <p:nvPr/>
        </p:nvSpPr>
        <p:spPr>
          <a:xfrm>
            <a:off y="1136925" x="13934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Directory Entry</a:t>
            </a:r>
          </a:p>
        </p:txBody>
      </p:sp>
      <p:sp>
        <p:nvSpPr>
          <p:cNvPr id="328" name="Shape 328"/>
          <p:cNvSpPr/>
          <p:nvPr/>
        </p:nvSpPr>
        <p:spPr>
          <a:xfrm>
            <a:off y="243240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Accessed Time	Size	.....	     UID	GID</a:t>
            </a:r>
          </a:p>
        </p:txBody>
      </p:sp>
      <p:sp>
        <p:nvSpPr>
          <p:cNvPr id="329" name="Shape 329"/>
          <p:cNvSpPr/>
          <p:nvPr/>
        </p:nvSpPr>
        <p:spPr>
          <a:xfrm>
            <a:off y="2718150" x="3032825"/>
            <a:ext cy="297300" cx="4030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Blk 1   Blk 2   ...                           Indirect Blk 1</a:t>
            </a:r>
          </a:p>
        </p:txBody>
      </p:sp>
      <p:cxnSp>
        <p:nvCxnSpPr>
          <p:cNvPr id="330" name="Shape 330"/>
          <p:cNvCxnSpPr/>
          <p:nvPr/>
        </p:nvCxnSpPr>
        <p:spPr>
          <a:xfrm>
            <a:off y="2442656" x="4453600"/>
            <a:ext cy="286800" cx="0"/>
          </a:xfrm>
          <a:prstGeom prst="straightConnector1">
            <a:avLst/>
          </a:prstGeom>
          <a:noFill/>
          <a:ln w="19050" cap="flat">
            <a:solidFill>
              <a:schemeClr val="dk2"/>
            </a:solidFill>
            <a:prstDash val="solid"/>
            <a:round/>
            <a:headEnd w="lg" len="lg" type="none"/>
            <a:tailEnd w="lg" len="lg" type="none"/>
          </a:ln>
        </p:spPr>
      </p:cxnSp>
      <p:cxnSp>
        <p:nvCxnSpPr>
          <p:cNvPr id="331" name="Shape 331"/>
          <p:cNvCxnSpPr/>
          <p:nvPr/>
        </p:nvCxnSpPr>
        <p:spPr>
          <a:xfrm>
            <a:off y="2432400" x="4895525"/>
            <a:ext cy="285899" cx="0"/>
          </a:xfrm>
          <a:prstGeom prst="straightConnector1">
            <a:avLst/>
          </a:prstGeom>
          <a:noFill/>
          <a:ln w="19050" cap="flat">
            <a:solidFill>
              <a:schemeClr val="dk2"/>
            </a:solidFill>
            <a:prstDash val="solid"/>
            <a:round/>
            <a:headEnd w="lg" len="lg" type="none"/>
            <a:tailEnd w="lg" len="lg" type="none"/>
          </a:ln>
        </p:spPr>
      </p:cxnSp>
      <p:cxnSp>
        <p:nvCxnSpPr>
          <p:cNvPr id="332" name="Shape 332"/>
          <p:cNvCxnSpPr/>
          <p:nvPr/>
        </p:nvCxnSpPr>
        <p:spPr>
          <a:xfrm>
            <a:off y="2432400" x="6038525"/>
            <a:ext cy="285899" cx="0"/>
          </a:xfrm>
          <a:prstGeom prst="straightConnector1">
            <a:avLst/>
          </a:prstGeom>
          <a:noFill/>
          <a:ln w="19050" cap="flat">
            <a:solidFill>
              <a:schemeClr val="dk2"/>
            </a:solidFill>
            <a:prstDash val="solid"/>
            <a:round/>
            <a:headEnd w="lg" len="lg" type="none"/>
            <a:tailEnd w="lg" len="lg" type="none"/>
          </a:ln>
        </p:spPr>
      </p:cxnSp>
      <p:cxnSp>
        <p:nvCxnSpPr>
          <p:cNvPr id="333" name="Shape 333"/>
          <p:cNvCxnSpPr/>
          <p:nvPr/>
        </p:nvCxnSpPr>
        <p:spPr>
          <a:xfrm>
            <a:off y="2432400" x="5428925"/>
            <a:ext cy="285899" cx="0"/>
          </a:xfrm>
          <a:prstGeom prst="straightConnector1">
            <a:avLst/>
          </a:prstGeom>
          <a:noFill/>
          <a:ln w="19050" cap="flat">
            <a:solidFill>
              <a:schemeClr val="dk2"/>
            </a:solidFill>
            <a:prstDash val="solid"/>
            <a:round/>
            <a:headEnd w="lg" len="lg" type="none"/>
            <a:tailEnd w="lg" len="lg" type="none"/>
          </a:ln>
        </p:spPr>
      </p:cxnSp>
      <p:sp>
        <p:nvSpPr>
          <p:cNvPr id="334" name="Shape 334"/>
          <p:cNvSpPr txBox="1"/>
          <p:nvPr/>
        </p:nvSpPr>
        <p:spPr>
          <a:xfrm>
            <a:off y="2432400" x="7063025"/>
            <a:ext cy="512400" cx="23634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(memory or disk)</a:t>
            </a:r>
          </a:p>
        </p:txBody>
      </p:sp>
      <p:cxnSp>
        <p:nvCxnSpPr>
          <p:cNvPr id="335" name="Shape 335"/>
          <p:cNvCxnSpPr/>
          <p:nvPr/>
        </p:nvCxnSpPr>
        <p:spPr>
          <a:xfrm>
            <a:off y="2718150" x="5581325"/>
            <a:ext cy="285899" cx="0"/>
          </a:xfrm>
          <a:prstGeom prst="straightConnector1">
            <a:avLst/>
          </a:prstGeom>
          <a:noFill/>
          <a:ln w="19050" cap="flat">
            <a:solidFill>
              <a:schemeClr val="dk2"/>
            </a:solidFill>
            <a:prstDash val="solid"/>
            <a:round/>
            <a:headEnd w="lg" len="lg" type="none"/>
            <a:tailEnd w="lg" len="lg" type="none"/>
          </a:ln>
        </p:spPr>
      </p:cxnSp>
      <p:cxnSp>
        <p:nvCxnSpPr>
          <p:cNvPr id="336" name="Shape 336"/>
          <p:cNvCxnSpPr/>
          <p:nvPr/>
        </p:nvCxnSpPr>
        <p:spPr>
          <a:xfrm>
            <a:off y="2718150" x="4438325"/>
            <a:ext cy="285899" cx="0"/>
          </a:xfrm>
          <a:prstGeom prst="straightConnector1">
            <a:avLst/>
          </a:prstGeom>
          <a:noFill/>
          <a:ln w="19050" cap="flat">
            <a:solidFill>
              <a:schemeClr val="dk2"/>
            </a:solidFill>
            <a:prstDash val="solid"/>
            <a:round/>
            <a:headEnd w="lg" len="lg" type="none"/>
            <a:tailEnd w="lg" len="lg" type="none"/>
          </a:ln>
        </p:spPr>
      </p:cxnSp>
      <p:cxnSp>
        <p:nvCxnSpPr>
          <p:cNvPr id="337" name="Shape 337"/>
          <p:cNvCxnSpPr/>
          <p:nvPr/>
        </p:nvCxnSpPr>
        <p:spPr>
          <a:xfrm>
            <a:off y="2718150" x="4133525"/>
            <a:ext cy="285899" cx="0"/>
          </a:xfrm>
          <a:prstGeom prst="straightConnector1">
            <a:avLst/>
          </a:prstGeom>
          <a:noFill/>
          <a:ln w="19050" cap="flat">
            <a:solidFill>
              <a:schemeClr val="dk2"/>
            </a:solidFill>
            <a:prstDash val="solid"/>
            <a:round/>
            <a:headEnd w="lg" len="lg" type="none"/>
            <a:tailEnd w="lg" len="lg" type="none"/>
          </a:ln>
        </p:spPr>
      </p:cxnSp>
      <p:cxnSp>
        <p:nvCxnSpPr>
          <p:cNvPr id="338" name="Shape 338"/>
          <p:cNvCxnSpPr/>
          <p:nvPr/>
        </p:nvCxnSpPr>
        <p:spPr>
          <a:xfrm>
            <a:off y="2718150" x="3600125"/>
            <a:ext cy="285899" cx="0"/>
          </a:xfrm>
          <a:prstGeom prst="straightConnector1">
            <a:avLst/>
          </a:prstGeom>
          <a:noFill/>
          <a:ln w="19050" cap="flat">
            <a:solidFill>
              <a:schemeClr val="dk2"/>
            </a:solidFill>
            <a:prstDash val="solid"/>
            <a:round/>
            <a:headEnd w="lg" len="lg" type="none"/>
            <a:tailEnd w="lg" len="lg" type="none"/>
          </a:ln>
        </p:spPr>
      </p:cxnSp>
      <p:sp>
        <p:nvSpPr>
          <p:cNvPr id="339" name="Shape 339"/>
          <p:cNvSpPr txBox="1"/>
          <p:nvPr/>
        </p:nvSpPr>
        <p:spPr>
          <a:xfrm>
            <a:off y="2115991" x="4849775"/>
            <a:ext cy="323700" cx="2117700"/>
          </a:xfrm>
          <a:prstGeom prst="rect">
            <a:avLst/>
          </a:prstGeom>
          <a:noFill/>
          <a:ln>
            <a:noFill/>
          </a:ln>
        </p:spPr>
        <p:txBody>
          <a:bodyPr bIns="91425" rIns="91425" lIns="91425" tIns="91425" anchor="t" anchorCtr="0">
            <a:noAutofit/>
          </a:bodyPr>
          <a:lstStyle/>
          <a:p>
            <a:pPr rtl="0" lvl="0">
              <a:spcBef>
                <a:spcPts val="0"/>
              </a:spcBef>
              <a:buNone/>
            </a:pPr>
            <a:r>
              <a:rPr lang="en"/>
              <a:t>Inode (index node)</a:t>
            </a:r>
          </a:p>
        </p:txBody>
      </p:sp>
      <p:sp>
        <p:nvSpPr>
          <p:cNvPr id="340" name="Shape 340"/>
          <p:cNvSpPr txBox="1"/>
          <p:nvPr/>
        </p:nvSpPr>
        <p:spPr>
          <a:xfrm>
            <a:off y="2372512" x="220700"/>
            <a:ext cy="789000" cx="2827800"/>
          </a:xfrm>
          <a:prstGeom prst="rect">
            <a:avLst/>
          </a:prstGeom>
          <a:noFill/>
          <a:ln>
            <a:noFill/>
          </a:ln>
        </p:spPr>
        <p:txBody>
          <a:bodyPr bIns="91425" rIns="91425" lIns="91425" tIns="91425" anchor="t" anchorCtr="0">
            <a:noAutofit/>
          </a:bodyPr>
          <a:lstStyle/>
          <a:p>
            <a:pPr algn="r" rtl="0" lvl="0">
              <a:spcBef>
                <a:spcPts val="0"/>
              </a:spcBef>
              <a:buNone/>
            </a:pPr>
            <a:r>
              <a:rPr lang="en" i="1"/>
              <a:t>....Meta Data....</a:t>
            </a:r>
          </a:p>
        </p:txBody>
      </p:sp>
      <p:sp>
        <p:nvSpPr>
          <p:cNvPr id="341" name="Shape 341"/>
          <p:cNvSpPr txBox="1"/>
          <p:nvPr/>
        </p:nvSpPr>
        <p:spPr>
          <a:xfrm>
            <a:off y="2963606" x="4010075"/>
            <a:ext cy="297300" cx="3046499"/>
          </a:xfrm>
          <a:prstGeom prst="rect">
            <a:avLst/>
          </a:prstGeom>
          <a:noFill/>
          <a:ln>
            <a:noFill/>
          </a:ln>
        </p:spPr>
        <p:txBody>
          <a:bodyPr bIns="91425" rIns="91425" lIns="91425" tIns="91425" anchor="t" anchorCtr="0">
            <a:noAutofit/>
          </a:bodyPr>
          <a:lstStyle/>
          <a:p>
            <a:pPr rtl="0" lvl="0">
              <a:spcBef>
                <a:spcPts val="0"/>
              </a:spcBef>
              <a:buNone/>
            </a:pPr>
            <a:r>
              <a:rPr lang="en" i="1"/>
              <a:t>there are fifteen 4K sized block pointers per inode usually</a:t>
            </a:r>
          </a:p>
        </p:txBody>
      </p:sp>
      <p:cxnSp>
        <p:nvCxnSpPr>
          <p:cNvPr id="342" name="Shape 342"/>
          <p:cNvCxnSpPr/>
          <p:nvPr/>
        </p:nvCxnSpPr>
        <p:spPr>
          <a:xfrm flipH="1">
            <a:off y="3036918" x="1721349"/>
            <a:ext cy="666000" cx="1475400"/>
          </a:xfrm>
          <a:prstGeom prst="straightConnector1">
            <a:avLst/>
          </a:prstGeom>
          <a:noFill/>
          <a:ln w="19050" cap="flat">
            <a:solidFill>
              <a:schemeClr val="dk2"/>
            </a:solidFill>
            <a:prstDash val="solid"/>
            <a:round/>
            <a:headEnd w="lg" len="lg" type="none"/>
            <a:tailEnd w="lg" len="lg" type="triangle"/>
          </a:ln>
        </p:spPr>
      </p:cxnSp>
      <p:sp>
        <p:nvSpPr>
          <p:cNvPr id="343" name="Shape 343"/>
          <p:cNvSpPr/>
          <p:nvPr/>
        </p:nvSpPr>
        <p:spPr>
          <a:xfrm>
            <a:off y="3723393" x="11071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344" name="Shape 344"/>
          <p:cNvSpPr/>
          <p:nvPr/>
        </p:nvSpPr>
        <p:spPr>
          <a:xfrm>
            <a:off y="3723393" x="2402575"/>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345" name="Shape 345"/>
          <p:cNvCxnSpPr>
            <a:endCxn id="344" idx="0"/>
          </p:cNvCxnSpPr>
          <p:nvPr/>
        </p:nvCxnSpPr>
        <p:spPr>
          <a:xfrm flipH="1">
            <a:off y="3006093" x="2976324"/>
            <a:ext cy="717300" cx="548100"/>
          </a:xfrm>
          <a:prstGeom prst="straightConnector1">
            <a:avLst/>
          </a:prstGeom>
          <a:noFill/>
          <a:ln w="19050" cap="flat">
            <a:solidFill>
              <a:schemeClr val="dk2"/>
            </a:solidFill>
            <a:prstDash val="solid"/>
            <a:round/>
            <a:headEnd w="lg" len="lg" type="none"/>
            <a:tailEnd w="lg" len="lg" type="triangle"/>
          </a:ln>
        </p:spPr>
      </p:cxnSp>
      <p:sp>
        <p:nvSpPr>
          <p:cNvPr id="346" name="Shape 346"/>
          <p:cNvSpPr txBox="1"/>
          <p:nvPr/>
        </p:nvSpPr>
        <p:spPr>
          <a:xfrm>
            <a:off y="3497981" x="378875"/>
            <a:ext cy="204900" cx="1420800"/>
          </a:xfrm>
          <a:prstGeom prst="rect">
            <a:avLst/>
          </a:prstGeom>
          <a:noFill/>
          <a:ln>
            <a:noFill/>
          </a:ln>
        </p:spPr>
        <p:txBody>
          <a:bodyPr bIns="91425" rIns="91425" lIns="91425" tIns="91425" anchor="t" anchorCtr="0">
            <a:noAutofit/>
          </a:bodyPr>
          <a:lstStyle/>
          <a:p>
            <a:pPr rtl="0" lvl="0">
              <a:spcBef>
                <a:spcPts val="0"/>
              </a:spcBef>
              <a:buNone/>
            </a:pPr>
            <a:r>
              <a:rPr lang="en"/>
              <a:t>(disk)</a:t>
            </a:r>
          </a:p>
        </p:txBody>
      </p:sp>
      <p:sp>
        <p:nvSpPr>
          <p:cNvPr id="347" name="Shape 347"/>
          <p:cNvSpPr/>
          <p:nvPr/>
        </p:nvSpPr>
        <p:spPr>
          <a:xfrm>
            <a:off y="3016425" x="6133950"/>
            <a:ext cy="655743" cx="1003825"/>
          </a:xfrm>
          <a:custGeom>
            <a:pathLst>
              <a:path w="40153" extrusionOk="0" h="34973">
                <a:moveTo>
                  <a:pt y="0" x="12568"/>
                </a:moveTo>
                <a:cubicBezTo>
                  <a:pt y="1366" x="17121"/>
                  <a:pt y="2368" x="41985"/>
                  <a:pt y="8197" x="39891"/>
                </a:cubicBezTo>
                <a:cubicBezTo>
                  <a:pt y="14025" x="37796"/>
                  <a:pt y="30510" x="6648"/>
                  <a:pt y="34973" x="0"/>
                </a:cubicBezTo>
              </a:path>
            </a:pathLst>
          </a:custGeom>
          <a:noFill/>
          <a:ln w="19050" cap="flat">
            <a:solidFill>
              <a:schemeClr val="dk2"/>
            </a:solidFill>
            <a:prstDash val="solid"/>
            <a:round/>
            <a:headEnd w="lg" len="lg" type="none"/>
            <a:tailEnd w="lg" len="lg" type="triangle"/>
          </a:ln>
        </p:spPr>
      </p:sp>
      <p:sp>
        <p:nvSpPr>
          <p:cNvPr id="348" name="Shape 348"/>
          <p:cNvSpPr/>
          <p:nvPr/>
        </p:nvSpPr>
        <p:spPr>
          <a:xfrm>
            <a:off y="3723393" x="4993375"/>
            <a:ext cy="758399" cx="1694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Indirect block (contains addresses of more blocks)</a:t>
            </a:r>
          </a:p>
        </p:txBody>
      </p:sp>
      <p:sp>
        <p:nvSpPr>
          <p:cNvPr id="349" name="Shape 349"/>
          <p:cNvSpPr/>
          <p:nvPr/>
        </p:nvSpPr>
        <p:spPr>
          <a:xfrm>
            <a:off y="3483412"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sp>
        <p:nvSpPr>
          <p:cNvPr id="350" name="Shape 350"/>
          <p:cNvSpPr/>
          <p:nvPr/>
        </p:nvSpPr>
        <p:spPr>
          <a:xfrm>
            <a:off y="4328100" x="7539300"/>
            <a:ext cy="758399" cx="11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File Content</a:t>
            </a:r>
          </a:p>
        </p:txBody>
      </p:sp>
      <p:cxnSp>
        <p:nvCxnSpPr>
          <p:cNvPr id="351" name="Shape 351"/>
          <p:cNvCxnSpPr>
            <a:stCxn id="348" idx="3"/>
            <a:endCxn id="349" idx="1"/>
          </p:cNvCxnSpPr>
          <p:nvPr/>
        </p:nvCxnSpPr>
        <p:spPr>
          <a:xfrm rot="10800000" flipH="1">
            <a:off y="3862593" x="6687475"/>
            <a:ext cy="240000" cx="851700"/>
          </a:xfrm>
          <a:prstGeom prst="straightConnector1">
            <a:avLst/>
          </a:prstGeom>
          <a:noFill/>
          <a:ln w="19050" cap="flat">
            <a:solidFill>
              <a:schemeClr val="dk2"/>
            </a:solidFill>
            <a:prstDash val="solid"/>
            <a:round/>
            <a:headEnd w="lg" len="lg" type="none"/>
            <a:tailEnd w="lg" len="lg" type="triangle"/>
          </a:ln>
        </p:spPr>
      </p:cxnSp>
      <p:cxnSp>
        <p:nvCxnSpPr>
          <p:cNvPr id="352" name="Shape 352"/>
          <p:cNvCxnSpPr>
            <a:endCxn id="350" idx="1"/>
          </p:cNvCxnSpPr>
          <p:nvPr/>
        </p:nvCxnSpPr>
        <p:spPr>
          <a:xfrm>
            <a:off y="4317899" x="6694200"/>
            <a:ext cy="389400" cx="845100"/>
          </a:xfrm>
          <a:prstGeom prst="straightConnector1">
            <a:avLst/>
          </a:prstGeom>
          <a:noFill/>
          <a:ln w="19050" cap="flat">
            <a:solidFill>
              <a:schemeClr val="dk2"/>
            </a:solidFill>
            <a:prstDash val="solid"/>
            <a:round/>
            <a:headEnd w="lg" len="lg" type="none"/>
            <a:tailEnd w="lg" len="lg" type="triangle"/>
          </a:ln>
        </p:spPr>
      </p:cxnSp>
      <p:sp>
        <p:nvSpPr>
          <p:cNvPr id="353" name="Shape 353"/>
          <p:cNvSpPr/>
          <p:nvPr/>
        </p:nvSpPr>
        <p:spPr>
          <a:xfrm>
            <a:off y="1448793" x="5272975"/>
            <a:ext cy="450899" cx="3128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lang="en"/>
              <a:t>File Name	Y</a:t>
            </a:r>
            <a:r>
              <a:rPr lang="en"/>
              <a:t>			Inode</a:t>
            </a:r>
          </a:p>
        </p:txBody>
      </p:sp>
      <p:cxnSp>
        <p:nvCxnSpPr>
          <p:cNvPr id="354" name="Shape 354"/>
          <p:cNvCxnSpPr/>
          <p:nvPr/>
        </p:nvCxnSpPr>
        <p:spPr>
          <a:xfrm>
            <a:off y="1448793" x="6989575"/>
            <a:ext cy="450899" cx="0"/>
          </a:xfrm>
          <a:prstGeom prst="straightConnector1">
            <a:avLst/>
          </a:prstGeom>
          <a:noFill/>
          <a:ln w="19050" cap="flat">
            <a:solidFill>
              <a:schemeClr val="dk2"/>
            </a:solidFill>
            <a:prstDash val="solid"/>
            <a:round/>
            <a:headEnd w="lg" len="lg" type="none"/>
            <a:tailEnd w="lg" len="lg" type="none"/>
          </a:ln>
        </p:spPr>
      </p:cxnSp>
      <p:cxnSp>
        <p:nvCxnSpPr>
          <p:cNvPr id="355" name="Shape 355"/>
          <p:cNvCxnSpPr/>
          <p:nvPr/>
        </p:nvCxnSpPr>
        <p:spPr>
          <a:xfrm flipH="1">
            <a:off y="1909856" x="6680474"/>
            <a:ext cy="522299" cx="1174800"/>
          </a:xfrm>
          <a:prstGeom prst="straightConnector1">
            <a:avLst/>
          </a:prstGeom>
          <a:noFill/>
          <a:ln w="19050" cap="flat">
            <a:solidFill>
              <a:schemeClr val="dk2"/>
            </a:solidFill>
            <a:prstDash val="solid"/>
            <a:round/>
            <a:headEnd w="lg" len="lg" type="none"/>
            <a:tailEnd w="lg" len="lg" type="triangle"/>
          </a:ln>
        </p:spPr>
      </p:cxnSp>
      <p:sp>
        <p:nvSpPr>
          <p:cNvPr id="356" name="Shape 356"/>
          <p:cNvSpPr txBox="1"/>
          <p:nvPr/>
        </p:nvSpPr>
        <p:spPr>
          <a:xfrm>
            <a:off y="1136925" x="6041650"/>
            <a:ext cy="215099" cx="2486400"/>
          </a:xfrm>
          <a:prstGeom prst="rect">
            <a:avLst/>
          </a:prstGeom>
          <a:noFill/>
          <a:ln>
            <a:noFill/>
          </a:ln>
        </p:spPr>
        <p:txBody>
          <a:bodyPr bIns="91425" rIns="91425" lIns="91425" tIns="91425" anchor="t" anchorCtr="0">
            <a:noAutofit/>
          </a:bodyPr>
          <a:lstStyle/>
          <a:p>
            <a:pPr rtl="0" lvl="0">
              <a:spcBef>
                <a:spcPts val="0"/>
              </a:spcBef>
              <a:buNone/>
            </a:pPr>
            <a:r>
              <a:rPr lang="en"/>
              <a:t>Other Directory Entry</a:t>
            </a:r>
          </a:p>
        </p:txBody>
      </p:sp>
      <p:cxnSp>
        <p:nvCxnSpPr>
          <p:cNvPr id="357" name="Shape 357"/>
          <p:cNvCxnSpPr/>
          <p:nvPr/>
        </p:nvCxnSpPr>
        <p:spPr>
          <a:xfrm flipH="1">
            <a:off y="1766418" x="3579249"/>
            <a:ext cy="327900" cx="860700"/>
          </a:xfrm>
          <a:prstGeom prst="straightConnector1">
            <a:avLst/>
          </a:prstGeom>
          <a:noFill/>
          <a:ln w="76200" cap="flat">
            <a:solidFill>
              <a:srgbClr val="FF0000"/>
            </a:solidFill>
            <a:prstDash val="solid"/>
            <a:round/>
            <a:headEnd w="lg" len="lg" type="none"/>
            <a:tailEnd w="lg" len="lg" type="none"/>
          </a:ln>
        </p:spPr>
      </p:cxnSp>
      <p:sp>
        <p:nvSpPr>
          <p:cNvPr id="358" name="Shape 358"/>
          <p:cNvSpPr txBox="1"/>
          <p:nvPr/>
        </p:nvSpPr>
        <p:spPr>
          <a:xfrm>
            <a:off y="1007063" x="3708000"/>
            <a:ext cy="540899" cx="1243200"/>
          </a:xfrm>
          <a:prstGeom prst="rect">
            <a:avLst/>
          </a:prstGeom>
          <a:noFill/>
          <a:ln>
            <a:noFill/>
          </a:ln>
        </p:spPr>
        <p:txBody>
          <a:bodyPr bIns="91425" rIns="91425" lIns="91425" tIns="91425" anchor="t" anchorCtr="0">
            <a:noAutofit/>
          </a:bodyPr>
          <a:lstStyle/>
          <a:p>
            <a:pPr algn="ctr" rtl="0" lvl="0">
              <a:spcBef>
                <a:spcPts val="0"/>
              </a:spcBef>
              <a:buNone/>
            </a:pPr>
            <a:r>
              <a:rPr lang="en" i="1"/>
              <a:t>The inode gets "unlinked"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8"/>
                                        </p:tgtEl>
                                        <p:attrNameLst>
                                          <p:attrName>style.visibility</p:attrName>
                                        </p:attrNameLst>
                                      </p:cBhvr>
                                      <p:to>
                                        <p:strVal val="visible"/>
                                      </p:to>
                                    </p:set>
                                    <p:animEffect transition="in" filter="fade">
                                      <p:cBhvr>
                                        <p:cTn dur="1000"/>
                                        <p:tgtEl>
                                          <p:spTgt spid="358"/>
                                        </p:tgtEl>
                                      </p:cBhvr>
                                    </p:animEffect>
                                  </p:childTnLst>
                                </p:cTn>
                              </p:par>
                              <p:par>
                                <p:cTn presetID="10" fill="hold" presetSubtype="0" presetClass="entr" nodeType="withEffect">
                                  <p:stCondLst>
                                    <p:cond delay="0"/>
                                  </p:stCondLst>
                                  <p:childTnLst>
                                    <p:set>
                                      <p:cBhvr>
                                        <p:cTn dur="1" fill="hold">
                                          <p:stCondLst>
                                            <p:cond delay="0"/>
                                          </p:stCondLst>
                                        </p:cTn>
                                        <p:tgtEl>
                                          <p:spTgt spid="357"/>
                                        </p:tgtEl>
                                        <p:attrNameLst>
                                          <p:attrName>style.visibility</p:attrName>
                                        </p:attrNameLst>
                                      </p:cBhvr>
                                      <p:to>
                                        <p:strVal val="visible"/>
                                      </p:to>
                                    </p:set>
                                    <p:animEffect transition="in" filter="fade">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sp>
        <p:nvSpPr>
          <p:cNvPr id="363" name="Shape 363"/>
          <p:cNvSpPr txBox="1"/>
          <p:nvPr>
            <p:ph type="title"/>
          </p:nvPr>
        </p:nvSpPr>
        <p:spPr>
          <a:xfrm>
            <a:off y="2919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for linux distros</a:t>
            </a:r>
          </a:p>
        </p:txBody>
      </p:sp>
      <p:sp>
        <p:nvSpPr>
          <p:cNvPr id="364" name="Shape 364"/>
          <p:cNvSpPr txBox="1"/>
          <p:nvPr>
            <p:ph idx="1" type="body"/>
          </p:nvPr>
        </p:nvSpPr>
        <p:spPr>
          <a:xfrm>
            <a:off y="1200150" x="457200"/>
            <a:ext cy="3725699" cx="60249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Can vary, and can be confusion per distro</a:t>
            </a:r>
          </a:p>
          <a:p>
            <a:pPr rtl="0" lvl="0" indent="-419100" marL="457200">
              <a:spcBef>
                <a:spcPts val="0"/>
              </a:spcBef>
              <a:buClr>
                <a:schemeClr val="dk1"/>
              </a:buClr>
              <a:buSzPct val="100000"/>
              <a:buFont typeface="Arial"/>
              <a:buChar char="●"/>
            </a:pPr>
            <a:r>
              <a:rPr lang="en"/>
              <a:t>Is not really standardized</a:t>
            </a:r>
          </a:p>
          <a:p>
            <a:pPr rtl="0" lvl="0" indent="-419100" marL="457200">
              <a:spcBef>
                <a:spcPts val="0"/>
              </a:spcBef>
              <a:buClr>
                <a:schemeClr val="dk1"/>
              </a:buClr>
              <a:buSzPct val="100000"/>
              <a:buFont typeface="Arial"/>
              <a:buChar char="●"/>
            </a:pPr>
            <a:r>
              <a:rPr lang="en"/>
              <a:t>Can be difficult at first to figure out where programs, icons, config files, and other stuff is</a:t>
            </a:r>
          </a:p>
          <a:p>
            <a:pPr rtl="0" lvl="0" indent="-419100" marL="457200">
              <a:spcBef>
                <a:spcPts val="0"/>
              </a:spcBef>
              <a:buClr>
                <a:schemeClr val="dk1"/>
              </a:buClr>
              <a:buSzPct val="100000"/>
              <a:buFont typeface="Arial"/>
              <a:buChar char="●"/>
            </a:pPr>
            <a:r>
              <a:rPr lang="en"/>
              <a:t>So lets go over the most interesting places:</a:t>
            </a:r>
          </a:p>
        </p:txBody>
      </p:sp>
      <p:pic>
        <p:nvPicPr>
          <p:cNvPr id="365" name="Shape 365"/>
          <p:cNvPicPr preferRelativeResize="0"/>
          <p:nvPr/>
        </p:nvPicPr>
        <p:blipFill>
          <a:blip r:embed="rId3">
            <a:alphaModFix/>
          </a:blip>
          <a:stretch>
            <a:fillRect/>
          </a:stretch>
        </p:blipFill>
        <p:spPr>
          <a:xfrm>
            <a:off y="3030906" x="6334125"/>
            <a:ext cy="1943100" cx="23526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y="0" x="0"/>
          <a:ext cy="0" cx="0"/>
          <a:chOff y="0" x="0"/>
          <a:chExt cy="0" cx="0"/>
        </a:xfrm>
      </p:grpSpPr>
      <p:sp>
        <p:nvSpPr>
          <p:cNvPr id="370" name="Shape 37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371" name="Shape 3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 &gt;</a:t>
            </a:r>
          </a:p>
          <a:p>
            <a:pPr rtl="0" lvl="0">
              <a:spcBef>
                <a:spcPts val="0"/>
              </a:spcBef>
              <a:buNone/>
            </a:pPr>
            <a:r>
              <a:rPr sz="2400" lang="en"/>
              <a:t>This is the root directory.  This is where the Linux FS begins.  Every other directory is under it.  Do not confuse it with the root account, or the root account's home directory.</a:t>
            </a:r>
          </a:p>
          <a:p>
            <a:pPr rtl="0" lvl="0">
              <a:spcBef>
                <a:spcPts val="0"/>
              </a:spcBef>
              <a:buNone/>
            </a:pPr>
            <a:r>
              <a:t/>
            </a:r>
            <a:endParaRPr sz="2400"/>
          </a:p>
          <a:p>
            <a:pPr rtl="0" lvl="0">
              <a:spcBef>
                <a:spcPts val="0"/>
              </a:spcBef>
              <a:buNone/>
            </a:pPr>
            <a:r>
              <a:rPr b="1" sz="2400" lang="en"/>
              <a:t>&lt; /etc &gt;</a:t>
            </a:r>
          </a:p>
          <a:p>
            <a:pPr rtl="0" lvl="0">
              <a:spcBef>
                <a:spcPts val="0"/>
              </a:spcBef>
              <a:buNone/>
            </a:pPr>
            <a:r>
              <a:rPr sz="2400" lang="en"/>
              <a:t>The config files for the Linux system.  Most are text files and can be edited by hand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Outline</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Basics of a system (Linux)</a:t>
            </a:r>
          </a:p>
          <a:p>
            <a:pPr rtl="0" lvl="1" indent="-381000" marL="914400">
              <a:spcBef>
                <a:spcPts val="0"/>
              </a:spcBef>
              <a:buClr>
                <a:schemeClr val="dk1"/>
              </a:buClr>
              <a:buSzPct val="80000"/>
              <a:buFont typeface="Courier New"/>
              <a:buChar char="o"/>
            </a:pPr>
            <a:r>
              <a:rPr lang="en"/>
              <a:t>BIOS, bootloader, OS</a:t>
            </a:r>
          </a:p>
          <a:p>
            <a:pPr rtl="0" lvl="0" indent="-419100" marL="457200">
              <a:spcBef>
                <a:spcPts val="0"/>
              </a:spcBef>
              <a:buClr>
                <a:schemeClr val="dk1"/>
              </a:buClr>
              <a:buSzPct val="100000"/>
              <a:buFont typeface="Arial"/>
              <a:buChar char="●"/>
            </a:pPr>
            <a:r>
              <a:rPr lang="en"/>
              <a:t>Rings Model</a:t>
            </a:r>
          </a:p>
          <a:p>
            <a:pPr rtl="0" lvl="1" indent="-381000" marL="914400">
              <a:spcBef>
                <a:spcPts val="0"/>
              </a:spcBef>
              <a:buClr>
                <a:schemeClr val="dk1"/>
              </a:buClr>
              <a:buSzPct val="80000"/>
              <a:buFont typeface="Courier New"/>
              <a:buChar char="o"/>
            </a:pPr>
            <a:r>
              <a:rPr lang="en"/>
              <a:t>Permissions</a:t>
            </a:r>
          </a:p>
          <a:p>
            <a:pPr rtl="0" lvl="0" indent="-419100" marL="457200">
              <a:spcBef>
                <a:spcPts val="0"/>
              </a:spcBef>
              <a:buClr>
                <a:schemeClr val="dk1"/>
              </a:buClr>
              <a:buSzPct val="100000"/>
              <a:buFont typeface="Arial"/>
              <a:buChar char="●"/>
            </a:pPr>
            <a:r>
              <a:rPr lang="en"/>
              <a:t>VR</a:t>
            </a:r>
          </a:p>
          <a:p>
            <a:pPr lvl="0" indent="-419100" marL="457200">
              <a:spcBef>
                <a:spcPts val="0"/>
              </a:spcBef>
              <a:buClr>
                <a:schemeClr val="dk1"/>
              </a:buClr>
              <a:buSzPct val="100000"/>
              <a:buFont typeface="Arial"/>
              <a:buChar char="●"/>
            </a:pPr>
            <a:r>
              <a:rPr lang="en"/>
              <a:t>Linux</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y="0" x="0"/>
          <a:ext cy="0" cx="0"/>
          <a:chOff y="0" x="0"/>
          <a:chExt cy="0" cx="0"/>
        </a:xfrm>
      </p:grpSpPr>
      <p:sp>
        <p:nvSpPr>
          <p:cNvPr id="376" name="Shape 37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377" name="Shape 3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/bin &gt; and &lt; /usr/bin &gt;</a:t>
            </a:r>
          </a:p>
          <a:p>
            <a:pPr rtl="0" lvl="0">
              <a:spcBef>
                <a:spcPts val="0"/>
              </a:spcBef>
              <a:buNone/>
            </a:pPr>
            <a:r>
              <a:rPr sz="2400" lang="en"/>
              <a:t>These directories contain most of the binaries (programs) for the system.  The /bin directory contains the most important programs:</a:t>
            </a:r>
          </a:p>
          <a:p>
            <a:pPr rtl="0" lvl="0" indent="-381000" marL="457200">
              <a:spcBef>
                <a:spcPts val="0"/>
              </a:spcBef>
              <a:buClr>
                <a:schemeClr val="dk1"/>
              </a:buClr>
              <a:buSzPct val="100000"/>
              <a:buFont typeface="Arial"/>
              <a:buChar char="●"/>
            </a:pPr>
            <a:r>
              <a:rPr sz="2400" lang="en"/>
              <a:t>shells,</a:t>
            </a:r>
          </a:p>
          <a:p>
            <a:pPr rtl="0" lvl="0" indent="-381000" marL="457200">
              <a:spcBef>
                <a:spcPts val="0"/>
              </a:spcBef>
              <a:buClr>
                <a:schemeClr val="dk1"/>
              </a:buClr>
              <a:buSzPct val="100000"/>
              <a:buFont typeface="Arial"/>
              <a:buChar char="●"/>
            </a:pPr>
            <a:r>
              <a:rPr sz="2400" lang="en"/>
              <a:t>ls, grep</a:t>
            </a:r>
          </a:p>
          <a:p>
            <a:pPr rtl="0" lvl="0">
              <a:spcBef>
                <a:spcPts val="0"/>
              </a:spcBef>
              <a:buNone/>
            </a:pPr>
            <a:r>
              <a:rPr sz="2400" lang="en"/>
              <a:t>/usr/bin contains other applications for the users</a:t>
            </a:r>
          </a:p>
          <a:p>
            <a:pPr rtl="0" lvl="0">
              <a:spcBef>
                <a:spcPts val="0"/>
              </a:spcBef>
              <a:buNone/>
            </a:pPr>
            <a:r>
              <a:t/>
            </a:r>
            <a:endParaRPr sz="2400"/>
          </a:p>
          <a:p>
            <a:pPr rtl="0" lvl="0">
              <a:spcBef>
                <a:spcPts val="0"/>
              </a:spcBef>
              <a:buNone/>
            </a:pPr>
            <a:r>
              <a:rPr sz="2400" lang="en"/>
              <a:t>No real clear distinction purpose-wise between the two.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y="0" x="0"/>
          <a:ext cy="0" cx="0"/>
          <a:chOff y="0" x="0"/>
          <a:chExt cy="0" cx="0"/>
        </a:xfrm>
      </p:grpSpPr>
      <p:sp>
        <p:nvSpPr>
          <p:cNvPr id="382" name="Shape 38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383" name="Shape 3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/sbin &gt; and &lt; /usr/sbin &gt; </a:t>
            </a:r>
          </a:p>
          <a:p>
            <a:pPr rtl="0" lvl="0">
              <a:spcBef>
                <a:spcPts val="0"/>
              </a:spcBef>
              <a:buNone/>
            </a:pPr>
            <a:r>
              <a:rPr sz="2400" lang="en"/>
              <a:t>Most system administration programs are here</a:t>
            </a:r>
          </a:p>
          <a:p>
            <a:pPr rtl="0" lvl="0">
              <a:spcBef>
                <a:spcPts val="0"/>
              </a:spcBef>
              <a:buNone/>
            </a:pPr>
            <a:r>
              <a:rPr b="1" sz="2400" lang="en"/>
              <a:t>&lt; /usr &gt;</a:t>
            </a:r>
          </a:p>
          <a:p>
            <a:pPr rtl="0" lvl="0">
              <a:spcBef>
                <a:spcPts val="0"/>
              </a:spcBef>
              <a:buNone/>
            </a:pPr>
            <a:r>
              <a:rPr sz="2400" lang="en"/>
              <a:t>Most user applications, their source code, pictures, docs, and other config files.  /usr is the largest directory on a linux system.</a:t>
            </a:r>
          </a:p>
          <a:p>
            <a:pPr rtl="0" lvl="0">
              <a:spcBef>
                <a:spcPts val="0"/>
              </a:spcBef>
              <a:buNone/>
            </a:pPr>
            <a:r>
              <a:rPr b="1" sz="2400" lang="en"/>
              <a:t>&lt; /lib&gt;</a:t>
            </a:r>
          </a:p>
          <a:p>
            <a:pPr rtl="0" lvl="0">
              <a:spcBef>
                <a:spcPts val="0"/>
              </a:spcBef>
              <a:buNone/>
            </a:pPr>
            <a:r>
              <a:rPr sz="2400" lang="en"/>
              <a:t>The shared libraries (shared objects) for programs that are dynamically linked are stored here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y="0" x="0"/>
          <a:ext cy="0" cx="0"/>
          <a:chOff y="0" x="0"/>
          <a:chExt cy="0" cx="0"/>
        </a:xfrm>
      </p:grpSpPr>
      <p:sp>
        <p:nvSpPr>
          <p:cNvPr id="388" name="Shape 38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389" name="Shape 3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/boot &gt;</a:t>
            </a:r>
          </a:p>
          <a:p>
            <a:pPr rtl="0" lvl="0">
              <a:spcBef>
                <a:spcPts val="0"/>
              </a:spcBef>
              <a:buNone/>
            </a:pPr>
            <a:r>
              <a:rPr sz="2400" lang="en"/>
              <a:t>Boot info is stored here.  The linux kernel is also kept here.  The file </a:t>
            </a:r>
            <a:r>
              <a:rPr b="1" sz="2400" lang="en" i="1"/>
              <a:t>vmlinuz</a:t>
            </a:r>
            <a:r>
              <a:rPr sz="2400" lang="en"/>
              <a:t> is the kernel.</a:t>
            </a:r>
          </a:p>
          <a:p>
            <a:pPr rtl="0" lvl="0">
              <a:spcBef>
                <a:spcPts val="0"/>
              </a:spcBef>
              <a:buNone/>
            </a:pPr>
            <a:r>
              <a:t/>
            </a:r>
            <a:endParaRPr sz="2400"/>
          </a:p>
          <a:p>
            <a:pPr rtl="0" lvl="0">
              <a:spcBef>
                <a:spcPts val="0"/>
              </a:spcBef>
              <a:buNone/>
            </a:pPr>
            <a:r>
              <a:rPr b="1" sz="2400" lang="en"/>
              <a:t>&lt; /home &gt;</a:t>
            </a:r>
          </a:p>
          <a:p>
            <a:pPr rtl="0" lvl="0">
              <a:spcBef>
                <a:spcPts val="0"/>
              </a:spcBef>
              <a:buNone/>
            </a:pPr>
            <a:r>
              <a:rPr sz="2400" lang="en"/>
              <a:t>Where all the users' home directories are.  Every user has a directory under /home, and its usually where they store all their files.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sp>
        <p:nvSpPr>
          <p:cNvPr id="394" name="Shape 39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395" name="Shape 3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/root &gt;</a:t>
            </a:r>
            <a:r>
              <a:rPr sz="2400" lang="en"/>
              <a:t> </a:t>
            </a:r>
          </a:p>
          <a:p>
            <a:pPr rtl="0" lvl="0">
              <a:spcBef>
                <a:spcPts val="0"/>
              </a:spcBef>
              <a:buNone/>
            </a:pPr>
            <a:r>
              <a:rPr sz="2400" lang="en"/>
              <a:t>The superuser's (root) home directory</a:t>
            </a:r>
          </a:p>
          <a:p>
            <a:pPr rtl="0" lvl="0">
              <a:spcBef>
                <a:spcPts val="0"/>
              </a:spcBef>
              <a:buNone/>
            </a:pPr>
            <a:r>
              <a:rPr b="1" sz="2400" lang="en"/>
              <a:t>&lt; /var &gt;</a:t>
            </a:r>
            <a:r>
              <a:rPr sz="2400" lang="en"/>
              <a:t> </a:t>
            </a:r>
          </a:p>
          <a:p>
            <a:pPr rtl="0" lvl="0">
              <a:spcBef>
                <a:spcPts val="0"/>
              </a:spcBef>
              <a:buNone/>
            </a:pPr>
            <a:r>
              <a:rPr sz="2400" lang="en"/>
              <a:t>contains frequently changed variable data when the system is running.  Also contains logs (/var/log), mail (/var/mail), and print info (/var/spool)</a:t>
            </a:r>
          </a:p>
          <a:p>
            <a:pPr rtl="0" lvl="0">
              <a:spcBef>
                <a:spcPts val="0"/>
              </a:spcBef>
              <a:buNone/>
            </a:pPr>
            <a:r>
              <a:rPr b="1" sz="2400" lang="en"/>
              <a:t>&lt; /tmp &gt;</a:t>
            </a:r>
          </a:p>
          <a:p>
            <a:pPr rtl="0" lvl="0">
              <a:spcBef>
                <a:spcPts val="0"/>
              </a:spcBef>
              <a:buNone/>
            </a:pPr>
            <a:r>
              <a:rPr sz="2400" lang="en"/>
              <a:t>scratch space for temporary files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y="0" x="0"/>
          <a:ext cy="0" cx="0"/>
          <a:chOff y="0" x="0"/>
          <a:chExt cy="0" cx="0"/>
        </a:xfrm>
      </p:grpSpPr>
      <p:sp>
        <p:nvSpPr>
          <p:cNvPr id="400" name="Shape 40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401" name="Shape 4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/dev &gt;</a:t>
            </a:r>
          </a:p>
          <a:p>
            <a:pPr rtl="0" lvl="0" indent="-381000" marL="457200">
              <a:spcBef>
                <a:spcPts val="0"/>
              </a:spcBef>
              <a:buClr>
                <a:schemeClr val="dk1"/>
              </a:buClr>
              <a:buSzPct val="100000"/>
              <a:buFont typeface="Arial"/>
              <a:buChar char="●"/>
            </a:pPr>
            <a:r>
              <a:rPr sz="2400" lang="en"/>
              <a:t>Contains all device info for the linux system. </a:t>
            </a:r>
          </a:p>
          <a:p>
            <a:pPr rtl="0" lvl="0" indent="-381000" marL="457200">
              <a:spcBef>
                <a:spcPts val="0"/>
              </a:spcBef>
              <a:buClr>
                <a:schemeClr val="dk1"/>
              </a:buClr>
              <a:buSzPct val="100000"/>
              <a:buFont typeface="Arial"/>
              <a:buChar char="●"/>
            </a:pPr>
            <a:r>
              <a:rPr sz="2400" lang="en"/>
              <a:t>Devices are treated like files in linux, and you can read/write to them just like files (for the most part).</a:t>
            </a:r>
          </a:p>
          <a:p>
            <a:pPr rtl="0" lvl="0">
              <a:spcBef>
                <a:spcPts val="0"/>
              </a:spcBef>
              <a:buNone/>
            </a:pPr>
            <a:r>
              <a:rPr b="1" sz="2400" lang="en"/>
              <a:t>&lt; /mnt &gt;</a:t>
            </a:r>
          </a:p>
          <a:p>
            <a:pPr rtl="0" lvl="0" indent="-381000" marL="457200">
              <a:spcBef>
                <a:spcPts val="0"/>
              </a:spcBef>
              <a:buClr>
                <a:schemeClr val="dk1"/>
              </a:buClr>
              <a:buSzPct val="100000"/>
              <a:buFont typeface="Arial"/>
              <a:buChar char="●"/>
            </a:pPr>
            <a:r>
              <a:rPr sz="2400" lang="en"/>
              <a:t>Used for mount points</a:t>
            </a:r>
          </a:p>
          <a:p>
            <a:pPr rtl="0" lvl="0" indent="-381000" marL="457200">
              <a:spcBef>
                <a:spcPts val="0"/>
              </a:spcBef>
              <a:buClr>
                <a:schemeClr val="dk1"/>
              </a:buClr>
              <a:buSzPct val="100000"/>
              <a:buFont typeface="Arial"/>
              <a:buChar char="●"/>
            </a:pPr>
            <a:r>
              <a:rPr sz="2400" lang="en"/>
              <a:t>HD's, USB's, CD-ROM's must be mounted to some directory in the FS tree before being used.  Debian sometimes uses /cdrom instead of /mnt</a:t>
            </a:r>
          </a:p>
          <a:p>
            <a:pPr rtl="0" lvl="0">
              <a:spcBef>
                <a:spcPts val="0"/>
              </a:spcBef>
              <a:buNone/>
            </a:pPr>
            <a:r>
              <a:t/>
            </a:r>
            <a:endParaRPr sz="240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y="0" x="0"/>
          <a:ext cy="0" cx="0"/>
          <a:chOff y="0" x="0"/>
          <a:chExt cy="0" cx="0"/>
        </a:xfrm>
      </p:grpSpPr>
      <p:sp>
        <p:nvSpPr>
          <p:cNvPr id="406" name="Shape 40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Generic directory layout highlights</a:t>
            </a:r>
          </a:p>
        </p:txBody>
      </p:sp>
      <p:sp>
        <p:nvSpPr>
          <p:cNvPr id="407" name="Shape 4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2400" lang="en"/>
              <a:t>&lt; /proc &gt;</a:t>
            </a:r>
          </a:p>
          <a:p>
            <a:pPr rtl="0" lvl="0" indent="-381000" marL="457200">
              <a:spcBef>
                <a:spcPts val="0"/>
              </a:spcBef>
              <a:buClr>
                <a:schemeClr val="dk1"/>
              </a:buClr>
              <a:buSzPct val="100000"/>
              <a:buFont typeface="Arial"/>
              <a:buChar char="●"/>
            </a:pPr>
            <a:r>
              <a:rPr sz="2400" lang="en"/>
              <a:t>This is a special, and interesting directory.</a:t>
            </a:r>
          </a:p>
          <a:p>
            <a:pPr rtl="0" lvl="0" indent="-381000" marL="457200">
              <a:spcBef>
                <a:spcPts val="0"/>
              </a:spcBef>
              <a:buClr>
                <a:schemeClr val="dk1"/>
              </a:buClr>
              <a:buSzPct val="100000"/>
              <a:buFont typeface="Arial"/>
              <a:buChar char="●"/>
            </a:pPr>
            <a:r>
              <a:rPr sz="2400" lang="en"/>
              <a:t>/proc is actually a virtual directory, b/c it does not actually exist.</a:t>
            </a:r>
          </a:p>
          <a:p>
            <a:pPr rtl="0" lvl="0" indent="-381000" marL="457200">
              <a:spcBef>
                <a:spcPts val="0"/>
              </a:spcBef>
              <a:buClr>
                <a:schemeClr val="dk1"/>
              </a:buClr>
              <a:buSzPct val="100000"/>
              <a:buFont typeface="Arial"/>
              <a:buChar char="●"/>
            </a:pPr>
            <a:r>
              <a:rPr sz="2400" lang="en"/>
              <a:t>It contains info on:</a:t>
            </a:r>
          </a:p>
          <a:p>
            <a:pPr rtl="0" lvl="1" indent="-381000" marL="914400">
              <a:spcBef>
                <a:spcPts val="0"/>
              </a:spcBef>
              <a:buClr>
                <a:schemeClr val="dk1"/>
              </a:buClr>
              <a:buSzPct val="80000"/>
              <a:buFont typeface="Courier New"/>
              <a:buChar char="o"/>
            </a:pPr>
            <a:r>
              <a:rPr lang="en"/>
              <a:t>the kernel</a:t>
            </a:r>
          </a:p>
          <a:p>
            <a:pPr rtl="0" lvl="1" indent="-381000" marL="914400">
              <a:spcBef>
                <a:spcPts val="0"/>
              </a:spcBef>
              <a:buClr>
                <a:schemeClr val="dk1"/>
              </a:buClr>
              <a:buSzPct val="80000"/>
              <a:buFont typeface="Courier New"/>
              <a:buChar char="o"/>
            </a:pPr>
            <a:r>
              <a:rPr lang="en"/>
              <a:t>all processes info</a:t>
            </a:r>
          </a:p>
          <a:p>
            <a:pPr rtl="0" lvl="0" indent="-381000" marL="457200">
              <a:spcBef>
                <a:spcPts val="0"/>
              </a:spcBef>
              <a:buClr>
                <a:schemeClr val="dk1"/>
              </a:buClr>
              <a:buSzPct val="100000"/>
              <a:buFont typeface="Arial"/>
              <a:buChar char="●"/>
            </a:pPr>
            <a:r>
              <a:rPr sz="2400" lang="en"/>
              <a:t>Contains special files that permit access to the current configuration of the system.</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y="0" x="0"/>
          <a:ext cy="0" cx="0"/>
          <a:chOff y="0" x="0"/>
          <a:chExt cy="0" cx="0"/>
        </a:xfrm>
      </p:grpSpPr>
      <p:sp>
        <p:nvSpPr>
          <p:cNvPr id="412" name="Shape 41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Users and groups</a:t>
            </a:r>
          </a:p>
        </p:txBody>
      </p:sp>
      <p:sp>
        <p:nvSpPr>
          <p:cNvPr id="413" name="Shape 41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File permissions are specified in terms of the permissions of </a:t>
            </a:r>
          </a:p>
          <a:p>
            <a:pPr rtl="0" lvl="0" indent="-381000" marL="914400">
              <a:spcBef>
                <a:spcPts val="0"/>
              </a:spcBef>
              <a:buClr>
                <a:schemeClr val="dk1"/>
              </a:buClr>
              <a:buSzPct val="100000"/>
              <a:buFont typeface="Arial"/>
              <a:buAutoNum type="arabicPeriod"/>
            </a:pPr>
            <a:r>
              <a:rPr sz="2400" lang="en"/>
              <a:t>The file owner (self)</a:t>
            </a:r>
          </a:p>
          <a:p>
            <a:pPr rtl="0" lvl="0" indent="-381000" marL="914400">
              <a:spcBef>
                <a:spcPts val="0"/>
              </a:spcBef>
              <a:buClr>
                <a:schemeClr val="dk1"/>
              </a:buClr>
              <a:buSzPct val="100000"/>
              <a:buFont typeface="Arial"/>
              <a:buAutoNum type="arabicPeriod"/>
            </a:pPr>
            <a:r>
              <a:rPr sz="2400" lang="en"/>
              <a:t>The file's group members (group / business)</a:t>
            </a:r>
          </a:p>
          <a:p>
            <a:pPr rtl="0" lvl="0" indent="-381000" marL="914400">
              <a:spcBef>
                <a:spcPts val="0"/>
              </a:spcBef>
              <a:buClr>
                <a:schemeClr val="dk1"/>
              </a:buClr>
              <a:buSzPct val="100000"/>
              <a:buFont typeface="Arial"/>
              <a:buAutoNum type="arabicPeriod"/>
            </a:pPr>
            <a:r>
              <a:rPr sz="2400" lang="en"/>
              <a:t>and everyone else (other)</a:t>
            </a:r>
          </a:p>
          <a:p>
            <a:pPr rtl="0" lvl="0">
              <a:spcBef>
                <a:spcPts val="0"/>
              </a:spcBef>
              <a:buNone/>
            </a:pPr>
            <a:r>
              <a:rPr sz="2400" lang="en">
                <a:latin typeface="Cambria"/>
                <a:ea typeface="Cambria"/>
                <a:cs typeface="Cambria"/>
                <a:sym typeface="Cambria"/>
              </a:rPr>
              <a:t>ls -l</a:t>
            </a:r>
          </a:p>
          <a:p>
            <a:pPr rtl="0" lvl="0">
              <a:spcBef>
                <a:spcPts val="0"/>
              </a:spcBef>
              <a:buNone/>
            </a:pPr>
            <a:r>
              <a:rPr sz="2400" lang="en">
                <a:latin typeface="Cambria"/>
                <a:ea typeface="Cambria"/>
                <a:cs typeface="Cambria"/>
                <a:sym typeface="Cambria"/>
              </a:rPr>
              <a:t>chmod </a:t>
            </a:r>
          </a:p>
          <a:p>
            <a:pPr rtl="0" lvl="0" indent="-381000" marL="457200">
              <a:spcBef>
                <a:spcPts val="0"/>
              </a:spcBef>
              <a:buClr>
                <a:schemeClr val="dk1"/>
              </a:buClr>
              <a:buSzPct val="100000"/>
              <a:buFont typeface="Arial"/>
              <a:buChar char="●"/>
            </a:pPr>
            <a:r>
              <a:rPr sz="2400" lang="en"/>
              <a:t>-R recursive, ie include objects in subdirectories</a:t>
            </a:r>
          </a:p>
          <a:p>
            <a:pPr rtl="0" lvl="0" indent="-381000" marL="457200">
              <a:spcBef>
                <a:spcPts val="0"/>
              </a:spcBef>
              <a:buClr>
                <a:schemeClr val="dk1"/>
              </a:buClr>
              <a:buSzPct val="100000"/>
              <a:buFont typeface="Arial"/>
              <a:buChar char="●"/>
            </a:pPr>
            <a:r>
              <a:rPr sz="2400" lang="en"/>
              <a:t>-f force, forge ahead with all objects even if errors occur</a:t>
            </a:r>
          </a:p>
          <a:p>
            <a:pPr rtl="0" lvl="0" indent="-381000" marL="457200">
              <a:lnSpc>
                <a:spcPct val="115000"/>
              </a:lnSpc>
              <a:spcBef>
                <a:spcPts val="0"/>
              </a:spcBef>
              <a:buClr>
                <a:schemeClr val="dk1"/>
              </a:buClr>
              <a:buSzPct val="100000"/>
              <a:buFont typeface="Arial"/>
              <a:buChar char="●"/>
            </a:pPr>
            <a:r>
              <a:rPr sz="2400" lang="en"/>
              <a:t>-v verbose, show objects processed</a:t>
            </a:r>
          </a:p>
          <a:p>
            <a:pPr rtl="0" lvl="0">
              <a:spcBef>
                <a:spcPts val="0"/>
              </a:spcBef>
              <a:buNone/>
            </a:pPr>
            <a:r>
              <a:t/>
            </a:r>
            <a:endParaRPr sz="2400">
              <a:latin typeface="Cambria"/>
              <a:ea typeface="Cambria"/>
              <a:cs typeface="Cambria"/>
              <a:sym typeface="Cambria"/>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y="0" x="0"/>
          <a:ext cy="0" cx="0"/>
          <a:chOff y="0" x="0"/>
          <a:chExt cy="0" cx="0"/>
        </a:xfrm>
      </p:grpSpPr>
      <p:sp>
        <p:nvSpPr>
          <p:cNvPr id="418" name="Shape 41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Users and groups</a:t>
            </a:r>
          </a:p>
        </p:txBody>
      </p:sp>
      <p:sp>
        <p:nvSpPr>
          <p:cNvPr id="419" name="Shape 41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latin typeface="Cambria"/>
                <a:ea typeface="Cambria"/>
                <a:cs typeface="Cambria"/>
                <a:sym typeface="Cambria"/>
              </a:rPr>
              <a:t>chattr / lsattr </a:t>
            </a:r>
          </a:p>
          <a:p>
            <a:pPr rtl="0" lvl="0">
              <a:spcBef>
                <a:spcPts val="0"/>
              </a:spcBef>
              <a:buNone/>
            </a:pPr>
            <a:r>
              <a:rPr sz="2400" lang="en">
                <a:latin typeface="Cambria"/>
                <a:ea typeface="Cambria"/>
                <a:cs typeface="Cambria"/>
                <a:sym typeface="Cambria"/>
              </a:rPr>
              <a:t>chown</a:t>
            </a:r>
          </a:p>
          <a:p>
            <a:pPr rtl="0" lvl="0">
              <a:spcBef>
                <a:spcPts val="0"/>
              </a:spcBef>
              <a:buNone/>
            </a:pPr>
            <a:r>
              <a:rPr sz="2400" lang="en">
                <a:latin typeface="Cambria"/>
                <a:ea typeface="Cambria"/>
                <a:cs typeface="Cambria"/>
                <a:sym typeface="Cambria"/>
              </a:rPr>
              <a:t>chgrp</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y="0" x="0"/>
          <a:ext cy="0" cx="0"/>
          <a:chOff y="0" x="0"/>
          <a:chExt cy="0" cx="0"/>
        </a:xfrm>
      </p:grpSpPr>
      <p:sp>
        <p:nvSpPr>
          <p:cNvPr id="424" name="Shape 42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/etc/passwd and /etc/shadow</a:t>
            </a:r>
          </a:p>
        </p:txBody>
      </p:sp>
      <p:sp>
        <p:nvSpPr>
          <p:cNvPr id="425" name="Shape 4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  /etc/passwd file contains users':</a:t>
            </a:r>
          </a:p>
          <a:p>
            <a:pPr rtl="0" lvl="0" indent="-342900" marL="457200">
              <a:spcBef>
                <a:spcPts val="0"/>
              </a:spcBef>
              <a:buClr>
                <a:schemeClr val="dk1"/>
              </a:buClr>
              <a:buSzPct val="100000"/>
              <a:buFont typeface="Arial"/>
              <a:buChar char="●"/>
            </a:pPr>
            <a:r>
              <a:rPr sz="1800" lang="en"/>
              <a:t>user id</a:t>
            </a:r>
          </a:p>
          <a:p>
            <a:pPr rtl="0" lvl="0" indent="-342900" marL="457200">
              <a:spcBef>
                <a:spcPts val="0"/>
              </a:spcBef>
              <a:buClr>
                <a:schemeClr val="dk1"/>
              </a:buClr>
              <a:buSzPct val="100000"/>
              <a:buFont typeface="Arial"/>
              <a:buChar char="●"/>
            </a:pPr>
            <a:r>
              <a:rPr sz="1800" lang="en"/>
              <a:t>password hash or info (usually not included in the etc/passwd file anymore...)</a:t>
            </a:r>
          </a:p>
          <a:p>
            <a:pPr rtl="0" lvl="0" indent="-342900" marL="457200">
              <a:spcBef>
                <a:spcPts val="0"/>
              </a:spcBef>
              <a:buClr>
                <a:schemeClr val="dk1"/>
              </a:buClr>
              <a:buSzPct val="100000"/>
              <a:buFont typeface="Arial"/>
              <a:buChar char="●"/>
            </a:pPr>
            <a:r>
              <a:rPr sz="1800" lang="en"/>
              <a:t>user identifier</a:t>
            </a:r>
          </a:p>
          <a:p>
            <a:pPr rtl="0" lvl="0" indent="-342900" marL="457200">
              <a:spcBef>
                <a:spcPts val="0"/>
              </a:spcBef>
              <a:buClr>
                <a:schemeClr val="dk1"/>
              </a:buClr>
              <a:buSzPct val="100000"/>
              <a:buFont typeface="Arial"/>
              <a:buChar char="●"/>
            </a:pPr>
            <a:r>
              <a:rPr sz="1800" lang="en"/>
              <a:t>group identifier *(also stored in /etc/group)</a:t>
            </a:r>
          </a:p>
          <a:p>
            <a:pPr rtl="0" lvl="0" indent="-342900" marL="457200">
              <a:spcBef>
                <a:spcPts val="0"/>
              </a:spcBef>
              <a:buClr>
                <a:schemeClr val="dk1"/>
              </a:buClr>
              <a:buSzPct val="100000"/>
              <a:buFont typeface="Arial"/>
              <a:buChar char="●"/>
            </a:pPr>
            <a:r>
              <a:rPr sz="1800" lang="en"/>
              <a:t>the user's home directory path</a:t>
            </a:r>
          </a:p>
          <a:p>
            <a:pPr rtl="0" lvl="0" indent="-342900" marL="457200">
              <a:spcBef>
                <a:spcPts val="0"/>
              </a:spcBef>
              <a:buClr>
                <a:schemeClr val="dk1"/>
              </a:buClr>
              <a:buSzPct val="100000"/>
              <a:buFont typeface="Arial"/>
              <a:buChar char="●"/>
            </a:pPr>
            <a:r>
              <a:rPr sz="1800" lang="en"/>
              <a:t>the program that launches when the user logs in (i.e. their shell)</a:t>
            </a:r>
          </a:p>
          <a:p>
            <a:pPr rtl="0" lvl="0">
              <a:spcBef>
                <a:spcPts val="0"/>
              </a:spcBef>
              <a:buNone/>
            </a:pPr>
            <a:r>
              <a:rPr lang="en"/>
              <a:t>entries look like: </a:t>
            </a:r>
          </a:p>
          <a:p>
            <a:pPr rtl="0" lvl="0">
              <a:spcBef>
                <a:spcPts val="0"/>
              </a:spcBef>
              <a:buNone/>
            </a:pPr>
            <a:r>
              <a:rPr sz="1000" lang="en">
                <a:solidFill>
                  <a:srgbClr val="000000"/>
                </a:solidFill>
                <a:latin typeface="Verdana"/>
                <a:ea typeface="Verdana"/>
                <a:cs typeface="Verdana"/>
                <a:sym typeface="Verdana"/>
              </a:rPr>
              <a:t>jsmith:x:1001:1000:Joe Smith,Room 1007,(234)555-8910,(234)555-0044,email:/home/jsmith:/bin/sh</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y="0" x="0"/>
          <a:ext cy="0" cx="0"/>
          <a:chOff y="0" x="0"/>
          <a:chExt cy="0" cx="0"/>
        </a:xfrm>
      </p:grpSpPr>
      <p:sp>
        <p:nvSpPr>
          <p:cNvPr id="430" name="Shape 43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/etc/shadow</a:t>
            </a:r>
          </a:p>
        </p:txBody>
      </p:sp>
      <p:sp>
        <p:nvSpPr>
          <p:cNvPr id="431" name="Shape 43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latin typeface="Cambria"/>
                <a:ea typeface="Cambria"/>
                <a:cs typeface="Cambria"/>
                <a:sym typeface="Cambria"/>
              </a:rPr>
              <a:t>man 3 crypt</a:t>
            </a:r>
            <a:r>
              <a:rPr lang="en"/>
              <a:t> (shows the encryption man page)</a:t>
            </a:r>
          </a:p>
          <a:p>
            <a:pPr rtl="0" lvl="0" indent="-419100" marL="457200">
              <a:spcBef>
                <a:spcPts val="0"/>
              </a:spcBef>
              <a:buClr>
                <a:schemeClr val="dk1"/>
              </a:buClr>
              <a:buSzPct val="100000"/>
              <a:buFont typeface="Arial"/>
              <a:buChar char="●"/>
            </a:pPr>
            <a:r>
              <a:rPr lang="en"/>
              <a:t>options are:</a:t>
            </a:r>
          </a:p>
          <a:p>
            <a:pPr rtl="0" lvl="0" indent="-298450" marL="520700">
              <a:lnSpc>
                <a:spcPct val="115000"/>
              </a:lnSpc>
              <a:spcBef>
                <a:spcPts val="0"/>
              </a:spcBef>
              <a:buClr>
                <a:srgbClr val="000000"/>
              </a:buClr>
              <a:buSzPct val="100000"/>
              <a:buFont typeface="Arial"/>
              <a:buChar char="●"/>
            </a:pPr>
            <a:r>
              <a:rPr sz="1100" lang="en">
                <a:solidFill>
                  <a:srgbClr val="000000"/>
                </a:solidFill>
              </a:rPr>
              <a:t>$1$: it uses MD5.  </a:t>
            </a:r>
          </a:p>
          <a:p>
            <a:pPr rtl="0" lvl="0" indent="-298450" marL="520700">
              <a:lnSpc>
                <a:spcPct val="115000"/>
              </a:lnSpc>
              <a:spcBef>
                <a:spcPts val="0"/>
              </a:spcBef>
              <a:buClr>
                <a:srgbClr val="000000"/>
              </a:buClr>
              <a:buSzPct val="100000"/>
              <a:buFont typeface="Arial"/>
              <a:buChar char="●"/>
            </a:pPr>
            <a:r>
              <a:rPr sz="1100" lang="en">
                <a:solidFill>
                  <a:srgbClr val="000000"/>
                </a:solidFill>
              </a:rPr>
              <a:t>$5$: it uses SHA-256.</a:t>
            </a:r>
          </a:p>
          <a:p>
            <a:pPr rtl="0" lvl="0" indent="-298450" marL="520700">
              <a:lnSpc>
                <a:spcPct val="115000"/>
              </a:lnSpc>
              <a:spcBef>
                <a:spcPts val="0"/>
              </a:spcBef>
              <a:buClr>
                <a:srgbClr val="000000"/>
              </a:buClr>
              <a:buSzPct val="100000"/>
              <a:buFont typeface="Arial"/>
              <a:buChar char="●"/>
            </a:pPr>
            <a:r>
              <a:rPr sz="1100" lang="en">
                <a:solidFill>
                  <a:srgbClr val="000000"/>
                </a:solidFill>
              </a:rPr>
              <a:t>$6$: it uses SHA-512.</a:t>
            </a:r>
          </a:p>
          <a:p>
            <a:pPr rtl="0" lvl="0" indent="-298450" marL="520700">
              <a:lnSpc>
                <a:spcPct val="115000"/>
              </a:lnSpc>
              <a:spcBef>
                <a:spcPts val="0"/>
              </a:spcBef>
              <a:buClr>
                <a:srgbClr val="000000"/>
              </a:buClr>
              <a:buSzPct val="100000"/>
              <a:buFont typeface="Arial"/>
              <a:buChar char="●"/>
            </a:pPr>
            <a:r>
              <a:rPr sz="1100" lang="en">
                <a:solidFill>
                  <a:srgbClr val="000000"/>
                </a:solidFill>
              </a:rPr>
              <a:t>$2a$: it uses blowfish, not supported everywhere.</a:t>
            </a:r>
          </a:p>
          <a:p>
            <a:pPr rtl="0" lvl="0" indent="-298450" marL="520700">
              <a:lnSpc>
                <a:spcPct val="115000"/>
              </a:lnSpc>
              <a:spcBef>
                <a:spcPts val="0"/>
              </a:spcBef>
              <a:buClr>
                <a:srgbClr val="000000"/>
              </a:buClr>
              <a:buSzPct val="100000"/>
              <a:buFont typeface="Arial"/>
              <a:buChar char="●"/>
            </a:pPr>
            <a:r>
              <a:rPr sz="1100" lang="en">
                <a:solidFill>
                  <a:srgbClr val="000000"/>
                </a:solidFill>
              </a:rPr>
              <a:t>Otherwise it uses DES.</a:t>
            </a:r>
          </a:p>
          <a:p>
            <a:pPr rtl="0" lvl="0" indent="-381000" marL="457200">
              <a:spcBef>
                <a:spcPts val="0"/>
              </a:spcBef>
              <a:buClr>
                <a:schemeClr val="dk1"/>
              </a:buClr>
              <a:buSzPct val="100000"/>
              <a:buFont typeface="Arial"/>
              <a:buChar char="●"/>
            </a:pPr>
            <a:r>
              <a:rPr sz="2400" lang="en"/>
              <a:t>md5 no longer secure</a:t>
            </a:r>
          </a:p>
          <a:p>
            <a:pPr rtl="0" lvl="0" indent="-381000" marL="457200">
              <a:spcBef>
                <a:spcPts val="0"/>
              </a:spcBef>
              <a:buClr>
                <a:schemeClr val="dk1"/>
              </a:buClr>
              <a:buSzPct val="100000"/>
              <a:buFont typeface="Arial"/>
              <a:buChar char="●"/>
            </a:pPr>
            <a:r>
              <a:rPr sz="2400" lang="en"/>
              <a:t>default is DES based, with a 2 character salt string [a–zA–Z0–9./]</a:t>
            </a:r>
          </a:p>
          <a:p>
            <a:pPr rtl="0" lvl="1" indent="-381000" marL="914400">
              <a:spcBef>
                <a:spcPts val="0"/>
              </a:spcBef>
              <a:buClr>
                <a:schemeClr val="dk1"/>
              </a:buClr>
              <a:buSzPct val="80000"/>
              <a:buFont typeface="Courier New"/>
              <a:buChar char="o"/>
            </a:pPr>
            <a:r>
              <a:rPr lang="en"/>
              <a:t>salt is used to perturb the hash, in one of 4096 ways</a:t>
            </a:r>
          </a:p>
          <a:p>
            <a:pP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The BIOS</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algn="ctr" rtl="0" lvl="0">
              <a:spcBef>
                <a:spcPts val="0"/>
              </a:spcBef>
              <a:buNone/>
            </a:pPr>
            <a:r>
              <a:rPr lang="en"/>
              <a:t>Is the ultimate authority of what hardware is and is not installed on a system.</a:t>
            </a: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lang="en" i="1"/>
              <a:t>(typically)</a:t>
            </a:r>
          </a:p>
          <a:p>
            <a:pPr algn="ctr" rtl="0" lvl="0">
              <a:spcBef>
                <a:spcPts val="0"/>
              </a:spcBef>
              <a:buNone/>
            </a:pPr>
            <a:r>
              <a:rPr lang="en" i="1"/>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y="0" x="0"/>
          <a:ext cy="0" cx="0"/>
          <a:chOff y="0" x="0"/>
          <a:chExt cy="0" cx="0"/>
        </a:xfrm>
      </p:grpSpPr>
      <p:sp>
        <p:nvSpPr>
          <p:cNvPr id="436" name="Shape 436"/>
          <p:cNvSpPr txBox="1"/>
          <p:nvPr>
            <p:ph type="title"/>
          </p:nvPr>
        </p:nvSpPr>
        <p:spPr>
          <a:xfrm>
            <a:off y="167878" x="457200"/>
            <a:ext cy="857400" cx="8229600"/>
          </a:xfrm>
          <a:prstGeom prst="rect">
            <a:avLst/>
          </a:prstGeom>
        </p:spPr>
        <p:txBody>
          <a:bodyPr bIns="91425" rIns="91425" lIns="91425" tIns="91425" anchor="b" anchorCtr="0">
            <a:noAutofit/>
          </a:bodyPr>
          <a:lstStyle/>
          <a:p>
            <a:pPr rtl="0" lvl="0">
              <a:spcBef>
                <a:spcPts val="0"/>
              </a:spcBef>
              <a:buNone/>
            </a:pPr>
            <a:r>
              <a:rPr lang="en"/>
              <a:t>The least privilege principle</a:t>
            </a:r>
          </a:p>
        </p:txBody>
      </p:sp>
      <p:sp>
        <p:nvSpPr>
          <p:cNvPr id="437" name="Shape 4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every process/user/program must be able to access </a:t>
            </a:r>
            <a:r>
              <a:rPr u="sng" b="1" sz="2400" lang="en"/>
              <a:t>only the information and resources</a:t>
            </a:r>
            <a:r>
              <a:rPr sz="2400" lang="en"/>
              <a:t> that are necessary for its legitimate purpose</a:t>
            </a:r>
          </a:p>
          <a:p>
            <a:pPr rtl="0" lvl="0" indent="-381000" marL="457200">
              <a:spcBef>
                <a:spcPts val="0"/>
              </a:spcBef>
              <a:buClr>
                <a:schemeClr val="dk1"/>
              </a:buClr>
              <a:buSzPct val="100000"/>
              <a:buFont typeface="Arial"/>
              <a:buChar char="●"/>
            </a:pPr>
            <a:r>
              <a:rPr sz="2400" lang="en"/>
              <a:t>i.e. single no-login user accounts for services like httpd, msqld, etc...</a:t>
            </a:r>
          </a:p>
          <a:p>
            <a:pPr rtl="0" lvl="0" indent="-381000" marL="457200">
              <a:spcBef>
                <a:spcPts val="0"/>
              </a:spcBef>
              <a:buClr>
                <a:schemeClr val="dk1"/>
              </a:buClr>
              <a:buSzPct val="100000"/>
              <a:buFont typeface="Arial"/>
              <a:buChar char="●"/>
            </a:pPr>
            <a:r>
              <a:rPr sz="2400" lang="en"/>
              <a:t>jails</a:t>
            </a:r>
          </a:p>
          <a:p>
            <a:pPr rtl="0" lvl="0" indent="-381000" marL="457200">
              <a:spcBef>
                <a:spcPts val="0"/>
              </a:spcBef>
              <a:buClr>
                <a:schemeClr val="dk1"/>
              </a:buClr>
              <a:buSzPct val="100000"/>
              <a:buFont typeface="Arial"/>
              <a:buChar char="●"/>
            </a:pPr>
            <a:r>
              <a:rPr sz="2400" lang="en"/>
              <a:t>security in depth</a:t>
            </a:r>
          </a:p>
          <a:p>
            <a:pPr rtl="0" lvl="0" indent="-381000" marL="457200">
              <a:spcBef>
                <a:spcPts val="0"/>
              </a:spcBef>
              <a:buClr>
                <a:schemeClr val="dk1"/>
              </a:buClr>
              <a:buSzPct val="100000"/>
              <a:buFont typeface="Arial"/>
              <a:buChar char="●"/>
            </a:pPr>
            <a:r>
              <a:rPr sz="2400" lang="en"/>
              <a:t>Makes logs cleaner</a:t>
            </a:r>
          </a:p>
          <a:p>
            <a:pPr rtl="0" lvl="0">
              <a:spcBef>
                <a:spcPts val="0"/>
              </a:spcBef>
              <a:buNone/>
            </a:pPr>
            <a:r>
              <a:t/>
            </a:r>
            <a:endParaRPr sz="240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sp>
        <p:nvSpPr>
          <p:cNvPr id="442" name="Shape 44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chroot</a:t>
            </a:r>
          </a:p>
        </p:txBody>
      </p:sp>
      <p:sp>
        <p:nvSpPr>
          <p:cNvPr id="443" name="Shape 4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 root directory (i.e. /) is stored within each process's entry in the </a:t>
            </a:r>
            <a:r>
              <a:rPr b="1" lang="en"/>
              <a:t>process table</a:t>
            </a:r>
            <a:r>
              <a:rPr lang="en"/>
              <a:t>. All the chroot() system call does is to change the location of the root directory for that process.</a:t>
            </a:r>
          </a:p>
          <a:p>
            <a:pPr rtl="0" lvl="0" indent="-381000" marL="457200">
              <a:spcBef>
                <a:spcPts val="0"/>
              </a:spcBef>
              <a:buClr>
                <a:schemeClr val="dk1"/>
              </a:buClr>
              <a:buSzPct val="100000"/>
              <a:buFont typeface="Arial"/>
              <a:buChar char="●"/>
            </a:pPr>
            <a:r>
              <a:rPr sz="2400" lang="en"/>
              <a:t>Is seen as an OS-level virtualization mechanism.</a:t>
            </a:r>
          </a:p>
          <a:p>
            <a:pPr rtl="0" lvl="0" indent="-381000" marL="457200">
              <a:spcBef>
                <a:spcPts val="0"/>
              </a:spcBef>
              <a:buClr>
                <a:schemeClr val="dk1"/>
              </a:buClr>
              <a:buSzPct val="100000"/>
              <a:buFont typeface="Arial"/>
              <a:buChar char="●"/>
            </a:pPr>
            <a:r>
              <a:rPr sz="2400" lang="en"/>
              <a:t>The result is called a "chroot jail"</a:t>
            </a:r>
          </a:p>
          <a:p>
            <a:pPr rtl="0" lvl="1" indent="-381000" marL="914400">
              <a:spcBef>
                <a:spcPts val="0"/>
              </a:spcBef>
              <a:buClr>
                <a:schemeClr val="dk1"/>
              </a:buClr>
              <a:buSzPct val="80000"/>
              <a:buFont typeface="Courier New"/>
              <a:buChar char="o"/>
            </a:pPr>
            <a:r>
              <a:rPr lang="en"/>
              <a:t>can be easily broken.  Nothing prevents a program from chrooting out of the jail typically...</a:t>
            </a: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y="0" x="0"/>
          <a:ext cy="0" cx="0"/>
          <a:chOff y="0" x="0"/>
          <a:chExt cy="0" cx="0"/>
        </a:xfrm>
      </p:grpSpPr>
      <p:sp>
        <p:nvSpPr>
          <p:cNvPr id="448" name="Shape 44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Existing OS level virtualizations </a:t>
            </a:r>
          </a:p>
        </p:txBody>
      </p:sp>
      <p:pic>
        <p:nvPicPr>
          <p:cNvPr id="449" name="Shape 449"/>
          <p:cNvPicPr preferRelativeResize="0"/>
          <p:nvPr/>
        </p:nvPicPr>
        <p:blipFill>
          <a:blip r:embed="rId3">
            <a:alphaModFix/>
          </a:blip>
          <a:stretch>
            <a:fillRect/>
          </a:stretch>
        </p:blipFill>
        <p:spPr>
          <a:xfrm>
            <a:off y="1115840" x="685800"/>
            <a:ext cy="3742607" cx="6830060"/>
          </a:xfrm>
          <a:prstGeom prst="rect">
            <a:avLst/>
          </a:prstGeom>
          <a:noFill/>
          <a:ln>
            <a:noFill/>
          </a:ln>
        </p:spPr>
      </p:pic>
      <p:sp>
        <p:nvSpPr>
          <p:cNvPr id="450" name="Shape 450"/>
          <p:cNvSpPr txBox="1"/>
          <p:nvPr/>
        </p:nvSpPr>
        <p:spPr>
          <a:xfrm>
            <a:off y="4878300" x="62900"/>
            <a:ext cy="191700" cx="8987699"/>
          </a:xfrm>
          <a:prstGeom prst="rect">
            <a:avLst/>
          </a:prstGeom>
          <a:noFill/>
          <a:ln>
            <a:noFill/>
          </a:ln>
        </p:spPr>
        <p:txBody>
          <a:bodyPr bIns="91425" rIns="91425" lIns="91425" tIns="91425" anchor="t" anchorCtr="0">
            <a:noAutofit/>
          </a:bodyPr>
          <a:lstStyle/>
          <a:p>
            <a:pPr rtl="0" lvl="0">
              <a:spcBef>
                <a:spcPts val="0"/>
              </a:spcBef>
              <a:buNone/>
            </a:pPr>
            <a:r>
              <a:rPr lang="en"/>
              <a:t>source: </a:t>
            </a:r>
            <a:r>
              <a:rPr u="sng" lang="en">
                <a:solidFill>
                  <a:schemeClr val="hlink"/>
                </a:solidFill>
                <a:hlinkClick r:id="rId4"/>
              </a:rPr>
              <a:t>http://en.wikipedia.org/wiki/Jail_(computer_security)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y="0" x="0"/>
          <a:ext cy="0" cx="0"/>
          <a:chOff y="0" x="0"/>
          <a:chExt cy="0" cx="0"/>
        </a:xfrm>
      </p:grpSpPr>
      <p:sp>
        <p:nvSpPr>
          <p:cNvPr id="455" name="Shape 45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File ownage and setuid setgid </a:t>
            </a:r>
          </a:p>
        </p:txBody>
      </p:sp>
      <p:sp>
        <p:nvSpPr>
          <p:cNvPr id="456" name="Shape 4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Set User Id (upon execution) and Set Group ID (upon execution). </a:t>
            </a:r>
          </a:p>
          <a:p>
            <a:pPr rtl="0" lvl="0" indent="-381000" marL="457200">
              <a:spcBef>
                <a:spcPts val="0"/>
              </a:spcBef>
              <a:buClr>
                <a:schemeClr val="dk1"/>
              </a:buClr>
              <a:buSzPct val="100000"/>
              <a:buFont typeface="Arial"/>
              <a:buChar char="●"/>
            </a:pPr>
            <a:r>
              <a:rPr sz="2400" lang="en"/>
              <a:t>Are flags that allow a binary to be executed with the permissions of the binary's owner</a:t>
            </a:r>
          </a:p>
          <a:p>
            <a:pPr rtl="0" lvl="0">
              <a:spcBef>
                <a:spcPts val="0"/>
              </a:spcBef>
              <a:buNone/>
            </a:pPr>
            <a:r>
              <a:rPr sz="2400" lang="en"/>
              <a:t>Certain applications need to execute under other user account permissions</a:t>
            </a:r>
          </a:p>
          <a:p>
            <a:pPr rtl="0" lvl="0" indent="-381000" marL="457200">
              <a:spcBef>
                <a:spcPts val="0"/>
              </a:spcBef>
              <a:buClr>
                <a:schemeClr val="dk1"/>
              </a:buClr>
              <a:buSzPct val="100000"/>
              <a:buFont typeface="Arial"/>
              <a:buChar char="●"/>
            </a:pPr>
            <a:r>
              <a:rPr sz="2400" lang="en"/>
              <a:t>example: </a:t>
            </a:r>
            <a:r>
              <a:rPr sz="2400" lang="en">
                <a:latin typeface="Cambria"/>
                <a:ea typeface="Cambria"/>
                <a:cs typeface="Cambria"/>
                <a:sym typeface="Cambria"/>
              </a:rPr>
              <a:t>passwd</a:t>
            </a:r>
          </a:p>
          <a:p>
            <a:pPr rtl="0" lvl="1" indent="-342900" marL="914400">
              <a:spcBef>
                <a:spcPts val="0"/>
              </a:spcBef>
              <a:buClr>
                <a:schemeClr val="dk1"/>
              </a:buClr>
              <a:buSzPct val="100000"/>
              <a:buFont typeface="Courier New"/>
              <a:buChar char="o"/>
            </a:pPr>
            <a:r>
              <a:rPr sz="1800" lang="en"/>
              <a:t>modified the </a:t>
            </a:r>
            <a:r>
              <a:rPr sz="1800" lang="en">
                <a:latin typeface="Cambria"/>
                <a:ea typeface="Cambria"/>
                <a:cs typeface="Cambria"/>
                <a:sym typeface="Cambria"/>
              </a:rPr>
              <a:t>/etc/passwd</a:t>
            </a:r>
            <a:r>
              <a:rPr sz="1800" lang="en"/>
              <a:t> or </a:t>
            </a:r>
            <a:r>
              <a:rPr sz="1800" lang="en">
                <a:latin typeface="Cambria"/>
                <a:ea typeface="Cambria"/>
                <a:cs typeface="Cambria"/>
                <a:sym typeface="Cambria"/>
              </a:rPr>
              <a:t>/etc/shadow</a:t>
            </a:r>
            <a:r>
              <a:rPr sz="1800" lang="en"/>
              <a:t> files which are owned by root.</a:t>
            </a:r>
          </a:p>
          <a:p>
            <a:pPr rtl="0" lvl="2" indent="-342900" marL="1371600">
              <a:spcBef>
                <a:spcPts val="0"/>
              </a:spcBef>
              <a:buClr>
                <a:schemeClr val="dk1"/>
              </a:buClr>
              <a:buSzPct val="100000"/>
              <a:buFont typeface="Wingdings"/>
              <a:buChar char="§"/>
            </a:pPr>
            <a:r>
              <a:rPr sz="1800" lang="en"/>
              <a:t>Can't just let anyone edit this freely</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y="0" x="0"/>
          <a:ext cy="0" cx="0"/>
          <a:chOff y="0" x="0"/>
          <a:chExt cy="0" cx="0"/>
        </a:xfrm>
      </p:grpSpPr>
      <p:sp>
        <p:nvSpPr>
          <p:cNvPr id="461" name="Shape 46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Process Permissions: Euid vs Ruid</a:t>
            </a:r>
          </a:p>
        </p:txBody>
      </p:sp>
      <p:sp>
        <p:nvSpPr>
          <p:cNvPr id="462" name="Shape 4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Effective User ID = UID number</a:t>
            </a:r>
          </a:p>
          <a:p>
            <a:pPr rtl="0" lvl="0" indent="-419100" marL="457200">
              <a:spcBef>
                <a:spcPts val="0"/>
              </a:spcBef>
              <a:buClr>
                <a:schemeClr val="dk1"/>
              </a:buClr>
              <a:buSzPct val="100000"/>
              <a:buFont typeface="Arial"/>
              <a:buChar char="●"/>
            </a:pPr>
            <a:r>
              <a:rPr lang="en"/>
              <a:t>Determines permissions of process</a:t>
            </a:r>
          </a:p>
          <a:p>
            <a:pPr rtl="0" lvl="0">
              <a:spcBef>
                <a:spcPts val="0"/>
              </a:spcBef>
              <a:buNone/>
            </a:pPr>
            <a:r>
              <a:t/>
            </a:r>
            <a:endParaRPr/>
          </a:p>
          <a:p>
            <a:pPr rtl="0" lvl="0">
              <a:spcBef>
                <a:spcPts val="0"/>
              </a:spcBef>
              <a:buNone/>
            </a:pPr>
            <a:r>
              <a:rPr lang="en"/>
              <a:t>Real User ID = username</a:t>
            </a:r>
          </a:p>
          <a:p>
            <a:pPr rtl="0" lvl="0">
              <a:spcBef>
                <a:spcPts val="0"/>
              </a:spcBef>
              <a:buNone/>
            </a:pPr>
            <a:r>
              <a:t/>
            </a:r>
            <a:endParaRPr sz="1800"/>
          </a:p>
          <a:p>
            <a:pPr rtl="0" lvl="0">
              <a:spcBef>
                <a:spcPts val="0"/>
              </a:spcBef>
              <a:buNone/>
            </a:pPr>
            <a:r>
              <a:rPr sz="1800" lang="en"/>
              <a:t>See </a:t>
            </a:r>
            <a:r>
              <a:rPr u="sng" sz="1800" lang="en">
                <a:solidFill>
                  <a:schemeClr val="hlink"/>
                </a:solidFill>
                <a:hlinkClick r:id="rId3"/>
              </a:rPr>
              <a:t>http://www.cyberciti.biz/tips/linux-more-on-user-id-password-and-group-management.html</a:t>
            </a:r>
          </a:p>
          <a:p>
            <a:pPr>
              <a:spcBef>
                <a:spcPts val="0"/>
              </a:spcBef>
              <a:buNone/>
            </a:pPr>
            <a:r>
              <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y="0" x="0"/>
          <a:ext cy="0" cx="0"/>
          <a:chOff y="0" x="0"/>
          <a:chExt cy="0" cx="0"/>
        </a:xfrm>
      </p:grpSpPr>
      <p:sp>
        <p:nvSpPr>
          <p:cNvPr id="467" name="Shape 467"/>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setuid (as root) programs</a:t>
            </a:r>
          </a:p>
        </p:txBody>
      </p:sp>
      <p:sp>
        <p:nvSpPr>
          <p:cNvPr id="468" name="Shape 468"/>
          <p:cNvSpPr txBox="1"/>
          <p:nvPr>
            <p:ph idx="1" type="body"/>
          </p:nvPr>
        </p:nvSpPr>
        <p:spPr>
          <a:xfrm>
            <a:off y="1200150" x="457200"/>
            <a:ext cy="3878100" cx="66522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these programs have </a:t>
            </a:r>
            <a:r>
              <a:rPr u="sng" sz="2400" lang="en"/>
              <a:t>complete access</a:t>
            </a:r>
            <a:r>
              <a:rPr sz="2400" lang="en"/>
              <a:t> on a UNIX system</a:t>
            </a:r>
          </a:p>
          <a:p>
            <a:pPr rtl="0" lvl="0" indent="-381000" marL="457200">
              <a:spcBef>
                <a:spcPts val="0"/>
              </a:spcBef>
              <a:buClr>
                <a:schemeClr val="dk1"/>
              </a:buClr>
              <a:buSzPct val="100000"/>
              <a:buFont typeface="Arial"/>
              <a:buChar char="●"/>
            </a:pPr>
            <a:r>
              <a:rPr sz="2400" lang="en"/>
              <a:t>virtually </a:t>
            </a:r>
            <a:r>
              <a:rPr u="sng" b="1" sz="2400" lang="en" i="1">
                <a:solidFill>
                  <a:srgbClr val="FF0000"/>
                </a:solidFill>
              </a:rPr>
              <a:t>every</a:t>
            </a:r>
            <a:r>
              <a:rPr b="1" sz="2400" lang="en"/>
              <a:t> </a:t>
            </a:r>
            <a:r>
              <a:rPr sz="2400" lang="en"/>
              <a:t>attack chain involves a focus on attacking these programs</a:t>
            </a:r>
          </a:p>
          <a:p>
            <a:pPr rtl="0" lvl="1" indent="-381000" marL="914400">
              <a:spcBef>
                <a:spcPts val="0"/>
              </a:spcBef>
              <a:buClr>
                <a:schemeClr val="dk1"/>
              </a:buClr>
              <a:buSzPct val="80000"/>
              <a:buFont typeface="Courier New"/>
              <a:buChar char="o"/>
            </a:pPr>
            <a:r>
              <a:rPr lang="en"/>
              <a:t>they are the single points of failure</a:t>
            </a:r>
          </a:p>
          <a:p>
            <a:pPr rtl="0" lvl="1" indent="-381000" marL="914400">
              <a:spcBef>
                <a:spcPts val="0"/>
              </a:spcBef>
              <a:buClr>
                <a:schemeClr val="dk1"/>
              </a:buClr>
              <a:buSzPct val="80000"/>
              <a:buFont typeface="Courier New"/>
              <a:buChar char="o"/>
            </a:pPr>
            <a:r>
              <a:rPr lang="en"/>
              <a:t>once attackers get any form of access, they want to escalate to root</a:t>
            </a:r>
          </a:p>
          <a:p>
            <a:pPr rtl="0" lvl="0">
              <a:spcBef>
                <a:spcPts val="0"/>
              </a:spcBef>
              <a:buNone/>
            </a:pPr>
            <a:r>
              <a:t/>
            </a:r>
            <a:endParaRPr b="1" sz="3600">
              <a:solidFill>
                <a:srgbClr val="000000"/>
              </a:solidFill>
            </a:endParaRPr>
          </a:p>
          <a:p>
            <a:pPr rtl="0" lvl="0">
              <a:spcBef>
                <a:spcPts val="0"/>
              </a:spcBef>
              <a:buNone/>
            </a:pPr>
            <a:r>
              <a:t/>
            </a:r>
            <a:endParaRPr b="1" sz="3600">
              <a:solidFill>
                <a:srgbClr val="000000"/>
              </a:solidFill>
            </a:endParaRPr>
          </a:p>
          <a:p>
            <a:pPr rtl="0" lvl="0" indent="-419100" marL="457200">
              <a:spcBef>
                <a:spcPts val="0"/>
              </a:spcBef>
              <a:buClr>
                <a:schemeClr val="dk1"/>
              </a:buClr>
              <a:buSzPct val="83333"/>
              <a:buFont typeface="Arial"/>
              <a:buChar char="●"/>
            </a:pPr>
            <a:r>
              <a:rPr b="1" sz="3600" lang="en">
                <a:solidFill>
                  <a:srgbClr val="000000"/>
                </a:solidFill>
              </a:rPr>
              <a:t>find / -perm -4000 -print</a:t>
            </a:r>
          </a:p>
          <a:p>
            <a:pPr rtl="0" lvl="1" indent="-381000" marL="914400">
              <a:spcBef>
                <a:spcPts val="0"/>
              </a:spcBef>
              <a:buClr>
                <a:schemeClr val="dk1"/>
              </a:buClr>
              <a:buSzPct val="80000"/>
              <a:buFont typeface="Courier New"/>
              <a:buChar char="o"/>
            </a:pPr>
            <a:r>
              <a:rPr lang="en"/>
              <a:t>will find all setuid programs</a:t>
            </a: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sp>
        <p:nvSpPr>
          <p:cNvPr id="473" name="Shape 473"/>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Some example results (ubuntu12.04)</a:t>
            </a:r>
          </a:p>
        </p:txBody>
      </p:sp>
      <p:sp>
        <p:nvSpPr>
          <p:cNvPr id="474" name="Shape 474"/>
          <p:cNvSpPr txBox="1"/>
          <p:nvPr>
            <p:ph idx="1" type="body"/>
          </p:nvPr>
        </p:nvSpPr>
        <p:spPr>
          <a:xfrm>
            <a:off y="1200150" x="457200"/>
            <a:ext cy="3725699" cx="4102799"/>
          </a:xfrm>
          <a:prstGeom prst="rect">
            <a:avLst/>
          </a:prstGeom>
        </p:spPr>
        <p:txBody>
          <a:bodyPr bIns="91425" rIns="91425" lIns="91425" tIns="91425" anchor="t" anchorCtr="0">
            <a:noAutofit/>
          </a:bodyPr>
          <a:lstStyle/>
          <a:p>
            <a:pPr rtl="0" lvl="0">
              <a:spcBef>
                <a:spcPts val="0"/>
              </a:spcBef>
              <a:buNone/>
            </a:pPr>
            <a:r>
              <a:rPr sz="1000" lang="en"/>
              <a:t>/usr/sbin/uuidd</a:t>
            </a:r>
          </a:p>
          <a:p>
            <a:pPr rtl="0" lvl="0">
              <a:spcBef>
                <a:spcPts val="0"/>
              </a:spcBef>
              <a:buNone/>
            </a:pPr>
            <a:r>
              <a:rPr sz="1000" lang="en"/>
              <a:t>/usr/sbin/pppd</a:t>
            </a:r>
          </a:p>
          <a:p>
            <a:pPr rtl="0" lvl="0">
              <a:spcBef>
                <a:spcPts val="0"/>
              </a:spcBef>
              <a:buNone/>
            </a:pPr>
            <a:r>
              <a:rPr sz="1000" lang="en"/>
              <a:t>/usr/lib/openssh/ssh-keysign</a:t>
            </a:r>
          </a:p>
          <a:p>
            <a:pPr rtl="0" lvl="0">
              <a:spcBef>
                <a:spcPts val="0"/>
              </a:spcBef>
              <a:buNone/>
            </a:pPr>
            <a:r>
              <a:rPr sz="1000" lang="en"/>
              <a:t>/usr/lib/eject/dmcrypt-get-device</a:t>
            </a:r>
          </a:p>
          <a:p>
            <a:pPr rtl="0" lvl="0">
              <a:spcBef>
                <a:spcPts val="0"/>
              </a:spcBef>
              <a:buNone/>
            </a:pPr>
            <a:r>
              <a:rPr sz="1000" lang="en"/>
              <a:t>/usr/lib/dbus-1.0/dbus-daemon-launch-helper</a:t>
            </a:r>
          </a:p>
          <a:p>
            <a:pPr rtl="0" lvl="0">
              <a:spcBef>
                <a:spcPts val="0"/>
              </a:spcBef>
              <a:buNone/>
            </a:pPr>
            <a:r>
              <a:rPr sz="1000" lang="en"/>
              <a:t>/usr/lib/policykit-1/polkit-agent-helper-1</a:t>
            </a:r>
          </a:p>
          <a:p>
            <a:pPr rtl="0" lvl="0">
              <a:spcBef>
                <a:spcPts val="0"/>
              </a:spcBef>
              <a:buNone/>
            </a:pPr>
            <a:r>
              <a:rPr sz="1000" lang="en"/>
              <a:t>/usr/lib/pt_chown</a:t>
            </a:r>
          </a:p>
          <a:p>
            <a:pPr rtl="0" lvl="0">
              <a:spcBef>
                <a:spcPts val="0"/>
              </a:spcBef>
              <a:buNone/>
            </a:pPr>
            <a:r>
              <a:rPr sz="1000" lang="en"/>
              <a:t>/usr/lib/chromium-browser/chromium-browser-sandbox</a:t>
            </a:r>
          </a:p>
          <a:p>
            <a:pPr rtl="0" lvl="0">
              <a:spcBef>
                <a:spcPts val="0"/>
              </a:spcBef>
              <a:buNone/>
            </a:pPr>
            <a:r>
              <a:rPr sz="1000" lang="en"/>
              <a:t>/usr/bin/lppasswd</a:t>
            </a:r>
          </a:p>
          <a:p>
            <a:pPr rtl="0" lvl="0">
              <a:spcBef>
                <a:spcPts val="0"/>
              </a:spcBef>
              <a:buNone/>
            </a:pPr>
            <a:r>
              <a:rPr sz="1000" lang="en"/>
              <a:t>/usr/bin/sudo</a:t>
            </a:r>
          </a:p>
          <a:p>
            <a:pPr rtl="0" lvl="0">
              <a:spcBef>
                <a:spcPts val="0"/>
              </a:spcBef>
              <a:buNone/>
            </a:pPr>
            <a:r>
              <a:rPr sz="1000" lang="en"/>
              <a:t>/usr/bin/passwd</a:t>
            </a:r>
          </a:p>
          <a:p>
            <a:pPr rtl="0" lvl="0">
              <a:spcBef>
                <a:spcPts val="0"/>
              </a:spcBef>
              <a:buNone/>
            </a:pPr>
            <a:r>
              <a:rPr sz="1000" lang="en"/>
              <a:t>/usr/bin/chfn</a:t>
            </a:r>
          </a:p>
          <a:p>
            <a:pPr rtl="0" lvl="0">
              <a:spcBef>
                <a:spcPts val="0"/>
              </a:spcBef>
              <a:buNone/>
            </a:pPr>
            <a:r>
              <a:rPr sz="1000" lang="en"/>
              <a:t>/usr/bin/X</a:t>
            </a:r>
          </a:p>
          <a:p>
            <a:pPr rtl="0" lvl="0">
              <a:spcBef>
                <a:spcPts val="0"/>
              </a:spcBef>
              <a:buNone/>
            </a:pPr>
            <a:r>
              <a:rPr sz="1000" lang="en"/>
              <a:t>/usr/bin/pkexec</a:t>
            </a:r>
          </a:p>
          <a:p>
            <a:pPr rtl="0" lvl="0">
              <a:spcBef>
                <a:spcPts val="0"/>
              </a:spcBef>
              <a:buNone/>
            </a:pPr>
            <a:r>
              <a:rPr sz="1000" lang="en"/>
              <a:t>/usr/bin/arping</a:t>
            </a:r>
          </a:p>
          <a:p>
            <a:pPr rtl="0" lvl="0">
              <a:spcBef>
                <a:spcPts val="0"/>
              </a:spcBef>
              <a:buNone/>
            </a:pPr>
            <a:r>
              <a:rPr sz="1000" lang="en"/>
              <a:t>/usr/bin/mtr</a:t>
            </a:r>
          </a:p>
          <a:p>
            <a:pPr rtl="0" lvl="0">
              <a:spcBef>
                <a:spcPts val="0"/>
              </a:spcBef>
              <a:buNone/>
            </a:pPr>
            <a:r>
              <a:rPr sz="1000" lang="en"/>
              <a:t>/usr/bin/gpasswd</a:t>
            </a:r>
          </a:p>
          <a:p>
            <a:pPr rtl="0" lvl="0">
              <a:spcBef>
                <a:spcPts val="0"/>
              </a:spcBef>
              <a:buNone/>
            </a:pPr>
            <a:r>
              <a:t/>
            </a:r>
            <a:endParaRPr sz="1000"/>
          </a:p>
        </p:txBody>
      </p:sp>
      <p:sp>
        <p:nvSpPr>
          <p:cNvPr id="475" name="Shape 475"/>
          <p:cNvSpPr txBox="1"/>
          <p:nvPr>
            <p:ph idx="2" type="body"/>
          </p:nvPr>
        </p:nvSpPr>
        <p:spPr>
          <a:xfrm>
            <a:off y="1200150" x="4508325"/>
            <a:ext cy="3725699" cx="4102799"/>
          </a:xfrm>
          <a:prstGeom prst="rect">
            <a:avLst/>
          </a:prstGeom>
        </p:spPr>
        <p:txBody>
          <a:bodyPr bIns="91425" rIns="91425" lIns="91425" tIns="91425" anchor="t" anchorCtr="0">
            <a:noAutofit/>
          </a:bodyPr>
          <a:lstStyle/>
          <a:p>
            <a:pPr rtl="0" lvl="0">
              <a:spcBef>
                <a:spcPts val="0"/>
              </a:spcBef>
              <a:buNone/>
            </a:pPr>
            <a:r>
              <a:rPr sz="1000" lang="en"/>
              <a:t>/usr/bin/newgrp</a:t>
            </a:r>
          </a:p>
          <a:p>
            <a:pPr rtl="0" lvl="0">
              <a:spcBef>
                <a:spcPts val="0"/>
              </a:spcBef>
              <a:buNone/>
            </a:pPr>
            <a:r>
              <a:rPr sz="1000" lang="en"/>
              <a:t>/usr/bin/at</a:t>
            </a:r>
          </a:p>
          <a:p>
            <a:pPr rtl="0" lvl="0">
              <a:spcBef>
                <a:spcPts val="0"/>
              </a:spcBef>
              <a:buNone/>
            </a:pPr>
            <a:r>
              <a:rPr sz="1000" lang="en"/>
              <a:t>/usr/bin/chsh</a:t>
            </a:r>
          </a:p>
          <a:p>
            <a:pPr rtl="0" lvl="0">
              <a:spcBef>
                <a:spcPts val="0"/>
              </a:spcBef>
              <a:buNone/>
            </a:pPr>
            <a:r>
              <a:rPr sz="1000" lang="en"/>
              <a:t>/usr/bin/traceroute6.iputils</a:t>
            </a:r>
          </a:p>
          <a:p>
            <a:pPr rtl="0" lvl="0">
              <a:spcBef>
                <a:spcPts val="0"/>
              </a:spcBef>
              <a:buNone/>
            </a:pPr>
            <a:r>
              <a:rPr sz="1000" lang="en"/>
              <a:t>/usr/bin/sudoedit</a:t>
            </a:r>
          </a:p>
          <a:p>
            <a:pPr rtl="0" lvl="0">
              <a:spcBef>
                <a:spcPts val="0"/>
              </a:spcBef>
              <a:buNone/>
            </a:pPr>
            <a:r>
              <a:rPr sz="1000" lang="en"/>
              <a:t>/sbin/mount.ecryptfs_private</a:t>
            </a:r>
          </a:p>
          <a:p>
            <a:pPr rtl="0" lvl="0">
              <a:spcBef>
                <a:spcPts val="0"/>
              </a:spcBef>
              <a:buNone/>
            </a:pPr>
            <a:r>
              <a:rPr sz="1000" lang="en"/>
              <a:t>/bin/su</a:t>
            </a:r>
          </a:p>
          <a:p>
            <a:pPr rtl="0" lvl="0">
              <a:spcBef>
                <a:spcPts val="0"/>
              </a:spcBef>
              <a:buNone/>
            </a:pPr>
            <a:r>
              <a:rPr sz="1000" lang="en"/>
              <a:t>/bin/ping6</a:t>
            </a:r>
          </a:p>
          <a:p>
            <a:pPr rtl="0" lvl="0">
              <a:spcBef>
                <a:spcPts val="0"/>
              </a:spcBef>
              <a:buNone/>
            </a:pPr>
            <a:r>
              <a:rPr sz="1000" lang="en"/>
              <a:t>/bin/fusermount</a:t>
            </a:r>
          </a:p>
          <a:p>
            <a:pPr rtl="0" lvl="0">
              <a:spcBef>
                <a:spcPts val="0"/>
              </a:spcBef>
              <a:buNone/>
            </a:pPr>
            <a:r>
              <a:rPr sz="1000" lang="en"/>
              <a:t>/bin/mount</a:t>
            </a:r>
          </a:p>
          <a:p>
            <a:pPr rtl="0" lvl="0">
              <a:spcBef>
                <a:spcPts val="0"/>
              </a:spcBef>
              <a:buNone/>
            </a:pPr>
            <a:r>
              <a:rPr sz="1000" lang="en"/>
              <a:t>/bin/ping</a:t>
            </a:r>
          </a:p>
          <a:p>
            <a:pPr rtl="0" lvl="0">
              <a:spcBef>
                <a:spcPts val="0"/>
              </a:spcBef>
              <a:buNone/>
            </a:pPr>
            <a:r>
              <a:rPr sz="1000" lang="en"/>
              <a:t>/bin/umount</a:t>
            </a:r>
          </a:p>
          <a:p>
            <a:pPr rtl="0" lvl="0">
              <a:spcBef>
                <a:spcPts val="0"/>
              </a:spcBef>
              <a:buNone/>
            </a:pPr>
            <a:r>
              <a:t/>
            </a:r>
            <a:endParaRPr sz="1000"/>
          </a:p>
          <a:p>
            <a:pPr rtl="0" lvl="0">
              <a:spcBef>
                <a:spcPts val="0"/>
              </a:spcBef>
              <a:buNone/>
            </a:pPr>
            <a:r>
              <a:t/>
            </a:r>
            <a:endParaRPr sz="1000"/>
          </a:p>
        </p:txBody>
      </p:sp>
      <p:sp>
        <p:nvSpPr>
          <p:cNvPr id="476" name="Shape 476"/>
          <p:cNvSpPr txBox="1"/>
          <p:nvPr/>
        </p:nvSpPr>
        <p:spPr>
          <a:xfrm>
            <a:off y="4038281" x="3558050"/>
            <a:ext cy="1251899" cx="5456399"/>
          </a:xfrm>
          <a:prstGeom prst="rect">
            <a:avLst/>
          </a:prstGeom>
          <a:noFill/>
          <a:ln>
            <a:noFill/>
          </a:ln>
        </p:spPr>
        <p:txBody>
          <a:bodyPr bIns="91425" rIns="91425" lIns="91425" tIns="91425" anchor="t" anchorCtr="0">
            <a:noAutofit/>
          </a:bodyPr>
          <a:lstStyle/>
          <a:p>
            <a:pPr rtl="0" lvl="0">
              <a:spcBef>
                <a:spcPts val="0"/>
              </a:spcBef>
              <a:buNone/>
            </a:pPr>
            <a:r>
              <a:rPr u="sng" b="1" lang="en" i="1">
                <a:solidFill>
                  <a:srgbClr val="FF0000"/>
                </a:solidFill>
              </a:rPr>
              <a:t>This can all be seen as the attack surface for any suid permission escalation attacks</a:t>
            </a:r>
          </a:p>
          <a:p>
            <a:pPr rtl="0" lvl="0">
              <a:spcBef>
                <a:spcPts val="0"/>
              </a:spcBef>
              <a:buNone/>
            </a:pPr>
            <a:r>
              <a:rPr lang="en"/>
              <a:t>good source:</a:t>
            </a:r>
            <a:br>
              <a:rPr lang="en">
                <a:solidFill>
                  <a:srgbClr val="FF0000"/>
                </a:solidFill>
              </a:rPr>
            </a:br>
            <a:r>
              <a:rPr u="sng" lang="en">
                <a:solidFill>
                  <a:schemeClr val="hlink"/>
                </a:solidFill>
                <a:hlinkClick r:id="rId3"/>
              </a:rPr>
              <a:t>http://www.acm.uiuc.edu/workshops/security/setuid.html</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76"/>
                                        </p:tgtEl>
                                        <p:attrNameLst>
                                          <p:attrName>style.visibility</p:attrName>
                                        </p:attrNameLst>
                                      </p:cBhvr>
                                      <p:to>
                                        <p:strVal val="visible"/>
                                      </p:to>
                                    </p:set>
                                    <p:animEffect transition="in" filter="fade">
                                      <p:cBhvr>
                                        <p:cTn dur="10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y="0" x="0"/>
          <a:ext cy="0" cx="0"/>
          <a:chOff y="0" x="0"/>
          <a:chExt cy="0" cx="0"/>
        </a:xfrm>
      </p:grpSpPr>
      <p:sp>
        <p:nvSpPr>
          <p:cNvPr id="481" name="Shape 48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Priv Esc Attack Surface</a:t>
            </a:r>
          </a:p>
        </p:txBody>
      </p:sp>
      <p:sp>
        <p:nvSpPr>
          <p:cNvPr id="482" name="Shape 4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suid priv escs</a:t>
            </a:r>
          </a:p>
          <a:p>
            <a:pPr rtl="0" lvl="0" indent="-419100" marL="457200">
              <a:spcBef>
                <a:spcPts val="0"/>
              </a:spcBef>
              <a:buClr>
                <a:schemeClr val="dk1"/>
              </a:buClr>
              <a:buSzPct val="100000"/>
              <a:buFont typeface="Arial"/>
              <a:buChar char="●"/>
            </a:pPr>
            <a:r>
              <a:rPr lang="en"/>
              <a:t>kernel priv escs</a:t>
            </a:r>
          </a:p>
          <a:p>
            <a:pPr rtl="0" lvl="0" indent="-419100" marL="457200">
              <a:spcBef>
                <a:spcPts val="0"/>
              </a:spcBef>
              <a:buClr>
                <a:schemeClr val="dk1"/>
              </a:buClr>
              <a:buSzPct val="100000"/>
              <a:buFont typeface="Arial"/>
              <a:buChar char="●"/>
            </a:pPr>
            <a:r>
              <a:rPr lang="en"/>
              <a:t>daemon exploits / root process exploits</a:t>
            </a:r>
          </a:p>
          <a:p>
            <a:pPr rtl="0" lvl="0" indent="-419100" marL="457200">
              <a:spcBef>
                <a:spcPts val="0"/>
              </a:spcBef>
              <a:buClr>
                <a:schemeClr val="dk1"/>
              </a:buClr>
              <a:buSzPct val="100000"/>
              <a:buFont typeface="Arial"/>
              <a:buChar char="●"/>
            </a:pPr>
            <a:r>
              <a:rPr lang="en"/>
              <a:t>weak passwords</a:t>
            </a:r>
          </a:p>
          <a:p>
            <a:pPr rtl="0" lvl="0" indent="-419100" marL="457200">
              <a:spcBef>
                <a:spcPts val="0"/>
              </a:spcBef>
              <a:buClr>
                <a:schemeClr val="dk1"/>
              </a:buClr>
              <a:buSzPct val="100000"/>
              <a:buFont typeface="Arial"/>
              <a:buChar char="●"/>
            </a:pPr>
            <a:r>
              <a:rPr lang="en"/>
              <a:t>…</a:t>
            </a:r>
          </a:p>
          <a:p>
            <a:pPr lvl="0">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y="0" x="0"/>
          <a:ext cy="0" cx="0"/>
          <a:chOff y="0" x="0"/>
          <a:chExt cy="0" cx="0"/>
        </a:xfrm>
      </p:grpSpPr>
      <p:sp>
        <p:nvSpPr>
          <p:cNvPr id="487" name="Shape 487"/>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setuid and setgid on directories</a:t>
            </a:r>
          </a:p>
        </p:txBody>
      </p:sp>
      <p:sp>
        <p:nvSpPr>
          <p:cNvPr id="488" name="Shape 4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entirely different</a:t>
            </a:r>
          </a:p>
          <a:p>
            <a:pPr rtl="0" lvl="0" indent="-419100" marL="457200">
              <a:spcBef>
                <a:spcPts val="0"/>
              </a:spcBef>
              <a:buClr>
                <a:schemeClr val="dk1"/>
              </a:buClr>
              <a:buSzPct val="100000"/>
              <a:buFont typeface="Arial"/>
              <a:buChar char="●"/>
            </a:pPr>
            <a:r>
              <a:rPr lang="en"/>
              <a:t>setuid in a directory:</a:t>
            </a:r>
          </a:p>
          <a:p>
            <a:pPr rtl="0" lvl="1" indent="-381000" marL="914400">
              <a:spcBef>
                <a:spcPts val="0"/>
              </a:spcBef>
              <a:buClr>
                <a:schemeClr val="dk1"/>
              </a:buClr>
              <a:buSzPct val="80000"/>
              <a:buFont typeface="Courier New"/>
              <a:buChar char="o"/>
            </a:pPr>
            <a:r>
              <a:rPr lang="en"/>
              <a:t>does nothing!  Is disabled on almost all unix systems</a:t>
            </a:r>
          </a:p>
          <a:p>
            <a:pPr rtl="0" lvl="0" indent="-419100" marL="457200">
              <a:spcBef>
                <a:spcPts val="0"/>
              </a:spcBef>
              <a:buClr>
                <a:schemeClr val="dk1"/>
              </a:buClr>
              <a:buSzPct val="100000"/>
              <a:buFont typeface="Arial"/>
              <a:buChar char="●"/>
            </a:pPr>
            <a:r>
              <a:rPr lang="en"/>
              <a:t>setgid on a directory:</a:t>
            </a:r>
          </a:p>
          <a:p>
            <a:pPr rtl="0" lvl="1" indent="-381000" marL="914400">
              <a:spcBef>
                <a:spcPts val="0"/>
              </a:spcBef>
              <a:buClr>
                <a:schemeClr val="dk1"/>
              </a:buClr>
              <a:buSzPct val="80000"/>
              <a:buFont typeface="Courier New"/>
              <a:buChar char="o"/>
            </a:pPr>
            <a:r>
              <a:rPr lang="en"/>
              <a:t>new files and new subdirectories within inherit the directory's gid</a:t>
            </a:r>
          </a:p>
          <a:p>
            <a:pPr rtl="0" lvl="2" indent="-381000" marL="1371600">
              <a:spcBef>
                <a:spcPts val="0"/>
              </a:spcBef>
              <a:buClr>
                <a:schemeClr val="dk1"/>
              </a:buClr>
              <a:buSzPct val="80000"/>
              <a:buFont typeface="Wingdings"/>
              <a:buChar char="§"/>
            </a:pPr>
            <a:r>
              <a:rPr lang="en"/>
              <a:t>instead of the creator's primary gid</a:t>
            </a:r>
          </a:p>
          <a:p>
            <a:pPr rtl="0" lvl="2" indent="-381000" marL="1371600">
              <a:spcBef>
                <a:spcPts val="0"/>
              </a:spcBef>
              <a:buClr>
                <a:schemeClr val="dk1"/>
              </a:buClr>
              <a:buSzPct val="80000"/>
              <a:buFont typeface="Wingdings"/>
              <a:buChar char="§"/>
            </a:pPr>
            <a:r>
              <a:rPr lang="en"/>
              <a:t>enables shared workspaces for groups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y="0" x="0"/>
          <a:ext cy="0" cx="0"/>
          <a:chOff y="0" x="0"/>
          <a:chExt cy="0" cx="0"/>
        </a:xfrm>
      </p:grpSpPr>
      <p:sp>
        <p:nvSpPr>
          <p:cNvPr id="493" name="Shape 493"/>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Access Control Lists</a:t>
            </a:r>
          </a:p>
        </p:txBody>
      </p:sp>
      <p:sp>
        <p:nvSpPr>
          <p:cNvPr id="494" name="Shape 4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Usually are disabled by default</a:t>
            </a:r>
          </a:p>
          <a:p>
            <a:pPr rtl="0" lvl="0" indent="-419100" marL="457200">
              <a:spcBef>
                <a:spcPts val="0"/>
              </a:spcBef>
              <a:buClr>
                <a:schemeClr val="dk1"/>
              </a:buClr>
              <a:buSzPct val="100000"/>
              <a:buFont typeface="Arial"/>
              <a:buChar char="●"/>
            </a:pPr>
            <a:r>
              <a:rPr lang="en"/>
              <a:t>Extendeds the owner/group/other access model to allow much finer control</a:t>
            </a:r>
          </a:p>
          <a:p>
            <a:pPr rtl="0" lvl="1" indent="-381000" marL="914400">
              <a:spcBef>
                <a:spcPts val="0"/>
              </a:spcBef>
              <a:buClr>
                <a:schemeClr val="dk1"/>
              </a:buClr>
              <a:buSzPct val="80000"/>
              <a:buFont typeface="Courier New"/>
              <a:buChar char="o"/>
            </a:pPr>
            <a:r>
              <a:rPr lang="en"/>
              <a:t>can specify permissions for each individual user and group defined in the system</a:t>
            </a:r>
          </a:p>
          <a:p>
            <a:pPr rtl="0" lvl="1" indent="-381000" marL="914400">
              <a:spcBef>
                <a:spcPts val="0"/>
              </a:spcBef>
              <a:buClr>
                <a:schemeClr val="dk1"/>
              </a:buClr>
              <a:buSzPct val="80000"/>
              <a:buFont typeface="Courier New"/>
              <a:buChar char="o"/>
            </a:pPr>
            <a:r>
              <a:rPr lang="en"/>
              <a:t>is a </a:t>
            </a:r>
            <a:r>
              <a:rPr lang="en" i="1">
                <a:latin typeface="Cambria"/>
                <a:ea typeface="Cambria"/>
                <a:cs typeface="Cambria"/>
                <a:sym typeface="Cambria"/>
              </a:rPr>
              <a:t>mount</a:t>
            </a:r>
            <a:r>
              <a:rPr lang="en">
                <a:latin typeface="Cambria"/>
                <a:ea typeface="Cambria"/>
                <a:cs typeface="Cambria"/>
                <a:sym typeface="Cambria"/>
              </a:rPr>
              <a:t> </a:t>
            </a:r>
            <a:r>
              <a:rPr lang="en"/>
              <a:t>option that can be turned on for specific permissions in the </a:t>
            </a:r>
            <a:r>
              <a:rPr lang="en">
                <a:latin typeface="Cambria"/>
                <a:ea typeface="Cambria"/>
                <a:cs typeface="Cambria"/>
                <a:sym typeface="Cambria"/>
              </a:rPr>
              <a:t>/etc/fstab</a:t>
            </a:r>
            <a:r>
              <a:rPr lang="en"/>
              <a:t> file</a:t>
            </a:r>
          </a:p>
          <a:p>
            <a:pPr rtl="0" lvl="1" indent="-381000" marL="914400">
              <a:spcBef>
                <a:spcPts val="0"/>
              </a:spcBef>
              <a:buClr>
                <a:schemeClr val="dk1"/>
              </a:buClr>
              <a:buSzPct val="80000"/>
              <a:buFont typeface="Courier New"/>
              <a:buChar char="o"/>
            </a:pPr>
            <a:r>
              <a:rPr lang="en"/>
              <a:t>example entry in </a:t>
            </a:r>
            <a:r>
              <a:rPr lang="en">
                <a:latin typeface="Cambria"/>
                <a:ea typeface="Cambria"/>
                <a:cs typeface="Cambria"/>
                <a:sym typeface="Cambria"/>
              </a:rPr>
              <a:t>/etc/fstab</a:t>
            </a:r>
            <a:r>
              <a:rPr lang="en"/>
              <a:t>:</a:t>
            </a:r>
          </a:p>
          <a:p>
            <a:pPr rtl="0" lvl="0">
              <a:spcBef>
                <a:spcPts val="0"/>
              </a:spcBef>
              <a:buNone/>
            </a:pPr>
            <a:r>
              <a:rPr sz="1400" lang="en"/>
              <a:t>UID=dfb1151a-be85-496f-8c3c-32804b947446 /               ext4    errors=remount-ro,</a:t>
            </a:r>
            <a:r>
              <a:rPr u="sng" b="1" sz="1400" lang="en"/>
              <a:t>acl</a:t>
            </a:r>
            <a:r>
              <a:rPr sz="1400" lang="en"/>
              <a:t> 0       1</a:t>
            </a:r>
          </a:p>
          <a:p>
            <a:pPr rtl="0" lvl="0" indent="0" marL="0">
              <a:spcBef>
                <a:spcPts val="0"/>
              </a:spcBef>
              <a:buNone/>
            </a:pPr>
            <a:r>
              <a:t/>
            </a:r>
            <a:endParaRPr/>
          </a:p>
          <a:p>
            <a:pPr rtl="0" lvl="0" indent="0" mar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Boot Process</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BIOS</a:t>
            </a:r>
          </a:p>
          <a:p>
            <a:pPr rtl="0" lvl="0">
              <a:spcBef>
                <a:spcPts val="0"/>
              </a:spcBef>
              <a:buNone/>
            </a:pPr>
            <a:r>
              <a:rPr lang="en"/>
              <a:t>POST</a:t>
            </a:r>
          </a:p>
          <a:p>
            <a:pPr rtl="0" lvl="0" indent="-419100" marL="457200">
              <a:spcBef>
                <a:spcPts val="0"/>
              </a:spcBef>
              <a:buClr>
                <a:schemeClr val="dk1"/>
              </a:buClr>
              <a:buSzPct val="100000"/>
              <a:buFont typeface="Arial"/>
              <a:buChar char="●"/>
            </a:pPr>
            <a:r>
              <a:rPr lang="en"/>
              <a:t>CMOS</a:t>
            </a:r>
          </a:p>
          <a:p>
            <a:pPr rtl="0" lvl="0" indent="-419100" marL="457200">
              <a:spcBef>
                <a:spcPts val="0"/>
              </a:spcBef>
              <a:buClr>
                <a:schemeClr val="dk1"/>
              </a:buClr>
              <a:buSzPct val="100000"/>
              <a:buFont typeface="Arial"/>
              <a:buChar char="●"/>
            </a:pPr>
            <a:r>
              <a:rPr lang="en"/>
              <a:t>Hardware initialization (CPU, Video Card, …)</a:t>
            </a:r>
          </a:p>
          <a:p>
            <a:pPr rtl="0" lvl="0">
              <a:spcBef>
                <a:spcPts val="0"/>
              </a:spcBef>
              <a:buNone/>
            </a:pPr>
            <a:r>
              <a:rPr lang="en"/>
              <a:t>Bootloader</a:t>
            </a:r>
          </a:p>
          <a:p>
            <a:pPr rtl="0" lvl="0">
              <a:spcBef>
                <a:spcPts val="0"/>
              </a:spcBef>
              <a:buNone/>
            </a:pPr>
            <a:r>
              <a:rPr lang="en"/>
              <a:t>OS</a:t>
            </a:r>
          </a:p>
          <a:p>
            <a:pPr rtl="0" lvl="0">
              <a:spcBef>
                <a:spcPts val="0"/>
              </a:spcBef>
              <a:buNone/>
            </a:pPr>
            <a:r>
              <a:t/>
            </a:r>
            <a:endParaRPr/>
          </a:p>
          <a:p>
            <a:pPr>
              <a:spcBef>
                <a:spcPts val="0"/>
              </a:spcBef>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y="0" x="0"/>
          <a:ext cy="0" cx="0"/>
          <a:chOff y="0" x="0"/>
          <a:chExt cy="0" cx="0"/>
        </a:xfrm>
      </p:grpSpPr>
      <p:sp>
        <p:nvSpPr>
          <p:cNvPr id="499" name="Shape 499"/>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Access Control Lists</a:t>
            </a:r>
          </a:p>
        </p:txBody>
      </p:sp>
      <p:sp>
        <p:nvSpPr>
          <p:cNvPr id="500" name="Shape 5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On debian can then install ACL utilities</a:t>
            </a:r>
          </a:p>
          <a:p>
            <a:pPr rtl="0" lvl="0">
              <a:spcBef>
                <a:spcPts val="0"/>
              </a:spcBef>
              <a:buNone/>
            </a:pPr>
            <a:r>
              <a:rPr sz="2400" lang="en">
                <a:latin typeface="Cambria"/>
                <a:ea typeface="Cambria"/>
                <a:cs typeface="Cambria"/>
                <a:sym typeface="Cambria"/>
              </a:rPr>
              <a:t>$ apt-get install acl</a:t>
            </a:r>
          </a:p>
          <a:p>
            <a:pPr rtl="0" lvl="0">
              <a:spcBef>
                <a:spcPts val="0"/>
              </a:spcBef>
              <a:buNone/>
            </a:pPr>
            <a:r>
              <a:rPr sz="2400" lang="en"/>
              <a:t>or use </a:t>
            </a:r>
            <a:r>
              <a:rPr sz="2400" lang="en">
                <a:latin typeface="Cambria"/>
                <a:ea typeface="Cambria"/>
                <a:cs typeface="Cambria"/>
                <a:sym typeface="Cambria"/>
              </a:rPr>
              <a:t>eiciel </a:t>
            </a:r>
            <a:r>
              <a:rPr sz="2400" lang="en"/>
              <a:t>(a GUI based ACL manager)</a:t>
            </a:r>
          </a:p>
          <a:p>
            <a:pPr rtl="0" lvl="0">
              <a:spcBef>
                <a:spcPts val="0"/>
              </a:spcBef>
              <a:buNone/>
            </a:pPr>
            <a:r>
              <a:rPr sz="2400" lang="en"/>
              <a:t>Example use:</a:t>
            </a:r>
            <a:br>
              <a:rPr sz="2400" lang="en"/>
            </a:br>
            <a:r>
              <a:rPr sz="2400" lang="en"/>
              <a:t>Say we have a file "target.txt" that we want the following to be able to edit:</a:t>
            </a:r>
          </a:p>
          <a:p>
            <a:pPr rtl="0" lvl="0" indent="-381000" marL="457200">
              <a:spcBef>
                <a:spcPts val="0"/>
              </a:spcBef>
              <a:buClr>
                <a:schemeClr val="dk1"/>
              </a:buClr>
              <a:buSzPct val="100000"/>
              <a:buFont typeface="Arial"/>
              <a:buChar char="●"/>
            </a:pPr>
            <a:r>
              <a:rPr sz="2400" lang="en"/>
              <a:t>joe (the CEO)</a:t>
            </a:r>
          </a:p>
          <a:p>
            <a:pPr rtl="0" lvl="0" indent="-381000" marL="457200">
              <a:spcBef>
                <a:spcPts val="0"/>
              </a:spcBef>
              <a:buClr>
                <a:schemeClr val="dk1"/>
              </a:buClr>
              <a:buSzPct val="100000"/>
              <a:buFont typeface="Arial"/>
              <a:buChar char="●"/>
            </a:pPr>
            <a:r>
              <a:rPr sz="2400" lang="en"/>
              <a:t>developers-g (the developer's group)</a:t>
            </a:r>
          </a:p>
          <a:p>
            <a:pPr rtl="0" lvl="0" indent="-381000" marL="457200">
              <a:spcBef>
                <a:spcPts val="0"/>
              </a:spcBef>
              <a:buClr>
                <a:schemeClr val="dk1"/>
              </a:buClr>
              <a:buSzPct val="100000"/>
              <a:buFont typeface="Arial"/>
              <a:buChar char="●"/>
            </a:pPr>
            <a:r>
              <a:rPr sz="2400" lang="en"/>
              <a:t>qa-g (the quality assurance &amp; testing group)</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y="0" x="0"/>
          <a:ext cy="0" cx="0"/>
          <a:chOff y="0" x="0"/>
          <a:chExt cy="0" cx="0"/>
        </a:xfrm>
      </p:grpSpPr>
      <p:sp>
        <p:nvSpPr>
          <p:cNvPr id="505" name="Shape 50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ACL Example</a:t>
            </a:r>
          </a:p>
        </p:txBody>
      </p:sp>
      <p:sp>
        <p:nvSpPr>
          <p:cNvPr id="506" name="Shape 5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developers-g is the group owner for Target.txt</a:t>
            </a:r>
          </a:p>
          <a:p>
            <a:pPr rtl="0" lvl="0">
              <a:spcBef>
                <a:spcPts val="0"/>
              </a:spcBef>
              <a:buNone/>
            </a:pPr>
            <a:r>
              <a:rPr lang="en"/>
              <a:t>To enable ACL:</a:t>
            </a:r>
          </a:p>
          <a:p>
            <a:pPr rtl="0" lvl="0">
              <a:spcBef>
                <a:spcPts val="0"/>
              </a:spcBef>
              <a:buNone/>
            </a:pPr>
            <a:r>
              <a:rPr sz="2400" lang="en">
                <a:latin typeface="Cambria"/>
                <a:ea typeface="Cambria"/>
                <a:cs typeface="Cambria"/>
                <a:sym typeface="Cambria"/>
              </a:rPr>
              <a:t>$ setfacl -m group:developers-g:rw- Target.txt</a:t>
            </a:r>
          </a:p>
          <a:p>
            <a:pPr rtl="0" lvl="0">
              <a:spcBef>
                <a:spcPts val="0"/>
              </a:spcBef>
              <a:buNone/>
            </a:pPr>
            <a:r>
              <a:rPr lang="en"/>
              <a:t>TO enable R/W perm for qa-g, and joe:</a:t>
            </a:r>
          </a:p>
          <a:p>
            <a:pPr rtl="0" lvl="0">
              <a:spcBef>
                <a:spcPts val="0"/>
              </a:spcBef>
              <a:buNone/>
            </a:pPr>
            <a:r>
              <a:rPr sz="2400" lang="en">
                <a:latin typeface="Cambria"/>
                <a:ea typeface="Cambria"/>
                <a:cs typeface="Cambria"/>
                <a:sym typeface="Cambria"/>
              </a:rPr>
              <a:t>$setfacl -m group:qa-g:--x,user:joe:rw- Target.txt</a:t>
            </a:r>
          </a:p>
          <a:p>
            <a:pPr rtl="0" lvl="0">
              <a:spcBef>
                <a:spcPts val="0"/>
              </a:spcBef>
              <a:buNone/>
            </a:pPr>
            <a:r>
              <a:t/>
            </a:r>
            <a:endParaRPr sz="2400">
              <a:latin typeface="Cambria"/>
              <a:ea typeface="Cambria"/>
              <a:cs typeface="Cambria"/>
              <a:sym typeface="Cambria"/>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y="0" x="0"/>
          <a:ext cy="0" cx="0"/>
          <a:chOff y="0" x="0"/>
          <a:chExt cy="0" cx="0"/>
        </a:xfrm>
      </p:grpSpPr>
      <p:sp>
        <p:nvSpPr>
          <p:cNvPr id="511" name="Shape 511"/>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ACL Example</a:t>
            </a:r>
          </a:p>
        </p:txBody>
      </p:sp>
      <p:sp>
        <p:nvSpPr>
          <p:cNvPr id="512" name="Shape 5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rgbClr val="000000"/>
              </a:buClr>
              <a:buSzPct val="45833"/>
              <a:buFont typeface="Arial"/>
              <a:buNone/>
            </a:pPr>
            <a:r>
              <a:rPr sz="2400" lang="en">
                <a:latin typeface="Cambria"/>
                <a:ea typeface="Cambria"/>
                <a:cs typeface="Cambria"/>
                <a:sym typeface="Cambria"/>
              </a:rPr>
              <a:t>Pretty simple!!</a:t>
            </a:r>
          </a:p>
          <a:p>
            <a:pPr rtl="0" lvl="0">
              <a:spcBef>
                <a:spcPts val="0"/>
              </a:spcBef>
              <a:buClr>
                <a:srgbClr val="000000"/>
              </a:buClr>
              <a:buSzPct val="45833"/>
              <a:buFont typeface="Arial"/>
              <a:buNone/>
            </a:pPr>
            <a:r>
              <a:rPr b="1" sz="2400" lang="en">
                <a:latin typeface="Cambria"/>
                <a:ea typeface="Cambria"/>
                <a:cs typeface="Cambria"/>
                <a:sym typeface="Cambria"/>
              </a:rPr>
              <a:t>Note:</a:t>
            </a:r>
            <a:br>
              <a:rPr sz="2400" lang="en">
                <a:latin typeface="Cambria"/>
                <a:ea typeface="Cambria"/>
                <a:cs typeface="Cambria"/>
                <a:sym typeface="Cambria"/>
              </a:rPr>
            </a:br>
            <a:r>
              <a:rPr sz="2400" lang="en">
                <a:latin typeface="Cambria"/>
                <a:ea typeface="Cambria"/>
                <a:cs typeface="Cambria"/>
                <a:sym typeface="Cambria"/>
              </a:rPr>
              <a:t>ls- l will not display the ACL of a file, only if an ACL is enabled by a </a:t>
            </a:r>
            <a:r>
              <a:rPr b="1" sz="2400" lang="en">
                <a:latin typeface="Cambria"/>
                <a:ea typeface="Cambria"/>
                <a:cs typeface="Cambria"/>
                <a:sym typeface="Cambria"/>
              </a:rPr>
              <a:t>+</a:t>
            </a:r>
            <a:r>
              <a:rPr sz="2400" lang="en">
                <a:latin typeface="Cambria"/>
                <a:ea typeface="Cambria"/>
                <a:cs typeface="Cambria"/>
                <a:sym typeface="Cambria"/>
              </a:rPr>
              <a:t> sign at the end of permissions.  Example:</a:t>
            </a:r>
          </a:p>
          <a:p>
            <a:pPr rtl="0" lvl="0">
              <a:spcBef>
                <a:spcPts val="0"/>
              </a:spcBef>
              <a:buClr>
                <a:srgbClr val="000000"/>
              </a:buClr>
              <a:buSzPct val="61111"/>
              <a:buFont typeface="Arial"/>
              <a:buNone/>
            </a:pPr>
            <a:r>
              <a:rPr sz="1800" lang="en"/>
              <a:t>-rw-rw-r--</a:t>
            </a:r>
            <a:r>
              <a:rPr b="1" sz="1800" lang="en">
                <a:solidFill>
                  <a:srgbClr val="FF0000"/>
                </a:solidFill>
              </a:rPr>
              <a:t>+</a:t>
            </a:r>
            <a:r>
              <a:rPr sz="1800" lang="en"/>
              <a:t> 1 bob bob 60097 2013-01-01 10:55 Target.txt</a:t>
            </a:r>
          </a:p>
          <a:p>
            <a:pPr rtl="0" lvl="0">
              <a:spcBef>
                <a:spcPts val="0"/>
              </a:spcBef>
              <a:buNone/>
            </a:pPr>
            <a:r>
              <a:t/>
            </a:r>
            <a:endParaRPr/>
          </a:p>
        </p:txBody>
      </p:sp>
      <p:cxnSp>
        <p:nvCxnSpPr>
          <p:cNvPr id="513" name="Shape 513"/>
          <p:cNvCxnSpPr/>
          <p:nvPr/>
        </p:nvCxnSpPr>
        <p:spPr>
          <a:xfrm rot="10800000">
            <a:off y="3228649" x="1642925"/>
            <a:ext cy="1438800" cx="934199"/>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y="0" x="0"/>
          <a:ext cy="0" cx="0"/>
          <a:chOff y="0" x="0"/>
          <a:chExt cy="0" cx="0"/>
        </a:xfrm>
      </p:grpSpPr>
      <p:sp>
        <p:nvSpPr>
          <p:cNvPr id="518" name="Shape 51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Extended file attributes (xattr)</a:t>
            </a:r>
          </a:p>
        </p:txBody>
      </p:sp>
      <p:sp>
        <p:nvSpPr>
          <p:cNvPr id="519" name="Shape 51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supported by ext2, ext3, ext4, JFS, ReiserFS, XFS, Btrfs...</a:t>
            </a:r>
          </a:p>
          <a:p>
            <a:pPr rtl="0" lvl="0">
              <a:spcBef>
                <a:spcPts val="0"/>
              </a:spcBef>
              <a:buNone/>
            </a:pPr>
            <a:r>
              <a:rPr sz="2400" lang="en"/>
              <a:t>attr / lsattr / chattr interesting uses:</a:t>
            </a:r>
          </a:p>
          <a:p>
            <a:pPr rtl="0" lvl="0" indent="-381000" marL="457200">
              <a:spcBef>
                <a:spcPts val="0"/>
              </a:spcBef>
              <a:buClr>
                <a:schemeClr val="dk1"/>
              </a:buClr>
              <a:buSzPct val="100000"/>
              <a:buFont typeface="Arial"/>
              <a:buChar char="●"/>
            </a:pPr>
            <a:r>
              <a:rPr sz="2400" lang="en"/>
              <a:t>chattr +i = immutable (means no one, not even root can change/delete/link the file)</a:t>
            </a:r>
          </a:p>
          <a:p>
            <a:pPr rtl="0" lvl="0" indent="-381000" marL="457200">
              <a:spcBef>
                <a:spcPts val="0"/>
              </a:spcBef>
              <a:buClr>
                <a:schemeClr val="dk1"/>
              </a:buClr>
              <a:buSzPct val="100000"/>
              <a:buFont typeface="Arial"/>
              <a:buChar char="●"/>
            </a:pPr>
            <a:r>
              <a:rPr sz="2400" lang="en"/>
              <a:t>chattr +a = make file append-only (great for logs security!)</a:t>
            </a:r>
          </a:p>
          <a:p>
            <a:pPr rtl="0" lvl="0" indent="-381000" marL="457200">
              <a:spcBef>
                <a:spcPts val="0"/>
              </a:spcBef>
              <a:buClr>
                <a:schemeClr val="dk1"/>
              </a:buClr>
              <a:buSzPct val="100000"/>
              <a:buFont typeface="Arial"/>
              <a:buChar char="●"/>
            </a:pPr>
            <a:r>
              <a:rPr sz="2400" lang="en"/>
              <a:t>chattr +s = secure deletion for file</a:t>
            </a:r>
          </a:p>
          <a:p>
            <a:pPr rtl="0" lvl="0">
              <a:spcBef>
                <a:spcPts val="0"/>
              </a:spcBef>
              <a:buNone/>
            </a:pPr>
            <a:r>
              <a:rPr sz="2400" lang="en" i="1"/>
              <a:t>By default only root can use xattr, but can be enabled for all in /etc/fstab with the user_xattr option</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y="0" x="0"/>
          <a:ext cy="0" cx="0"/>
          <a:chOff y="0" x="0"/>
          <a:chExt cy="0" cx="0"/>
        </a:xfrm>
      </p:grpSpPr>
      <p:sp>
        <p:nvSpPr>
          <p:cNvPr id="524" name="Shape 52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tty</a:t>
            </a:r>
          </a:p>
        </p:txBody>
      </p:sp>
      <p:sp>
        <p:nvSpPr>
          <p:cNvPr id="525" name="Shape 5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TTY is a native terminal device (the backend is either kernel or hardware emulated)</a:t>
            </a:r>
          </a:p>
          <a:p>
            <a:pPr rtl="0" lvl="1" indent="-381000" marL="914400">
              <a:spcBef>
                <a:spcPts val="0"/>
              </a:spcBef>
              <a:buClr>
                <a:schemeClr val="dk1"/>
              </a:buClr>
              <a:buSzPct val="80000"/>
              <a:buFont typeface="Courier New"/>
              <a:buChar char="o"/>
            </a:pPr>
            <a:r>
              <a:rPr lang="en"/>
              <a:t>named after TeleTYpewriter (TTY)</a:t>
            </a:r>
          </a:p>
          <a:p>
            <a:pPr rtl="0" lvl="1" indent="-381000" marL="914400">
              <a:spcBef>
                <a:spcPts val="0"/>
              </a:spcBef>
              <a:buClr>
                <a:schemeClr val="dk1"/>
              </a:buClr>
              <a:buSzPct val="80000"/>
              <a:buFont typeface="Courier New"/>
              <a:buChar char="o"/>
            </a:pPr>
            <a:r>
              <a:rPr lang="en"/>
              <a:t>TTY ports are direct connections to the computer</a:t>
            </a:r>
          </a:p>
          <a:p>
            <a:pPr rtl="0" lvl="2" indent="-381000" marL="1371600">
              <a:spcBef>
                <a:spcPts val="0"/>
              </a:spcBef>
              <a:buClr>
                <a:schemeClr val="dk1"/>
              </a:buClr>
              <a:buSzPct val="80000"/>
              <a:buFont typeface="Wingdings"/>
              <a:buChar char="§"/>
            </a:pPr>
            <a:r>
              <a:rPr lang="en"/>
              <a:t>i.e. keyboard, mouse, or serial connection</a:t>
            </a:r>
          </a:p>
          <a:p>
            <a:pPr rtl="0" lvl="0" indent="-419100" marL="457200">
              <a:spcBef>
                <a:spcPts val="0"/>
              </a:spcBef>
              <a:buClr>
                <a:schemeClr val="dk1"/>
              </a:buClr>
              <a:buSzPct val="100000"/>
              <a:buFont typeface="Arial"/>
              <a:buChar char="●"/>
            </a:pPr>
            <a:r>
              <a:rPr lang="en"/>
              <a:t>commands:</a:t>
            </a:r>
          </a:p>
          <a:p>
            <a:pPr rtl="0" lvl="1" indent="-381000" marL="914400">
              <a:spcBef>
                <a:spcPts val="0"/>
              </a:spcBef>
              <a:buClr>
                <a:schemeClr val="dk1"/>
              </a:buClr>
              <a:buSzPct val="80000"/>
              <a:buFont typeface="Courier New"/>
              <a:buChar char="o"/>
            </a:pPr>
            <a:r>
              <a:rPr lang="en"/>
              <a:t>who - lists all users and their terminals</a:t>
            </a:r>
          </a:p>
          <a:p>
            <a:pPr rtl="0" lvl="1" indent="-381000" marL="914400">
              <a:spcBef>
                <a:spcPts val="0"/>
              </a:spcBef>
              <a:buClr>
                <a:schemeClr val="dk1"/>
              </a:buClr>
              <a:buSzPct val="80000"/>
              <a:buFont typeface="Courier New"/>
              <a:buChar char="o"/>
            </a:pPr>
            <a:r>
              <a:rPr lang="en"/>
              <a:t>chvt - switch to another terminal (requires root) </a:t>
            </a:r>
          </a:p>
          <a:p>
            <a:pPr rtl="0" lvl="0" indent="-419100" marL="457200">
              <a:spcBef>
                <a:spcPts val="0"/>
              </a:spcBef>
              <a:buClr>
                <a:schemeClr val="dk1"/>
              </a:buClr>
              <a:buSzPct val="100000"/>
              <a:buFont typeface="Arial"/>
              <a:buChar char="●"/>
            </a:pPr>
            <a:r>
              <a:rPr lang="en"/>
              <a:t>no GUI (i.e. not the X environment)</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y="0" x="0"/>
          <a:ext cy="0" cx="0"/>
          <a:chOff y="0" x="0"/>
          <a:chExt cy="0" cx="0"/>
        </a:xfrm>
      </p:grpSpPr>
      <p:sp>
        <p:nvSpPr>
          <p:cNvPr id="530" name="Shape 53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pts</a:t>
            </a:r>
          </a:p>
        </p:txBody>
      </p:sp>
      <p:sp>
        <p:nvSpPr>
          <p:cNvPr id="531" name="Shape 53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Pseudo Terminal Slave</a:t>
            </a:r>
          </a:p>
          <a:p>
            <a:pPr rtl="0" lvl="0" indent="-419100" marL="457200">
              <a:spcBef>
                <a:spcPts val="0"/>
              </a:spcBef>
              <a:buClr>
                <a:schemeClr val="dk1"/>
              </a:buClr>
              <a:buSzPct val="100000"/>
              <a:buFont typeface="Arial"/>
              <a:buChar char="●"/>
            </a:pPr>
            <a:r>
              <a:rPr lang="en"/>
              <a:t>Is a terminal emulated by another program</a:t>
            </a:r>
          </a:p>
          <a:p>
            <a:pPr rtl="0" lvl="1" indent="-381000" marL="914400">
              <a:spcBef>
                <a:spcPts val="0"/>
              </a:spcBef>
              <a:buClr>
                <a:schemeClr val="dk1"/>
              </a:buClr>
              <a:buSzPct val="80000"/>
              <a:buFont typeface="Courier New"/>
              <a:buChar char="o"/>
            </a:pPr>
            <a:r>
              <a:rPr lang="en"/>
              <a:t>xterm, screen, ssh, expect, GNOME terminal, Mac OSX terminal....</a:t>
            </a:r>
          </a:p>
          <a:p>
            <a:pPr rtl="0" lvl="1" indent="-381000" marL="914400">
              <a:spcBef>
                <a:spcPts val="0"/>
              </a:spcBef>
              <a:buClr>
                <a:schemeClr val="dk1"/>
              </a:buClr>
              <a:buSzPct val="80000"/>
              <a:buFont typeface="Courier New"/>
              <a:buChar char="o"/>
            </a:pPr>
            <a:r>
              <a:rPr lang="en"/>
              <a:t>is created through</a:t>
            </a:r>
          </a:p>
          <a:p>
            <a:pPr rtl="0" lvl="0" indent="-419100" marL="457200">
              <a:spcBef>
                <a:spcPts val="0"/>
              </a:spcBef>
              <a:buClr>
                <a:schemeClr val="dk1"/>
              </a:buClr>
              <a:buSzPct val="100000"/>
              <a:buFont typeface="Arial"/>
              <a:buChar char="●"/>
            </a:pPr>
            <a:r>
              <a:rPr lang="en"/>
              <a:t>Can switch terminals:</a:t>
            </a:r>
          </a:p>
          <a:p>
            <a:pPr rtl="0" lvl="1" indent="-381000" marL="914400">
              <a:spcBef>
                <a:spcPts val="0"/>
              </a:spcBef>
              <a:buClr>
                <a:schemeClr val="dk1"/>
              </a:buClr>
              <a:buSzPct val="80000"/>
              <a:buFont typeface="Courier New"/>
              <a:buChar char="o"/>
            </a:pPr>
            <a:r>
              <a:rPr lang="en"/>
              <a:t>screen windowlist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sp>
        <p:nvSpPr>
          <p:cNvPr id="536" name="Shape 53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Daemons</a:t>
            </a:r>
          </a:p>
        </p:txBody>
      </p:sp>
      <p:sp>
        <p:nvSpPr>
          <p:cNvPr id="537" name="Shape 5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view them via "</a:t>
            </a:r>
            <a:r>
              <a:rPr sz="2400" lang="en">
                <a:latin typeface="Cambria"/>
                <a:ea typeface="Cambria"/>
                <a:cs typeface="Cambria"/>
                <a:sym typeface="Cambria"/>
              </a:rPr>
              <a:t>service</a:t>
            </a:r>
            <a:r>
              <a:rPr sz="2400" lang="en"/>
              <a:t>" command</a:t>
            </a:r>
          </a:p>
          <a:p>
            <a:pPr rtl="0" lvl="0" indent="-381000" marL="457200">
              <a:spcBef>
                <a:spcPts val="0"/>
              </a:spcBef>
              <a:buClr>
                <a:schemeClr val="dk1"/>
              </a:buClr>
              <a:buSzPct val="100000"/>
              <a:buFont typeface="Arial"/>
              <a:buChar char="●"/>
            </a:pPr>
            <a:r>
              <a:rPr sz="2400" lang="en"/>
              <a:t>background processes</a:t>
            </a:r>
          </a:p>
          <a:p>
            <a:pPr rtl="0" lvl="1" indent="-381000" marL="914400">
              <a:spcBef>
                <a:spcPts val="0"/>
              </a:spcBef>
              <a:buClr>
                <a:schemeClr val="dk1"/>
              </a:buClr>
              <a:buSzPct val="80000"/>
              <a:buFont typeface="Courier New"/>
              <a:buChar char="o"/>
            </a:pPr>
            <a:r>
              <a:rPr lang="en">
                <a:latin typeface="Cambria"/>
                <a:ea typeface="Cambria"/>
                <a:cs typeface="Cambria"/>
                <a:sym typeface="Cambria"/>
              </a:rPr>
              <a:t>syslogd </a:t>
            </a:r>
            <a:r>
              <a:rPr lang="en"/>
              <a:t>(system logging process)</a:t>
            </a:r>
          </a:p>
          <a:p>
            <a:pPr rtl="0" lvl="1" indent="-381000" marL="914400">
              <a:spcBef>
                <a:spcPts val="0"/>
              </a:spcBef>
              <a:buClr>
                <a:schemeClr val="dk1"/>
              </a:buClr>
              <a:buSzPct val="80000"/>
              <a:buFont typeface="Courier New"/>
              <a:buChar char="o"/>
            </a:pPr>
            <a:r>
              <a:rPr lang="en">
                <a:latin typeface="Cambria"/>
                <a:ea typeface="Cambria"/>
                <a:cs typeface="Cambria"/>
                <a:sym typeface="Cambria"/>
              </a:rPr>
              <a:t>sshd </a:t>
            </a:r>
            <a:r>
              <a:rPr lang="en"/>
              <a:t>(ssh daemon for incoming ssh connections)</a:t>
            </a:r>
          </a:p>
          <a:p>
            <a:pPr rtl="0" lvl="0" indent="-381000" marL="457200">
              <a:spcBef>
                <a:spcPts val="0"/>
              </a:spcBef>
              <a:buClr>
                <a:schemeClr val="dk1"/>
              </a:buClr>
              <a:buSzPct val="100000"/>
              <a:buFont typeface="Arial"/>
              <a:buChar char="●"/>
            </a:pPr>
            <a:r>
              <a:rPr sz="2400" lang="en"/>
              <a:t>almost all daemons are spawned by </a:t>
            </a:r>
            <a:r>
              <a:rPr sz="2400" lang="en">
                <a:latin typeface="Cambria"/>
                <a:ea typeface="Cambria"/>
                <a:cs typeface="Cambria"/>
                <a:sym typeface="Cambria"/>
              </a:rPr>
              <a:t>init</a:t>
            </a:r>
          </a:p>
          <a:p>
            <a:pPr rtl="0" lvl="0" indent="-381000" marL="457200">
              <a:spcBef>
                <a:spcPts val="0"/>
              </a:spcBef>
              <a:buClr>
                <a:schemeClr val="dk1"/>
              </a:buClr>
              <a:buSzPct val="100000"/>
              <a:buFont typeface="Arial"/>
              <a:buChar char="●"/>
            </a:pPr>
            <a:r>
              <a:rPr sz="2400" lang="en"/>
              <a:t>standard behavior:</a:t>
            </a:r>
          </a:p>
          <a:p>
            <a:pPr rtl="0" lvl="1" indent="-381000" marL="914400">
              <a:spcBef>
                <a:spcPts val="0"/>
              </a:spcBef>
              <a:buClr>
                <a:schemeClr val="dk1"/>
              </a:buClr>
              <a:buSzPct val="80000"/>
              <a:buFont typeface="Courier New"/>
              <a:buChar char="o"/>
            </a:pPr>
            <a:r>
              <a:rPr lang="en"/>
              <a:t>have no tty (controlling terminal)</a:t>
            </a:r>
          </a:p>
          <a:p>
            <a:pPr rtl="0" lvl="2" indent="-381000" marL="1371600">
              <a:spcBef>
                <a:spcPts val="0"/>
              </a:spcBef>
              <a:buClr>
                <a:schemeClr val="dk1"/>
              </a:buClr>
              <a:buSzPct val="80000"/>
              <a:buFont typeface="Wingdings"/>
              <a:buChar char="§"/>
            </a:pPr>
            <a:r>
              <a:rPr lang="en"/>
              <a:t>ignore all terminal signals except SIGTERM</a:t>
            </a:r>
          </a:p>
          <a:p>
            <a:pPr rtl="0" lvl="1" indent="-381000" marL="914400">
              <a:spcBef>
                <a:spcPts val="0"/>
              </a:spcBef>
              <a:buClr>
                <a:schemeClr val="dk1"/>
              </a:buClr>
              <a:buSzPct val="80000"/>
              <a:buFont typeface="Courier New"/>
              <a:buChar char="o"/>
            </a:pPr>
            <a:r>
              <a:rPr lang="en"/>
              <a:t>have no open file descriptors (no I/O)</a:t>
            </a:r>
          </a:p>
          <a:p>
            <a:pPr rtl="0" lvl="1" indent="-381000" marL="914400">
              <a:spcBef>
                <a:spcPts val="0"/>
              </a:spcBef>
              <a:buClr>
                <a:schemeClr val="dk1"/>
              </a:buClr>
              <a:buSzPct val="80000"/>
              <a:buFont typeface="Courier New"/>
              <a:buChar char="o"/>
            </a:pPr>
            <a:r>
              <a:rPr lang="en"/>
              <a:t>dissassociated from process group</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y="0" x="0"/>
          <a:ext cy="0" cx="0"/>
          <a:chOff y="0" x="0"/>
          <a:chExt cy="0" cx="0"/>
        </a:xfrm>
      </p:grpSpPr>
      <p:sp>
        <p:nvSpPr>
          <p:cNvPr id="542" name="Shape 54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Kernel Modules</a:t>
            </a:r>
          </a:p>
        </p:txBody>
      </p:sp>
      <p:sp>
        <p:nvSpPr>
          <p:cNvPr id="543" name="Shape 5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Loadable Kernel Module (LKM) is an object file that contains code that extends the running kernel.</a:t>
            </a:r>
          </a:p>
          <a:p>
            <a:pPr rtl="0" lvl="0" indent="-419100" marL="457200">
              <a:spcBef>
                <a:spcPts val="0"/>
              </a:spcBef>
              <a:buClr>
                <a:schemeClr val="dk1"/>
              </a:buClr>
              <a:buSzPct val="100000"/>
              <a:buFont typeface="Arial"/>
              <a:buChar char="●"/>
            </a:pPr>
            <a:r>
              <a:rPr lang="en"/>
              <a:t>typically used to add support for new hardware, file systems, or adding system calls...</a:t>
            </a:r>
          </a:p>
          <a:p>
            <a:pPr rtl="0" lvl="0" indent="-419100" marL="457200">
              <a:spcBef>
                <a:spcPts val="0"/>
              </a:spcBef>
              <a:buClr>
                <a:schemeClr val="dk1"/>
              </a:buClr>
              <a:buSzPct val="100000"/>
              <a:buFont typeface="Arial"/>
              <a:buChar char="●"/>
            </a:pPr>
            <a:r>
              <a:rPr lang="en"/>
              <a:t>Convenient method for modifying the kernel</a:t>
            </a:r>
          </a:p>
          <a:p>
            <a:pPr rtl="0" lvl="1" indent="-381000" marL="914400">
              <a:spcBef>
                <a:spcPts val="0"/>
              </a:spcBef>
              <a:buClr>
                <a:schemeClr val="dk1"/>
              </a:buClr>
              <a:buSzPct val="80000"/>
              <a:buFont typeface="Courier New"/>
              <a:buChar char="o"/>
            </a:pPr>
            <a:r>
              <a:rPr lang="en"/>
              <a:t>can be abused by attackers though...</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y="0" x="0"/>
          <a:ext cy="0" cx="0"/>
          <a:chOff y="0" x="0"/>
          <a:chExt cy="0" cx="0"/>
        </a:xfrm>
      </p:grpSpPr>
      <p:sp>
        <p:nvSpPr>
          <p:cNvPr id="548" name="Shape 54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cronjobs</a:t>
            </a:r>
          </a:p>
        </p:txBody>
      </p:sp>
      <p:sp>
        <p:nvSpPr>
          <p:cNvPr id="549" name="Shape 5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cron is the time-based job schedule in Unix systems.</a:t>
            </a:r>
          </a:p>
          <a:p>
            <a:pPr rtl="0" lvl="0">
              <a:spcBef>
                <a:spcPts val="0"/>
              </a:spcBef>
              <a:buNone/>
            </a:pPr>
            <a:r>
              <a:t/>
            </a:r>
            <a:endParaRPr sz="2400"/>
          </a:p>
          <a:p>
            <a:pPr rtl="0" lvl="0">
              <a:spcBef>
                <a:spcPts val="0"/>
              </a:spcBef>
              <a:buNone/>
            </a:pPr>
            <a:r>
              <a:rPr sz="2400" lang="en">
                <a:latin typeface="Cambria"/>
                <a:ea typeface="Cambria"/>
                <a:cs typeface="Cambria"/>
                <a:sym typeface="Cambria"/>
              </a:rPr>
              <a:t>cron </a:t>
            </a:r>
            <a:r>
              <a:rPr sz="2400" lang="en"/>
              <a:t>enables users to schedule jobs (commands or shell scripts) to run periodically or at certain times or dates</a:t>
            </a:r>
          </a:p>
          <a:p>
            <a:pPr rtl="0" lvl="0">
              <a:spcBef>
                <a:spcPts val="0"/>
              </a:spcBef>
              <a:buNone/>
            </a:pPr>
            <a:r>
              <a:t/>
            </a:r>
            <a:endParaRPr sz="2400"/>
          </a:p>
          <a:p>
            <a:pPr rtl="0" lvl="0">
              <a:spcBef>
                <a:spcPts val="0"/>
              </a:spcBef>
              <a:buNone/>
            </a:pPr>
            <a:r>
              <a:rPr sz="2400" lang="en"/>
              <a:t>Commonly used to automate system maintenance or administration</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y="0" x="0"/>
          <a:ext cy="0" cx="0"/>
          <a:chOff y="0" x="0"/>
          <a:chExt cy="0" cx="0"/>
        </a:xfrm>
      </p:grpSpPr>
      <p:sp>
        <p:nvSpPr>
          <p:cNvPr id="554" name="Shape 55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Command history</a:t>
            </a:r>
          </a:p>
        </p:txBody>
      </p:sp>
      <p:sp>
        <p:nvSpPr>
          <p:cNvPr id="555" name="Shape 5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can view previous commands:</a:t>
            </a:r>
          </a:p>
          <a:p>
            <a:pPr rtl="0" lvl="0">
              <a:spcBef>
                <a:spcPts val="0"/>
              </a:spcBef>
              <a:buNone/>
            </a:pPr>
            <a:r>
              <a:rPr sz="2400" lang="en">
                <a:latin typeface="Cambria"/>
                <a:ea typeface="Cambria"/>
                <a:cs typeface="Cambria"/>
                <a:sym typeface="Cambria"/>
              </a:rPr>
              <a:t> 	history</a:t>
            </a:r>
          </a:p>
          <a:p>
            <a:pPr rtl="0" lvl="0">
              <a:spcBef>
                <a:spcPts val="0"/>
              </a:spcBef>
              <a:buNone/>
            </a:pPr>
            <a:r>
              <a:rPr sz="2400" lang="en"/>
              <a:t>can repeat previous commands:</a:t>
            </a:r>
          </a:p>
          <a:p>
            <a:pPr rtl="0" lvl="0">
              <a:spcBef>
                <a:spcPts val="0"/>
              </a:spcBef>
              <a:buNone/>
            </a:pPr>
            <a:r>
              <a:rPr sz="2400" lang="en"/>
              <a:t>	</a:t>
            </a:r>
            <a:r>
              <a:rPr sz="2400" lang="en">
                <a:latin typeface="Cambria"/>
                <a:ea typeface="Cambria"/>
                <a:cs typeface="Cambria"/>
                <a:sym typeface="Cambria"/>
              </a:rPr>
              <a:t>!!</a:t>
            </a:r>
          </a:p>
          <a:p>
            <a:pPr rtl="0" lvl="0">
              <a:spcBef>
                <a:spcPts val="0"/>
              </a:spcBef>
              <a:buNone/>
            </a:pPr>
            <a:r>
              <a:rPr sz="2400" lang="en">
                <a:latin typeface="Cambria"/>
                <a:ea typeface="Cambria"/>
                <a:cs typeface="Cambria"/>
                <a:sym typeface="Cambria"/>
              </a:rPr>
              <a:t>	!ssh</a:t>
            </a:r>
          </a:p>
          <a:p>
            <a:pPr rtl="0" lvl="0">
              <a:spcBef>
                <a:spcPts val="0"/>
              </a:spcBef>
              <a:buNone/>
            </a:pPr>
            <a:r>
              <a:t/>
            </a:r>
            <a:endParaRPr sz="2400"/>
          </a:p>
          <a:p>
            <a:pPr rtl="0" lvl="0">
              <a:spcBef>
                <a:spcPts val="0"/>
              </a:spcBef>
              <a:buNone/>
            </a:pPr>
            <a:r>
              <a:rPr sz="2400" lang="en"/>
              <a:t>can print the command instead of repeating it:</a:t>
            </a:r>
          </a:p>
          <a:p>
            <a:pPr rtl="0" lvl="0">
              <a:spcBef>
                <a:spcPts val="0"/>
              </a:spcBef>
              <a:buNone/>
            </a:pPr>
            <a:r>
              <a:rPr sz="2400" lang="en"/>
              <a:t>	</a:t>
            </a:r>
            <a:r>
              <a:rPr sz="2400" lang="en">
                <a:latin typeface="Cambria"/>
                <a:ea typeface="Cambria"/>
                <a:cs typeface="Cambria"/>
                <a:sym typeface="Cambria"/>
              </a:rPr>
              <a:t>!ssh</a:t>
            </a:r>
            <a:r>
              <a:rPr b="1" sz="2400" lang="en">
                <a:solidFill>
                  <a:srgbClr val="FF0000"/>
                </a:solidFill>
                <a:latin typeface="Cambria"/>
                <a:ea typeface="Cambria"/>
                <a:cs typeface="Cambria"/>
                <a:sym typeface="Cambria"/>
              </a:rPr>
              <a:t>:p</a:t>
            </a:r>
          </a:p>
          <a:p>
            <a:pPr rtl="0" lvl="0">
              <a:spcBef>
                <a:spcPts val="0"/>
              </a:spcBef>
              <a:buNone/>
            </a:pPr>
            <a:r>
              <a:t/>
            </a:r>
            <a:endParaRPr sz="2400"/>
          </a:p>
          <a:p>
            <a:pPr rtl="0" lvl="0">
              <a:spcBef>
                <a:spcPts val="0"/>
              </a:spcBef>
              <a:buNone/>
            </a:pPr>
            <a:r>
              <a:t/>
            </a:r>
            <a:endParaRPr sz="2400"/>
          </a:p>
          <a:p>
            <a:pPr rtl="0" lvl="0">
              <a:spcBef>
                <a:spcPts val="0"/>
              </a:spcBef>
              <a:buNone/>
            </a:pPr>
            <a:r>
              <a:t/>
            </a:r>
            <a:endParaRPr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Linux boot up</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Boot loader (i.e. GRUB, LILO), then presents the boot options</a:t>
            </a:r>
          </a:p>
          <a:p>
            <a:pPr rtl="0" lvl="1" indent="-381000" marL="914400">
              <a:spcBef>
                <a:spcPts val="0"/>
              </a:spcBef>
              <a:buClr>
                <a:schemeClr val="dk1"/>
              </a:buClr>
              <a:buSzPct val="80000"/>
              <a:buFont typeface="Courier New"/>
              <a:buChar char="o"/>
            </a:pPr>
            <a:r>
              <a:rPr lang="en"/>
              <a:t>calls start_kernel() on the selected option</a:t>
            </a:r>
          </a:p>
          <a:p>
            <a:pPr rtl="0" lvl="1" indent="-381000" marL="914400">
              <a:spcBef>
                <a:spcPts val="0"/>
              </a:spcBef>
              <a:buClr>
                <a:schemeClr val="dk1"/>
              </a:buClr>
              <a:buSzPct val="80000"/>
              <a:buFont typeface="Courier New"/>
              <a:buChar char="o"/>
            </a:pPr>
            <a:r>
              <a:rPr lang="en"/>
              <a:t>start_kernel() performs most of the system setup</a:t>
            </a:r>
          </a:p>
          <a:p>
            <a:pPr rtl="0" lvl="2" indent="-381000" marL="1371600">
              <a:spcBef>
                <a:spcPts val="0"/>
              </a:spcBef>
              <a:buClr>
                <a:schemeClr val="dk1"/>
              </a:buClr>
              <a:buSzPct val="80000"/>
              <a:buFont typeface="Wingdings"/>
              <a:buChar char="§"/>
            </a:pPr>
            <a:r>
              <a:rPr lang="en"/>
              <a:t>interrupt handling, memory manager, device initialization, drivers</a:t>
            </a:r>
          </a:p>
          <a:p>
            <a:pPr rtl="0" lvl="0" indent="-419100" marL="457200">
              <a:spcBef>
                <a:spcPts val="0"/>
              </a:spcBef>
              <a:buClr>
                <a:schemeClr val="dk1"/>
              </a:buClr>
              <a:buSzPct val="100000"/>
              <a:buFont typeface="Arial"/>
              <a:buChar char="●"/>
            </a:pPr>
            <a:r>
              <a:rPr lang="en"/>
              <a:t>start_kernel() spawns the idle process, process scheduler, and the </a:t>
            </a:r>
            <a:r>
              <a:rPr u="sng" b="1" lang="en">
                <a:solidFill>
                  <a:srgbClr val="FF0000"/>
                </a:solidFill>
              </a:rPr>
              <a:t>init process</a:t>
            </a:r>
            <a:r>
              <a:rPr lang="en"/>
              <a:t> (which is in userspace)</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y="0" x="0"/>
          <a:ext cy="0" cx="0"/>
          <a:chOff y="0" x="0"/>
          <a:chExt cy="0" cx="0"/>
        </a:xfrm>
      </p:grpSpPr>
      <p:sp>
        <p:nvSpPr>
          <p:cNvPr id="560" name="Shape 56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logs</a:t>
            </a:r>
          </a:p>
        </p:txBody>
      </p:sp>
      <p:sp>
        <p:nvSpPr>
          <p:cNvPr id="561" name="Shape 5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stored typically in /var/log/</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messages </a:t>
            </a:r>
            <a:r>
              <a:rPr sz="2400" lang="en"/>
              <a:t>- </a:t>
            </a:r>
            <a:r>
              <a:rPr sz="2400" lang="en">
                <a:solidFill>
                  <a:srgbClr val="111111"/>
                </a:solidFill>
              </a:rPr>
              <a:t>General log messages</a:t>
            </a:r>
          </a:p>
          <a:p>
            <a:pPr rtl="0" lvl="0" indent="-381000" marL="457200">
              <a:spcBef>
                <a:spcPts val="0"/>
              </a:spcBef>
              <a:buClr>
                <a:schemeClr val="dk1"/>
              </a:buClr>
              <a:buSzPct val="100000"/>
              <a:buFont typeface="Arial"/>
              <a:buChar char="●"/>
            </a:pPr>
            <a:r>
              <a:rPr u="sng" b="1" sz="2400" lang="en">
                <a:latin typeface="Cambria"/>
                <a:ea typeface="Cambria"/>
                <a:cs typeface="Cambria"/>
                <a:sym typeface="Cambria"/>
              </a:rPr>
              <a:t>auth.log, faillog, lastlog</a:t>
            </a:r>
            <a:r>
              <a:rPr sz="2400" lang="en"/>
              <a:t> -authentication logs</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boot.log</a:t>
            </a:r>
            <a:r>
              <a:rPr sz="2400" lang="en"/>
              <a:t> - System boot log</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syslog </a:t>
            </a:r>
            <a:r>
              <a:rPr sz="2400" lang="en"/>
              <a:t>( a log file and a C command)</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daemon.log</a:t>
            </a:r>
            <a:r>
              <a:rPr sz="2400" lang="en"/>
              <a:t> - running services such as ntpd, httpd, and etc logs</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kern.log</a:t>
            </a:r>
            <a:r>
              <a:rPr sz="2400" lang="en"/>
              <a:t> - kernel log file</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mysql.log, mysql.err</a:t>
            </a:r>
            <a:r>
              <a:rPr sz="2400" lang="en"/>
              <a:t> - database logs (different if postgres, mongo, or other DB)</a:t>
            </a:r>
          </a:p>
          <a:p>
            <a:pPr rtl="0" lvl="0">
              <a:spcBef>
                <a:spcPts val="0"/>
              </a:spcBef>
              <a:buNone/>
            </a:pPr>
            <a:r>
              <a:t/>
            </a:r>
            <a:endParaRPr sz="2400"/>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y="0" x="0"/>
          <a:ext cy="0" cx="0"/>
          <a:chOff y="0" x="0"/>
          <a:chExt cy="0" cx="0"/>
        </a:xfrm>
      </p:grpSpPr>
      <p:sp>
        <p:nvSpPr>
          <p:cNvPr id="566" name="Shape 56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logs continued</a:t>
            </a:r>
          </a:p>
        </p:txBody>
      </p:sp>
      <p:sp>
        <p:nvSpPr>
          <p:cNvPr id="567" name="Shape 5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latin typeface="Cambria"/>
                <a:ea typeface="Cambria"/>
                <a:cs typeface="Cambria"/>
                <a:sym typeface="Cambria"/>
              </a:rPr>
              <a:t>user.log</a:t>
            </a:r>
            <a:r>
              <a:rPr sz="2400" lang="en"/>
              <a:t> (user level/application logs)</a:t>
            </a:r>
          </a:p>
          <a:p>
            <a:pPr rtl="0" lvl="0" indent="-381000" marL="457200">
              <a:spcBef>
                <a:spcPts val="0"/>
              </a:spcBef>
              <a:buClr>
                <a:schemeClr val="dk1"/>
              </a:buClr>
              <a:buSzPct val="100000"/>
              <a:buFont typeface="Arial"/>
              <a:buChar char="●"/>
            </a:pPr>
            <a:r>
              <a:rPr sz="2400" lang="en"/>
              <a:t>There are also virtual machine logs too</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/var/log/apache2/</a:t>
            </a:r>
            <a:r>
              <a:rPr sz="2400" lang="en"/>
              <a:t>     for apache2 logs</a:t>
            </a:r>
          </a:p>
          <a:p>
            <a:pPr rtl="0" lvl="0" indent="-381000" marL="457200">
              <a:spcBef>
                <a:spcPts val="0"/>
              </a:spcBef>
              <a:buClr>
                <a:schemeClr val="dk1"/>
              </a:buClr>
              <a:buSzPct val="100000"/>
              <a:buFont typeface="Arial"/>
              <a:buChar char="●"/>
            </a:pPr>
            <a:r>
              <a:rPr sz="2400" lang="en">
                <a:latin typeface="Cambria"/>
                <a:ea typeface="Cambria"/>
                <a:cs typeface="Cambria"/>
                <a:sym typeface="Cambria"/>
              </a:rPr>
              <a:t>/var/log/snort/</a:t>
            </a:r>
            <a:r>
              <a:rPr sz="2400" lang="en"/>
              <a:t>  for snort logs </a:t>
            </a:r>
          </a:p>
          <a:p>
            <a:pPr rtl="0" lvl="0" indent="-381000" marL="457200">
              <a:spcBef>
                <a:spcPts val="0"/>
              </a:spcBef>
              <a:buClr>
                <a:schemeClr val="dk1"/>
              </a:buClr>
              <a:buSzPct val="100000"/>
              <a:buFont typeface="Arial"/>
              <a:buChar char="●"/>
            </a:pPr>
            <a:r>
              <a:rPr sz="2400" lang="en"/>
              <a:t>and more....</a:t>
            </a:r>
          </a:p>
          <a:p>
            <a:pPr rtl="0" lvl="0">
              <a:spcBef>
                <a:spcPts val="0"/>
              </a:spcBef>
              <a:buNone/>
            </a:pPr>
            <a:r>
              <a:t/>
            </a:r>
            <a:endParaRPr sz="2400"/>
          </a:p>
          <a:p>
            <a:pPr rtl="0" lvl="0">
              <a:spcBef>
                <a:spcPts val="0"/>
              </a:spcBef>
              <a:buNone/>
            </a:pPr>
            <a:r>
              <a:t/>
            </a:r>
            <a:endParaRPr sz="2400"/>
          </a:p>
          <a:p>
            <a:pPr rtl="0" lvl="0">
              <a:spcBef>
                <a:spcPts val="0"/>
              </a:spcBef>
              <a:buNone/>
            </a:pPr>
            <a:r>
              <a:rPr sz="2400" lang="en"/>
              <a:t>There is a gui based log viewer for GNOME:</a:t>
            </a:r>
            <a:br>
              <a:rPr sz="2400" lang="en"/>
            </a:br>
            <a:r>
              <a:rPr sz="2400" lang="en">
                <a:solidFill>
                  <a:srgbClr val="111111"/>
                </a:solidFill>
                <a:latin typeface="Courier New"/>
                <a:ea typeface="Courier New"/>
                <a:cs typeface="Courier New"/>
                <a:sym typeface="Courier New"/>
              </a:rPr>
              <a:t>gnome-system-log</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y="0" x="0"/>
          <a:ext cy="0" cx="0"/>
          <a:chOff y="0" x="0"/>
          <a:chExt cy="0" cx="0"/>
        </a:xfrm>
      </p:grpSpPr>
      <p:sp>
        <p:nvSpPr>
          <p:cNvPr id="572" name="Shape 572"/>
          <p:cNvSpPr txBox="1"/>
          <p:nvPr>
            <p:ph type="title"/>
          </p:nvPr>
        </p:nvSpPr>
        <p:spPr>
          <a:xfrm>
            <a:off y="291927" x="457200"/>
            <a:ext cy="857400" cx="8229600"/>
          </a:xfrm>
          <a:prstGeom prst="rect">
            <a:avLst/>
          </a:prstGeom>
        </p:spPr>
        <p:txBody>
          <a:bodyPr bIns="91425" rIns="91425" lIns="91425" tIns="91425" anchor="b" anchorCtr="0">
            <a:noAutofit/>
          </a:bodyPr>
          <a:lstStyle/>
          <a:p>
            <a:pPr rtl="0" lvl="0">
              <a:spcBef>
                <a:spcPts val="0"/>
              </a:spcBef>
              <a:buNone/>
            </a:pPr>
            <a:r>
              <a:rPr lang="en"/>
              <a:t>logs are important also for attackers</a:t>
            </a:r>
          </a:p>
        </p:txBody>
      </p:sp>
      <p:sp>
        <p:nvSpPr>
          <p:cNvPr id="573" name="Shape 5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brute force (i.e. </a:t>
            </a:r>
            <a:r>
              <a:rPr lang="en">
                <a:latin typeface="Cambria"/>
                <a:ea typeface="Cambria"/>
                <a:cs typeface="Cambria"/>
                <a:sym typeface="Cambria"/>
              </a:rPr>
              <a:t>ssh</a:t>
            </a:r>
            <a:r>
              <a:rPr lang="en"/>
              <a:t>) attempts leave a big footprint</a:t>
            </a:r>
          </a:p>
          <a:p>
            <a:pPr rtl="0" lvl="0" indent="-419100" marL="457200">
              <a:spcBef>
                <a:spcPts val="0"/>
              </a:spcBef>
              <a:buClr>
                <a:schemeClr val="dk1"/>
              </a:buClr>
              <a:buSzPct val="100000"/>
              <a:buFont typeface="Arial"/>
              <a:buChar char="●"/>
            </a:pPr>
            <a:r>
              <a:rPr lang="en"/>
              <a:t>remote logins (ips/domains are logged)</a:t>
            </a:r>
          </a:p>
          <a:p>
            <a:pPr rtl="0" lvl="0" indent="-419100" marL="457200">
              <a:spcBef>
                <a:spcPts val="0"/>
              </a:spcBef>
              <a:buClr>
                <a:schemeClr val="dk1"/>
              </a:buClr>
              <a:buSzPct val="100000"/>
              <a:buFont typeface="Arial"/>
              <a:buChar char="●"/>
            </a:pPr>
            <a:r>
              <a:rPr lang="en"/>
              <a:t>system modification </a:t>
            </a:r>
          </a:p>
          <a:p>
            <a:pPr rtl="0" lvl="0" indent="-419100" marL="457200">
              <a:spcBef>
                <a:spcPts val="0"/>
              </a:spcBef>
              <a:buClr>
                <a:schemeClr val="dk1"/>
              </a:buClr>
              <a:buSzPct val="100000"/>
              <a:buFont typeface="Arial"/>
              <a:buChar char="●"/>
            </a:pPr>
            <a:r>
              <a:rPr lang="en"/>
              <a:t>kernel modification</a:t>
            </a:r>
          </a:p>
          <a:p>
            <a:pPr rtl="0" lvl="0" indent="-419100" marL="457200">
              <a:spcBef>
                <a:spcPts val="0"/>
              </a:spcBef>
              <a:buClr>
                <a:schemeClr val="dk1"/>
              </a:buClr>
              <a:buSzPct val="100000"/>
              <a:buFont typeface="Arial"/>
              <a:buChar char="●"/>
            </a:pPr>
            <a:r>
              <a:rPr lang="en"/>
              <a:t>module loading / unloading</a:t>
            </a:r>
          </a:p>
          <a:p>
            <a:pPr rtl="0" lvl="0" indent="-419100" marL="457200">
              <a:spcBef>
                <a:spcPts val="0"/>
              </a:spcBef>
              <a:buClr>
                <a:schemeClr val="dk1"/>
              </a:buClr>
              <a:buSzPct val="100000"/>
              <a:buFont typeface="Arial"/>
              <a:buChar char="●"/>
            </a:pPr>
            <a:r>
              <a:rPr lang="en"/>
              <a:t>daemon logs</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y="0" x="0"/>
          <a:ext cy="0" cx="0"/>
          <a:chOff y="0" x="0"/>
          <a:chExt cy="0" cx="0"/>
        </a:xfrm>
      </p:grpSpPr>
      <p:sp>
        <p:nvSpPr>
          <p:cNvPr id="578" name="Shape 578"/>
          <p:cNvSpPr txBox="1"/>
          <p:nvPr>
            <p:ph type="title"/>
          </p:nvPr>
        </p:nvSpPr>
        <p:spPr>
          <a:xfrm>
            <a:off y="291927" x="457200"/>
            <a:ext cy="857400" cx="8229600"/>
          </a:xfrm>
          <a:prstGeom prst="rect">
            <a:avLst/>
          </a:prstGeom>
        </p:spPr>
        <p:txBody>
          <a:bodyPr bIns="91425" rIns="91425" lIns="91425" tIns="91425" anchor="b" anchorCtr="0">
            <a:noAutofit/>
          </a:bodyPr>
          <a:lstStyle/>
          <a:p>
            <a:pPr rtl="0" lvl="0">
              <a:spcBef>
                <a:spcPts val="0"/>
              </a:spcBef>
              <a:buNone/>
            </a:pPr>
            <a:r>
              <a:rPr lang="en"/>
              <a:t>logs are important also for attackers</a:t>
            </a:r>
          </a:p>
        </p:txBody>
      </p:sp>
      <p:sp>
        <p:nvSpPr>
          <p:cNvPr id="579" name="Shape 5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Firewall / Gateway / Traffic logs</a:t>
            </a:r>
          </a:p>
          <a:p>
            <a:pPr rtl="0" lvl="1" indent="-381000" marL="914400">
              <a:spcBef>
                <a:spcPts val="0"/>
              </a:spcBef>
              <a:buClr>
                <a:schemeClr val="dk1"/>
              </a:buClr>
              <a:buSzPct val="80000"/>
              <a:buFont typeface="Courier New"/>
              <a:buChar char="o"/>
            </a:pPr>
            <a:r>
              <a:rPr lang="en"/>
              <a:t>IDS</a:t>
            </a:r>
          </a:p>
          <a:p>
            <a:pPr rtl="0" lvl="1" indent="-381000" marL="914400">
              <a:spcBef>
                <a:spcPts val="0"/>
              </a:spcBef>
              <a:buClr>
                <a:schemeClr val="dk1"/>
              </a:buClr>
              <a:buSzPct val="80000"/>
              <a:buFont typeface="Courier New"/>
              <a:buChar char="o"/>
            </a:pPr>
            <a:r>
              <a:rPr lang="en"/>
              <a:t>IPS</a:t>
            </a:r>
          </a:p>
          <a:p>
            <a:pPr rtl="0" lvl="0" indent="-419100" marL="457200">
              <a:spcBef>
                <a:spcPts val="0"/>
              </a:spcBef>
              <a:buClr>
                <a:schemeClr val="dk1"/>
              </a:buClr>
              <a:buSzPct val="100000"/>
              <a:buFont typeface="Arial"/>
              <a:buChar char="●"/>
            </a:pPr>
            <a:r>
              <a:rPr lang="en"/>
              <a:t>AD / LDAP / SCP / … logs</a:t>
            </a:r>
          </a:p>
          <a:p>
            <a:pPr rtl="0" lvl="0" indent="-419100" marL="457200">
              <a:spcBef>
                <a:spcPts val="0"/>
              </a:spcBef>
              <a:buClr>
                <a:schemeClr val="dk1"/>
              </a:buClr>
              <a:buSzPct val="100000"/>
              <a:buFont typeface="Arial"/>
              <a:buChar char="●"/>
            </a:pPr>
            <a:r>
              <a:rPr lang="en"/>
              <a:t>...</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y="0" x="0"/>
          <a:ext cy="0" cx="0"/>
          <a:chOff y="0" x="0"/>
          <a:chExt cy="0" cx="0"/>
        </a:xfrm>
      </p:grpSpPr>
      <p:sp>
        <p:nvSpPr>
          <p:cNvPr id="584" name="Shape 58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Linux Firewalls (host based)</a:t>
            </a:r>
          </a:p>
        </p:txBody>
      </p:sp>
      <p:sp>
        <p:nvSpPr>
          <p:cNvPr id="585" name="Shape 5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Modern Linux host-based firewalls rely on a kernel-based system called "</a:t>
            </a:r>
            <a:r>
              <a:rPr sz="2400" lang="en">
                <a:latin typeface="Cambria"/>
                <a:ea typeface="Cambria"/>
                <a:cs typeface="Cambria"/>
                <a:sym typeface="Cambria"/>
              </a:rPr>
              <a:t>netfilter</a:t>
            </a:r>
            <a:r>
              <a:rPr sz="2400" lang="en"/>
              <a:t>"</a:t>
            </a:r>
          </a:p>
          <a:p>
            <a:pPr rtl="0" lvl="0" indent="-381000" marL="457200">
              <a:spcBef>
                <a:spcPts val="0"/>
              </a:spcBef>
              <a:buClr>
                <a:schemeClr val="dk1"/>
              </a:buClr>
              <a:buSzPct val="100000"/>
              <a:buFont typeface="Arial"/>
              <a:buChar char="●"/>
            </a:pPr>
            <a:r>
              <a:rPr sz="2400" lang="en"/>
              <a:t>the </a:t>
            </a:r>
            <a:r>
              <a:rPr sz="2400" lang="en">
                <a:latin typeface="Cambria"/>
                <a:ea typeface="Cambria"/>
                <a:cs typeface="Cambria"/>
                <a:sym typeface="Cambria"/>
              </a:rPr>
              <a:t>iptables </a:t>
            </a:r>
            <a:r>
              <a:rPr sz="2400" lang="en"/>
              <a:t>user-space tool allows for managing netfilter</a:t>
            </a:r>
          </a:p>
          <a:p>
            <a:pPr rtl="0" lvl="0">
              <a:spcBef>
                <a:spcPts val="0"/>
              </a:spcBef>
              <a:buNone/>
            </a:pPr>
            <a:r>
              <a:rPr sz="2400" lang="en"/>
              <a:t>Netfilter:</a:t>
            </a:r>
          </a:p>
          <a:p>
            <a:pPr rtl="0" lvl="0" indent="-381000" marL="457200">
              <a:spcBef>
                <a:spcPts val="0"/>
              </a:spcBef>
              <a:buClr>
                <a:schemeClr val="dk1"/>
              </a:buClr>
              <a:buSzPct val="100000"/>
              <a:buFont typeface="Arial"/>
              <a:buChar char="●"/>
            </a:pPr>
            <a:r>
              <a:rPr sz="2400" lang="en"/>
              <a:t>is a framework within the linux kernel</a:t>
            </a:r>
          </a:p>
          <a:p>
            <a:pPr rtl="0" lvl="0" indent="-381000" marL="457200">
              <a:spcBef>
                <a:spcPts val="0"/>
              </a:spcBef>
              <a:buClr>
                <a:schemeClr val="dk1"/>
              </a:buClr>
              <a:buSzPct val="100000"/>
              <a:buFont typeface="Arial"/>
              <a:buChar char="●"/>
            </a:pPr>
            <a:r>
              <a:rPr sz="2400" lang="en"/>
              <a:t>has 3 standard tables: filter, nat, mangle</a:t>
            </a:r>
          </a:p>
          <a:p>
            <a:pPr rtl="0" lvl="0" indent="-381000" marL="457200">
              <a:spcBef>
                <a:spcPts val="0"/>
              </a:spcBef>
              <a:buClr>
                <a:schemeClr val="dk1"/>
              </a:buClr>
              <a:buSzPct val="100000"/>
              <a:buFont typeface="Arial"/>
              <a:buChar char="●"/>
            </a:pPr>
            <a:r>
              <a:rPr sz="2400" lang="en"/>
              <a:t>is primarily a connection-tracking system</a:t>
            </a:r>
          </a:p>
          <a:p>
            <a:pPr rtl="0" lvl="0" indent="-381000" marL="457200">
              <a:spcBef>
                <a:spcPts val="0"/>
              </a:spcBef>
              <a:buClr>
                <a:schemeClr val="dk1"/>
              </a:buClr>
              <a:buSzPct val="100000"/>
              <a:buFont typeface="Arial"/>
              <a:buChar char="●"/>
            </a:pPr>
            <a:r>
              <a:rPr sz="2400" lang="en"/>
              <a:t>does NOT filter traffic itself, it provides functions for other tools to do that</a:t>
            </a:r>
          </a:p>
          <a:p>
            <a:pPr rtl="0" lvl="0">
              <a:spcBef>
                <a:spcPts val="0"/>
              </a:spcBef>
              <a:buNone/>
            </a:pPr>
            <a:r>
              <a:t/>
            </a:r>
            <a:endParaRPr sz="2400"/>
          </a:p>
          <a:p>
            <a:pPr rtl="0" lvl="0">
              <a:spcBef>
                <a:spcPts val="0"/>
              </a:spcBef>
              <a:buNone/>
            </a:pPr>
            <a:r>
              <a:t/>
            </a:r>
            <a:endParaRPr sz="2400"/>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y="0" x="0"/>
          <a:ext cy="0" cx="0"/>
          <a:chOff y="0" x="0"/>
          <a:chExt cy="0" cx="0"/>
        </a:xfrm>
      </p:grpSpPr>
      <p:sp>
        <p:nvSpPr>
          <p:cNvPr id="590" name="Shape 59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Netfilter framework tables</a:t>
            </a:r>
          </a:p>
        </p:txBody>
      </p:sp>
      <p:sp>
        <p:nvSpPr>
          <p:cNvPr id="591" name="Shape 5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AutoNum type="arabicPeriod"/>
            </a:pPr>
            <a:r>
              <a:rPr sz="2400" lang="en"/>
              <a:t>Filter - default and most basic</a:t>
            </a:r>
          </a:p>
          <a:p>
            <a:pPr rtl="0" lvl="1" indent="-381000" marL="914400">
              <a:spcBef>
                <a:spcPts val="0"/>
              </a:spcBef>
              <a:buClr>
                <a:schemeClr val="dk1"/>
              </a:buClr>
              <a:buSzPct val="80000"/>
              <a:buFont typeface="Courier New"/>
              <a:buChar char="o"/>
            </a:pPr>
            <a:r>
              <a:rPr lang="en"/>
              <a:t>INPUT, OUTPUT, FORWARD chains</a:t>
            </a:r>
          </a:p>
          <a:p>
            <a:pPr rtl="0" lvl="1" indent="-381000" marL="914400">
              <a:spcBef>
                <a:spcPts val="0"/>
              </a:spcBef>
              <a:buClr>
                <a:schemeClr val="dk1"/>
              </a:buClr>
              <a:buSzPct val="80000"/>
              <a:buFont typeface="Courier New"/>
              <a:buChar char="o"/>
            </a:pPr>
            <a:r>
              <a:rPr lang="en"/>
              <a:t>responsible for system protection</a:t>
            </a:r>
          </a:p>
          <a:p>
            <a:pPr rtl="0" lvl="0" indent="-381000" marL="457200">
              <a:spcBef>
                <a:spcPts val="0"/>
              </a:spcBef>
              <a:buClr>
                <a:schemeClr val="dk1"/>
              </a:buClr>
              <a:buSzPct val="100000"/>
              <a:buFont typeface="Arial"/>
              <a:buAutoNum type="arabicPeriod"/>
            </a:pPr>
            <a:r>
              <a:rPr sz="2400" lang="en"/>
              <a:t>NAT</a:t>
            </a:r>
          </a:p>
          <a:p>
            <a:pPr rtl="0" lvl="1" indent="-381000" marL="914400">
              <a:spcBef>
                <a:spcPts val="0"/>
              </a:spcBef>
              <a:buClr>
                <a:schemeClr val="dk1"/>
              </a:buClr>
              <a:buSzPct val="80000"/>
              <a:buFont typeface="Courier New"/>
              <a:buChar char="o"/>
            </a:pPr>
            <a:r>
              <a:rPr lang="en"/>
              <a:t>Network Address Translation</a:t>
            </a:r>
          </a:p>
          <a:p>
            <a:pPr rtl="0" lvl="1" indent="-381000" marL="914400">
              <a:spcBef>
                <a:spcPts val="0"/>
              </a:spcBef>
              <a:buClr>
                <a:schemeClr val="dk1"/>
              </a:buClr>
              <a:buSzPct val="80000"/>
              <a:buFont typeface="Courier New"/>
              <a:buChar char="o"/>
            </a:pPr>
            <a:r>
              <a:rPr lang="en"/>
              <a:t>MASQUERADE usage allows for routing multiple private IP addr's through a single public IP addr.</a:t>
            </a:r>
          </a:p>
          <a:p>
            <a:pPr rtl="0" lvl="0" indent="-381000" marL="457200">
              <a:spcBef>
                <a:spcPts val="0"/>
              </a:spcBef>
              <a:buClr>
                <a:schemeClr val="dk1"/>
              </a:buClr>
              <a:buSzPct val="100000"/>
              <a:buFont typeface="Arial"/>
              <a:buAutoNum type="arabicPeriod"/>
            </a:pPr>
            <a:r>
              <a:rPr sz="2400" lang="en"/>
              <a:t>Mangle</a:t>
            </a:r>
          </a:p>
          <a:p>
            <a:pPr rtl="0" lvl="1" indent="-381000" marL="914400">
              <a:spcBef>
                <a:spcPts val="0"/>
              </a:spcBef>
              <a:buClr>
                <a:schemeClr val="dk1"/>
              </a:buClr>
              <a:buSzPct val="80000"/>
              <a:buFont typeface="Courier New"/>
              <a:buChar char="o"/>
            </a:pPr>
            <a:r>
              <a:rPr lang="en"/>
              <a:t>For changing certain packet fields prior to local delivery.</a:t>
            </a:r>
          </a:p>
          <a:p>
            <a:pPr rtl="0" lvl="0">
              <a:spcBef>
                <a:spcPts val="0"/>
              </a:spcBef>
              <a:buNone/>
            </a:pPr>
            <a:r>
              <a:t/>
            </a:r>
            <a:endParaRPr sz="2400"/>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y="0" x="0"/>
          <a:ext cy="0" cx="0"/>
          <a:chOff y="0" x="0"/>
          <a:chExt cy="0" cx="0"/>
        </a:xfrm>
      </p:grpSpPr>
      <p:sp>
        <p:nvSpPr>
          <p:cNvPr id="596" name="Shape 59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597" name="Shape 5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part of almost all linux distros since 2.4 kernel (2001)</a:t>
            </a:r>
          </a:p>
          <a:p>
            <a:pPr rtl="0" lvl="0" indent="-381000" marL="457200">
              <a:spcBef>
                <a:spcPts val="0"/>
              </a:spcBef>
              <a:buClr>
                <a:schemeClr val="dk1"/>
              </a:buClr>
              <a:buSzPct val="100000"/>
              <a:buFont typeface="Arial"/>
              <a:buChar char="●"/>
            </a:pPr>
            <a:r>
              <a:rPr sz="2400" lang="en"/>
              <a:t>tables, chains, matches, and targets</a:t>
            </a:r>
          </a:p>
          <a:p>
            <a:pPr rtl="0" lvl="0" indent="-381000" marL="457200">
              <a:spcBef>
                <a:spcPts val="0"/>
              </a:spcBef>
              <a:buClr>
                <a:schemeClr val="dk1"/>
              </a:buClr>
              <a:buSzPct val="100000"/>
              <a:buFont typeface="Arial"/>
              <a:buChar char="●"/>
            </a:pPr>
            <a:r>
              <a:rPr sz="2400" lang="en"/>
              <a:t>policies are built from an ordered set of rules</a:t>
            </a:r>
          </a:p>
          <a:p>
            <a:pPr rtl="0" lvl="0" indent="-381000" marL="457200">
              <a:spcBef>
                <a:spcPts val="0"/>
              </a:spcBef>
              <a:buClr>
                <a:schemeClr val="dk1"/>
              </a:buClr>
              <a:buSzPct val="100000"/>
              <a:buFont typeface="Arial"/>
              <a:buChar char="●"/>
            </a:pPr>
            <a:r>
              <a:rPr sz="2400" lang="en"/>
              <a:t>each rule is applied to a chain within a table</a:t>
            </a:r>
          </a:p>
          <a:p>
            <a:pPr rtl="0" lvl="0" indent="-381000" marL="457200">
              <a:spcBef>
                <a:spcPts val="0"/>
              </a:spcBef>
              <a:buClr>
                <a:schemeClr val="dk1"/>
              </a:buClr>
              <a:buSzPct val="100000"/>
              <a:buFont typeface="Arial"/>
              <a:buChar char="●"/>
            </a:pPr>
            <a:r>
              <a:rPr sz="2400" lang="en"/>
              <a:t>an iptables chain is a collection of rules that are compared, in order, against packets that share common characteristics (inbound packets vs outbound for instance.</a:t>
            </a:r>
          </a:p>
          <a:p>
            <a:pPr rtl="0" lvl="0">
              <a:spcBef>
                <a:spcPts val="0"/>
              </a:spcBef>
              <a:buNone/>
            </a:pPr>
            <a:r>
              <a:t/>
            </a:r>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y="0" x="0"/>
          <a:ext cy="0" cx="0"/>
          <a:chOff y="0" x="0"/>
          <a:chExt cy="0" cx="0"/>
        </a:xfrm>
      </p:grpSpPr>
      <p:sp>
        <p:nvSpPr>
          <p:cNvPr id="602" name="Shape 60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03" name="Shape 6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1800" lang="en"/>
              <a:t>Tables</a:t>
            </a:r>
            <a:r>
              <a:rPr sz="1800" lang="en"/>
              <a:t>:</a:t>
            </a:r>
          </a:p>
          <a:p>
            <a:pPr rtl="0" lvl="0" indent="-342900" marL="457200">
              <a:spcBef>
                <a:spcPts val="0"/>
              </a:spcBef>
              <a:buClr>
                <a:schemeClr val="dk1"/>
              </a:buClr>
              <a:buSzPct val="100000"/>
              <a:buFont typeface="Arial"/>
              <a:buChar char="●"/>
            </a:pPr>
            <a:r>
              <a:rPr sz="1800" lang="en"/>
              <a:t>this is a construct that delineates a broad category of functionality</a:t>
            </a:r>
          </a:p>
          <a:p>
            <a:pPr rtl="0" lvl="1" indent="-342900" marL="914400">
              <a:spcBef>
                <a:spcPts val="0"/>
              </a:spcBef>
              <a:buClr>
                <a:schemeClr val="dk1"/>
              </a:buClr>
              <a:buSzPct val="100000"/>
              <a:buFont typeface="Courier New"/>
              <a:buChar char="o"/>
            </a:pPr>
            <a:r>
              <a:rPr sz="1800" lang="en"/>
              <a:t>packet filtering, NAT, etc.</a:t>
            </a:r>
          </a:p>
          <a:p>
            <a:pPr rtl="0" lvl="0" indent="-342900" marL="457200">
              <a:spcBef>
                <a:spcPts val="0"/>
              </a:spcBef>
              <a:buClr>
                <a:schemeClr val="dk1"/>
              </a:buClr>
              <a:buSzPct val="100000"/>
              <a:buFont typeface="Arial"/>
              <a:buChar char="●"/>
            </a:pPr>
            <a:r>
              <a:rPr sz="1800" lang="en"/>
              <a:t>4 tables:</a:t>
            </a:r>
          </a:p>
          <a:p>
            <a:pPr rtl="0" lvl="0" indent="0" marL="0">
              <a:spcBef>
                <a:spcPts val="0"/>
              </a:spcBef>
              <a:buNone/>
            </a:pPr>
            <a:r>
              <a:rPr sz="1800" lang="en"/>
              <a:t>	1) filter (for filtering rules)</a:t>
            </a:r>
          </a:p>
          <a:p>
            <a:pPr rtl="0" lvl="0" indent="0" marL="0">
              <a:spcBef>
                <a:spcPts val="0"/>
              </a:spcBef>
              <a:buNone/>
            </a:pPr>
            <a:r>
              <a:rPr sz="1800" lang="en"/>
              <a:t>	2) nat (for nat rules)</a:t>
            </a:r>
          </a:p>
          <a:p>
            <a:pPr rtl="0" lvl="0" indent="0" marL="0">
              <a:spcBef>
                <a:spcPts val="0"/>
              </a:spcBef>
              <a:buNone/>
            </a:pPr>
            <a:r>
              <a:rPr sz="1800" lang="en"/>
              <a:t>	3) mangle (for specialized rules)</a:t>
            </a:r>
          </a:p>
          <a:p>
            <a:pPr rtl="0" lvl="0" indent="0" marL="457200">
              <a:spcBef>
                <a:spcPts val="0"/>
              </a:spcBef>
              <a:buNone/>
            </a:pPr>
            <a:r>
              <a:rPr sz="1800" lang="en"/>
              <a:t>4) raw (for rules that function independent of           the Netfilter connection tracking subsystem)</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y="0" x="0"/>
          <a:ext cy="0" cx="0"/>
          <a:chOff y="0" x="0"/>
          <a:chExt cy="0" cx="0"/>
        </a:xfrm>
      </p:grpSpPr>
      <p:sp>
        <p:nvSpPr>
          <p:cNvPr id="608" name="Shape 60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09" name="Shape 60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1800" lang="en"/>
              <a:t>Chains</a:t>
            </a:r>
            <a:r>
              <a:rPr sz="1800" lang="en"/>
              <a:t>:</a:t>
            </a:r>
          </a:p>
          <a:p>
            <a:pPr rtl="0" lvl="0" indent="-342900" marL="457200">
              <a:spcBef>
                <a:spcPts val="0"/>
              </a:spcBef>
              <a:buClr>
                <a:schemeClr val="dk1"/>
              </a:buClr>
              <a:buSzPct val="100000"/>
              <a:buFont typeface="Arial"/>
              <a:buChar char="●"/>
            </a:pPr>
            <a:r>
              <a:rPr sz="1800" lang="en"/>
              <a:t>Each table has own set of default chains</a:t>
            </a:r>
          </a:p>
          <a:p>
            <a:pPr rtl="0" lvl="0" indent="-342900" marL="457200">
              <a:spcBef>
                <a:spcPts val="0"/>
              </a:spcBef>
              <a:buClr>
                <a:schemeClr val="dk1"/>
              </a:buClr>
              <a:buSzPct val="100000"/>
              <a:buFont typeface="Arial"/>
              <a:buChar char="●"/>
            </a:pPr>
            <a:r>
              <a:rPr sz="1800" lang="en"/>
              <a:t>The most important built-in chains for us are the INPUT, OUTPUT, and FORWARD chains in the filter table</a:t>
            </a:r>
          </a:p>
          <a:p>
            <a:pPr rtl="0" lvl="1" indent="-342900" marL="914400">
              <a:spcBef>
                <a:spcPts val="0"/>
              </a:spcBef>
              <a:buClr>
                <a:schemeClr val="dk1"/>
              </a:buClr>
              <a:buSzPct val="100000"/>
              <a:buFont typeface="Courier New"/>
              <a:buChar char="o"/>
            </a:pPr>
            <a:r>
              <a:rPr sz="1800" lang="en"/>
              <a:t>The INPUT chain used for packets destined for the local Linux system after routing calculations are done in kernel </a:t>
            </a:r>
            <a:r>
              <a:rPr sz="1800" lang="en" i="1"/>
              <a:t>(i.e. addressed to local socket)</a:t>
            </a:r>
          </a:p>
          <a:p>
            <a:pPr rtl="0" lvl="1" indent="-342900" marL="914400">
              <a:spcBef>
                <a:spcPts val="0"/>
              </a:spcBef>
              <a:buClr>
                <a:schemeClr val="dk1"/>
              </a:buClr>
              <a:buSzPct val="100000"/>
              <a:buFont typeface="Courier New"/>
              <a:buChar char="o"/>
            </a:pPr>
            <a:r>
              <a:rPr sz="1800" lang="en"/>
              <a:t>The OUTPUT chain is used for packets leaving the system</a:t>
            </a:r>
          </a:p>
          <a:p>
            <a:pPr rtl="0" lvl="1" indent="-342900" marL="914400">
              <a:spcBef>
                <a:spcPts val="0"/>
              </a:spcBef>
              <a:buClr>
                <a:schemeClr val="dk1"/>
              </a:buClr>
              <a:buSzPct val="100000"/>
              <a:buFont typeface="Courier New"/>
              <a:buChar char="o"/>
            </a:pPr>
            <a:r>
              <a:rPr sz="1800" lang="en"/>
              <a:t>FORWARD chain governs packets routed through the system</a:t>
            </a:r>
          </a:p>
          <a:p>
            <a:pPr rtl="0" lvl="0">
              <a:spcBef>
                <a:spcPts val="0"/>
              </a:spcBef>
              <a:buNone/>
            </a:pPr>
            <a:r>
              <a:t/>
            </a:r>
            <a:endParaRPr sz="1800"/>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y="0" x="0"/>
          <a:ext cy="0" cx="0"/>
          <a:chOff y="0" x="0"/>
          <a:chExt cy="0" cx="0"/>
        </a:xfrm>
      </p:grpSpPr>
      <p:sp>
        <p:nvSpPr>
          <p:cNvPr id="614" name="Shape 61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15" name="Shape 6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800" lang="en"/>
              <a:t>Important </a:t>
            </a:r>
            <a:r>
              <a:rPr b="1" sz="1800" lang="en"/>
              <a:t>chains </a:t>
            </a:r>
            <a:r>
              <a:rPr sz="1800" lang="en"/>
              <a:t>in the NAT table:</a:t>
            </a:r>
          </a:p>
          <a:p>
            <a:pPr rtl="0" lvl="0" indent="-342900" marL="457200">
              <a:spcBef>
                <a:spcPts val="0"/>
              </a:spcBef>
              <a:buClr>
                <a:schemeClr val="dk1"/>
              </a:buClr>
              <a:buSzPct val="100000"/>
              <a:buFont typeface="Arial"/>
              <a:buChar char="●"/>
            </a:pPr>
            <a:r>
              <a:rPr sz="1800" lang="en"/>
              <a:t>PREROUTING </a:t>
            </a:r>
          </a:p>
          <a:p>
            <a:pPr rtl="0" lvl="0" indent="-342900" marL="457200">
              <a:spcBef>
                <a:spcPts val="0"/>
              </a:spcBef>
              <a:buClr>
                <a:schemeClr val="dk1"/>
              </a:buClr>
              <a:buSzPct val="100000"/>
              <a:buFont typeface="Arial"/>
              <a:buChar char="●"/>
            </a:pPr>
            <a:r>
              <a:rPr sz="1800" lang="en"/>
              <a:t>POSTROUTING</a:t>
            </a:r>
          </a:p>
          <a:p>
            <a:pPr rtl="0" lvl="1" indent="-342900" marL="914400">
              <a:spcBef>
                <a:spcPts val="0"/>
              </a:spcBef>
              <a:buClr>
                <a:schemeClr val="dk1"/>
              </a:buClr>
              <a:buSzPct val="100000"/>
              <a:buFont typeface="Courier New"/>
              <a:buChar char="o"/>
            </a:pPr>
            <a:r>
              <a:rPr sz="1800" lang="en"/>
              <a:t>These are used to modify packet headers before and after IP routing calculations are made in kernel</a:t>
            </a:r>
          </a:p>
          <a:p>
            <a:pPr rtl="0" lvl="0">
              <a:spcBef>
                <a:spcPts val="0"/>
              </a:spcBef>
              <a:buNone/>
            </a:pPr>
            <a:r>
              <a:t/>
            </a:r>
            <a:endParaRPr sz="1800"/>
          </a:p>
        </p:txBody>
      </p:sp>
      <p:cxnSp>
        <p:nvCxnSpPr>
          <p:cNvPr id="616" name="Shape 616"/>
          <p:cNvCxnSpPr/>
          <p:nvPr/>
        </p:nvCxnSpPr>
        <p:spPr>
          <a:xfrm>
            <a:off y="4543425" x="14650"/>
            <a:ext cy="0" cx="586199"/>
          </a:xfrm>
          <a:prstGeom prst="straightConnector1">
            <a:avLst/>
          </a:prstGeom>
          <a:noFill/>
          <a:ln w="19050" cap="flat">
            <a:solidFill>
              <a:schemeClr val="dk2"/>
            </a:solidFill>
            <a:prstDash val="solid"/>
            <a:round/>
            <a:headEnd w="lg" len="lg" type="none"/>
            <a:tailEnd w="lg" len="lg" type="triangle"/>
          </a:ln>
        </p:spPr>
      </p:cxnSp>
      <p:sp>
        <p:nvSpPr>
          <p:cNvPr id="617" name="Shape 617"/>
          <p:cNvSpPr/>
          <p:nvPr/>
        </p:nvSpPr>
        <p:spPr>
          <a:xfrm>
            <a:off y="4268662" x="571500"/>
            <a:ext cy="538499" cx="1406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nat PREROUTING</a:t>
            </a:r>
          </a:p>
        </p:txBody>
      </p:sp>
      <p:cxnSp>
        <p:nvCxnSpPr>
          <p:cNvPr id="618" name="Shape 618"/>
          <p:cNvCxnSpPr>
            <a:stCxn id="617" idx="3"/>
          </p:cNvCxnSpPr>
          <p:nvPr/>
        </p:nvCxnSpPr>
        <p:spPr>
          <a:xfrm>
            <a:off y="4537912" x="1978199"/>
            <a:ext cy="0" cx="571500"/>
          </a:xfrm>
          <a:prstGeom prst="straightConnector1">
            <a:avLst/>
          </a:prstGeom>
          <a:noFill/>
          <a:ln w="19050" cap="flat">
            <a:solidFill>
              <a:schemeClr val="dk2"/>
            </a:solidFill>
            <a:prstDash val="solid"/>
            <a:round/>
            <a:headEnd w="lg" len="lg" type="none"/>
            <a:tailEnd w="lg" len="lg" type="triangle"/>
          </a:ln>
        </p:spPr>
      </p:cxnSp>
      <p:sp>
        <p:nvSpPr>
          <p:cNvPr id="619" name="Shape 619"/>
          <p:cNvSpPr/>
          <p:nvPr/>
        </p:nvSpPr>
        <p:spPr>
          <a:xfrm>
            <a:off y="4134581" x="2535125"/>
            <a:ext cy="791700" cx="1230599"/>
          </a:xfrm>
          <a:prstGeom prst="octagon">
            <a:avLst>
              <a:gd fmla="val 29289"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Routing Decision</a:t>
            </a:r>
          </a:p>
        </p:txBody>
      </p:sp>
      <p:cxnSp>
        <p:nvCxnSpPr>
          <p:cNvPr id="620" name="Shape 620"/>
          <p:cNvCxnSpPr/>
          <p:nvPr/>
        </p:nvCxnSpPr>
        <p:spPr>
          <a:xfrm rot="10800000" flipH="1">
            <a:off y="3927881" x="3151721"/>
            <a:ext cy="206699" cx="13499"/>
          </a:xfrm>
          <a:prstGeom prst="straightConnector1">
            <a:avLst/>
          </a:prstGeom>
          <a:noFill/>
          <a:ln w="19050" cap="flat">
            <a:solidFill>
              <a:schemeClr val="dk2"/>
            </a:solidFill>
            <a:prstDash val="solid"/>
            <a:round/>
            <a:headEnd w="lg" len="lg" type="none"/>
            <a:tailEnd w="lg" len="lg" type="triangle"/>
          </a:ln>
        </p:spPr>
      </p:cxnSp>
      <p:sp>
        <p:nvSpPr>
          <p:cNvPr id="621" name="Shape 621"/>
          <p:cNvSpPr/>
          <p:nvPr/>
        </p:nvSpPr>
        <p:spPr>
          <a:xfrm>
            <a:off y="3602643" x="2482340"/>
            <a:ext cy="307800" cx="1333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filter INPUT</a:t>
            </a:r>
          </a:p>
        </p:txBody>
      </p:sp>
      <p:cxnSp>
        <p:nvCxnSpPr>
          <p:cNvPr id="622" name="Shape 622"/>
          <p:cNvCxnSpPr/>
          <p:nvPr/>
        </p:nvCxnSpPr>
        <p:spPr>
          <a:xfrm>
            <a:off y="3503737" x="0"/>
            <a:ext cy="0" cx="9173400"/>
          </a:xfrm>
          <a:prstGeom prst="straightConnector1">
            <a:avLst/>
          </a:prstGeom>
          <a:noFill/>
          <a:ln w="19050" cap="flat">
            <a:solidFill>
              <a:schemeClr val="dk2"/>
            </a:solidFill>
            <a:prstDash val="dot"/>
            <a:round/>
            <a:headEnd w="lg" len="lg" type="none"/>
            <a:tailEnd w="lg" len="lg" type="none"/>
          </a:ln>
        </p:spPr>
      </p:cxnSp>
      <p:sp>
        <p:nvSpPr>
          <p:cNvPr id="623" name="Shape 623"/>
          <p:cNvSpPr/>
          <p:nvPr/>
        </p:nvSpPr>
        <p:spPr>
          <a:xfrm>
            <a:off y="3602643" x="5225540"/>
            <a:ext cy="307800" cx="1333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filter OUTPUT</a:t>
            </a:r>
          </a:p>
        </p:txBody>
      </p:sp>
      <p:sp>
        <p:nvSpPr>
          <p:cNvPr id="624" name="Shape 624"/>
          <p:cNvSpPr/>
          <p:nvPr/>
        </p:nvSpPr>
        <p:spPr>
          <a:xfrm>
            <a:off y="2949825" x="3833440"/>
            <a:ext cy="340800" cx="1304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Local Socket</a:t>
            </a:r>
          </a:p>
        </p:txBody>
      </p:sp>
      <p:cxnSp>
        <p:nvCxnSpPr>
          <p:cNvPr id="625" name="Shape 625"/>
          <p:cNvCxnSpPr>
            <a:stCxn id="621" idx="0"/>
          </p:cNvCxnSpPr>
          <p:nvPr/>
        </p:nvCxnSpPr>
        <p:spPr>
          <a:xfrm rot="10800000" flipH="1">
            <a:off y="3301743" x="3149090"/>
            <a:ext cy="300900" cx="968700"/>
          </a:xfrm>
          <a:prstGeom prst="straightConnector1">
            <a:avLst/>
          </a:prstGeom>
          <a:noFill/>
          <a:ln w="19050" cap="flat">
            <a:solidFill>
              <a:schemeClr val="dk2"/>
            </a:solidFill>
            <a:prstDash val="solid"/>
            <a:round/>
            <a:headEnd w="lg" len="lg" type="none"/>
            <a:tailEnd w="lg" len="lg" type="triangle"/>
          </a:ln>
        </p:spPr>
      </p:cxnSp>
      <p:cxnSp>
        <p:nvCxnSpPr>
          <p:cNvPr id="626" name="Shape 626"/>
          <p:cNvCxnSpPr>
            <a:endCxn id="623" idx="0"/>
          </p:cNvCxnSpPr>
          <p:nvPr/>
        </p:nvCxnSpPr>
        <p:spPr>
          <a:xfrm>
            <a:off y="3312243" x="4923590"/>
            <a:ext cy="290400" cx="968700"/>
          </a:xfrm>
          <a:prstGeom prst="straightConnector1">
            <a:avLst/>
          </a:prstGeom>
          <a:noFill/>
          <a:ln w="19050" cap="flat">
            <a:solidFill>
              <a:schemeClr val="dk2"/>
            </a:solidFill>
            <a:prstDash val="solid"/>
            <a:round/>
            <a:headEnd w="lg" len="lg" type="none"/>
            <a:tailEnd w="lg" len="lg" type="triangle"/>
          </a:ln>
        </p:spPr>
      </p:cxnSp>
      <p:sp>
        <p:nvSpPr>
          <p:cNvPr id="627" name="Shape 627"/>
          <p:cNvSpPr txBox="1"/>
          <p:nvPr/>
        </p:nvSpPr>
        <p:spPr>
          <a:xfrm>
            <a:off y="3180618" x="146550"/>
            <a:ext cy="219899" cx="1934400"/>
          </a:xfrm>
          <a:prstGeom prst="rect">
            <a:avLst/>
          </a:prstGeom>
          <a:noFill/>
          <a:ln>
            <a:noFill/>
          </a:ln>
        </p:spPr>
        <p:txBody>
          <a:bodyPr bIns="91425" rIns="91425" lIns="91425" tIns="91425" anchor="t" anchorCtr="0">
            <a:noAutofit/>
          </a:bodyPr>
          <a:lstStyle/>
          <a:p>
            <a:pPr rtl="0" lvl="0">
              <a:spcBef>
                <a:spcPts val="0"/>
              </a:spcBef>
              <a:buNone/>
            </a:pPr>
            <a:r>
              <a:rPr lang="en"/>
              <a:t>User Space</a:t>
            </a:r>
          </a:p>
        </p:txBody>
      </p:sp>
      <p:sp>
        <p:nvSpPr>
          <p:cNvPr id="628" name="Shape 628"/>
          <p:cNvSpPr txBox="1"/>
          <p:nvPr/>
        </p:nvSpPr>
        <p:spPr>
          <a:xfrm>
            <a:off y="3523518" x="146550"/>
            <a:ext cy="219899" cx="1934400"/>
          </a:xfrm>
          <a:prstGeom prst="rect">
            <a:avLst/>
          </a:prstGeom>
          <a:noFill/>
          <a:ln>
            <a:noFill/>
          </a:ln>
        </p:spPr>
        <p:txBody>
          <a:bodyPr bIns="91425" rIns="91425" lIns="91425" tIns="91425" anchor="t" anchorCtr="0">
            <a:noAutofit/>
          </a:bodyPr>
          <a:lstStyle/>
          <a:p>
            <a:pPr rtl="0" lvl="0">
              <a:spcBef>
                <a:spcPts val="0"/>
              </a:spcBef>
              <a:buNone/>
            </a:pPr>
            <a:r>
              <a:rPr lang="en"/>
              <a:t>Kernel Space</a:t>
            </a:r>
          </a:p>
        </p:txBody>
      </p:sp>
      <p:cxnSp>
        <p:nvCxnSpPr>
          <p:cNvPr id="629" name="Shape 629"/>
          <p:cNvCxnSpPr/>
          <p:nvPr/>
        </p:nvCxnSpPr>
        <p:spPr>
          <a:xfrm>
            <a:off y="4480784" x="3765725"/>
            <a:ext cy="18600" cx="278700"/>
          </a:xfrm>
          <a:prstGeom prst="straightConnector1">
            <a:avLst/>
          </a:prstGeom>
          <a:noFill/>
          <a:ln w="19050" cap="flat">
            <a:solidFill>
              <a:schemeClr val="dk2"/>
            </a:solidFill>
            <a:prstDash val="solid"/>
            <a:round/>
            <a:headEnd w="lg" len="lg" type="none"/>
            <a:tailEnd w="lg" len="lg" type="triangle"/>
          </a:ln>
        </p:spPr>
      </p:cxnSp>
      <p:sp>
        <p:nvSpPr>
          <p:cNvPr id="630" name="Shape 630"/>
          <p:cNvSpPr/>
          <p:nvPr/>
        </p:nvSpPr>
        <p:spPr>
          <a:xfrm>
            <a:off y="4224706" x="4067900"/>
            <a:ext cy="545100" cx="1216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filter FORWARD</a:t>
            </a:r>
          </a:p>
        </p:txBody>
      </p:sp>
      <p:cxnSp>
        <p:nvCxnSpPr>
          <p:cNvPr id="631" name="Shape 631"/>
          <p:cNvCxnSpPr>
            <a:stCxn id="630" idx="3"/>
          </p:cNvCxnSpPr>
          <p:nvPr/>
        </p:nvCxnSpPr>
        <p:spPr>
          <a:xfrm>
            <a:off y="4497256" x="5284399"/>
            <a:ext cy="0" cx="1148700"/>
          </a:xfrm>
          <a:prstGeom prst="straightConnector1">
            <a:avLst/>
          </a:prstGeom>
          <a:noFill/>
          <a:ln w="19050" cap="flat">
            <a:solidFill>
              <a:schemeClr val="dk2"/>
            </a:solidFill>
            <a:prstDash val="solid"/>
            <a:round/>
            <a:headEnd w="lg" len="lg" type="none"/>
            <a:tailEnd w="lg" len="lg" type="triangle"/>
          </a:ln>
        </p:spPr>
      </p:cxnSp>
      <p:cxnSp>
        <p:nvCxnSpPr>
          <p:cNvPr id="632" name="Shape 632"/>
          <p:cNvCxnSpPr>
            <a:stCxn id="623" idx="2"/>
          </p:cNvCxnSpPr>
          <p:nvPr/>
        </p:nvCxnSpPr>
        <p:spPr>
          <a:xfrm>
            <a:off y="3910443" x="5892290"/>
            <a:ext cy="578100" cx="27900"/>
          </a:xfrm>
          <a:prstGeom prst="straightConnector1">
            <a:avLst/>
          </a:prstGeom>
          <a:noFill/>
          <a:ln w="19050" cap="flat">
            <a:solidFill>
              <a:schemeClr val="dk2"/>
            </a:solidFill>
            <a:prstDash val="solid"/>
            <a:round/>
            <a:headEnd w="lg" len="lg" type="none"/>
            <a:tailEnd w="lg" len="lg" type="triangle"/>
          </a:ln>
        </p:spPr>
      </p:cxnSp>
      <p:sp>
        <p:nvSpPr>
          <p:cNvPr id="633" name="Shape 633"/>
          <p:cNvSpPr/>
          <p:nvPr/>
        </p:nvSpPr>
        <p:spPr>
          <a:xfrm>
            <a:off y="4268662" x="6477000"/>
            <a:ext cy="417600" cx="18612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nat POSTROUTING</a:t>
            </a:r>
          </a:p>
        </p:txBody>
      </p:sp>
      <p:cxnSp>
        <p:nvCxnSpPr>
          <p:cNvPr id="634" name="Shape 634"/>
          <p:cNvCxnSpPr>
            <a:stCxn id="633" idx="3"/>
          </p:cNvCxnSpPr>
          <p:nvPr/>
        </p:nvCxnSpPr>
        <p:spPr>
          <a:xfrm>
            <a:off y="4477462" x="8338200"/>
            <a:ext cy="0" cx="805800"/>
          </a:xfrm>
          <a:prstGeom prst="straightConnector1">
            <a:avLst/>
          </a:prstGeom>
          <a:noFill/>
          <a:ln w="19050" cap="flat">
            <a:solidFill>
              <a:schemeClr val="dk2"/>
            </a:solidFill>
            <a:prstDash val="solid"/>
            <a:round/>
            <a:headEnd w="lg" len="lg" type="none"/>
            <a:tailEnd w="lg" len="lg" type="triangle"/>
          </a:ln>
        </p:spPr>
      </p:cxnSp>
      <p:sp>
        <p:nvSpPr>
          <p:cNvPr id="635" name="Shape 635"/>
          <p:cNvSpPr txBox="1"/>
          <p:nvPr/>
        </p:nvSpPr>
        <p:spPr>
          <a:xfrm>
            <a:off y="4873143" x="3516926"/>
            <a:ext cy="230699" cx="5480399"/>
          </a:xfrm>
          <a:prstGeom prst="rect">
            <a:avLst/>
          </a:prstGeom>
          <a:noFill/>
          <a:ln>
            <a:noFill/>
          </a:ln>
        </p:spPr>
        <p:txBody>
          <a:bodyPr bIns="91425" rIns="91425" lIns="91425" tIns="91425" anchor="t" anchorCtr="0">
            <a:noAutofit/>
          </a:bodyPr>
          <a:lstStyle/>
          <a:p>
            <a:pPr rtl="0" lvl="0">
              <a:spcBef>
                <a:spcPts val="0"/>
              </a:spcBef>
              <a:buNone/>
            </a:pPr>
            <a:r>
              <a:rPr lang="en"/>
              <a:t>figure source: Linux Firewalls, by Michael Rash</a:t>
            </a:r>
          </a:p>
        </p:txBody>
      </p:sp>
      <p:sp>
        <p:nvSpPr>
          <p:cNvPr id="636" name="Shape 636"/>
          <p:cNvSpPr txBox="1"/>
          <p:nvPr/>
        </p:nvSpPr>
        <p:spPr>
          <a:xfrm>
            <a:off y="4213706" x="41025"/>
            <a:ext cy="296699" cx="615299"/>
          </a:xfrm>
          <a:prstGeom prst="rect">
            <a:avLst/>
          </a:prstGeom>
          <a:noFill/>
          <a:ln>
            <a:noFill/>
          </a:ln>
        </p:spPr>
        <p:txBody>
          <a:bodyPr bIns="91425" rIns="91425" lIns="91425" tIns="91425" anchor="t" anchorCtr="0">
            <a:noAutofit/>
          </a:bodyPr>
          <a:lstStyle/>
          <a:p>
            <a:pPr rtl="0" lvl="0">
              <a:spcBef>
                <a:spcPts val="0"/>
              </a:spcBef>
              <a:buNone/>
            </a:pPr>
            <a:r>
              <a:rPr sz="800" lang="en"/>
              <a:t>incoming packets</a:t>
            </a:r>
          </a:p>
        </p:txBody>
      </p:sp>
      <p:sp>
        <p:nvSpPr>
          <p:cNvPr id="637" name="Shape 637"/>
          <p:cNvSpPr txBox="1"/>
          <p:nvPr/>
        </p:nvSpPr>
        <p:spPr>
          <a:xfrm>
            <a:off y="4213706" x="8346825"/>
            <a:ext cy="296699" cx="615299"/>
          </a:xfrm>
          <a:prstGeom prst="rect">
            <a:avLst/>
          </a:prstGeom>
          <a:noFill/>
          <a:ln>
            <a:noFill/>
          </a:ln>
        </p:spPr>
        <p:txBody>
          <a:bodyPr bIns="91425" rIns="91425" lIns="91425" tIns="91425" anchor="t" anchorCtr="0">
            <a:noAutofit/>
          </a:bodyPr>
          <a:lstStyle/>
          <a:p>
            <a:pPr rtl="0" lvl="0">
              <a:spcBef>
                <a:spcPts val="0"/>
              </a:spcBef>
              <a:buNone/>
            </a:pPr>
            <a:r>
              <a:rPr sz="800" lang="en"/>
              <a:t>outboundpackets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The Kernel</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Handles all operating system processes</a:t>
            </a:r>
          </a:p>
          <a:p>
            <a:pPr rtl="0" lvl="1" indent="-381000" marL="914400">
              <a:spcBef>
                <a:spcPts val="0"/>
              </a:spcBef>
              <a:buClr>
                <a:schemeClr val="dk1"/>
              </a:buClr>
              <a:buSzPct val="80000"/>
              <a:buFont typeface="Courier New"/>
              <a:buChar char="o"/>
            </a:pPr>
            <a:r>
              <a:rPr lang="en"/>
              <a:t>memory management,</a:t>
            </a:r>
          </a:p>
          <a:p>
            <a:pPr rtl="0" lvl="1" indent="-381000" marL="914400">
              <a:spcBef>
                <a:spcPts val="0"/>
              </a:spcBef>
              <a:buClr>
                <a:schemeClr val="dk1"/>
              </a:buClr>
              <a:buSzPct val="80000"/>
              <a:buFont typeface="Courier New"/>
              <a:buChar char="o"/>
            </a:pPr>
            <a:r>
              <a:rPr lang="en"/>
              <a:t>task scheduling (context switching)</a:t>
            </a:r>
          </a:p>
          <a:p>
            <a:pPr rtl="0" lvl="1" indent="-381000" marL="914400">
              <a:spcBef>
                <a:spcPts val="0"/>
              </a:spcBef>
              <a:buClr>
                <a:schemeClr val="dk1"/>
              </a:buClr>
              <a:buSzPct val="80000"/>
              <a:buFont typeface="Courier New"/>
              <a:buChar char="o"/>
            </a:pPr>
            <a:r>
              <a:rPr lang="en"/>
              <a:t>I/O (and CPU interrupts, per packet, keystroke, etc...)</a:t>
            </a:r>
          </a:p>
          <a:p>
            <a:pPr rtl="0" lvl="1" indent="-381000" marL="914400">
              <a:spcBef>
                <a:spcPts val="0"/>
              </a:spcBef>
              <a:buClr>
                <a:schemeClr val="dk1"/>
              </a:buClr>
              <a:buSzPct val="80000"/>
              <a:buFont typeface="Courier New"/>
              <a:buChar char="o"/>
            </a:pPr>
            <a:r>
              <a:rPr lang="en"/>
              <a:t>interprocess communication</a:t>
            </a:r>
          </a:p>
          <a:p>
            <a:pPr rtl="0" lvl="1" indent="-381000" marL="914400">
              <a:spcBef>
                <a:spcPts val="0"/>
              </a:spcBef>
              <a:buClr>
                <a:schemeClr val="dk1"/>
              </a:buClr>
              <a:buSzPct val="80000"/>
              <a:buFont typeface="Courier New"/>
              <a:buChar char="o"/>
            </a:pPr>
            <a:r>
              <a:rPr lang="en"/>
              <a:t>and overall system control</a:t>
            </a:r>
          </a:p>
          <a:p>
            <a:pPr rtl="0" lvl="0" indent="-381000" marL="457200">
              <a:spcBef>
                <a:spcPts val="0"/>
              </a:spcBef>
              <a:buClr>
                <a:schemeClr val="dk1"/>
              </a:buClr>
              <a:buSzPct val="100000"/>
              <a:buFont typeface="Arial"/>
              <a:buChar char="●"/>
            </a:pPr>
            <a:r>
              <a:rPr sz="2400" lang="en"/>
              <a:t>Kernel is typically loaded as an image file, compressed into either </a:t>
            </a:r>
            <a:r>
              <a:rPr sz="2400" lang="en" i="1"/>
              <a:t>zImage or bzImage</a:t>
            </a:r>
            <a:r>
              <a:rPr sz="2400" lang="en"/>
              <a:t> formats (using zlib).</a:t>
            </a:r>
          </a:p>
          <a:p>
            <a:pPr rtl="0" lvl="0" indent="-381000" marL="457200">
              <a:spcBef>
                <a:spcPts val="0"/>
              </a:spcBef>
              <a:buClr>
                <a:schemeClr val="dk1"/>
              </a:buClr>
              <a:buSzPct val="100000"/>
              <a:buFont typeface="Arial"/>
              <a:buChar char="●"/>
            </a:pPr>
            <a:r>
              <a:rPr sz="2400" lang="en"/>
              <a:t>Linux has a monolithic kernel</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y="0" x="0"/>
          <a:ext cy="0" cx="0"/>
          <a:chOff y="0" x="0"/>
          <a:chExt cy="0" cx="0"/>
        </a:xfrm>
      </p:grpSpPr>
      <p:sp>
        <p:nvSpPr>
          <p:cNvPr id="642" name="Shape 64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43" name="Shape 6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rule </a:t>
            </a:r>
            <a:r>
              <a:rPr b="1" lang="en"/>
              <a:t>Matches</a:t>
            </a:r>
            <a:r>
              <a:rPr lang="en"/>
              <a:t>:</a:t>
            </a:r>
          </a:p>
          <a:p>
            <a:pPr rtl="0" lvl="0" indent="-419100" marL="457200">
              <a:spcBef>
                <a:spcPts val="0"/>
              </a:spcBef>
              <a:buClr>
                <a:schemeClr val="dk1"/>
              </a:buClr>
              <a:buSzPct val="100000"/>
              <a:buFont typeface="Arial"/>
              <a:buChar char="●"/>
            </a:pPr>
            <a:r>
              <a:rPr lang="en"/>
              <a:t>Each rule has a set of matches, along with a target</a:t>
            </a:r>
          </a:p>
          <a:p>
            <a:pPr rtl="0" lvl="0" indent="-419100" marL="457200">
              <a:spcBef>
                <a:spcPts val="0"/>
              </a:spcBef>
              <a:buClr>
                <a:schemeClr val="dk1"/>
              </a:buClr>
              <a:buSzPct val="100000"/>
              <a:buFont typeface="Arial"/>
              <a:buChar char="●"/>
            </a:pPr>
            <a:r>
              <a:rPr lang="en"/>
              <a:t>Target tells iptables what to do with a packet that matches the rule</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y="0" x="0"/>
          <a:ext cy="0" cx="0"/>
          <a:chOff y="0" x="0"/>
          <a:chExt cy="0" cx="0"/>
        </a:xfrm>
      </p:grpSpPr>
      <p:sp>
        <p:nvSpPr>
          <p:cNvPr id="648" name="Shape 648"/>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49" name="Shape 6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lang="en"/>
              <a:t>match </a:t>
            </a:r>
            <a:r>
              <a:rPr lang="en"/>
              <a:t>examples</a:t>
            </a:r>
          </a:p>
          <a:p>
            <a:pPr rtl="0" lvl="0" indent="-419100" marL="457200">
              <a:spcBef>
                <a:spcPts val="0"/>
              </a:spcBef>
              <a:buClr>
                <a:schemeClr val="dk1"/>
              </a:buClr>
              <a:buSzPct val="100000"/>
              <a:buFont typeface="Arial"/>
              <a:buChar char="●"/>
            </a:pPr>
            <a:r>
              <a:rPr lang="en"/>
              <a:t>--source (-s) 	</a:t>
            </a:r>
            <a:r>
              <a:rPr sz="1800" lang="en" i="1"/>
              <a:t>Match on source IP or network</a:t>
            </a:r>
          </a:p>
          <a:p>
            <a:pPr rtl="0" lvl="0" indent="-419100" marL="457200">
              <a:spcBef>
                <a:spcPts val="0"/>
              </a:spcBef>
              <a:buClr>
                <a:schemeClr val="dk1"/>
              </a:buClr>
              <a:buSzPct val="100000"/>
              <a:buFont typeface="Arial"/>
              <a:buChar char="●"/>
            </a:pPr>
            <a:r>
              <a:rPr lang="en"/>
              <a:t>--destination (-d) 	</a:t>
            </a:r>
            <a:r>
              <a:rPr sz="1800" lang="en" i="1"/>
              <a:t>Match on dest IP or network</a:t>
            </a:r>
          </a:p>
          <a:p>
            <a:pPr rtl="0" lvl="0" indent="-419100" marL="457200">
              <a:spcBef>
                <a:spcPts val="0"/>
              </a:spcBef>
              <a:buClr>
                <a:schemeClr val="dk1"/>
              </a:buClr>
              <a:buSzPct val="100000"/>
              <a:buFont typeface="Arial"/>
              <a:buChar char="●"/>
            </a:pPr>
            <a:r>
              <a:rPr lang="en"/>
              <a:t>--protocol (-p) 		</a:t>
            </a:r>
            <a:r>
              <a:rPr sz="1800" lang="en" i="1"/>
              <a:t>match on an IP value</a:t>
            </a:r>
          </a:p>
          <a:p>
            <a:pPr rtl="0" lvl="0" indent="-419100" marL="457200">
              <a:spcBef>
                <a:spcPts val="0"/>
              </a:spcBef>
              <a:buClr>
                <a:schemeClr val="dk1"/>
              </a:buClr>
              <a:buSzPct val="100000"/>
              <a:buFont typeface="Arial"/>
              <a:buChar char="●"/>
            </a:pPr>
            <a:r>
              <a:rPr lang="en"/>
              <a:t>--in-interface (-i)		</a:t>
            </a:r>
            <a:r>
              <a:rPr sz="1800" lang="en" i="1"/>
              <a:t>match on input interface (eth0)</a:t>
            </a:r>
          </a:p>
          <a:p>
            <a:pPr rtl="0" lvl="0" indent="-419100" marL="457200">
              <a:spcBef>
                <a:spcPts val="0"/>
              </a:spcBef>
              <a:buClr>
                <a:schemeClr val="dk1"/>
              </a:buClr>
              <a:buSzPct val="100000"/>
              <a:buFont typeface="Arial"/>
              <a:buChar char="●"/>
            </a:pPr>
            <a:r>
              <a:rPr lang="en"/>
              <a:t>--out-interface (-o)	</a:t>
            </a:r>
            <a:r>
              <a:rPr sz="1800" lang="en" i="1"/>
              <a:t>match on output interface (eth0)</a:t>
            </a:r>
          </a:p>
          <a:p>
            <a:pPr rtl="0" lvl="0" indent="-419100" marL="457200">
              <a:spcBef>
                <a:spcPts val="0"/>
              </a:spcBef>
              <a:buClr>
                <a:schemeClr val="dk1"/>
              </a:buClr>
              <a:buSzPct val="100000"/>
              <a:buFont typeface="Arial"/>
              <a:buChar char="●"/>
            </a:pPr>
            <a:r>
              <a:rPr lang="en"/>
              <a:t>--state			</a:t>
            </a:r>
            <a:r>
              <a:rPr sz="1800" lang="en" i="1"/>
              <a:t>match on a set of connection states</a:t>
            </a:r>
          </a:p>
          <a:p>
            <a:pPr rtl="0" lvl="0" indent="-419100" marL="457200">
              <a:spcBef>
                <a:spcPts val="0"/>
              </a:spcBef>
              <a:buClr>
                <a:schemeClr val="dk1"/>
              </a:buClr>
              <a:buSzPct val="100000"/>
              <a:buFont typeface="Arial"/>
              <a:buChar char="●"/>
            </a:pPr>
            <a:r>
              <a:rPr lang="en"/>
              <a:t>--string	</a:t>
            </a:r>
            <a:r>
              <a:rPr sz="1800" lang="en" i="1"/>
              <a:t>match on a sequence of application layer data bytes  (not ASCII string...) </a:t>
            </a:r>
          </a:p>
          <a:p>
            <a:pPr rtl="0" lvl="0" indent="-419100" marL="457200">
              <a:spcBef>
                <a:spcPts val="0"/>
              </a:spcBef>
              <a:buClr>
                <a:schemeClr val="dk1"/>
              </a:buClr>
              <a:buSzPct val="100000"/>
              <a:buFont typeface="Arial"/>
              <a:buChar char="●"/>
            </a:pPr>
            <a:r>
              <a:rPr lang="en"/>
              <a:t>--comment 	</a:t>
            </a:r>
            <a:r>
              <a:rPr sz="1800" lang="en" i="1"/>
              <a:t>a way to tag packets with a comment in the kernel</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y="0" x="0"/>
          <a:ext cy="0" cx="0"/>
          <a:chOff y="0" x="0"/>
          <a:chExt cy="0" cx="0"/>
        </a:xfrm>
      </p:grpSpPr>
      <p:sp>
        <p:nvSpPr>
          <p:cNvPr id="654" name="Shape 654"/>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a:t>
            </a:r>
          </a:p>
        </p:txBody>
      </p:sp>
      <p:sp>
        <p:nvSpPr>
          <p:cNvPr id="655" name="Shape 6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lang="en"/>
              <a:t>Targets</a:t>
            </a:r>
            <a:r>
              <a:rPr lang="en"/>
              <a:t>:</a:t>
            </a:r>
          </a:p>
          <a:p>
            <a:pPr rtl="0" lvl="0">
              <a:spcBef>
                <a:spcPts val="0"/>
              </a:spcBef>
              <a:buNone/>
            </a:pPr>
            <a:r>
              <a:rPr lang="en"/>
              <a:t>when a packet matches a rule, the target (action) is triggered:</a:t>
            </a:r>
          </a:p>
          <a:p>
            <a:pPr rtl="0" lvl="0" indent="-419100" marL="457200">
              <a:spcBef>
                <a:spcPts val="0"/>
              </a:spcBef>
              <a:buClr>
                <a:schemeClr val="dk1"/>
              </a:buClr>
              <a:buSzPct val="100000"/>
              <a:buFont typeface="Arial"/>
              <a:buChar char="●"/>
            </a:pPr>
            <a:r>
              <a:rPr lang="en"/>
              <a:t>ACCEPT</a:t>
            </a:r>
          </a:p>
          <a:p>
            <a:pPr rtl="0" lvl="0" indent="-419100" marL="457200">
              <a:spcBef>
                <a:spcPts val="0"/>
              </a:spcBef>
              <a:buClr>
                <a:schemeClr val="dk1"/>
              </a:buClr>
              <a:buSzPct val="100000"/>
              <a:buFont typeface="Arial"/>
              <a:buChar char="●"/>
            </a:pPr>
            <a:r>
              <a:rPr lang="en"/>
              <a:t>DROP</a:t>
            </a:r>
          </a:p>
          <a:p>
            <a:pPr rtl="0" lvl="0" indent="-419100" marL="457200">
              <a:spcBef>
                <a:spcPts val="0"/>
              </a:spcBef>
              <a:buClr>
                <a:schemeClr val="dk1"/>
              </a:buClr>
              <a:buSzPct val="100000"/>
              <a:buFont typeface="Arial"/>
              <a:buChar char="●"/>
            </a:pPr>
            <a:r>
              <a:rPr lang="en"/>
              <a:t>LOG   (logs a packet to syslog)</a:t>
            </a:r>
          </a:p>
          <a:p>
            <a:pPr rtl="0" lvl="0" indent="-419100" marL="457200">
              <a:spcBef>
                <a:spcPts val="0"/>
              </a:spcBef>
              <a:buClr>
                <a:schemeClr val="dk1"/>
              </a:buClr>
              <a:buSzPct val="100000"/>
              <a:buFont typeface="Arial"/>
              <a:buChar char="●"/>
            </a:pPr>
            <a:r>
              <a:rPr lang="en"/>
              <a:t>REJECT</a:t>
            </a:r>
          </a:p>
          <a:p>
            <a:pPr rtl="0" lvl="0" indent="-419100" marL="457200">
              <a:spcBef>
                <a:spcPts val="0"/>
              </a:spcBef>
              <a:buClr>
                <a:schemeClr val="dk1"/>
              </a:buClr>
              <a:buSzPct val="100000"/>
              <a:buFont typeface="Arial"/>
              <a:buChar char="●"/>
            </a:pPr>
            <a:r>
              <a:rPr lang="en"/>
              <a:t>RETURN </a:t>
            </a:r>
            <a:r>
              <a:rPr sz="1800" lang="en"/>
              <a:t> (continues processing a packet within the calling chain)</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y="0" x="0"/>
          <a:ext cy="0" cx="0"/>
          <a:chOff y="0" x="0"/>
          <a:chExt cy="0" cx="0"/>
        </a:xfrm>
      </p:grpSpPr>
      <p:sp>
        <p:nvSpPr>
          <p:cNvPr id="660" name="Shape 660"/>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 Policy Requirements</a:t>
            </a:r>
          </a:p>
        </p:txBody>
      </p:sp>
      <p:sp>
        <p:nvSpPr>
          <p:cNvPr id="661" name="Shape 6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should be able to initiate the following through to firewall, to outside servers:</a:t>
            </a:r>
          </a:p>
          <a:p>
            <a:pPr rtl="0" lvl="0" indent="-381000" marL="457200">
              <a:spcBef>
                <a:spcPts val="0"/>
              </a:spcBef>
              <a:buClr>
                <a:schemeClr val="dk1"/>
              </a:buClr>
              <a:buSzPct val="100000"/>
              <a:buFont typeface="Arial"/>
              <a:buChar char="●"/>
            </a:pPr>
            <a:r>
              <a:rPr sz="2400" lang="en"/>
              <a:t>Domain Name System (DNS) queries</a:t>
            </a:r>
          </a:p>
          <a:p>
            <a:pPr rtl="0" lvl="0" indent="-381000" marL="457200">
              <a:spcBef>
                <a:spcPts val="0"/>
              </a:spcBef>
              <a:buClr>
                <a:schemeClr val="dk1"/>
              </a:buClr>
              <a:buSzPct val="100000"/>
              <a:buFont typeface="Arial"/>
              <a:buChar char="●"/>
            </a:pPr>
            <a:r>
              <a:rPr sz="2400" lang="en"/>
              <a:t>File Transfer Protocol (FTP) transfers</a:t>
            </a:r>
          </a:p>
          <a:p>
            <a:pPr rtl="0" lvl="0" indent="-381000" marL="457200">
              <a:spcBef>
                <a:spcPts val="0"/>
              </a:spcBef>
              <a:buClr>
                <a:schemeClr val="dk1"/>
              </a:buClr>
              <a:buSzPct val="100000"/>
              <a:buFont typeface="Arial"/>
              <a:buChar char="●"/>
            </a:pPr>
            <a:r>
              <a:rPr sz="2400" lang="en"/>
              <a:t>Network Time Protocol (NTP) queries</a:t>
            </a:r>
          </a:p>
          <a:p>
            <a:pPr rtl="0" lvl="0" indent="-381000" marL="457200">
              <a:spcBef>
                <a:spcPts val="0"/>
              </a:spcBef>
              <a:buClr>
                <a:schemeClr val="dk1"/>
              </a:buClr>
              <a:buSzPct val="100000"/>
              <a:buFont typeface="Arial"/>
              <a:buChar char="●"/>
            </a:pPr>
            <a:r>
              <a:rPr sz="2400" lang="en"/>
              <a:t>Secure SHell (SSH) queries</a:t>
            </a:r>
          </a:p>
          <a:p>
            <a:pPr rtl="0" lvl="0" indent="-381000" marL="457200">
              <a:spcBef>
                <a:spcPts val="0"/>
              </a:spcBef>
              <a:buClr>
                <a:schemeClr val="dk1"/>
              </a:buClr>
              <a:buSzPct val="100000"/>
              <a:buFont typeface="Arial"/>
              <a:buChar char="●"/>
            </a:pPr>
            <a:r>
              <a:rPr sz="2400" lang="en"/>
              <a:t>Simple Mail Transfer Protocol (SMTP) sessions</a:t>
            </a:r>
          </a:p>
          <a:p>
            <a:pPr rtl="0" lvl="0" indent="-381000" marL="457200">
              <a:spcBef>
                <a:spcPts val="0"/>
              </a:spcBef>
              <a:buClr>
                <a:schemeClr val="dk1"/>
              </a:buClr>
              <a:buSzPct val="100000"/>
              <a:buFont typeface="Arial"/>
              <a:buChar char="●"/>
            </a:pPr>
            <a:r>
              <a:rPr sz="2400" lang="en"/>
              <a:t>Web Sessions over HTTP/HTTPS</a:t>
            </a:r>
          </a:p>
          <a:p>
            <a:pPr rtl="0" lvl="0" indent="-381000" marL="457200">
              <a:spcBef>
                <a:spcPts val="0"/>
              </a:spcBef>
              <a:buClr>
                <a:schemeClr val="dk1"/>
              </a:buClr>
              <a:buSzPct val="100000"/>
              <a:buFont typeface="Arial"/>
              <a:buChar char="●"/>
            </a:pPr>
            <a:r>
              <a:rPr sz="2400" lang="en"/>
              <a:t>WHOIS queries</a:t>
            </a:r>
          </a:p>
          <a:p>
            <a:pPr rtl="0" lvl="0">
              <a:spcBef>
                <a:spcPts val="0"/>
              </a:spcBef>
              <a:buNone/>
            </a:pPr>
            <a:r>
              <a:t/>
            </a:r>
            <a:endParaRPr sz="2400"/>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y="0" x="0"/>
          <a:ext cy="0" cx="0"/>
          <a:chOff y="0" x="0"/>
          <a:chExt cy="0" cx="0"/>
        </a:xfrm>
      </p:grpSpPr>
      <p:sp>
        <p:nvSpPr>
          <p:cNvPr id="666" name="Shape 666"/>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iptables Policy Requirements</a:t>
            </a:r>
          </a:p>
        </p:txBody>
      </p:sp>
      <p:sp>
        <p:nvSpPr>
          <p:cNvPr id="667" name="Shape 6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Sessions initiated from the internal network should be statefully tracked by iptables</a:t>
            </a:r>
          </a:p>
          <a:p>
            <a:pPr rtl="0" lvl="0" indent="-419100" marL="457200">
              <a:spcBef>
                <a:spcPts val="0"/>
              </a:spcBef>
              <a:buClr>
                <a:schemeClr val="dk1"/>
              </a:buClr>
              <a:buSzPct val="100000"/>
              <a:buFont typeface="Arial"/>
              <a:buChar char="●"/>
            </a:pPr>
            <a:r>
              <a:rPr lang="en"/>
              <a:t>packets that do not conform to a valid state should be logged, and dropped</a:t>
            </a:r>
          </a:p>
          <a:p>
            <a:pPr rtl="0" lvl="0" indent="-419100" marL="457200">
              <a:spcBef>
                <a:spcPts val="0"/>
              </a:spcBef>
              <a:buClr>
                <a:schemeClr val="dk1"/>
              </a:buClr>
              <a:buSzPct val="100000"/>
              <a:buFont typeface="Arial"/>
              <a:buChar char="●"/>
            </a:pPr>
            <a:r>
              <a:rPr lang="en"/>
              <a:t>firewall should be configured with a default </a:t>
            </a:r>
            <a:r>
              <a:rPr lang="en" i="1"/>
              <a:t>log and drop </a:t>
            </a:r>
            <a:r>
              <a:rPr lang="en"/>
              <a:t>policy, to guard against any stray packets, port scans or unallowed connection attempts</a:t>
            </a:r>
          </a:p>
          <a:p>
            <a:pPr rtl="0" lvl="0" indent="-419100" marL="457200">
              <a:spcBef>
                <a:spcPts val="0"/>
              </a:spcBef>
              <a:buClr>
                <a:schemeClr val="dk1"/>
              </a:buClr>
              <a:buSzPct val="125000"/>
              <a:buFont typeface="Arial"/>
              <a:buChar char="●"/>
            </a:pPr>
            <a:r>
              <a:rPr sz="2400" lang="en"/>
              <a:t>perhaps block all incoming SSH traffic if applicable</a:t>
            </a:r>
          </a:p>
          <a:p>
            <a:pPr rtl="0" lvl="0">
              <a:spcBef>
                <a:spcPts val="0"/>
              </a:spcBef>
              <a:buNone/>
            </a:pPr>
            <a:r>
              <a:rPr lang="en"/>
              <a:t>We'll cover this more later... but the lesson here is: </a:t>
            </a:r>
            <a:r>
              <a:rPr b="1" lang="en"/>
              <a:t>Firewalls are effective security defenses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y="0" x="0"/>
          <a:ext cy="0" cx="0"/>
          <a:chOff y="0" x="0"/>
          <a:chExt cy="0" cx="0"/>
        </a:xfrm>
      </p:grpSpPr>
      <p:sp>
        <p:nvSpPr>
          <p:cNvPr id="672" name="Shape 67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ports and services</a:t>
            </a:r>
          </a:p>
        </p:txBody>
      </p:sp>
      <p:sp>
        <p:nvSpPr>
          <p:cNvPr id="673" name="Shape 6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 </a:t>
            </a:r>
            <a:r>
              <a:rPr lang="en">
                <a:latin typeface="Cambria"/>
                <a:ea typeface="Cambria"/>
                <a:cs typeface="Cambria"/>
                <a:sym typeface="Cambria"/>
              </a:rPr>
              <a:t>/etc/services</a:t>
            </a:r>
            <a:r>
              <a:rPr lang="en"/>
              <a:t> file contains network port names and numbers which can be used to determine firewall rules</a:t>
            </a:r>
          </a:p>
          <a:p>
            <a:pPr rtl="0" lvl="0">
              <a:spcBef>
                <a:spcPts val="0"/>
              </a:spcBef>
              <a:buNone/>
            </a:pPr>
            <a:r>
              <a:t/>
            </a:r>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y="0" x="0"/>
          <a:ext cy="0" cx="0"/>
          <a:chOff y="0" x="0"/>
          <a:chExt cy="0" cx="0"/>
        </a:xfrm>
      </p:grpSpPr>
      <p:sp>
        <p:nvSpPr>
          <p:cNvPr id="678" name="Shape 678"/>
          <p:cNvSpPr txBox="1"/>
          <p:nvPr>
            <p:ph type="title"/>
          </p:nvPr>
        </p:nvSpPr>
        <p:spPr>
          <a:xfrm>
            <a:off y="291927" x="457200"/>
            <a:ext cy="857400" cx="8229600"/>
          </a:xfrm>
          <a:prstGeom prst="rect">
            <a:avLst/>
          </a:prstGeom>
        </p:spPr>
        <p:txBody>
          <a:bodyPr bIns="91425" rIns="91425" lIns="91425" tIns="91425" anchor="b" anchorCtr="0">
            <a:noAutofit/>
          </a:bodyPr>
          <a:lstStyle/>
          <a:p>
            <a:pPr rtl="0" lvl="0">
              <a:spcBef>
                <a:spcPts val="0"/>
              </a:spcBef>
              <a:buNone/>
            </a:pPr>
            <a:r>
              <a:rPr lang="en"/>
              <a:t>What can go wrong if an attacker gets root</a:t>
            </a:r>
          </a:p>
        </p:txBody>
      </p:sp>
      <p:sp>
        <p:nvSpPr>
          <p:cNvPr id="679" name="Shape 679"/>
          <p:cNvSpPr txBox="1"/>
          <p:nvPr>
            <p:ph idx="1" type="body"/>
          </p:nvPr>
        </p:nvSpPr>
        <p:spPr>
          <a:xfrm>
            <a:off y="1200150" x="457200"/>
            <a:ext cy="3725699" cx="8229600"/>
          </a:xfrm>
          <a:prstGeom prst="rect">
            <a:avLst/>
          </a:prstGeom>
        </p:spPr>
        <p:txBody>
          <a:bodyPr bIns="91425" rIns="91425" lIns="91425" tIns="91425" anchor="t" anchorCtr="0">
            <a:noAutofit/>
          </a:bodyPr>
          <a:lstStyle/>
          <a:p>
            <a:pPr algn="ctr" rtl="0" lvl="0">
              <a:spcBef>
                <a:spcPts val="0"/>
              </a:spcBef>
              <a:buNone/>
            </a:pPr>
            <a:r>
              <a:rPr sz="9600" lang="en"/>
              <a:t>Everything</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y="0" x="0"/>
          <a:ext cy="0" cx="0"/>
          <a:chOff y="0" x="0"/>
          <a:chExt cy="0" cx="0"/>
        </a:xfrm>
      </p:grpSpPr>
      <p:sp>
        <p:nvSpPr>
          <p:cNvPr id="684" name="Shape 684"/>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685" name="Shape 6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solidFill>
                  <a:schemeClr val="hlink"/>
                </a:solidFill>
                <a:hlinkClick r:id="rId3"/>
              </a:rPr>
              <a:t>redwood@cs.fsu.edu</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The “Academic” Rings model</a:t>
            </a:r>
          </a:p>
        </p:txBody>
      </p:sp>
      <p:sp>
        <p:nvSpPr>
          <p:cNvPr id="76" name="Shape 76"/>
          <p:cNvSpPr txBox="1"/>
          <p:nvPr>
            <p:ph idx="1" type="body"/>
          </p:nvPr>
        </p:nvSpPr>
        <p:spPr>
          <a:xfrm>
            <a:off y="1200150" x="457200"/>
            <a:ext cy="3725699" cx="6355200"/>
          </a:xfrm>
          <a:prstGeom prst="rect">
            <a:avLst/>
          </a:prstGeom>
        </p:spPr>
        <p:txBody>
          <a:bodyPr bIns="91425" rIns="91425" lIns="91425" tIns="91425" anchor="t" anchorCtr="0">
            <a:noAutofit/>
          </a:bodyPr>
          <a:lstStyle/>
          <a:p>
            <a:pPr rtl="0" lvl="0" indent="-368300" marL="457200">
              <a:spcBef>
                <a:spcPts val="0"/>
              </a:spcBef>
              <a:buClr>
                <a:schemeClr val="dk1"/>
              </a:buClr>
              <a:buSzPct val="100000"/>
              <a:buFont typeface="Arial"/>
              <a:buChar char="●"/>
            </a:pPr>
            <a:r>
              <a:rPr sz="2200" lang="en"/>
              <a:t>For fault tolerance, and security</a:t>
            </a:r>
          </a:p>
          <a:p>
            <a:pPr rtl="0" lvl="0" indent="-368300" marL="457200">
              <a:spcBef>
                <a:spcPts val="0"/>
              </a:spcBef>
              <a:buClr>
                <a:schemeClr val="dk1"/>
              </a:buClr>
              <a:buSzPct val="100000"/>
              <a:buFont typeface="Arial"/>
              <a:buChar char="●"/>
            </a:pPr>
            <a:r>
              <a:rPr sz="2200" lang="en"/>
              <a:t>Provide different levels of access </a:t>
            </a:r>
          </a:p>
          <a:p>
            <a:pPr rtl="0" lvl="1" indent="-368300" marL="914400">
              <a:spcBef>
                <a:spcPts val="0"/>
              </a:spcBef>
              <a:buClr>
                <a:schemeClr val="dk1"/>
              </a:buClr>
              <a:buSzPct val="100000"/>
              <a:buFont typeface="Courier New"/>
              <a:buChar char="o"/>
            </a:pPr>
            <a:r>
              <a:rPr sz="2200" lang="en"/>
              <a:t>3 Normal non-root user applications</a:t>
            </a:r>
          </a:p>
          <a:p>
            <a:pPr rtl="0" lvl="1" indent="-368300" marL="914400">
              <a:spcBef>
                <a:spcPts val="0"/>
              </a:spcBef>
              <a:buClr>
                <a:schemeClr val="dk1"/>
              </a:buClr>
              <a:buSzPct val="100000"/>
              <a:buFont typeface="Courier New"/>
              <a:buChar char="o"/>
            </a:pPr>
            <a:r>
              <a:rPr sz="2200" lang="en"/>
              <a:t>2 Device drivers (keyboard / mice / …)</a:t>
            </a:r>
          </a:p>
          <a:p>
            <a:pPr rtl="0" lvl="1" indent="-368300" marL="914400">
              <a:spcBef>
                <a:spcPts val="0"/>
              </a:spcBef>
              <a:buClr>
                <a:schemeClr val="dk1"/>
              </a:buClr>
              <a:buSzPct val="100000"/>
              <a:buFont typeface="Courier New"/>
              <a:buChar char="o"/>
            </a:pPr>
            <a:r>
              <a:rPr sz="2200" lang="en"/>
              <a:t>1 Device drivers (video card, etc)</a:t>
            </a:r>
          </a:p>
          <a:p>
            <a:pPr rtl="0" lvl="1" indent="-368300" marL="914400">
              <a:spcBef>
                <a:spcPts val="0"/>
              </a:spcBef>
              <a:buClr>
                <a:schemeClr val="dk1"/>
              </a:buClr>
              <a:buSzPct val="100000"/>
              <a:buFont typeface="Courier New"/>
              <a:buChar char="o"/>
            </a:pPr>
            <a:r>
              <a:rPr sz="2200" lang="en"/>
              <a:t>0 Kernel</a:t>
            </a:r>
          </a:p>
          <a:p>
            <a:pPr rtl="0" lvl="0" indent="0" marL="457200">
              <a:spcBef>
                <a:spcPts val="0"/>
              </a:spcBef>
              <a:buNone/>
            </a:pPr>
            <a:r>
              <a:t/>
            </a:r>
            <a:endParaRPr sz="2200"/>
          </a:p>
          <a:p>
            <a:pPr rtl="0" lvl="0">
              <a:spcBef>
                <a:spcPts val="0"/>
              </a:spcBef>
              <a:buClr>
                <a:srgbClr val="000000"/>
              </a:buClr>
              <a:buFont typeface="Arial"/>
              <a:buNone/>
            </a:pPr>
            <a:r>
              <a:t/>
            </a:r>
            <a:endParaRPr sz="2200" i="1"/>
          </a:p>
        </p:txBody>
      </p:sp>
      <p:pic>
        <p:nvPicPr>
          <p:cNvPr id="77" name="Shape 77"/>
          <p:cNvPicPr preferRelativeResize="0"/>
          <p:nvPr/>
        </p:nvPicPr>
        <p:blipFill>
          <a:blip r:embed="rId3">
            <a:alphaModFix/>
          </a:blip>
          <a:stretch>
            <a:fillRect/>
          </a:stretch>
        </p:blipFill>
        <p:spPr>
          <a:xfrm>
            <a:off y="2742274" x="5571194"/>
            <a:ext cy="2259850" cx="313680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39527" x="457200"/>
            <a:ext cy="857400" cx="8229600"/>
          </a:xfrm>
          <a:prstGeom prst="rect">
            <a:avLst/>
          </a:prstGeom>
        </p:spPr>
        <p:txBody>
          <a:bodyPr bIns="91425" rIns="91425" lIns="91425" tIns="91425" anchor="b" anchorCtr="0">
            <a:noAutofit/>
          </a:bodyPr>
          <a:lstStyle/>
          <a:p>
            <a:pPr rtl="0" lvl="0">
              <a:spcBef>
                <a:spcPts val="0"/>
              </a:spcBef>
              <a:buNone/>
            </a:pPr>
            <a:r>
              <a:rPr lang="en"/>
              <a:t>The Rings security Model</a:t>
            </a:r>
          </a:p>
        </p:txBody>
      </p:sp>
      <p:sp>
        <p:nvSpPr>
          <p:cNvPr id="83" name="Shape 83"/>
          <p:cNvSpPr txBox="1"/>
          <p:nvPr>
            <p:ph idx="1" type="body"/>
          </p:nvPr>
        </p:nvSpPr>
        <p:spPr>
          <a:xfrm>
            <a:off y="1200150" x="457200"/>
            <a:ext cy="3725699" cx="6355200"/>
          </a:xfrm>
          <a:prstGeom prst="rect">
            <a:avLst/>
          </a:prstGeom>
        </p:spPr>
        <p:txBody>
          <a:bodyPr bIns="91425" rIns="91425" lIns="91425" tIns="91425" anchor="t" anchorCtr="0">
            <a:noAutofit/>
          </a:bodyPr>
          <a:lstStyle/>
          <a:p>
            <a:pPr rtl="0" lvl="0" indent="-368300" marL="457200">
              <a:spcBef>
                <a:spcPts val="0"/>
              </a:spcBef>
              <a:buClr>
                <a:schemeClr val="dk1"/>
              </a:buClr>
              <a:buSzPct val="100000"/>
              <a:buFont typeface="Arial"/>
              <a:buChar char="●"/>
            </a:pPr>
            <a:r>
              <a:rPr sz="2200" lang="en"/>
              <a:t>Things operate higher than ring 0</a:t>
            </a:r>
          </a:p>
          <a:p>
            <a:pPr rtl="0" lvl="1" indent="-368300" marL="914400">
              <a:spcBef>
                <a:spcPts val="0"/>
              </a:spcBef>
              <a:buClr>
                <a:schemeClr val="dk1"/>
              </a:buClr>
              <a:buSzPct val="100000"/>
              <a:buFont typeface="Courier New"/>
              <a:buChar char="o"/>
            </a:pPr>
            <a:r>
              <a:rPr sz="2200" lang="en"/>
              <a:t>SMM (-2) (System Management Mode) on intel chips</a:t>
            </a:r>
          </a:p>
          <a:p>
            <a:pPr rtl="0" lvl="1" indent="-368300" marL="914400">
              <a:spcBef>
                <a:spcPts val="0"/>
              </a:spcBef>
              <a:buClr>
                <a:schemeClr val="dk1"/>
              </a:buClr>
              <a:buSzPct val="100000"/>
              <a:buFont typeface="Courier New"/>
              <a:buChar char="o"/>
            </a:pPr>
            <a:r>
              <a:rPr sz="2200" lang="en"/>
              <a:t>IPMI (-3)</a:t>
            </a:r>
          </a:p>
          <a:p>
            <a:pPr rtl="0" lvl="1" indent="-368300" marL="914400">
              <a:spcBef>
                <a:spcPts val="0"/>
              </a:spcBef>
              <a:buClr>
                <a:schemeClr val="dk1"/>
              </a:buClr>
              <a:buSzPct val="100000"/>
              <a:buFont typeface="Courier New"/>
              <a:buChar char="o"/>
            </a:pPr>
            <a:r>
              <a:rPr sz="2200" lang="en"/>
              <a:t>BIOS (-1)</a:t>
            </a:r>
          </a:p>
          <a:p>
            <a:pPr rtl="0" lvl="0" indent="-368300" marL="457200">
              <a:spcBef>
                <a:spcPts val="0"/>
              </a:spcBef>
              <a:buClr>
                <a:schemeClr val="dk1"/>
              </a:buClr>
              <a:buSzPct val="100000"/>
              <a:buFont typeface="Arial"/>
              <a:buChar char="●"/>
            </a:pPr>
            <a:r>
              <a:rPr sz="2200" lang="en"/>
              <a:t>The original Multics had 8 rings!</a:t>
            </a:r>
          </a:p>
          <a:p>
            <a:pPr rtl="0" lvl="1" indent="-368300" marL="914400">
              <a:spcBef>
                <a:spcPts val="0"/>
              </a:spcBef>
              <a:buClr>
                <a:schemeClr val="dk1"/>
              </a:buClr>
              <a:buSzPct val="100000"/>
              <a:buFont typeface="Courier New"/>
              <a:buChar char="o"/>
            </a:pPr>
            <a:r>
              <a:rPr sz="2200" lang="en"/>
              <a:t>had special register for ring #</a:t>
            </a:r>
          </a:p>
          <a:p>
            <a:pPr rtl="0" lvl="0">
              <a:spcBef>
                <a:spcPts val="0"/>
              </a:spcBef>
              <a:buClr>
                <a:srgbClr val="000000"/>
              </a:buClr>
              <a:buFont typeface="Arial"/>
              <a:buNone/>
            </a:pPr>
            <a:r>
              <a:t/>
            </a:r>
            <a:endParaRPr sz="2200" i="1"/>
          </a:p>
        </p:txBody>
      </p:sp>
      <p:pic>
        <p:nvPicPr>
          <p:cNvPr id="84" name="Shape 84"/>
          <p:cNvPicPr preferRelativeResize="0"/>
          <p:nvPr/>
        </p:nvPicPr>
        <p:blipFill>
          <a:blip r:embed="rId3">
            <a:alphaModFix/>
          </a:blip>
          <a:stretch>
            <a:fillRect/>
          </a:stretch>
        </p:blipFill>
        <p:spPr>
          <a:xfrm>
            <a:off y="2742274" x="5571194"/>
            <a:ext cy="2259850" cx="313680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