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77.xml" ContentType="application/vnd.openxmlformats-officedocument.presentationml.notesSlide+xml"/>
  <Override PartName="/ppt/notesSlides/notesSlide35.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79.xml" ContentType="application/vnd.openxmlformats-officedocument.presentationml.notesSlide+xml"/>
  <Override PartName="/ppt/notesSlides/notesSlide49.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50.xml" ContentType="application/vnd.openxmlformats-officedocument.presentationml.notesSlide+xml"/>
  <Override PartName="/ppt/notesSlides/notesSlide67.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6.xml" ContentType="application/vnd.openxmlformats-officedocument.presentationml.notesSlide+xml"/>
  <Override PartName="/ppt/notesSlides/notesSlide80.xml" ContentType="application/vnd.openxmlformats-officedocument.presentationml.notesSlide+xml"/>
  <Override PartName="/ppt/notesSlides/notesSlide56.xml" ContentType="application/vnd.openxmlformats-officedocument.presentationml.notesSlide+xml"/>
  <Override PartName="/ppt/notesSlides/notesSlide78.xml" ContentType="application/vnd.openxmlformats-officedocument.presentationml.notesSlide+xml"/>
  <Override PartName="/ppt/notesSlides/notesSlide81.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18.xml" ContentType="application/vnd.openxmlformats-officedocument.presentationml.notesSlide+xml"/>
  <Override PartName="/ppt/notesSlides/notesSlide39.xml" ContentType="application/vnd.openxmlformats-officedocument.presentationml.notesSlide+xml"/>
  <Override PartName="/ppt/notesSlides/notesSlide65.xml" ContentType="application/vnd.openxmlformats-officedocument.presentationml.notesSlide+xml"/>
  <Override PartName="/ppt/notesSlides/notesSlide20.xml" ContentType="application/vnd.openxmlformats-officedocument.presentationml.notesSlide+xml"/>
  <Override PartName="/ppt/notesSlides/notesSlide62.xml" ContentType="application/vnd.openxmlformats-officedocument.presentationml.notesSlide+xml"/>
  <Override PartName="/ppt/notesSlides/notesSlide24.xml" ContentType="application/vnd.openxmlformats-officedocument.presentationml.notesSlide+xml"/>
  <Override PartName="/ppt/notesSlides/notesSlide48.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47.xml" ContentType="application/vnd.openxmlformats-officedocument.presentationml.notesSlide+xml"/>
  <Override PartName="/ppt/notesSlides/notesSlide59.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58.xml" ContentType="application/vnd.openxmlformats-officedocument.presentationml.notesSlide+xml"/>
  <Override PartName="/ppt/notesSlides/notesSlide63.xml" ContentType="application/vnd.openxmlformats-officedocument.presentationml.notesSlide+xml"/>
  <Override PartName="/ppt/notesSlides/notesSlide52.xml" ContentType="application/vnd.openxmlformats-officedocument.presentationml.notesSlide+xml"/>
  <Override PartName="/ppt/notesSlides/notesSlide75.xml" ContentType="application/vnd.openxmlformats-officedocument.presentationml.notesSlide+xml"/>
  <Override PartName="/ppt/notesSlides/notesSlide61.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82.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71.xml" ContentType="application/vnd.openxmlformats-officedocument.presentationml.notesSlide+xml"/>
  <Override PartName="/ppt/notesSlides/notesSlide45.xml" ContentType="application/vnd.openxmlformats-officedocument.presentationml.notesSlide+xml"/>
  <Override PartName="/ppt/notesSlides/notesSlide66.xml" ContentType="application/vnd.openxmlformats-officedocument.presentationml.notesSlide+xml"/>
  <Override PartName="/ppt/notesSlides/notesSlide55.xml" ContentType="application/vnd.openxmlformats-officedocument.presentationml.notesSlide+xml"/>
  <Override PartName="/ppt/notesSlides/notesSlide44.xml" ContentType="application/vnd.openxmlformats-officedocument.presentationml.notesSlide+xml"/>
  <Override PartName="/ppt/notesSlides/notesSlide57.xml" ContentType="application/vnd.openxmlformats-officedocument.presentationml.notesSlide+xml"/>
  <Override PartName="/ppt/notesSlides/notesSlide60.xml" ContentType="application/vnd.openxmlformats-officedocument.presentationml.notesSlide+xml"/>
  <Override PartName="/ppt/notesSlides/notesSlide73.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70.xml" ContentType="application/vnd.openxmlformats-officedocument.presentationml.notesSlide+xml"/>
  <Override PartName="/ppt/notesSlides/notesSlide74.xml" ContentType="application/vnd.openxmlformats-officedocument.presentationml.notesSlide+xml"/>
  <Override PartName="/ppt/notesSlides/notesSlide34.xml" ContentType="application/vnd.openxmlformats-officedocument.presentationml.notesSlide+xml"/>
  <Override PartName="/ppt/notesSlides/notesSlide51.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0.xml" ContentType="application/vnd.openxmlformats-officedocument.presentationml.slide+xml"/>
  <Override PartName="/ppt/slides/slide37.xml" ContentType="application/vnd.openxmlformats-officedocument.presentationml.slide+xml"/>
  <Override PartName="/ppt/slides/slide47.xml" ContentType="application/vnd.openxmlformats-officedocument.presentationml.slide+xml"/>
  <Override PartName="/ppt/slides/slide77.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56.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5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68.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78.xml" ContentType="application/vnd.openxmlformats-officedocument.presentationml.slide+xml"/>
  <Override PartName="/ppt/slides/slide44.xml" ContentType="application/vnd.openxmlformats-officedocument.presentationml.slide+xml"/>
  <Override PartName="/ppt/slides/slide72.xml" ContentType="application/vnd.openxmlformats-officedocument.presentationml.slide+xml"/>
  <Override PartName="/ppt/slides/slide46.xml" ContentType="application/vnd.openxmlformats-officedocument.presentationml.slide+xml"/>
  <Override PartName="/ppt/slides/slide71.xml" ContentType="application/vnd.openxmlformats-officedocument.presentationml.slide+xml"/>
  <Override PartName="/ppt/slides/slide39.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74.xml" ContentType="application/vnd.openxmlformats-officedocument.presentationml.slide+xml"/>
  <Override PartName="/ppt/slides/slide79.xml" ContentType="application/vnd.openxmlformats-officedocument.presentationml.slide+xml"/>
  <Override PartName="/ppt/slides/slide58.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73.xml" ContentType="application/vnd.openxmlformats-officedocument.presentationml.slide+xml"/>
  <Override PartName="/ppt/slides/slide49.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22.xml" ContentType="application/vnd.openxmlformats-officedocument.presentationml.slide+xml"/>
  <Override PartName="/ppt/slides/slide75.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62.xml" ContentType="application/vnd.openxmlformats-officedocument.presentationml.slide+xml"/>
  <Override PartName="/ppt/slides/slide69.xml" ContentType="application/vnd.openxmlformats-officedocument.presentationml.slide+xml"/>
  <Override PartName="/ppt/slides/slide65.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67.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4.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60.xml" ContentType="application/vnd.openxmlformats-officedocument.presentationml.slide+xml"/>
  <Override PartName="/ppt/slides/slide10.xml" ContentType="application/vnd.openxmlformats-officedocument.presentationml.slide+xml"/>
  <Override PartName="/ppt/slides/slide51.xml" ContentType="application/vnd.openxmlformats-officedocument.presentationml.slide+xml"/>
  <Override PartName="/ppt/slides/slide81.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64.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6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76.xml" ContentType="application/vnd.openxmlformats-officedocument.presentationml.slide+xml"/>
  <Override PartName="/ppt/slides/slide59.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82.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5.xml" ContentType="application/vnd.openxmlformats-officedocument.presentationml.slide+xml"/>
  <Override PartName="/ppt/slides/slide6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1EFCD81-208A-405F-935C-53C8EAF30291}">
  <a:tblStyle styleName="Table_0" styleId="{41EFCD81-208A-405F-935C-53C8EAF30291}"/>
</a:tblStyleLst>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31.xml" Type="http://schemas.openxmlformats.org/officeDocument/2006/relationships/slide" Id="rId36"/><Relationship Target="slides/slide25.xml" Type="http://schemas.openxmlformats.org/officeDocument/2006/relationships/slide" Id="rId30"/><Relationship Target="slides/slide26.xml" Type="http://schemas.openxmlformats.org/officeDocument/2006/relationships/slide" Id="rId31"/><Relationship Target="slides/slide66.xml" Type="http://schemas.openxmlformats.org/officeDocument/2006/relationships/slide" Id="rId71"/><Relationship Target="slides/slide29.xml" Type="http://schemas.openxmlformats.org/officeDocument/2006/relationships/slide" Id="rId34"/><Relationship Target="slides/slide65.xml" Type="http://schemas.openxmlformats.org/officeDocument/2006/relationships/slide" Id="rId70"/><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70.xml" Type="http://schemas.openxmlformats.org/officeDocument/2006/relationships/slide" Id="rId75"/><Relationship Target="slides/slide69.xml" Type="http://schemas.openxmlformats.org/officeDocument/2006/relationships/slide" Id="rId74"/><Relationship Target="slides/slide68.xml" Type="http://schemas.openxmlformats.org/officeDocument/2006/relationships/slide" Id="rId73"/><Relationship Target="slides/slide67.xml" Type="http://schemas.openxmlformats.org/officeDocument/2006/relationships/slide" Id="rId72"/><Relationship Target="slides/slide74.xml" Type="http://schemas.openxmlformats.org/officeDocument/2006/relationships/slide" Id="rId79"/><Relationship Target="slides/slide73.xml" Type="http://schemas.openxmlformats.org/officeDocument/2006/relationships/slide" Id="rId78"/><Relationship Target="slides/slide72.xml" Type="http://schemas.openxmlformats.org/officeDocument/2006/relationships/slide" Id="rId77"/><Relationship Target="slides/slide71.xml" Type="http://schemas.openxmlformats.org/officeDocument/2006/relationships/slide" Id="rId76"/><Relationship Target="slides/slide43.xml" Type="http://schemas.openxmlformats.org/officeDocument/2006/relationships/slide" Id="rId48"/><Relationship Target="slides/slide42.xml" Type="http://schemas.openxmlformats.org/officeDocument/2006/relationships/slide" Id="rId47"/><Relationship Target="slides/slide44.xml" Type="http://schemas.openxmlformats.org/officeDocument/2006/relationships/slide" Id="rId49"/><Relationship Target="presProps.xml" Type="http://schemas.openxmlformats.org/officeDocument/2006/relationships/presProps" Id="rId2"/><Relationship Target="theme/theme3.xml" Type="http://schemas.openxmlformats.org/officeDocument/2006/relationships/theme" Id="rId1"/><Relationship Target="slides/slide35.xml" Type="http://schemas.openxmlformats.org/officeDocument/2006/relationships/slide" Id="rId40"/><Relationship Target="slideMasters/slideMaster1.xml" Type="http://schemas.openxmlformats.org/officeDocument/2006/relationships/slideMaster" Id="rId4"/><Relationship Target="slides/slide36.xml" Type="http://schemas.openxmlformats.org/officeDocument/2006/relationships/slide" Id="rId41"/><Relationship Target="tableStyles.xml" Type="http://schemas.openxmlformats.org/officeDocument/2006/relationships/tableStyles" Id="rId3"/><Relationship Target="slides/slide37.xml" Type="http://schemas.openxmlformats.org/officeDocument/2006/relationships/slide" Id="rId42"/><Relationship Target="slides/slide75.xml" Type="http://schemas.openxmlformats.org/officeDocument/2006/relationships/slide" Id="rId80"/><Relationship Target="slides/slide38.xml" Type="http://schemas.openxmlformats.org/officeDocument/2006/relationships/slide" Id="rId43"/><Relationship Target="slides/slide39.xml" Type="http://schemas.openxmlformats.org/officeDocument/2006/relationships/slide" Id="rId44"/><Relationship Target="slides/slide77.xml" Type="http://schemas.openxmlformats.org/officeDocument/2006/relationships/slide" Id="rId82"/><Relationship Target="slides/slide40.xml" Type="http://schemas.openxmlformats.org/officeDocument/2006/relationships/slide" Id="rId45"/><Relationship Target="slides/slide76.xml" Type="http://schemas.openxmlformats.org/officeDocument/2006/relationships/slide" Id="rId81"/><Relationship Target="slides/slide41.xml" Type="http://schemas.openxmlformats.org/officeDocument/2006/relationships/slide" Id="rId46"/><Relationship Target="slides/slide79.xml" Type="http://schemas.openxmlformats.org/officeDocument/2006/relationships/slide" Id="rId84"/><Relationship Target="slides/slide78.xml" Type="http://schemas.openxmlformats.org/officeDocument/2006/relationships/slide" Id="rId83"/><Relationship Target="slides/slide4.xml" Type="http://schemas.openxmlformats.org/officeDocument/2006/relationships/slide" Id="rId9"/><Relationship Target="slides/slide81.xml" Type="http://schemas.openxmlformats.org/officeDocument/2006/relationships/slide" Id="rId86"/><Relationship Target="slides/slide80.xml" Type="http://schemas.openxmlformats.org/officeDocument/2006/relationships/slide" Id="rId85"/><Relationship Target="slides/slide1.xml" Type="http://schemas.openxmlformats.org/officeDocument/2006/relationships/slide" Id="rId6"/><Relationship Target="slides/slide82.xml" Type="http://schemas.openxmlformats.org/officeDocument/2006/relationships/slide" Id="rId87"/><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 Target="slides/slide53.xml" Type="http://schemas.openxmlformats.org/officeDocument/2006/relationships/slide" Id="rId58"/><Relationship Target="slides/slide54.xml" Type="http://schemas.openxmlformats.org/officeDocument/2006/relationships/slide" Id="rId59"/><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52.xml" Type="http://schemas.openxmlformats.org/officeDocument/2006/relationships/slide" Id="rId57"/><Relationship Target="slides/slide51.xml" Type="http://schemas.openxmlformats.org/officeDocument/2006/relationships/slide" Id="rId56"/><Relationship Target="slides/slide50.xml" Type="http://schemas.openxmlformats.org/officeDocument/2006/relationships/slide" Id="rId55"/><Relationship Target="slides/slide49.xml" Type="http://schemas.openxmlformats.org/officeDocument/2006/relationships/slide" Id="rId54"/><Relationship Target="slides/slide48.xml" Type="http://schemas.openxmlformats.org/officeDocument/2006/relationships/slide" Id="rId53"/><Relationship Target="slides/slide47.xml" Type="http://schemas.openxmlformats.org/officeDocument/2006/relationships/slide" Id="rId52"/><Relationship Target="slides/slide46.xml" Type="http://schemas.openxmlformats.org/officeDocument/2006/relationships/slide" Id="rId51"/><Relationship Target="slides/slide45.xml" Type="http://schemas.openxmlformats.org/officeDocument/2006/relationships/slide" Id="rId50"/><Relationship Target="slides/slide64.xml" Type="http://schemas.openxmlformats.org/officeDocument/2006/relationships/slide" Id="rId69"/><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slides/slide16.xml" Type="http://schemas.openxmlformats.org/officeDocument/2006/relationships/slide" Id="rId21"/><Relationship Target="slides/slide17.xml" Type="http://schemas.openxmlformats.org/officeDocument/2006/relationships/slide" Id="rId22"/><Relationship Target="slides/slide55.xml" Type="http://schemas.openxmlformats.org/officeDocument/2006/relationships/slide" Id="rId60"/><Relationship Target="slides/slide18.xml" Type="http://schemas.openxmlformats.org/officeDocument/2006/relationships/slide" Id="rId23"/><Relationship Target="slides/slide19.xml" Type="http://schemas.openxmlformats.org/officeDocument/2006/relationships/slide" Id="rId24"/><Relationship Target="slides/slide15.xml" Type="http://schemas.openxmlformats.org/officeDocument/2006/relationships/slide" Id="rId20"/><Relationship Target="slides/slide61.xml" Type="http://schemas.openxmlformats.org/officeDocument/2006/relationships/slide" Id="rId66"/><Relationship Target="slides/slide60.xml" Type="http://schemas.openxmlformats.org/officeDocument/2006/relationships/slide" Id="rId65"/><Relationship Target="slides/slide63.xml" Type="http://schemas.openxmlformats.org/officeDocument/2006/relationships/slide" Id="rId68"/><Relationship Target="slides/slide62.xml" Type="http://schemas.openxmlformats.org/officeDocument/2006/relationships/slide" Id="rId67"/><Relationship Target="slides/slide57.xml" Type="http://schemas.openxmlformats.org/officeDocument/2006/relationships/slide" Id="rId62"/><Relationship Target="slides/slide56.xml" Type="http://schemas.openxmlformats.org/officeDocument/2006/relationships/slide" Id="rId61"/><Relationship Target="slides/slide59.xml" Type="http://schemas.openxmlformats.org/officeDocument/2006/relationships/slide" Id="rId64"/><Relationship Target="slides/slide58.xml" Type="http://schemas.openxmlformats.org/officeDocument/2006/relationships/slide" Id="rId63"/></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 name="Shape 3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1" name="Shape 10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7" name="Shape 10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2" name="Shape 112"/>
        <p:cNvGrpSpPr/>
        <p:nvPr/>
      </p:nvGrpSpPr>
      <p:grpSpPr>
        <a:xfrm>
          <a:off y="0" x="0"/>
          <a:ext cy="0" cx="0"/>
          <a:chOff y="0" x="0"/>
          <a:chExt cy="0" cx="0"/>
        </a:xfrm>
      </p:grpSpPr>
      <p:sp>
        <p:nvSpPr>
          <p:cNvPr id="113" name="Shape 11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4" name="Shape 11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8" name="Shape 118"/>
        <p:cNvGrpSpPr/>
        <p:nvPr/>
      </p:nvGrpSpPr>
      <p:grpSpPr>
        <a:xfrm>
          <a:off y="0" x="0"/>
          <a:ext cy="0" cx="0"/>
          <a:chOff y="0" x="0"/>
          <a:chExt cy="0" cx="0"/>
        </a:xfrm>
      </p:grpSpPr>
      <p:sp>
        <p:nvSpPr>
          <p:cNvPr id="119" name="Shape 119"/>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0" name="Shape 12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4" name="Shape 124"/>
        <p:cNvGrpSpPr/>
        <p:nvPr/>
      </p:nvGrpSpPr>
      <p:grpSpPr>
        <a:xfrm>
          <a:off y="0" x="0"/>
          <a:ext cy="0" cx="0"/>
          <a:chOff y="0" x="0"/>
          <a:chExt cy="0" cx="0"/>
        </a:xfrm>
      </p:grpSpPr>
      <p:sp>
        <p:nvSpPr>
          <p:cNvPr id="125" name="Shape 125"/>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6" name="Shape 12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2" name="Shape 1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6" name="Shape 136"/>
        <p:cNvGrpSpPr/>
        <p:nvPr/>
      </p:nvGrpSpPr>
      <p:grpSpPr>
        <a:xfrm>
          <a:off y="0" x="0"/>
          <a:ext cy="0" cx="0"/>
          <a:chOff y="0" x="0"/>
          <a:chExt cy="0" cx="0"/>
        </a:xfrm>
      </p:grpSpPr>
      <p:sp>
        <p:nvSpPr>
          <p:cNvPr id="137" name="Shape 13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8" name="Shape 13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6" name="Shape 14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0" name="Shape 150"/>
        <p:cNvGrpSpPr/>
        <p:nvPr/>
      </p:nvGrpSpPr>
      <p:grpSpPr>
        <a:xfrm>
          <a:off y="0" x="0"/>
          <a:ext cy="0" cx="0"/>
          <a:chOff y="0" x="0"/>
          <a:chExt cy="0" cx="0"/>
        </a:xfrm>
      </p:grpSpPr>
      <p:sp>
        <p:nvSpPr>
          <p:cNvPr id="151" name="Shape 151"/>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2" name="Shape 15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8" name="Shape 158"/>
        <p:cNvGrpSpPr/>
        <p:nvPr/>
      </p:nvGrpSpPr>
      <p:grpSpPr>
        <a:xfrm>
          <a:off y="0" x="0"/>
          <a:ext cy="0" cx="0"/>
          <a:chOff y="0" x="0"/>
          <a:chExt cy="0" cx="0"/>
        </a:xfrm>
      </p:grpSpPr>
      <p:sp>
        <p:nvSpPr>
          <p:cNvPr id="159" name="Shape 159"/>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0" name="Shape 16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6" name="Shape 166"/>
        <p:cNvGrpSpPr/>
        <p:nvPr/>
      </p:nvGrpSpPr>
      <p:grpSpPr>
        <a:xfrm>
          <a:off y="0" x="0"/>
          <a:ext cy="0" cx="0"/>
          <a:chOff y="0" x="0"/>
          <a:chExt cy="0" cx="0"/>
        </a:xfrm>
      </p:grpSpPr>
      <p:sp>
        <p:nvSpPr>
          <p:cNvPr id="167" name="Shape 167"/>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8" name="Shape 16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5" name="Shape 17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0" name="Shape 180"/>
        <p:cNvGrpSpPr/>
        <p:nvPr/>
      </p:nvGrpSpPr>
      <p:grpSpPr>
        <a:xfrm>
          <a:off y="0" x="0"/>
          <a:ext cy="0" cx="0"/>
          <a:chOff y="0" x="0"/>
          <a:chExt cy="0" cx="0"/>
        </a:xfrm>
      </p:grpSpPr>
      <p:sp>
        <p:nvSpPr>
          <p:cNvPr id="181" name="Shape 1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2" name="Shape 1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6" name="Shape 186"/>
        <p:cNvGrpSpPr/>
        <p:nvPr/>
      </p:nvGrpSpPr>
      <p:grpSpPr>
        <a:xfrm>
          <a:off y="0" x="0"/>
          <a:ext cy="0" cx="0"/>
          <a:chOff y="0" x="0"/>
          <a:chExt cy="0" cx="0"/>
        </a:xfrm>
      </p:grpSpPr>
      <p:sp>
        <p:nvSpPr>
          <p:cNvPr id="187" name="Shape 1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8" name="Shape 1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2" name="Shape 192"/>
        <p:cNvGrpSpPr/>
        <p:nvPr/>
      </p:nvGrpSpPr>
      <p:grpSpPr>
        <a:xfrm>
          <a:off y="0" x="0"/>
          <a:ext cy="0" cx="0"/>
          <a:chOff y="0" x="0"/>
          <a:chExt cy="0" cx="0"/>
        </a:xfrm>
      </p:grpSpPr>
      <p:sp>
        <p:nvSpPr>
          <p:cNvPr id="193" name="Shape 1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4" name="Shape 19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0" name="Shape 200"/>
        <p:cNvGrpSpPr/>
        <p:nvPr/>
      </p:nvGrpSpPr>
      <p:grpSpPr>
        <a:xfrm>
          <a:off y="0" x="0"/>
          <a:ext cy="0" cx="0"/>
          <a:chOff y="0" x="0"/>
          <a:chExt cy="0" cx="0"/>
        </a:xfrm>
      </p:grpSpPr>
      <p:sp>
        <p:nvSpPr>
          <p:cNvPr id="201" name="Shape 20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2" name="Shape 20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6" name="Shape 206"/>
        <p:cNvGrpSpPr/>
        <p:nvPr/>
      </p:nvGrpSpPr>
      <p:grpSpPr>
        <a:xfrm>
          <a:off y="0" x="0"/>
          <a:ext cy="0" cx="0"/>
          <a:chOff y="0" x="0"/>
          <a:chExt cy="0" cx="0"/>
        </a:xfrm>
      </p:grpSpPr>
      <p:sp>
        <p:nvSpPr>
          <p:cNvPr id="207" name="Shape 20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8" name="Shape 20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2" name="Shape 212"/>
        <p:cNvGrpSpPr/>
        <p:nvPr/>
      </p:nvGrpSpPr>
      <p:grpSpPr>
        <a:xfrm>
          <a:off y="0" x="0"/>
          <a:ext cy="0" cx="0"/>
          <a:chOff y="0" x="0"/>
          <a:chExt cy="0" cx="0"/>
        </a:xfrm>
      </p:grpSpPr>
      <p:sp>
        <p:nvSpPr>
          <p:cNvPr id="213" name="Shape 213"/>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4" name="Shape 21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8" name="Shape 218"/>
        <p:cNvGrpSpPr/>
        <p:nvPr/>
      </p:nvGrpSpPr>
      <p:grpSpPr>
        <a:xfrm>
          <a:off y="0" x="0"/>
          <a:ext cy="0" cx="0"/>
          <a:chOff y="0" x="0"/>
          <a:chExt cy="0" cx="0"/>
        </a:xfrm>
      </p:grpSpPr>
      <p:sp>
        <p:nvSpPr>
          <p:cNvPr id="219" name="Shape 219"/>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0" name="Shape 22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5" name="Shape 225"/>
        <p:cNvGrpSpPr/>
        <p:nvPr/>
      </p:nvGrpSpPr>
      <p:grpSpPr>
        <a:xfrm>
          <a:off y="0" x="0"/>
          <a:ext cy="0" cx="0"/>
          <a:chOff y="0" x="0"/>
          <a:chExt cy="0" cx="0"/>
        </a:xfrm>
      </p:grpSpPr>
      <p:sp>
        <p:nvSpPr>
          <p:cNvPr id="226" name="Shape 22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7" name="Shape 2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1" name="Shape 231"/>
        <p:cNvGrpSpPr/>
        <p:nvPr/>
      </p:nvGrpSpPr>
      <p:grpSpPr>
        <a:xfrm>
          <a:off y="0" x="0"/>
          <a:ext cy="0" cx="0"/>
          <a:chOff y="0" x="0"/>
          <a:chExt cy="0" cx="0"/>
        </a:xfrm>
      </p:grpSpPr>
      <p:sp>
        <p:nvSpPr>
          <p:cNvPr id="232" name="Shape 2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3" name="Shape 2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4" name="Shape 244"/>
        <p:cNvGrpSpPr/>
        <p:nvPr/>
      </p:nvGrpSpPr>
      <p:grpSpPr>
        <a:xfrm>
          <a:off y="0" x="0"/>
          <a:ext cy="0" cx="0"/>
          <a:chOff y="0" x="0"/>
          <a:chExt cy="0" cx="0"/>
        </a:xfrm>
      </p:grpSpPr>
      <p:sp>
        <p:nvSpPr>
          <p:cNvPr id="245" name="Shape 2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6" name="Shape 24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1" name="Shape 251"/>
        <p:cNvGrpSpPr/>
        <p:nvPr/>
      </p:nvGrpSpPr>
      <p:grpSpPr>
        <a:xfrm>
          <a:off y="0" x="0"/>
          <a:ext cy="0" cx="0"/>
          <a:chOff y="0" x="0"/>
          <a:chExt cy="0" cx="0"/>
        </a:xfrm>
      </p:grpSpPr>
      <p:sp>
        <p:nvSpPr>
          <p:cNvPr id="252" name="Shape 2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3" name="Shape 2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9" name="Shape 259"/>
        <p:cNvGrpSpPr/>
        <p:nvPr/>
      </p:nvGrpSpPr>
      <p:grpSpPr>
        <a:xfrm>
          <a:off y="0" x="0"/>
          <a:ext cy="0" cx="0"/>
          <a:chOff y="0" x="0"/>
          <a:chExt cy="0" cx="0"/>
        </a:xfrm>
      </p:grpSpPr>
      <p:sp>
        <p:nvSpPr>
          <p:cNvPr id="260" name="Shape 2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1" name="Shape 2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5" name="Shape 265"/>
        <p:cNvGrpSpPr/>
        <p:nvPr/>
      </p:nvGrpSpPr>
      <p:grpSpPr>
        <a:xfrm>
          <a:off y="0" x="0"/>
          <a:ext cy="0" cx="0"/>
          <a:chOff y="0" x="0"/>
          <a:chExt cy="0" cx="0"/>
        </a:xfrm>
      </p:grpSpPr>
      <p:sp>
        <p:nvSpPr>
          <p:cNvPr id="266" name="Shape 2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7" name="Shape 2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1" name="Shape 271"/>
        <p:cNvGrpSpPr/>
        <p:nvPr/>
      </p:nvGrpSpPr>
      <p:grpSpPr>
        <a:xfrm>
          <a:off y="0" x="0"/>
          <a:ext cy="0" cx="0"/>
          <a:chOff y="0" x="0"/>
          <a:chExt cy="0" cx="0"/>
        </a:xfrm>
      </p:grpSpPr>
      <p:sp>
        <p:nvSpPr>
          <p:cNvPr id="272" name="Shape 27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3" name="Shape 2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7" name="Shape 277"/>
        <p:cNvGrpSpPr/>
        <p:nvPr/>
      </p:nvGrpSpPr>
      <p:grpSpPr>
        <a:xfrm>
          <a:off y="0" x="0"/>
          <a:ext cy="0" cx="0"/>
          <a:chOff y="0" x="0"/>
          <a:chExt cy="0" cx="0"/>
        </a:xfrm>
      </p:grpSpPr>
      <p:sp>
        <p:nvSpPr>
          <p:cNvPr id="278" name="Shape 2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9" name="Shape 2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3" name="Shape 283"/>
        <p:cNvGrpSpPr/>
        <p:nvPr/>
      </p:nvGrpSpPr>
      <p:grpSpPr>
        <a:xfrm>
          <a:off y="0" x="0"/>
          <a:ext cy="0" cx="0"/>
          <a:chOff y="0" x="0"/>
          <a:chExt cy="0" cx="0"/>
        </a:xfrm>
      </p:grpSpPr>
      <p:sp>
        <p:nvSpPr>
          <p:cNvPr id="284" name="Shape 2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5" name="Shape 2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9" name="Shape 289"/>
        <p:cNvGrpSpPr/>
        <p:nvPr/>
      </p:nvGrpSpPr>
      <p:grpSpPr>
        <a:xfrm>
          <a:off y="0" x="0"/>
          <a:ext cy="0" cx="0"/>
          <a:chOff y="0" x="0"/>
          <a:chExt cy="0" cx="0"/>
        </a:xfrm>
      </p:grpSpPr>
      <p:sp>
        <p:nvSpPr>
          <p:cNvPr id="290" name="Shape 29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1" name="Shape 29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5" name="Shape 295"/>
        <p:cNvGrpSpPr/>
        <p:nvPr/>
      </p:nvGrpSpPr>
      <p:grpSpPr>
        <a:xfrm>
          <a:off y="0" x="0"/>
          <a:ext cy="0" cx="0"/>
          <a:chOff y="0" x="0"/>
          <a:chExt cy="0" cx="0"/>
        </a:xfrm>
      </p:grpSpPr>
      <p:sp>
        <p:nvSpPr>
          <p:cNvPr id="296" name="Shape 29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7" name="Shape 29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1" name="Shape 301"/>
        <p:cNvGrpSpPr/>
        <p:nvPr/>
      </p:nvGrpSpPr>
      <p:grpSpPr>
        <a:xfrm>
          <a:off y="0" x="0"/>
          <a:ext cy="0" cx="0"/>
          <a:chOff y="0" x="0"/>
          <a:chExt cy="0" cx="0"/>
        </a:xfrm>
      </p:grpSpPr>
      <p:sp>
        <p:nvSpPr>
          <p:cNvPr id="302" name="Shape 30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3" name="Shape 30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8" name="Shape 308"/>
        <p:cNvGrpSpPr/>
        <p:nvPr/>
      </p:nvGrpSpPr>
      <p:grpSpPr>
        <a:xfrm>
          <a:off y="0" x="0"/>
          <a:ext cy="0" cx="0"/>
          <a:chOff y="0" x="0"/>
          <a:chExt cy="0" cx="0"/>
        </a:xfrm>
      </p:grpSpPr>
      <p:sp>
        <p:nvSpPr>
          <p:cNvPr id="309" name="Shape 30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10" name="Shape 31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7" name="Shape 317"/>
        <p:cNvGrpSpPr/>
        <p:nvPr/>
      </p:nvGrpSpPr>
      <p:grpSpPr>
        <a:xfrm>
          <a:off y="0" x="0"/>
          <a:ext cy="0" cx="0"/>
          <a:chOff y="0" x="0"/>
          <a:chExt cy="0" cx="0"/>
        </a:xfrm>
      </p:grpSpPr>
      <p:sp>
        <p:nvSpPr>
          <p:cNvPr id="318" name="Shape 31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19" name="Shape 31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3" name="Shape 323"/>
        <p:cNvGrpSpPr/>
        <p:nvPr/>
      </p:nvGrpSpPr>
      <p:grpSpPr>
        <a:xfrm>
          <a:off y="0" x="0"/>
          <a:ext cy="0" cx="0"/>
          <a:chOff y="0" x="0"/>
          <a:chExt cy="0" cx="0"/>
        </a:xfrm>
      </p:grpSpPr>
      <p:sp>
        <p:nvSpPr>
          <p:cNvPr id="324" name="Shape 324"/>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25" name="Shape 32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9" name="Shape 329"/>
        <p:cNvGrpSpPr/>
        <p:nvPr/>
      </p:nvGrpSpPr>
      <p:grpSpPr>
        <a:xfrm>
          <a:off y="0" x="0"/>
          <a:ext cy="0" cx="0"/>
          <a:chOff y="0" x="0"/>
          <a:chExt cy="0" cx="0"/>
        </a:xfrm>
      </p:grpSpPr>
      <p:sp>
        <p:nvSpPr>
          <p:cNvPr id="330" name="Shape 330"/>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1" name="Shape 33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5" name="Shape 335"/>
        <p:cNvGrpSpPr/>
        <p:nvPr/>
      </p:nvGrpSpPr>
      <p:grpSpPr>
        <a:xfrm>
          <a:off y="0" x="0"/>
          <a:ext cy="0" cx="0"/>
          <a:chOff y="0" x="0"/>
          <a:chExt cy="0" cx="0"/>
        </a:xfrm>
      </p:grpSpPr>
      <p:sp>
        <p:nvSpPr>
          <p:cNvPr id="336" name="Shape 33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7" name="Shape 3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1" name="Shape 341"/>
        <p:cNvGrpSpPr/>
        <p:nvPr/>
      </p:nvGrpSpPr>
      <p:grpSpPr>
        <a:xfrm>
          <a:off y="0" x="0"/>
          <a:ext cy="0" cx="0"/>
          <a:chOff y="0" x="0"/>
          <a:chExt cy="0" cx="0"/>
        </a:xfrm>
      </p:grpSpPr>
      <p:sp>
        <p:nvSpPr>
          <p:cNvPr id="342" name="Shape 3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3" name="Shape 34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7" name="Shape 347"/>
        <p:cNvGrpSpPr/>
        <p:nvPr/>
      </p:nvGrpSpPr>
      <p:grpSpPr>
        <a:xfrm>
          <a:off y="0" x="0"/>
          <a:ext cy="0" cx="0"/>
          <a:chOff y="0" x="0"/>
          <a:chExt cy="0" cx="0"/>
        </a:xfrm>
      </p:grpSpPr>
      <p:sp>
        <p:nvSpPr>
          <p:cNvPr id="348" name="Shape 3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9" name="Shape 3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3" name="Shape 353"/>
        <p:cNvGrpSpPr/>
        <p:nvPr/>
      </p:nvGrpSpPr>
      <p:grpSpPr>
        <a:xfrm>
          <a:off y="0" x="0"/>
          <a:ext cy="0" cx="0"/>
          <a:chOff y="0" x="0"/>
          <a:chExt cy="0" cx="0"/>
        </a:xfrm>
      </p:grpSpPr>
      <p:sp>
        <p:nvSpPr>
          <p:cNvPr id="354" name="Shape 3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5" name="Shape 35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9" name="Shape 359"/>
        <p:cNvGrpSpPr/>
        <p:nvPr/>
      </p:nvGrpSpPr>
      <p:grpSpPr>
        <a:xfrm>
          <a:off y="0" x="0"/>
          <a:ext cy="0" cx="0"/>
          <a:chOff y="0" x="0"/>
          <a:chExt cy="0" cx="0"/>
        </a:xfrm>
      </p:grpSpPr>
      <p:sp>
        <p:nvSpPr>
          <p:cNvPr id="360" name="Shape 3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61" name="Shape 3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5" name="Shape 365"/>
        <p:cNvGrpSpPr/>
        <p:nvPr/>
      </p:nvGrpSpPr>
      <p:grpSpPr>
        <a:xfrm>
          <a:off y="0" x="0"/>
          <a:ext cy="0" cx="0"/>
          <a:chOff y="0" x="0"/>
          <a:chExt cy="0" cx="0"/>
        </a:xfrm>
      </p:grpSpPr>
      <p:sp>
        <p:nvSpPr>
          <p:cNvPr id="366" name="Shape 366"/>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67" name="Shape 3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3" name="Shape 373"/>
        <p:cNvGrpSpPr/>
        <p:nvPr/>
      </p:nvGrpSpPr>
      <p:grpSpPr>
        <a:xfrm>
          <a:off y="0" x="0"/>
          <a:ext cy="0" cx="0"/>
          <a:chOff y="0" x="0"/>
          <a:chExt cy="0" cx="0"/>
        </a:xfrm>
      </p:grpSpPr>
      <p:sp>
        <p:nvSpPr>
          <p:cNvPr id="374" name="Shape 374"/>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75" name="Shape 37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9" name="Shape 379"/>
        <p:cNvGrpSpPr/>
        <p:nvPr/>
      </p:nvGrpSpPr>
      <p:grpSpPr>
        <a:xfrm>
          <a:off y="0" x="0"/>
          <a:ext cy="0" cx="0"/>
          <a:chOff y="0" x="0"/>
          <a:chExt cy="0" cx="0"/>
        </a:xfrm>
      </p:grpSpPr>
      <p:sp>
        <p:nvSpPr>
          <p:cNvPr id="380" name="Shape 380"/>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1" name="Shape 3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5" name="Shape 385"/>
        <p:cNvGrpSpPr/>
        <p:nvPr/>
      </p:nvGrpSpPr>
      <p:grpSpPr>
        <a:xfrm>
          <a:off y="0" x="0"/>
          <a:ext cy="0" cx="0"/>
          <a:chOff y="0" x="0"/>
          <a:chExt cy="0" cx="0"/>
        </a:xfrm>
      </p:grpSpPr>
      <p:sp>
        <p:nvSpPr>
          <p:cNvPr id="386" name="Shape 386"/>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7" name="Shape 38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1" name="Shape 391"/>
        <p:cNvGrpSpPr/>
        <p:nvPr/>
      </p:nvGrpSpPr>
      <p:grpSpPr>
        <a:xfrm>
          <a:off y="0" x="0"/>
          <a:ext cy="0" cx="0"/>
          <a:chOff y="0" x="0"/>
          <a:chExt cy="0" cx="0"/>
        </a:xfrm>
      </p:grpSpPr>
      <p:sp>
        <p:nvSpPr>
          <p:cNvPr id="392" name="Shape 392"/>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3" name="Shape 39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7" name="Shape 397"/>
        <p:cNvGrpSpPr/>
        <p:nvPr/>
      </p:nvGrpSpPr>
      <p:grpSpPr>
        <a:xfrm>
          <a:off y="0" x="0"/>
          <a:ext cy="0" cx="0"/>
          <a:chOff y="0" x="0"/>
          <a:chExt cy="0" cx="0"/>
        </a:xfrm>
      </p:grpSpPr>
      <p:sp>
        <p:nvSpPr>
          <p:cNvPr id="398" name="Shape 398"/>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9" name="Shape 39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3" name="Shape 403"/>
        <p:cNvGrpSpPr/>
        <p:nvPr/>
      </p:nvGrpSpPr>
      <p:grpSpPr>
        <a:xfrm>
          <a:off y="0" x="0"/>
          <a:ext cy="0" cx="0"/>
          <a:chOff y="0" x="0"/>
          <a:chExt cy="0" cx="0"/>
        </a:xfrm>
      </p:grpSpPr>
      <p:sp>
        <p:nvSpPr>
          <p:cNvPr id="404" name="Shape 404"/>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05" name="Shape 40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9" name="Shape 409"/>
        <p:cNvGrpSpPr/>
        <p:nvPr/>
      </p:nvGrpSpPr>
      <p:grpSpPr>
        <a:xfrm>
          <a:off y="0" x="0"/>
          <a:ext cy="0" cx="0"/>
          <a:chOff y="0" x="0"/>
          <a:chExt cy="0" cx="0"/>
        </a:xfrm>
      </p:grpSpPr>
      <p:sp>
        <p:nvSpPr>
          <p:cNvPr id="410" name="Shape 41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1" name="Shape 4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5" name="Shape 415"/>
        <p:cNvGrpSpPr/>
        <p:nvPr/>
      </p:nvGrpSpPr>
      <p:grpSpPr>
        <a:xfrm>
          <a:off y="0" x="0"/>
          <a:ext cy="0" cx="0"/>
          <a:chOff y="0" x="0"/>
          <a:chExt cy="0" cx="0"/>
        </a:xfrm>
      </p:grpSpPr>
      <p:sp>
        <p:nvSpPr>
          <p:cNvPr id="416" name="Shape 416"/>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7" name="Shape 41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1" name="Shape 421"/>
        <p:cNvGrpSpPr/>
        <p:nvPr/>
      </p:nvGrpSpPr>
      <p:grpSpPr>
        <a:xfrm>
          <a:off y="0" x="0"/>
          <a:ext cy="0" cx="0"/>
          <a:chOff y="0" x="0"/>
          <a:chExt cy="0" cx="0"/>
        </a:xfrm>
      </p:grpSpPr>
      <p:sp>
        <p:nvSpPr>
          <p:cNvPr id="422" name="Shape 422"/>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23" name="Shape 42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7" name="Shape 427"/>
        <p:cNvGrpSpPr/>
        <p:nvPr/>
      </p:nvGrpSpPr>
      <p:grpSpPr>
        <a:xfrm>
          <a:off y="0" x="0"/>
          <a:ext cy="0" cx="0"/>
          <a:chOff y="0" x="0"/>
          <a:chExt cy="0" cx="0"/>
        </a:xfrm>
      </p:grpSpPr>
      <p:sp>
        <p:nvSpPr>
          <p:cNvPr id="428" name="Shape 42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29" name="Shape 4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3" name="Shape 433"/>
        <p:cNvGrpSpPr/>
        <p:nvPr/>
      </p:nvGrpSpPr>
      <p:grpSpPr>
        <a:xfrm>
          <a:off y="0" x="0"/>
          <a:ext cy="0" cx="0"/>
          <a:chOff y="0" x="0"/>
          <a:chExt cy="0" cx="0"/>
        </a:xfrm>
      </p:grpSpPr>
      <p:sp>
        <p:nvSpPr>
          <p:cNvPr id="434" name="Shape 4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35" name="Shape 4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9" name="Shape 439"/>
        <p:cNvGrpSpPr/>
        <p:nvPr/>
      </p:nvGrpSpPr>
      <p:grpSpPr>
        <a:xfrm>
          <a:off y="0" x="0"/>
          <a:ext cy="0" cx="0"/>
          <a:chOff y="0" x="0"/>
          <a:chExt cy="0" cx="0"/>
        </a:xfrm>
      </p:grpSpPr>
      <p:sp>
        <p:nvSpPr>
          <p:cNvPr id="440" name="Shape 440"/>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1" name="Shape 4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5" name="Shape 445"/>
        <p:cNvGrpSpPr/>
        <p:nvPr/>
      </p:nvGrpSpPr>
      <p:grpSpPr>
        <a:xfrm>
          <a:off y="0" x="0"/>
          <a:ext cy="0" cx="0"/>
          <a:chOff y="0" x="0"/>
          <a:chExt cy="0" cx="0"/>
        </a:xfrm>
      </p:grpSpPr>
      <p:sp>
        <p:nvSpPr>
          <p:cNvPr id="446" name="Shape 446"/>
          <p:cNvSpPr/>
          <p:nvPr>
            <p:ph idx="2" type="sldImg"/>
          </p:nvPr>
        </p:nvSpPr>
        <p:spPr>
          <a:xfrm>
            <a:off y="685800" x="381175"/>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7" name="Shape 44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1" name="Shape 451"/>
        <p:cNvGrpSpPr/>
        <p:nvPr/>
      </p:nvGrpSpPr>
      <p:grpSpPr>
        <a:xfrm>
          <a:off y="0" x="0"/>
          <a:ext cy="0" cx="0"/>
          <a:chOff y="0" x="0"/>
          <a:chExt cy="0" cx="0"/>
        </a:xfrm>
      </p:grpSpPr>
      <p:sp>
        <p:nvSpPr>
          <p:cNvPr id="452" name="Shape 4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3" name="Shape 4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7" name="Shape 457"/>
        <p:cNvGrpSpPr/>
        <p:nvPr/>
      </p:nvGrpSpPr>
      <p:grpSpPr>
        <a:xfrm>
          <a:off y="0" x="0"/>
          <a:ext cy="0" cx="0"/>
          <a:chOff y="0" x="0"/>
          <a:chExt cy="0" cx="0"/>
        </a:xfrm>
      </p:grpSpPr>
      <p:sp>
        <p:nvSpPr>
          <p:cNvPr id="458" name="Shape 45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9" name="Shape 4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3" name="Shape 463"/>
        <p:cNvGrpSpPr/>
        <p:nvPr/>
      </p:nvGrpSpPr>
      <p:grpSpPr>
        <a:xfrm>
          <a:off y="0" x="0"/>
          <a:ext cy="0" cx="0"/>
          <a:chOff y="0" x="0"/>
          <a:chExt cy="0" cx="0"/>
        </a:xfrm>
      </p:grpSpPr>
      <p:sp>
        <p:nvSpPr>
          <p:cNvPr id="464" name="Shape 4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65" name="Shape 4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9" name="Shape 469"/>
        <p:cNvGrpSpPr/>
        <p:nvPr/>
      </p:nvGrpSpPr>
      <p:grpSpPr>
        <a:xfrm>
          <a:off y="0" x="0"/>
          <a:ext cy="0" cx="0"/>
          <a:chOff y="0" x="0"/>
          <a:chExt cy="0" cx="0"/>
        </a:xfrm>
      </p:grpSpPr>
      <p:sp>
        <p:nvSpPr>
          <p:cNvPr id="470" name="Shape 47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71" name="Shape 47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5" name="Shape 475"/>
        <p:cNvGrpSpPr/>
        <p:nvPr/>
      </p:nvGrpSpPr>
      <p:grpSpPr>
        <a:xfrm>
          <a:off y="0" x="0"/>
          <a:ext cy="0" cx="0"/>
          <a:chOff y="0" x="0"/>
          <a:chExt cy="0" cx="0"/>
        </a:xfrm>
      </p:grpSpPr>
      <p:sp>
        <p:nvSpPr>
          <p:cNvPr id="476" name="Shape 47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77" name="Shape 47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8" name="Shape 498"/>
        <p:cNvGrpSpPr/>
        <p:nvPr/>
      </p:nvGrpSpPr>
      <p:grpSpPr>
        <a:xfrm>
          <a:off y="0" x="0"/>
          <a:ext cy="0" cx="0"/>
          <a:chOff y="0" x="0"/>
          <a:chExt cy="0" cx="0"/>
        </a:xfrm>
      </p:grpSpPr>
      <p:sp>
        <p:nvSpPr>
          <p:cNvPr id="499" name="Shape 4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0" name="Shape 50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1" name="Shape 521"/>
        <p:cNvGrpSpPr/>
        <p:nvPr/>
      </p:nvGrpSpPr>
      <p:grpSpPr>
        <a:xfrm>
          <a:off y="0" x="0"/>
          <a:ext cy="0" cx="0"/>
          <a:chOff y="0" x="0"/>
          <a:chExt cy="0" cx="0"/>
        </a:xfrm>
      </p:grpSpPr>
      <p:sp>
        <p:nvSpPr>
          <p:cNvPr id="522" name="Shape 52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3" name="Shape 52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3" name="Shape 543"/>
        <p:cNvGrpSpPr/>
        <p:nvPr/>
      </p:nvGrpSpPr>
      <p:grpSpPr>
        <a:xfrm>
          <a:off y="0" x="0"/>
          <a:ext cy="0" cx="0"/>
          <a:chOff y="0" x="0"/>
          <a:chExt cy="0" cx="0"/>
        </a:xfrm>
      </p:grpSpPr>
      <p:sp>
        <p:nvSpPr>
          <p:cNvPr id="544" name="Shape 5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45" name="Shape 54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6" name="Shape 566"/>
        <p:cNvGrpSpPr/>
        <p:nvPr/>
      </p:nvGrpSpPr>
      <p:grpSpPr>
        <a:xfrm>
          <a:off y="0" x="0"/>
          <a:ext cy="0" cx="0"/>
          <a:chOff y="0" x="0"/>
          <a:chExt cy="0" cx="0"/>
        </a:xfrm>
      </p:grpSpPr>
      <p:sp>
        <p:nvSpPr>
          <p:cNvPr id="567" name="Shape 56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8" name="Shape 56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2" name="Shape 572"/>
        <p:cNvGrpSpPr/>
        <p:nvPr/>
      </p:nvGrpSpPr>
      <p:grpSpPr>
        <a:xfrm>
          <a:off y="0" x="0"/>
          <a:ext cy="0" cx="0"/>
          <a:chOff y="0" x="0"/>
          <a:chExt cy="0" cx="0"/>
        </a:xfrm>
      </p:grpSpPr>
      <p:sp>
        <p:nvSpPr>
          <p:cNvPr id="573" name="Shape 57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4" name="Shape 5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8" name="Shape 578"/>
        <p:cNvGrpSpPr/>
        <p:nvPr/>
      </p:nvGrpSpPr>
      <p:grpSpPr>
        <a:xfrm>
          <a:off y="0" x="0"/>
          <a:ext cy="0" cx="0"/>
          <a:chOff y="0" x="0"/>
          <a:chExt cy="0" cx="0"/>
        </a:xfrm>
      </p:grpSpPr>
      <p:sp>
        <p:nvSpPr>
          <p:cNvPr id="579" name="Shape 57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0" name="Shape 58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4" name="Shape 584"/>
        <p:cNvGrpSpPr/>
        <p:nvPr/>
      </p:nvGrpSpPr>
      <p:grpSpPr>
        <a:xfrm>
          <a:off y="0" x="0"/>
          <a:ext cy="0" cx="0"/>
          <a:chOff y="0" x="0"/>
          <a:chExt cy="0" cx="0"/>
        </a:xfrm>
      </p:grpSpPr>
      <p:sp>
        <p:nvSpPr>
          <p:cNvPr id="585" name="Shape 58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6" name="Shape 5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7" name="Shape 607"/>
        <p:cNvGrpSpPr/>
        <p:nvPr/>
      </p:nvGrpSpPr>
      <p:grpSpPr>
        <a:xfrm>
          <a:off y="0" x="0"/>
          <a:ext cy="0" cx="0"/>
          <a:chOff y="0" x="0"/>
          <a:chExt cy="0" cx="0"/>
        </a:xfrm>
      </p:grpSpPr>
      <p:sp>
        <p:nvSpPr>
          <p:cNvPr id="608" name="Shape 60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09" name="Shape 60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3" name="Shape 613"/>
        <p:cNvGrpSpPr/>
        <p:nvPr/>
      </p:nvGrpSpPr>
      <p:grpSpPr>
        <a:xfrm>
          <a:off y="0" x="0"/>
          <a:ext cy="0" cx="0"/>
          <a:chOff y="0" x="0"/>
          <a:chExt cy="0" cx="0"/>
        </a:xfrm>
      </p:grpSpPr>
      <p:sp>
        <p:nvSpPr>
          <p:cNvPr id="614" name="Shape 61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15" name="Shape 61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1" name="Shape 621"/>
        <p:cNvGrpSpPr/>
        <p:nvPr/>
      </p:nvGrpSpPr>
      <p:grpSpPr>
        <a:xfrm>
          <a:off y="0" x="0"/>
          <a:ext cy="0" cx="0"/>
          <a:chOff y="0" x="0"/>
          <a:chExt cy="0" cx="0"/>
        </a:xfrm>
      </p:grpSpPr>
      <p:sp>
        <p:nvSpPr>
          <p:cNvPr id="622" name="Shape 62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3" name="Shape 62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7" name="Shape 627"/>
        <p:cNvGrpSpPr/>
        <p:nvPr/>
      </p:nvGrpSpPr>
      <p:grpSpPr>
        <a:xfrm>
          <a:off y="0" x="0"/>
          <a:ext cy="0" cx="0"/>
          <a:chOff y="0" x="0"/>
          <a:chExt cy="0" cx="0"/>
        </a:xfrm>
      </p:grpSpPr>
      <p:sp>
        <p:nvSpPr>
          <p:cNvPr id="628" name="Shape 62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9" name="Shape 6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3" name="Shape 633"/>
        <p:cNvGrpSpPr/>
        <p:nvPr/>
      </p:nvGrpSpPr>
      <p:grpSpPr>
        <a:xfrm>
          <a:off y="0" x="0"/>
          <a:ext cy="0" cx="0"/>
          <a:chOff y="0" x="0"/>
          <a:chExt cy="0" cx="0"/>
        </a:xfrm>
      </p:grpSpPr>
      <p:sp>
        <p:nvSpPr>
          <p:cNvPr id="634" name="Shape 6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5" name="Shape 6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9" name="Shape 639"/>
        <p:cNvGrpSpPr/>
        <p:nvPr/>
      </p:nvGrpSpPr>
      <p:grpSpPr>
        <a:xfrm>
          <a:off y="0" x="0"/>
          <a:ext cy="0" cx="0"/>
          <a:chOff y="0" x="0"/>
          <a:chExt cy="0" cx="0"/>
        </a:xfrm>
      </p:grpSpPr>
      <p:sp>
        <p:nvSpPr>
          <p:cNvPr id="640" name="Shape 64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1" name="Shape 6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9" name="Shape 8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2914648" x="0"/>
            <a:ext cy="2228999"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9" name="Shape 9"/>
          <p:cNvCxnSpPr/>
          <p:nvPr/>
        </p:nvCxnSpPr>
        <p:spPr>
          <a:xfrm>
            <a:off y="2914649" x="0"/>
            <a:ext cy="0" cx="9144000"/>
          </a:xfrm>
          <a:prstGeom prst="straightConnector1">
            <a:avLst/>
          </a:prstGeom>
          <a:noFill/>
          <a:ln w="28575" cap="flat">
            <a:solidFill>
              <a:schemeClr val="dk1"/>
            </a:solidFill>
            <a:prstDash val="solid"/>
            <a:round/>
            <a:headEnd w="med" len="med" type="none"/>
            <a:tailEnd w="med" len="med" type="none"/>
          </a:ln>
        </p:spPr>
      </p:cxnSp>
      <p:sp>
        <p:nvSpPr>
          <p:cNvPr id="10" name="Shape 10"/>
          <p:cNvSpPr txBox="1"/>
          <p:nvPr>
            <p:ph type="ctrTitle"/>
          </p:nvPr>
        </p:nvSpPr>
        <p:spPr>
          <a:xfrm>
            <a:off y="1618313" x="685800"/>
            <a:ext cy="1238099" cx="7772400"/>
          </a:xfrm>
          <a:prstGeom prst="rect">
            <a:avLst/>
          </a:prstGeom>
        </p:spPr>
        <p:txBody>
          <a:bodyPr bIns="91425" rIns="91425" lIns="91425" tIns="91425" anchor="b" anchorCtr="0"/>
          <a:lstStyle>
            <a:lvl1pPr>
              <a:spcBef>
                <a:spcPts val="0"/>
              </a:spcBef>
              <a:buClr>
                <a:schemeClr val="dk2"/>
              </a:buClr>
              <a:buSzPct val="100000"/>
              <a:defRPr sz="4800">
                <a:solidFill>
                  <a:schemeClr val="dk2"/>
                </a:solidFill>
              </a:defRPr>
            </a:lvl1pPr>
            <a:lvl2pPr>
              <a:spcBef>
                <a:spcPts val="0"/>
              </a:spcBef>
              <a:buClr>
                <a:schemeClr val="dk2"/>
              </a:buClr>
              <a:buSzPct val="100000"/>
              <a:defRPr sz="4800">
                <a:solidFill>
                  <a:schemeClr val="dk2"/>
                </a:solidFill>
              </a:defRPr>
            </a:lvl2pPr>
            <a:lvl3pPr>
              <a:spcBef>
                <a:spcPts val="0"/>
              </a:spcBef>
              <a:buClr>
                <a:schemeClr val="dk2"/>
              </a:buClr>
              <a:buSzPct val="100000"/>
              <a:defRPr sz="4800">
                <a:solidFill>
                  <a:schemeClr val="dk2"/>
                </a:solidFill>
              </a:defRPr>
            </a:lvl3pPr>
            <a:lvl4pPr>
              <a:spcBef>
                <a:spcPts val="0"/>
              </a:spcBef>
              <a:buClr>
                <a:schemeClr val="dk2"/>
              </a:buClr>
              <a:buSzPct val="100000"/>
              <a:defRPr sz="4800">
                <a:solidFill>
                  <a:schemeClr val="dk2"/>
                </a:solidFill>
              </a:defRPr>
            </a:lvl4pPr>
            <a:lvl5pPr>
              <a:spcBef>
                <a:spcPts val="0"/>
              </a:spcBef>
              <a:buClr>
                <a:schemeClr val="dk2"/>
              </a:buClr>
              <a:buSzPct val="100000"/>
              <a:defRPr sz="4800">
                <a:solidFill>
                  <a:schemeClr val="dk2"/>
                </a:solidFill>
              </a:defRPr>
            </a:lvl5pPr>
            <a:lvl6pPr>
              <a:spcBef>
                <a:spcPts val="0"/>
              </a:spcBef>
              <a:buClr>
                <a:schemeClr val="dk2"/>
              </a:buClr>
              <a:buSzPct val="100000"/>
              <a:defRPr sz="4800">
                <a:solidFill>
                  <a:schemeClr val="dk2"/>
                </a:solidFill>
              </a:defRPr>
            </a:lvl6pPr>
            <a:lvl7pPr>
              <a:spcBef>
                <a:spcPts val="0"/>
              </a:spcBef>
              <a:buClr>
                <a:schemeClr val="dk2"/>
              </a:buClr>
              <a:buSzPct val="100000"/>
              <a:defRPr sz="4800">
                <a:solidFill>
                  <a:schemeClr val="dk2"/>
                </a:solidFill>
              </a:defRPr>
            </a:lvl7pPr>
            <a:lvl8pPr>
              <a:spcBef>
                <a:spcPts val="0"/>
              </a:spcBef>
              <a:buClr>
                <a:schemeClr val="dk2"/>
              </a:buClr>
              <a:buSzPct val="100000"/>
              <a:defRPr sz="4800">
                <a:solidFill>
                  <a:schemeClr val="dk2"/>
                </a:solidFill>
              </a:defRPr>
            </a:lvl8pPr>
            <a:lvl9pPr>
              <a:spcBef>
                <a:spcPts val="0"/>
              </a:spcBef>
              <a:buClr>
                <a:schemeClr val="dk2"/>
              </a:buClr>
              <a:buSzPct val="100000"/>
              <a:defRPr sz="4800">
                <a:solidFill>
                  <a:schemeClr val="dk2"/>
                </a:solidFill>
              </a:defRPr>
            </a:lvl9pPr>
          </a:lstStyle>
          <a:p/>
        </p:txBody>
      </p:sp>
      <p:sp>
        <p:nvSpPr>
          <p:cNvPr id="11" name="Shape 11"/>
          <p:cNvSpPr txBox="1"/>
          <p:nvPr>
            <p:ph idx="1" type="subTitle"/>
          </p:nvPr>
        </p:nvSpPr>
        <p:spPr>
          <a:xfrm>
            <a:off y="2964777" x="685800"/>
            <a:ext cy="944700" cx="7772400"/>
          </a:xfrm>
          <a:prstGeom prst="rect">
            <a:avLst/>
          </a:prstGeom>
        </p:spPr>
        <p:txBody>
          <a:bodyPr bIns="91425" rIns="91425" lIns="91425" tIns="91425" anchor="t" anchorCtr="0"/>
          <a:lstStyle>
            <a:lvl1pPr>
              <a:spcBef>
                <a:spcPts val="0"/>
              </a:spcBef>
              <a:buClr>
                <a:schemeClr val="lt2"/>
              </a:buClr>
              <a:buSzPct val="100000"/>
              <a:buNone/>
              <a:defRPr sz="3600">
                <a:solidFill>
                  <a:schemeClr val="lt2"/>
                </a:solidFill>
              </a:defRPr>
            </a:lvl1pPr>
            <a:lvl2pPr>
              <a:spcBef>
                <a:spcPts val="0"/>
              </a:spcBef>
              <a:buClr>
                <a:schemeClr val="lt2"/>
              </a:buClr>
              <a:buSzPct val="100000"/>
              <a:buNone/>
              <a:defRPr sz="3600">
                <a:solidFill>
                  <a:schemeClr val="lt2"/>
                </a:solidFill>
              </a:defRPr>
            </a:lvl2pPr>
            <a:lvl3pPr>
              <a:spcBef>
                <a:spcPts val="0"/>
              </a:spcBef>
              <a:buClr>
                <a:schemeClr val="lt2"/>
              </a:buClr>
              <a:buSzPct val="100000"/>
              <a:buNone/>
              <a:defRPr sz="3600">
                <a:solidFill>
                  <a:schemeClr val="lt2"/>
                </a:solidFill>
              </a:defRPr>
            </a:lvl3pPr>
            <a:lvl4pPr>
              <a:spcBef>
                <a:spcPts val="0"/>
              </a:spcBef>
              <a:buClr>
                <a:schemeClr val="lt2"/>
              </a:buClr>
              <a:buSzPct val="100000"/>
              <a:buNone/>
              <a:defRPr sz="3600">
                <a:solidFill>
                  <a:schemeClr val="lt2"/>
                </a:solidFill>
              </a:defRPr>
            </a:lvl4pPr>
            <a:lvl5pPr>
              <a:spcBef>
                <a:spcPts val="0"/>
              </a:spcBef>
              <a:buClr>
                <a:schemeClr val="lt2"/>
              </a:buClr>
              <a:buSzPct val="100000"/>
              <a:buNone/>
              <a:defRPr sz="3600">
                <a:solidFill>
                  <a:schemeClr val="lt2"/>
                </a:solidFill>
              </a:defRPr>
            </a:lvl5pPr>
            <a:lvl6pPr>
              <a:spcBef>
                <a:spcPts val="0"/>
              </a:spcBef>
              <a:buClr>
                <a:schemeClr val="lt2"/>
              </a:buClr>
              <a:buSzPct val="100000"/>
              <a:buNone/>
              <a:defRPr sz="3600">
                <a:solidFill>
                  <a:schemeClr val="lt2"/>
                </a:solidFill>
              </a:defRPr>
            </a:lvl6pPr>
            <a:lvl7pPr>
              <a:spcBef>
                <a:spcPts val="0"/>
              </a:spcBef>
              <a:buClr>
                <a:schemeClr val="lt2"/>
              </a:buClr>
              <a:buSzPct val="100000"/>
              <a:buNone/>
              <a:defRPr sz="3600">
                <a:solidFill>
                  <a:schemeClr val="lt2"/>
                </a:solidFill>
              </a:defRPr>
            </a:lvl7pPr>
            <a:lvl8pPr>
              <a:spcBef>
                <a:spcPts val="0"/>
              </a:spcBef>
              <a:buClr>
                <a:schemeClr val="lt2"/>
              </a:buClr>
              <a:buSzPct val="100000"/>
              <a:buNone/>
              <a:defRPr sz="3600">
                <a:solidFill>
                  <a:schemeClr val="lt2"/>
                </a:solidFill>
              </a:defRPr>
            </a:lvl8pPr>
            <a:lvl9pPr>
              <a:spcBef>
                <a:spcPts val="0"/>
              </a:spcBef>
              <a:buClr>
                <a:schemeClr val="lt2"/>
              </a:buClr>
              <a:buSzPct val="100000"/>
              <a:buNone/>
              <a:defRPr sz="36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0" x="0"/>
            <a:ext cy="1127700"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14" name="Shape 14"/>
          <p:cNvCxnSpPr/>
          <p:nvPr/>
        </p:nvCxnSpPr>
        <p:spPr>
          <a:xfrm>
            <a:off y="1127679" x="0"/>
            <a:ext cy="0" cx="9144000"/>
          </a:xfrm>
          <a:prstGeom prst="straightConnector1">
            <a:avLst/>
          </a:prstGeom>
          <a:noFill/>
          <a:ln w="28575" cap="flat">
            <a:solidFill>
              <a:schemeClr val="dk1"/>
            </a:solidFill>
            <a:prstDash val="solid"/>
            <a:round/>
            <a:headEnd w="med" len="med" type="none"/>
            <a:tailEnd w="med" len="med" type="none"/>
          </a:ln>
        </p:spPr>
      </p:cxnSp>
      <p:sp>
        <p:nvSpPr>
          <p:cNvPr id="15" name="Shape 15"/>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0" x="0"/>
            <a:ext cy="1127700"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19" name="Shape 19"/>
          <p:cNvCxnSpPr/>
          <p:nvPr/>
        </p:nvCxnSpPr>
        <p:spPr>
          <a:xfrm>
            <a:off y="1127679" x="0"/>
            <a:ext cy="0" cx="9144000"/>
          </a:xfrm>
          <a:prstGeom prst="straightConnector1">
            <a:avLst/>
          </a:prstGeom>
          <a:noFill/>
          <a:ln w="28575" cap="flat">
            <a:solidFill>
              <a:schemeClr val="dk1"/>
            </a:solidFill>
            <a:prstDash val="solid"/>
            <a:round/>
            <a:headEnd w="med" len="med" type="none"/>
            <a:tailEnd w="med" len="med" type="none"/>
          </a:ln>
        </p:spPr>
      </p:cxnSp>
      <p:sp>
        <p:nvSpPr>
          <p:cNvPr id="20" name="Shape 20"/>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y="0" x="0"/>
          <a:ext cy="0" cx="0"/>
          <a:chOff y="0" x="0"/>
          <a:chExt cy="0" cx="0"/>
        </a:xfrm>
      </p:grpSpPr>
      <p:sp>
        <p:nvSpPr>
          <p:cNvPr id="24" name="Shape 24"/>
          <p:cNvSpPr/>
          <p:nvPr/>
        </p:nvSpPr>
        <p:spPr>
          <a:xfrm>
            <a:off y="0" x="0"/>
            <a:ext cy="1127700"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25" name="Shape 25"/>
          <p:cNvCxnSpPr/>
          <p:nvPr/>
        </p:nvCxnSpPr>
        <p:spPr>
          <a:xfrm>
            <a:off y="1127679" x="0"/>
            <a:ext cy="0" cx="9144000"/>
          </a:xfrm>
          <a:prstGeom prst="straightConnector1">
            <a:avLst/>
          </a:prstGeom>
          <a:noFill/>
          <a:ln w="28575" cap="flat">
            <a:solidFill>
              <a:schemeClr val="dk1"/>
            </a:solidFill>
            <a:prstDash val="solid"/>
            <a:round/>
            <a:headEnd w="med" len="med" type="none"/>
            <a:tailEnd w="med" len="med" type="none"/>
          </a:ln>
        </p:spPr>
      </p:cxnSp>
      <p:sp>
        <p:nvSpPr>
          <p:cNvPr id="26" name="Shape 26"/>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7" name="Shape 27"/>
        <p:cNvGrpSpPr/>
        <p:nvPr/>
      </p:nvGrpSpPr>
      <p:grpSpPr>
        <a:xfrm>
          <a:off y="0" x="0"/>
          <a:ext cy="0" cx="0"/>
          <a:chOff y="0" x="0"/>
          <a:chExt cy="0" cx="0"/>
        </a:xfrm>
      </p:grpSpPr>
      <p:sp>
        <p:nvSpPr>
          <p:cNvPr id="28" name="Shape 28"/>
          <p:cNvSpPr/>
          <p:nvPr/>
        </p:nvSpPr>
        <p:spPr>
          <a:xfrm>
            <a:off y="4225081" x="0"/>
            <a:ext cy="918300"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29" name="Shape 29"/>
          <p:cNvCxnSpPr/>
          <p:nvPr/>
        </p:nvCxnSpPr>
        <p:spPr>
          <a:xfrm>
            <a:off y="4225081" x="0"/>
            <a:ext cy="0" cx="9144000"/>
          </a:xfrm>
          <a:prstGeom prst="straightConnector1">
            <a:avLst/>
          </a:prstGeom>
          <a:noFill/>
          <a:ln w="28575" cap="flat">
            <a:solidFill>
              <a:schemeClr val="dk1"/>
            </a:solidFill>
            <a:prstDash val="solid"/>
            <a:round/>
            <a:headEnd w="med" len="med" type="none"/>
            <a:tailEnd w="med" len="med" type="none"/>
          </a:ln>
        </p:spPr>
      </p:cxnSp>
      <p:sp>
        <p:nvSpPr>
          <p:cNvPr id="30" name="Shape 30"/>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Clr>
                <a:schemeClr val="lt1"/>
              </a:buClr>
              <a:buSzPct val="100000"/>
              <a:buNone/>
              <a:defRPr sz="18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1pPr>
            <a:lvl2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2pPr>
            <a:lvl3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3pPr>
            <a:lvl4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4pPr>
            <a:lvl5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5pPr>
            <a:lvl6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6pPr>
            <a:lvl7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7pPr>
            <a:lvl8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8pPr>
            <a:lvl9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2"/>
              </a:buClr>
              <a:buSzPct val="100000"/>
              <a:buFont typeface="Trebuchet MS"/>
              <a:defRPr sz="3000">
                <a:solidFill>
                  <a:schemeClr val="dk2"/>
                </a:solidFill>
                <a:latin typeface="Trebuchet MS"/>
                <a:ea typeface="Trebuchet MS"/>
                <a:cs typeface="Trebuchet MS"/>
                <a:sym typeface="Trebuchet MS"/>
              </a:defRPr>
            </a:lvl1pPr>
            <a:lvl2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4pPr>
            <a:lvl5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5pPr>
            <a:lvl6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6pPr>
            <a:lvl7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7pPr>
            <a:lvl8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8pPr>
            <a:lvl9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9.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2.jp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11.jpg" Type="http://schemas.openxmlformats.org/officeDocument/2006/relationships/image" Id="rId4"/><Relationship Target="../media/image00.jp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10.jpg" Type="http://schemas.openxmlformats.org/officeDocument/2006/relationships/image" Id="rId4"/><Relationship Target="../media/image03.jp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04.jpg" Type="http://schemas.openxmlformats.org/officeDocument/2006/relationships/image" Id="rId4"/><Relationship Target="../media/image03.jp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05.jp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1.xml" Type="http://schemas.openxmlformats.org/officeDocument/2006/relationships/slideLayout" Id="rId1"/><Relationship Target="../media/image12.jp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media/image13.jp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 Target="http://rmadair.github.com/fuzzer/" Type="http://schemas.openxmlformats.org/officeDocument/2006/relationships/hyperlink" TargetMode="External"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 Target="http://rmadair.github.com/fuzzer/" Type="http://schemas.openxmlformats.org/officeDocument/2006/relationships/hyperlink" TargetMode="External"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8.jpg" Type="http://schemas.openxmlformats.org/officeDocument/2006/relationships/image" Id="rId3"/></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 Target="../media/image14.jpg" Type="http://schemas.openxmlformats.org/officeDocument/2006/relationships/image" Id="rId3"/></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1.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 Target="../media/image16.png" Type="http://schemas.openxmlformats.org/officeDocument/2006/relationships/image" Id="rId4"/><Relationship Target="../media/image06.jpg" Type="http://schemas.openxmlformats.org/officeDocument/2006/relationships/image" Id="rId3"/></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1.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xml" Type="http://schemas.openxmlformats.org/officeDocument/2006/relationships/slideLayout" Id="rId1"/></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xml" Type="http://schemas.openxmlformats.org/officeDocument/2006/relationships/slideLayout" Id="rId1"/></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2.xml" Type="http://schemas.openxmlformats.org/officeDocument/2006/relationships/slideLayout" Id="rId1"/></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xml" Type="http://schemas.openxmlformats.org/officeDocument/2006/relationships/slideLayout" Id="rId1"/></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2.xml" Type="http://schemas.openxmlformats.org/officeDocument/2006/relationships/slideLayout" Id="rId1"/></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2.xml" Type="http://schemas.openxmlformats.org/officeDocument/2006/relationships/slideLayout" Id="rId1"/></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2.xml" Type="http://schemas.openxmlformats.org/officeDocument/2006/relationships/slideLayout" Id="rId1"/></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2.xml" Type="http://schemas.openxmlformats.org/officeDocument/2006/relationships/slideLayout" Id="rId1"/></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2.xml" Type="http://schemas.openxmlformats.org/officeDocument/2006/relationships/slideLayout" Id="rId1"/></Relationships>
</file>

<file path=ppt/slides/_rels/slide54.xml.rels><?xml version="1.0" encoding="UTF-8" standalone="yes"?><Relationships xmlns="http://schemas.openxmlformats.org/package/2006/relationships"><Relationship Target="../notesSlides/notesSlide54.xml" Type="http://schemas.openxmlformats.org/officeDocument/2006/relationships/notesSlide" Id="rId2"/><Relationship Target="../slideLayouts/slideLayout2.xml" Type="http://schemas.openxmlformats.org/officeDocument/2006/relationships/slideLayout" Id="rId1"/></Relationships>
</file>

<file path=ppt/slides/_rels/slide55.xml.rels><?xml version="1.0" encoding="UTF-8" standalone="yes"?><Relationships xmlns="http://schemas.openxmlformats.org/package/2006/relationships"><Relationship Target="../notesSlides/notesSlide55.xml" Type="http://schemas.openxmlformats.org/officeDocument/2006/relationships/notesSlide" Id="rId2"/><Relationship Target="../slideLayouts/slideLayout2.xml" Type="http://schemas.openxmlformats.org/officeDocument/2006/relationships/slideLayout" Id="rId1"/></Relationships>
</file>

<file path=ppt/slides/_rels/slide56.xml.rels><?xml version="1.0" encoding="UTF-8" standalone="yes"?><Relationships xmlns="http://schemas.openxmlformats.org/package/2006/relationships"><Relationship Target="../notesSlides/notesSlide56.xml" Type="http://schemas.openxmlformats.org/officeDocument/2006/relationships/notesSlide" Id="rId2"/><Relationship Target="../slideLayouts/slideLayout2.xml" Type="http://schemas.openxmlformats.org/officeDocument/2006/relationships/slideLayout" Id="rId1"/></Relationships>
</file>

<file path=ppt/slides/_rels/slide57.xml.rels><?xml version="1.0" encoding="UTF-8" standalone="yes"?><Relationships xmlns="http://schemas.openxmlformats.org/package/2006/relationships"><Relationship Target="../notesSlides/notesSlide57.xml" Type="http://schemas.openxmlformats.org/officeDocument/2006/relationships/notesSlide" Id="rId2"/><Relationship Target="../slideLayouts/slideLayout2.xml" Type="http://schemas.openxmlformats.org/officeDocument/2006/relationships/slideLayout" Id="rId1"/><Relationship Target="http://www.utf8-chartable.de/unicode-utf8-table.pl?start=768&amp;number=128&amp;names=-&amp;utf8=0x" Type="http://schemas.openxmlformats.org/officeDocument/2006/relationships/hyperlink" TargetMode="External" Id="rId3"/></Relationships>
</file>

<file path=ppt/slides/_rels/slide58.xml.rels><?xml version="1.0" encoding="UTF-8" standalone="yes"?><Relationships xmlns="http://schemas.openxmlformats.org/package/2006/relationships"><Relationship Target="../notesSlides/notesSlide58.xml" Type="http://schemas.openxmlformats.org/officeDocument/2006/relationships/notesSlide" Id="rId2"/><Relationship Target="../slideLayouts/slideLayout2.xml" Type="http://schemas.openxmlformats.org/officeDocument/2006/relationships/slideLayout" Id="rId1"/><Relationship Target="https://breaktech.etherpad.mozilla.org/7" Type="http://schemas.openxmlformats.org/officeDocument/2006/relationships/hyperlink" TargetMode="External" Id="rId3"/></Relationships>
</file>

<file path=ppt/slides/_rels/slide59.xml.rels><?xml version="1.0" encoding="UTF-8" standalone="yes"?><Relationships xmlns="http://schemas.openxmlformats.org/package/2006/relationships"><Relationship Target="../notesSlides/notesSlide59.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60.xml.rels><?xml version="1.0" encoding="UTF-8" standalone="yes"?><Relationships xmlns="http://schemas.openxmlformats.org/package/2006/relationships"><Relationship Target="../notesSlides/notesSlide60.xml" Type="http://schemas.openxmlformats.org/officeDocument/2006/relationships/notesSlide" Id="rId2"/><Relationship Target="../slideLayouts/slideLayout2.xml" Type="http://schemas.openxmlformats.org/officeDocument/2006/relationships/slideLayout" Id="rId1"/></Relationships>
</file>

<file path=ppt/slides/_rels/slide61.xml.rels><?xml version="1.0" encoding="UTF-8" standalone="yes"?><Relationships xmlns="http://schemas.openxmlformats.org/package/2006/relationships"><Relationship Target="../notesSlides/notesSlide61.xml" Type="http://schemas.openxmlformats.org/officeDocument/2006/relationships/notesSlide" Id="rId2"/><Relationship Target="../slideLayouts/slideLayout2.xml" Type="http://schemas.openxmlformats.org/officeDocument/2006/relationships/slideLayout" Id="rId1"/></Relationships>
</file>

<file path=ppt/slides/_rels/slide62.xml.rels><?xml version="1.0" encoding="UTF-8" standalone="yes"?><Relationships xmlns="http://schemas.openxmlformats.org/package/2006/relationships"><Relationship Target="../notesSlides/notesSlide62.xml" Type="http://schemas.openxmlformats.org/officeDocument/2006/relationships/notesSlide" Id="rId2"/><Relationship Target="../slideLayouts/slideLayout2.xml" Type="http://schemas.openxmlformats.org/officeDocument/2006/relationships/slideLayout" Id="rId1"/><Relationship Target="http://code.google.com/p/corkami/downloads/detail?name=CorkaMIX.zip&amp;can=2&amp;q=" Type="http://schemas.openxmlformats.org/officeDocument/2006/relationships/hyperlink" TargetMode="External" Id="rId3"/></Relationships>
</file>

<file path=ppt/slides/_rels/slide63.xml.rels><?xml version="1.0" encoding="UTF-8" standalone="yes"?><Relationships xmlns="http://schemas.openxmlformats.org/package/2006/relationships"><Relationship Target="../notesSlides/notesSlide63.xml" Type="http://schemas.openxmlformats.org/officeDocument/2006/relationships/notesSlide" Id="rId2"/><Relationship Target="../slideLayouts/slideLayout2.xml" Type="http://schemas.openxmlformats.org/officeDocument/2006/relationships/slideLayout" Id="rId1"/></Relationships>
</file>

<file path=ppt/slides/_rels/slide64.xml.rels><?xml version="1.0" encoding="UTF-8" standalone="yes"?><Relationships xmlns="http://schemas.openxmlformats.org/package/2006/relationships"><Relationship Target="../notesSlides/notesSlide64.xml" Type="http://schemas.openxmlformats.org/officeDocument/2006/relationships/notesSlide" Id="rId2"/><Relationship Target="../slideLayouts/slideLayout2.xml" Type="http://schemas.openxmlformats.org/officeDocument/2006/relationships/slideLayout" Id="rId1"/><Relationship Target="http://www.cs.fsu.edu/~lawrence/OffNetSec/" Type="http://schemas.openxmlformats.org/officeDocument/2006/relationships/hyperlink" TargetMode="External" Id="rId3"/></Relationships>
</file>

<file path=ppt/slides/_rels/slide65.xml.rels><?xml version="1.0" encoding="UTF-8" standalone="yes"?><Relationships xmlns="http://schemas.openxmlformats.org/package/2006/relationships"><Relationship Target="../notesSlides/notesSlide65.xml" Type="http://schemas.openxmlformats.org/officeDocument/2006/relationships/notesSlide" Id="rId2"/><Relationship Target="../slideLayouts/slideLayout1.xml" Type="http://schemas.openxmlformats.org/officeDocument/2006/relationships/slideLayout" Id="rId1"/></Relationships>
</file>

<file path=ppt/slides/_rels/slide66.xml.rels><?xml version="1.0" encoding="UTF-8" standalone="yes"?><Relationships xmlns="http://schemas.openxmlformats.org/package/2006/relationships"><Relationship Target="../notesSlides/notesSlide66.xml" Type="http://schemas.openxmlformats.org/officeDocument/2006/relationships/notesSlide" Id="rId2"/><Relationship Target="../slideLayouts/slideLayout2.xml" Type="http://schemas.openxmlformats.org/officeDocument/2006/relationships/slideLayout" Id="rId1"/></Relationships>
</file>

<file path=ppt/slides/_rels/slide67.xml.rels><?xml version="1.0" encoding="UTF-8" standalone="yes"?><Relationships xmlns="http://schemas.openxmlformats.org/package/2006/relationships"><Relationship Target="../notesSlides/notesSlide67.xml" Type="http://schemas.openxmlformats.org/officeDocument/2006/relationships/notesSlide" Id="rId2"/><Relationship Target="../slideLayouts/slideLayout2.xml" Type="http://schemas.openxmlformats.org/officeDocument/2006/relationships/slideLayout" Id="rId1"/><Relationship Target="http://diyhpl.us/~bryan/papers2/paperbot/e15bb28f0dc692c053f64bb48b879ab3.pdf" Type="http://schemas.openxmlformats.org/officeDocument/2006/relationships/hyperlink" TargetMode="External" Id="rId3"/></Relationships>
</file>

<file path=ppt/slides/_rels/slide68.xml.rels><?xml version="1.0" encoding="UTF-8" standalone="yes"?><Relationships xmlns="http://schemas.openxmlformats.org/package/2006/relationships"><Relationship Target="../notesSlides/notesSlide68.xml" Type="http://schemas.openxmlformats.org/officeDocument/2006/relationships/notesSlide" Id="rId2"/><Relationship Target="../slideLayouts/slideLayout2.xml" Type="http://schemas.openxmlformats.org/officeDocument/2006/relationships/slideLayout" Id="rId1"/><Relationship Target="http://diyhpl.us/~bryan/papers2/paperbot/e15bb28f0dc692c053f64bb48b879ab3.pdf" Type="http://schemas.openxmlformats.org/officeDocument/2006/relationships/hyperlink" TargetMode="External" Id="rId3"/></Relationships>
</file>

<file path=ppt/slides/_rels/slide69.xml.rels><?xml version="1.0" encoding="UTF-8" standalone="yes"?><Relationships xmlns="http://schemas.openxmlformats.org/package/2006/relationships"><Relationship Target="../notesSlides/notesSlide69.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70.xml.rels><?xml version="1.0" encoding="UTF-8" standalone="yes"?><Relationships xmlns="http://schemas.openxmlformats.org/package/2006/relationships"><Relationship Target="../notesSlides/notesSlide70.xml" Type="http://schemas.openxmlformats.org/officeDocument/2006/relationships/notesSlide" Id="rId2"/><Relationship Target="../slideLayouts/slideLayout2.xml" Type="http://schemas.openxmlformats.org/officeDocument/2006/relationships/slideLayout" Id="rId1"/></Relationships>
</file>

<file path=ppt/slides/_rels/slide71.xml.rels><?xml version="1.0" encoding="UTF-8" standalone="yes"?><Relationships xmlns="http://schemas.openxmlformats.org/package/2006/relationships"><Relationship Target="../notesSlides/notesSlide71.xml" Type="http://schemas.openxmlformats.org/officeDocument/2006/relationships/notesSlide" Id="rId2"/><Relationship Target="../slideLayouts/slideLayout2.xml" Type="http://schemas.openxmlformats.org/officeDocument/2006/relationships/slideLayout" Id="rId1"/></Relationships>
</file>

<file path=ppt/slides/_rels/slide72.xml.rels><?xml version="1.0" encoding="UTF-8" standalone="yes"?><Relationships xmlns="http://schemas.openxmlformats.org/package/2006/relationships"><Relationship Target="../notesSlides/notesSlide72.xml" Type="http://schemas.openxmlformats.org/officeDocument/2006/relationships/notesSlide" Id="rId2"/><Relationship Target="../slideLayouts/slideLayout2.xml" Type="http://schemas.openxmlformats.org/officeDocument/2006/relationships/slideLayout" Id="rId1"/></Relationships>
</file>

<file path=ppt/slides/_rels/slide73.xml.rels><?xml version="1.0" encoding="UTF-8" standalone="yes"?><Relationships xmlns="http://schemas.openxmlformats.org/package/2006/relationships"><Relationship Target="../notesSlides/notesSlide73.xml" Type="http://schemas.openxmlformats.org/officeDocument/2006/relationships/notesSlide" Id="rId2"/><Relationship Target="../slideLayouts/slideLayout2.xml" Type="http://schemas.openxmlformats.org/officeDocument/2006/relationships/slideLayout" Id="rId1"/></Relationships>
</file>

<file path=ppt/slides/_rels/slide74.xml.rels><?xml version="1.0" encoding="UTF-8" standalone="yes"?><Relationships xmlns="http://schemas.openxmlformats.org/package/2006/relationships"><Relationship Target="../notesSlides/notesSlide74.xml" Type="http://schemas.openxmlformats.org/officeDocument/2006/relationships/notesSlide" Id="rId2"/><Relationship Target="../slideLayouts/slideLayout2.xml" Type="http://schemas.openxmlformats.org/officeDocument/2006/relationships/slideLayout" Id="rId1"/></Relationships>
</file>

<file path=ppt/slides/_rels/slide75.xml.rels><?xml version="1.0" encoding="UTF-8" standalone="yes"?><Relationships xmlns="http://schemas.openxmlformats.org/package/2006/relationships"><Relationship Target="../notesSlides/notesSlide75.xml" Type="http://schemas.openxmlformats.org/officeDocument/2006/relationships/notesSlide" Id="rId2"/><Relationship Target="../slideLayouts/slideLayout2.xml" Type="http://schemas.openxmlformats.org/officeDocument/2006/relationships/slideLayout" Id="rId1"/></Relationships>
</file>

<file path=ppt/slides/_rels/slide76.xml.rels><?xml version="1.0" encoding="UTF-8" standalone="yes"?><Relationships xmlns="http://schemas.openxmlformats.org/package/2006/relationships"><Relationship Target="../notesSlides/notesSlide76.xml" Type="http://schemas.openxmlformats.org/officeDocument/2006/relationships/notesSlide" Id="rId2"/><Relationship Target="../slideLayouts/slideLayout2.xml" Type="http://schemas.openxmlformats.org/officeDocument/2006/relationships/slideLayout" Id="rId1"/><Relationship Target="http://en.wikipedia.org/wiki/Endianness" Type="http://schemas.openxmlformats.org/officeDocument/2006/relationships/hyperlink" TargetMode="External" Id="rId3"/></Relationships>
</file>

<file path=ppt/slides/_rels/slide77.xml.rels><?xml version="1.0" encoding="UTF-8" standalone="yes"?><Relationships xmlns="http://schemas.openxmlformats.org/package/2006/relationships"><Relationship Target="../notesSlides/notesSlide77.xml" Type="http://schemas.openxmlformats.org/officeDocument/2006/relationships/notesSlide" Id="rId2"/><Relationship Target="../slideLayouts/slideLayout2.xml" Type="http://schemas.openxmlformats.org/officeDocument/2006/relationships/slideLayout" Id="rId1"/></Relationships>
</file>

<file path=ppt/slides/_rels/slide78.xml.rels><?xml version="1.0" encoding="UTF-8" standalone="yes"?><Relationships xmlns="http://schemas.openxmlformats.org/package/2006/relationships"><Relationship Target="../notesSlides/notesSlide78.xml" Type="http://schemas.openxmlformats.org/officeDocument/2006/relationships/notesSlide" Id="rId2"/><Relationship Target="../slideLayouts/slideLayout2.xml" Type="http://schemas.openxmlformats.org/officeDocument/2006/relationships/slideLayout" Id="rId1"/></Relationships>
</file>

<file path=ppt/slides/_rels/slide79.xml.rels><?xml version="1.0" encoding="UTF-8" standalone="yes"?><Relationships xmlns="http://schemas.openxmlformats.org/package/2006/relationships"><Relationship Target="../notesSlides/notesSlide79.xml" Type="http://schemas.openxmlformats.org/officeDocument/2006/relationships/notesSlide" Id="rId2"/><Relationship Target="../slideLayouts/slideLayout2.xml" Type="http://schemas.openxmlformats.org/officeDocument/2006/relationships/slideLayout" Id="rId1"/><Relationship Target="http://www.utdallas.edu/~ewong/SYSM-6310/03-Lecture/02-ART-paper-01.pdf" Type="http://schemas.openxmlformats.org/officeDocument/2006/relationships/hyperlink" TargetMode="External" Id="rId4"/><Relationship Target="http://www.cs.dartmouth.edu/~mckeeman/references/DifferentialTestingForSoftware.pdf" Type="http://schemas.openxmlformats.org/officeDocument/2006/relationships/hyperlink" TargetMode="External" Id="rId3"/><Relationship Target="../media/image15.jpg" Type="http://schemas.openxmlformats.org/officeDocument/2006/relationships/image" Id="rId6"/><Relationship Target="https://www.cert.org/blogs/certcc/2013/09/putting_the_rocket_on_the_chai.html" Type="http://schemas.openxmlformats.org/officeDocument/2006/relationships/hyperlink" TargetMode="External" Id="rId5"/><Relationship Target="../media/image08.jpg" Type="http://schemas.openxmlformats.org/officeDocument/2006/relationships/image" Id="rId7"/></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80.xml.rels><?xml version="1.0" encoding="UTF-8" standalone="yes"?><Relationships xmlns="http://schemas.openxmlformats.org/package/2006/relationships"><Relationship Target="../notesSlides/notesSlide80.xml" Type="http://schemas.openxmlformats.org/officeDocument/2006/relationships/notesSlide" Id="rId2"/><Relationship Target="../slideLayouts/slideLayout2.xml" Type="http://schemas.openxmlformats.org/officeDocument/2006/relationships/slideLayout" Id="rId1"/><Relationship Target="http://blog.regehr.org/archives/1039" Type="http://schemas.openxmlformats.org/officeDocument/2006/relationships/hyperlink" TargetMode="External" Id="rId3"/></Relationships>
</file>

<file path=ppt/slides/_rels/slide81.xml.rels><?xml version="1.0" encoding="UTF-8" standalone="yes"?><Relationships xmlns="http://schemas.openxmlformats.org/package/2006/relationships"><Relationship Target="../notesSlides/notesSlide81.xml" Type="http://schemas.openxmlformats.org/officeDocument/2006/relationships/notesSlide" Id="rId2"/><Relationship Target="../slideLayouts/slideLayout2.xml" Type="http://schemas.openxmlformats.org/officeDocument/2006/relationships/slideLayout" Id="rId1"/><Relationship Target="http://www.cert.org/vulnerability-analysis/tools/bff.cfm" Type="http://schemas.openxmlformats.org/officeDocument/2006/relationships/hyperlink" TargetMode="External" Id="rId3"/></Relationships>
</file>

<file path=ppt/slides/_rels/slide82.xml.rels><?xml version="1.0" encoding="UTF-8" standalone="yes"?><Relationships xmlns="http://schemas.openxmlformats.org/package/2006/relationships"><Relationship Target="../notesSlides/notesSlide82.xml" Type="http://schemas.openxmlformats.org/officeDocument/2006/relationships/notesSlide" Id="rId2"/><Relationship Target="../slideLayouts/slideLayout2.xml" Type="http://schemas.openxmlformats.org/officeDocument/2006/relationships/slideLayout" Id="rId1"/><Relationship Target="http://www.cert.org/vulnerability-analysis/tools/foe.cfm" Type="http://schemas.openxmlformats.org/officeDocument/2006/relationships/hyperlink" TargetMode="External"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7.jp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y="0" x="0"/>
          <a:ext cy="0" cx="0"/>
          <a:chOff y="0" x="0"/>
          <a:chExt cy="0" cx="0"/>
        </a:xfrm>
      </p:grpSpPr>
      <p:sp>
        <p:nvSpPr>
          <p:cNvPr id="33" name="Shape 33"/>
          <p:cNvSpPr txBox="1"/>
          <p:nvPr>
            <p:ph type="ctrTitle"/>
          </p:nvPr>
        </p:nvSpPr>
        <p:spPr>
          <a:xfrm>
            <a:off y="1618313" x="685800"/>
            <a:ext cy="1238099" cx="7772400"/>
          </a:xfrm>
          <a:prstGeom prst="rect">
            <a:avLst/>
          </a:prstGeom>
        </p:spPr>
        <p:txBody>
          <a:bodyPr bIns="91425" rIns="91425" lIns="91425" tIns="91425" anchor="b" anchorCtr="0">
            <a:noAutofit/>
          </a:bodyPr>
          <a:lstStyle/>
          <a:p>
            <a:pPr>
              <a:spcBef>
                <a:spcPts val="0"/>
              </a:spcBef>
              <a:buNone/>
            </a:pPr>
            <a:r>
              <a:rPr lang="en"/>
              <a:t>Fuzzing / Automated Testing</a:t>
            </a:r>
          </a:p>
        </p:txBody>
      </p:sp>
      <p:sp>
        <p:nvSpPr>
          <p:cNvPr id="34" name="Shape 34"/>
          <p:cNvSpPr txBox="1"/>
          <p:nvPr>
            <p:ph idx="1" type="subTitle"/>
          </p:nvPr>
        </p:nvSpPr>
        <p:spPr>
          <a:xfrm>
            <a:off y="2964777" x="685800"/>
            <a:ext cy="944700" cx="7772400"/>
          </a:xfrm>
          <a:prstGeom prst="rect">
            <a:avLst/>
          </a:prstGeom>
        </p:spPr>
        <p:txBody>
          <a:bodyPr bIns="91425" rIns="91425" lIns="91425" tIns="91425" anchor="t" anchorCtr="0">
            <a:noAutofit/>
          </a:bodyPr>
          <a:lstStyle/>
          <a:p>
            <a:pPr rtl="0" lvl="0">
              <a:spcBef>
                <a:spcPts val="0"/>
              </a:spcBef>
              <a:buNone/>
            </a:pPr>
            <a:r>
              <a:rPr lang="en"/>
              <a:t>Offensive Computer Security</a:t>
            </a:r>
          </a:p>
          <a:p>
            <a:pPr rtl="0" lvl="0">
              <a:spcBef>
                <a:spcPts val="0"/>
              </a:spcBef>
              <a:buNone/>
            </a:pPr>
            <a:r>
              <a:rPr lang="en"/>
              <a:t>FSU CS Dept</a:t>
            </a:r>
          </a:p>
          <a:p>
            <a:pPr rtl="0" lvl="0">
              <a:spcBef>
                <a:spcPts val="0"/>
              </a:spcBef>
              <a:buNone/>
            </a:pPr>
            <a:r>
              <a:rPr lang="en"/>
              <a:t>Spring 2014</a:t>
            </a:r>
          </a:p>
          <a:p>
            <a:pPr>
              <a:spcBef>
                <a:spcPts val="0"/>
              </a:spcBef>
              <a:buNone/>
            </a:pPr>
            <a:r>
              <a:t/>
            </a:r>
            <a:endParaRPr/>
          </a:p>
        </p:txBody>
      </p:sp>
      <p:pic>
        <p:nvPicPr>
          <p:cNvPr id="35" name="Shape 35"/>
          <p:cNvPicPr preferRelativeResize="0"/>
          <p:nvPr/>
        </p:nvPicPr>
        <p:blipFill>
          <a:blip r:embed="rId3">
            <a:alphaModFix/>
          </a:blip>
          <a:stretch>
            <a:fillRect/>
          </a:stretch>
        </p:blipFill>
        <p:spPr>
          <a:xfrm>
            <a:off y="102500" x="7608200"/>
            <a:ext cy="1459600" cx="14596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 Honest Job Ad for a Tester</a:t>
            </a:r>
          </a:p>
        </p:txBody>
      </p:sp>
      <p:sp>
        <p:nvSpPr>
          <p:cNvPr id="92" name="Shape 9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2000" lang="en"/>
              <a:t>“Software tester wanted.  Position requires comparing an insanely complicated, poorly documented product to a nonexistent or woefully incomplete specification.  Help from original developers will be given grudgingly.  Product will be used in environments that vary wildly with multiple users, multiple platforms, multiple languages, and other requirements yet unknown but just as important.  We’re not quite sure how to define them, but security and performance are paramount, and post release failures are unacceptable and could cause us to go out of business”</a:t>
            </a:r>
          </a:p>
          <a:p>
            <a:pPr rtl="0" lvl="0">
              <a:spcBef>
                <a:spcPts val="0"/>
              </a:spcBef>
              <a:buNone/>
            </a:pPr>
            <a:r>
              <a:t/>
            </a:r>
            <a:endParaRPr sz="2000"/>
          </a:p>
          <a:p>
            <a:pPr rtl="0" lvl="0">
              <a:spcBef>
                <a:spcPts val="0"/>
              </a:spcBef>
              <a:buNone/>
            </a:pPr>
            <a:r>
              <a:rPr sz="2000" lang="en"/>
              <a:t>QTD in “Exploratory Software Testing” by James A Whittaker</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Discovering Vulnerabilities</a:t>
            </a:r>
          </a:p>
        </p:txBody>
      </p:sp>
      <p:sp>
        <p:nvSpPr>
          <p:cNvPr id="98" name="Shape 9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Three Primary Methods:</a:t>
            </a:r>
          </a:p>
          <a:p>
            <a:pPr rtl="0" lvl="0" indent="-342900" marL="457200">
              <a:spcBef>
                <a:spcPts val="0"/>
              </a:spcBef>
              <a:buClr>
                <a:schemeClr val="dk2"/>
              </a:buClr>
              <a:buSzPct val="100000"/>
              <a:buFont typeface="Trebuchet MS"/>
              <a:buAutoNum type="arabicPeriod"/>
            </a:pPr>
            <a:r>
              <a:rPr b="1" sz="1800" lang="en"/>
              <a:t>Source Code Auditing</a:t>
            </a:r>
          </a:p>
          <a:p>
            <a:pPr rtl="0" lvl="1" indent="-342900" marL="914400">
              <a:spcBef>
                <a:spcPts val="0"/>
              </a:spcBef>
              <a:buClr>
                <a:schemeClr val="dk2"/>
              </a:buClr>
              <a:buSzPct val="100000"/>
              <a:buFont typeface="Courier New"/>
              <a:buChar char="o"/>
            </a:pPr>
            <a:r>
              <a:rPr sz="1800" lang="en"/>
              <a:t>Requires source code</a:t>
            </a:r>
          </a:p>
          <a:p>
            <a:pPr rtl="0" lvl="0" indent="-342900" marL="457200">
              <a:spcBef>
                <a:spcPts val="0"/>
              </a:spcBef>
              <a:buClr>
                <a:schemeClr val="dk2"/>
              </a:buClr>
              <a:buSzPct val="100000"/>
              <a:buFont typeface="Trebuchet MS"/>
              <a:buAutoNum type="arabicPeriod"/>
            </a:pPr>
            <a:r>
              <a:rPr b="1" sz="1800" lang="en"/>
              <a:t>Reverse Engineering</a:t>
            </a:r>
          </a:p>
          <a:p>
            <a:pPr rtl="0" lvl="1" indent="-342900" marL="914400">
              <a:spcBef>
                <a:spcPts val="0"/>
              </a:spcBef>
              <a:buClr>
                <a:schemeClr val="dk2"/>
              </a:buClr>
              <a:buSzPct val="100000"/>
              <a:buFont typeface="Courier New"/>
              <a:buChar char="o"/>
            </a:pPr>
            <a:r>
              <a:rPr sz="1800" lang="en"/>
              <a:t>Can be done without source code.</a:t>
            </a:r>
          </a:p>
          <a:p>
            <a:pPr rtl="0" lvl="1" indent="-342900" marL="914400">
              <a:spcBef>
                <a:spcPts val="0"/>
              </a:spcBef>
              <a:buClr>
                <a:schemeClr val="dk2"/>
              </a:buClr>
              <a:buSzPct val="100000"/>
              <a:buFont typeface="Courier New"/>
              <a:buChar char="o"/>
            </a:pPr>
            <a:r>
              <a:rPr sz="1800" lang="en"/>
              <a:t>need binaries</a:t>
            </a:r>
          </a:p>
          <a:p>
            <a:pPr rtl="0" lvl="1" indent="-342900" marL="914400">
              <a:spcBef>
                <a:spcPts val="0"/>
              </a:spcBef>
              <a:buClr>
                <a:schemeClr val="dk2"/>
              </a:buClr>
              <a:buSzPct val="100000"/>
              <a:buFont typeface="Courier New"/>
              <a:buChar char="o"/>
            </a:pPr>
            <a:r>
              <a:rPr sz="1800" lang="en"/>
              <a:t>hard</a:t>
            </a:r>
          </a:p>
          <a:p>
            <a:pPr rtl="0" lvl="0" indent="-342900" marL="457200">
              <a:spcBef>
                <a:spcPts val="0"/>
              </a:spcBef>
              <a:buClr>
                <a:schemeClr val="dk2"/>
              </a:buClr>
              <a:buSzPct val="100000"/>
              <a:buFont typeface="Trebuchet MS"/>
              <a:buAutoNum type="arabicPeriod"/>
            </a:pPr>
            <a:r>
              <a:rPr u="sng" b="1" sz="1800" lang="en"/>
              <a:t>Fuzzing</a:t>
            </a:r>
          </a:p>
          <a:p>
            <a:pPr rtl="0" lvl="1" indent="-342900" marL="914400">
              <a:spcBef>
                <a:spcPts val="0"/>
              </a:spcBef>
              <a:buClr>
                <a:schemeClr val="dk2"/>
              </a:buClr>
              <a:buSzPct val="100000"/>
              <a:buFont typeface="Courier New"/>
              <a:buChar char="o"/>
            </a:pPr>
            <a:r>
              <a:rPr sz="1800" lang="en"/>
              <a:t>Lots of tools / frameworks exist</a:t>
            </a:r>
          </a:p>
          <a:p>
            <a:pPr rtl="0" lvl="1" indent="-342900" marL="914400">
              <a:spcBef>
                <a:spcPts val="0"/>
              </a:spcBef>
              <a:buClr>
                <a:schemeClr val="dk2"/>
              </a:buClr>
              <a:buSzPct val="100000"/>
              <a:buFont typeface="Courier New"/>
              <a:buChar char="o"/>
            </a:pPr>
            <a:r>
              <a:rPr sz="1800" lang="en"/>
              <a:t>Easy to make custom ones</a:t>
            </a:r>
          </a:p>
          <a:p>
            <a:pPr rtl="0" lvl="1" indent="-342900" marL="914400">
              <a:spcBef>
                <a:spcPts val="0"/>
              </a:spcBef>
              <a:buClr>
                <a:schemeClr val="dk2"/>
              </a:buClr>
              <a:buSzPct val="100000"/>
              <a:buFont typeface="Courier New"/>
              <a:buChar char="o"/>
            </a:pPr>
            <a:r>
              <a:rPr sz="1800" lang="en"/>
              <a:t>Binary or source code availability is unimportant</a:t>
            </a:r>
          </a:p>
          <a:p>
            <a:pPr rtl="0" lvl="0">
              <a:spcBef>
                <a:spcPts val="0"/>
              </a:spcBef>
              <a:buNone/>
            </a:pPr>
            <a:r>
              <a:t/>
            </a:r>
            <a:endParaRPr/>
          </a:p>
          <a:p>
            <a:pPr rtl="0" lvl="0">
              <a:spcBef>
                <a:spcPts val="0"/>
              </a:spcBef>
              <a:buNone/>
            </a:pPr>
            <a:r>
              <a:t/>
            </a:r>
            <a:endParaRPr u="sng"/>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Discovering Vulnerabilities</a:t>
            </a:r>
          </a:p>
        </p:txBody>
      </p:sp>
      <p:sp>
        <p:nvSpPr>
          <p:cNvPr id="104" name="Shape 10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Three Primary Methods:</a:t>
            </a:r>
          </a:p>
          <a:p>
            <a:pPr rtl="0" lvl="0" indent="-342900" marL="457200">
              <a:spcBef>
                <a:spcPts val="0"/>
              </a:spcBef>
              <a:buClr>
                <a:schemeClr val="dk2"/>
              </a:buClr>
              <a:buSzPct val="100000"/>
              <a:buFont typeface="Trebuchet MS"/>
              <a:buAutoNum type="arabicPeriod"/>
            </a:pPr>
            <a:r>
              <a:rPr b="1" sz="1800" lang="en"/>
              <a:t>Source Code Auditing (static)</a:t>
            </a:r>
          </a:p>
          <a:p>
            <a:pPr rtl="0" lvl="0" indent="-342900" marL="457200">
              <a:spcBef>
                <a:spcPts val="0"/>
              </a:spcBef>
              <a:buClr>
                <a:schemeClr val="dk2"/>
              </a:buClr>
              <a:buSzPct val="100000"/>
              <a:buFont typeface="Trebuchet MS"/>
              <a:buAutoNum type="arabicPeriod"/>
            </a:pPr>
            <a:r>
              <a:rPr b="1" sz="1800" lang="en"/>
              <a:t>Reverse Engineering (static)</a:t>
            </a:r>
          </a:p>
          <a:p>
            <a:pPr rtl="0" lvl="0" indent="-342900" marL="457200">
              <a:spcBef>
                <a:spcPts val="0"/>
              </a:spcBef>
              <a:buClr>
                <a:schemeClr val="dk2"/>
              </a:buClr>
              <a:buSzPct val="100000"/>
              <a:buFont typeface="Trebuchet MS"/>
              <a:buAutoNum type="arabicPeriod"/>
            </a:pPr>
            <a:r>
              <a:rPr u="sng" b="1" sz="1800" lang="en"/>
              <a:t>Fuzzing (dynamic)</a:t>
            </a:r>
          </a:p>
          <a:p>
            <a:pPr rtl="0" lvl="0">
              <a:spcBef>
                <a:spcPts val="0"/>
              </a:spcBef>
              <a:buNone/>
            </a:pPr>
            <a:r>
              <a:rPr u="sng" sz="1800" lang="en"/>
              <a:t>There are other methods to keep in mind</a:t>
            </a:r>
            <a:r>
              <a:rPr sz="1800" lang="en"/>
              <a:t>:</a:t>
            </a:r>
          </a:p>
          <a:p>
            <a:pPr rtl="0" lvl="0" indent="-342900" marL="457200">
              <a:spcBef>
                <a:spcPts val="0"/>
              </a:spcBef>
              <a:buClr>
                <a:schemeClr val="dk2"/>
              </a:buClr>
              <a:buSzPct val="100000"/>
              <a:buFont typeface="Arial"/>
              <a:buChar char="●"/>
            </a:pPr>
            <a:r>
              <a:rPr sz="1800" lang="en"/>
              <a:t>Dynamic Taint Analysis / Data flow (dynamic)</a:t>
            </a:r>
          </a:p>
          <a:p>
            <a:pPr rtl="0" lvl="0" indent="-342900" marL="457200">
              <a:spcBef>
                <a:spcPts val="0"/>
              </a:spcBef>
              <a:buClr>
                <a:schemeClr val="dk2"/>
              </a:buClr>
              <a:buSzPct val="100000"/>
              <a:buFont typeface="Arial"/>
              <a:buChar char="●"/>
            </a:pPr>
            <a:r>
              <a:rPr sz="1800" lang="en"/>
              <a:t>Forward Symbolic (aka Concolic) Execution (dynamic)</a:t>
            </a:r>
          </a:p>
          <a:p>
            <a:pPr rtl="0" lvl="0" indent="-342900" marL="457200">
              <a:spcBef>
                <a:spcPts val="0"/>
              </a:spcBef>
              <a:buClr>
                <a:schemeClr val="dk2"/>
              </a:buClr>
              <a:buSzPct val="100000"/>
              <a:buFont typeface="Arial"/>
              <a:buChar char="●"/>
            </a:pPr>
            <a:r>
              <a:rPr sz="1800" lang="en"/>
              <a:t>Other Static Analysis techniques</a:t>
            </a:r>
          </a:p>
          <a:p>
            <a:pPr rtl="0" lvl="0" indent="-342900" marL="457200">
              <a:spcBef>
                <a:spcPts val="0"/>
              </a:spcBef>
              <a:buClr>
                <a:schemeClr val="dk2"/>
              </a:buClr>
              <a:buSzPct val="100000"/>
              <a:buFont typeface="Arial"/>
              <a:buChar char="●"/>
            </a:pPr>
            <a:r>
              <a:rPr sz="1800" lang="en"/>
              <a:t>…	</a:t>
            </a:r>
          </a:p>
          <a:p>
            <a:pPr rtl="0" lvl="0">
              <a:spcBef>
                <a:spcPts val="0"/>
              </a:spcBef>
              <a:buNone/>
            </a:pPr>
            <a:r>
              <a:t/>
            </a:r>
            <a:endParaRPr sz="1800"/>
          </a:p>
          <a:p>
            <a:pPr rtl="0" lvl="0">
              <a:spcBef>
                <a:spcPts val="0"/>
              </a:spcBef>
              <a:buNone/>
            </a:pPr>
            <a:r>
              <a:t/>
            </a:r>
            <a:endParaRPr u="sng"/>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y="0" x="0"/>
          <a:ext cy="0" cx="0"/>
          <a:chOff y="0" x="0"/>
          <a:chExt cy="0" cx="0"/>
        </a:xfrm>
      </p:grpSpPr>
      <p:sp>
        <p:nvSpPr>
          <p:cNvPr id="109" name="Shape 10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Discovering Vulnerabilities</a:t>
            </a:r>
          </a:p>
        </p:txBody>
      </p:sp>
      <p:sp>
        <p:nvSpPr>
          <p:cNvPr id="110" name="Shape 110"/>
          <p:cNvSpPr txBox="1"/>
          <p:nvPr>
            <p:ph idx="1" type="body"/>
          </p:nvPr>
        </p:nvSpPr>
        <p:spPr>
          <a:xfrm>
            <a:off y="1200150" x="457200"/>
            <a:ext cy="3725699" cx="3225000"/>
          </a:xfrm>
          <a:prstGeom prst="rect">
            <a:avLst/>
          </a:prstGeom>
        </p:spPr>
        <p:txBody>
          <a:bodyPr bIns="91425" rIns="91425" lIns="91425" tIns="91425" anchor="t" anchorCtr="0">
            <a:noAutofit/>
          </a:bodyPr>
          <a:lstStyle/>
          <a:p>
            <a:pPr rtl="0" lvl="0">
              <a:spcBef>
                <a:spcPts val="0"/>
              </a:spcBef>
              <a:buNone/>
            </a:pPr>
            <a:r>
              <a:rPr sz="2400" lang="en"/>
              <a:t>Fuzzing primarily finds bugs. </a:t>
            </a:r>
          </a:p>
          <a:p>
            <a:pPr rtl="0" lvl="0" indent="-381000" marL="457200">
              <a:spcBef>
                <a:spcPts val="0"/>
              </a:spcBef>
              <a:buClr>
                <a:schemeClr val="dk2"/>
              </a:buClr>
              <a:buSzPct val="100000"/>
              <a:buFont typeface="Arial"/>
              <a:buChar char="●"/>
            </a:pPr>
            <a:r>
              <a:rPr u="sng" sz="2400" lang="en"/>
              <a:t>not all bugs are vulnerabilities. </a:t>
            </a:r>
          </a:p>
          <a:p>
            <a:pPr lvl="0" indent="-381000" marL="457200">
              <a:spcBef>
                <a:spcPts val="0"/>
              </a:spcBef>
              <a:buClr>
                <a:schemeClr val="dk2"/>
              </a:buClr>
              <a:buSzPct val="100000"/>
              <a:buFont typeface="Arial"/>
              <a:buChar char="●"/>
            </a:pPr>
            <a:r>
              <a:rPr u="sng" sz="2400" lang="en"/>
              <a:t>finding exploitable bugs.</a:t>
            </a:r>
          </a:p>
        </p:txBody>
      </p:sp>
      <p:pic>
        <p:nvPicPr>
          <p:cNvPr id="111" name="Shape 111"/>
          <p:cNvPicPr preferRelativeResize="0"/>
          <p:nvPr/>
        </p:nvPicPr>
        <p:blipFill>
          <a:blip r:embed="rId3">
            <a:alphaModFix/>
          </a:blip>
          <a:stretch>
            <a:fillRect/>
          </a:stretch>
        </p:blipFill>
        <p:spPr>
          <a:xfrm>
            <a:off y="1278516" x="3753725"/>
            <a:ext cy="3750468" cx="50006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y="0" x="0"/>
          <a:ext cy="0" cx="0"/>
          <a:chOff y="0" x="0"/>
          <a:chExt cy="0" cx="0"/>
        </a:xfrm>
      </p:grpSpPr>
      <p:sp>
        <p:nvSpPr>
          <p:cNvPr id="116" name="Shape 11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What is fuzzing?</a:t>
            </a:r>
          </a:p>
        </p:txBody>
      </p:sp>
      <p:sp>
        <p:nvSpPr>
          <p:cNvPr id="117" name="Shape 117"/>
          <p:cNvSpPr txBox="1"/>
          <p:nvPr>
            <p:ph idx="1" type="body"/>
          </p:nvPr>
        </p:nvSpPr>
        <p:spPr>
          <a:xfrm>
            <a:off y="1278516" x="457200"/>
            <a:ext cy="3488100" cx="8346899"/>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b="1" sz="2400" lang="en"/>
              <a:t>The (repeated) process of sending </a:t>
            </a:r>
            <a:r>
              <a:rPr u="sng" b="1" sz="2400" lang="en">
                <a:solidFill>
                  <a:schemeClr val="dk1"/>
                </a:solidFill>
              </a:rPr>
              <a:t>specific</a:t>
            </a:r>
            <a:r>
              <a:rPr b="1" sz="2400" lang="en"/>
              <a:t> data to an application, in hope to elicit </a:t>
            </a:r>
            <a:r>
              <a:rPr u="sng" b="1" sz="2400" lang="en"/>
              <a:t>certain</a:t>
            </a:r>
            <a:r>
              <a:rPr b="1" sz="2400" lang="en"/>
              <a:t> responses </a:t>
            </a:r>
          </a:p>
          <a:p>
            <a:pPr rtl="0" lvl="0" indent="-381000" marL="457200">
              <a:spcBef>
                <a:spcPts val="0"/>
              </a:spcBef>
              <a:buClr>
                <a:schemeClr val="dk2"/>
              </a:buClr>
              <a:buSzPct val="100000"/>
              <a:buFont typeface="Arial"/>
              <a:buChar char="●"/>
            </a:pPr>
            <a:r>
              <a:rPr b="1" sz="2400" lang="en"/>
              <a:t>Specific</a:t>
            </a:r>
            <a:r>
              <a:rPr sz="2400" lang="en"/>
              <a:t>?</a:t>
            </a:r>
          </a:p>
          <a:p>
            <a:pPr rtl="0" lvl="1" indent="-381000" marL="914400">
              <a:spcBef>
                <a:spcPts val="0"/>
              </a:spcBef>
              <a:buClr>
                <a:schemeClr val="dk2"/>
              </a:buClr>
              <a:buSzPct val="80000"/>
              <a:buFont typeface="Courier New"/>
              <a:buChar char="o"/>
            </a:pPr>
            <a:r>
              <a:rPr lang="en"/>
              <a:t>Mutated data, generational data, edge cases, unanticipated datatypes, etc.</a:t>
            </a:r>
          </a:p>
          <a:p>
            <a:pPr rtl="0" lvl="0" indent="-381000" marL="457200">
              <a:spcBef>
                <a:spcPts val="0"/>
              </a:spcBef>
              <a:buClr>
                <a:schemeClr val="dk2"/>
              </a:buClr>
              <a:buSzPct val="100000"/>
              <a:buFont typeface="Arial"/>
              <a:buChar char="●"/>
            </a:pPr>
            <a:r>
              <a:rPr b="1" sz="2400" lang="en"/>
              <a:t>Certain</a:t>
            </a:r>
            <a:r>
              <a:rPr sz="2400" lang="en"/>
              <a:t>?</a:t>
            </a:r>
          </a:p>
          <a:p>
            <a:pPr rtl="0" lvl="1" indent="-381000" marL="914400">
              <a:spcBef>
                <a:spcPts val="0"/>
              </a:spcBef>
              <a:buClr>
                <a:schemeClr val="dk2"/>
              </a:buClr>
              <a:buSzPct val="80000"/>
              <a:buFont typeface="Courier New"/>
              <a:buChar char="o"/>
            </a:pPr>
            <a:r>
              <a:rPr lang="en"/>
              <a:t>crashes, errors, anomalous behavior, different application states...</a:t>
            </a:r>
          </a:p>
          <a:p>
            <a:pPr rtl="0" lvl="0">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y="0" x="0"/>
          <a:ext cy="0" cx="0"/>
          <a:chOff y="0" x="0"/>
          <a:chExt cy="0" cx="0"/>
        </a:xfrm>
      </p:grpSpPr>
      <p:sp>
        <p:nvSpPr>
          <p:cNvPr id="122" name="Shape 12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Why?</a:t>
            </a:r>
          </a:p>
        </p:txBody>
      </p:sp>
      <p:sp>
        <p:nvSpPr>
          <p:cNvPr id="123" name="Shape 12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2400" lang="en"/>
              <a:t>Used </a:t>
            </a:r>
            <a:r>
              <a:rPr sz="2400" lang="en" i="1"/>
              <a:t>effectively</a:t>
            </a:r>
            <a:r>
              <a:rPr sz="2400" lang="en"/>
              <a:t> for:</a:t>
            </a:r>
          </a:p>
          <a:p>
            <a:pPr rtl="0" lvl="0" indent="-381000" marL="457200">
              <a:spcBef>
                <a:spcPts val="0"/>
              </a:spcBef>
              <a:buClr>
                <a:schemeClr val="dk2"/>
              </a:buClr>
              <a:buSzPct val="100000"/>
              <a:buFont typeface="Arial"/>
              <a:buChar char="●"/>
            </a:pPr>
            <a:r>
              <a:rPr u="sng" b="1" sz="2400" lang="en"/>
              <a:t>Bug Hunting	</a:t>
            </a:r>
          </a:p>
          <a:p>
            <a:pPr rtl="0" lvl="1" indent="-381000" marL="914400">
              <a:spcBef>
                <a:spcPts val="0"/>
              </a:spcBef>
              <a:buClr>
                <a:schemeClr val="dk2"/>
              </a:buClr>
              <a:buSzPct val="80000"/>
              <a:buFont typeface="Courier New"/>
              <a:buChar char="o"/>
            </a:pPr>
            <a:r>
              <a:rPr u="sng" lang="en"/>
              <a:t>finding vulnerabilities </a:t>
            </a:r>
            <a:r>
              <a:rPr lang="en"/>
              <a:t>(good guys &amp; bad guys)</a:t>
            </a:r>
          </a:p>
          <a:p>
            <a:pPr rtl="0" lvl="1" indent="-381000" marL="914400">
              <a:spcBef>
                <a:spcPts val="0"/>
              </a:spcBef>
              <a:buClr>
                <a:schemeClr val="dk2"/>
              </a:buClr>
              <a:buSzPct val="80000"/>
              <a:buFont typeface="Courier New"/>
              <a:buChar char="o"/>
            </a:pPr>
            <a:r>
              <a:rPr lang="en"/>
              <a:t>fame &amp; profit (pwn2own ~$150k for first place)</a:t>
            </a:r>
          </a:p>
          <a:p>
            <a:pPr rtl="0" lvl="0" indent="-381000" marL="457200">
              <a:spcBef>
                <a:spcPts val="0"/>
              </a:spcBef>
              <a:buClr>
                <a:schemeClr val="dk2"/>
              </a:buClr>
              <a:buSzPct val="100000"/>
              <a:buFont typeface="Arial"/>
              <a:buChar char="●"/>
            </a:pPr>
            <a:r>
              <a:rPr b="1" sz="2400" lang="en"/>
              <a:t>Software testing (SDL)</a:t>
            </a:r>
          </a:p>
          <a:p>
            <a:pPr rtl="0" lvl="1" indent="-381000" marL="914400">
              <a:spcBef>
                <a:spcPts val="0"/>
              </a:spcBef>
              <a:buClr>
                <a:schemeClr val="dk2"/>
              </a:buClr>
              <a:buSzPct val="80000"/>
              <a:buFont typeface="Courier New"/>
              <a:buChar char="o"/>
            </a:pPr>
            <a:r>
              <a:rPr lang="en"/>
              <a:t>important to Google, Mozilla, Microsoft, Apple, etc.</a:t>
            </a:r>
          </a:p>
          <a:p>
            <a:pPr rtl="0" lvl="0">
              <a:spcBef>
                <a:spcPts val="0"/>
              </a:spcBef>
              <a:buNone/>
            </a:pPr>
            <a:r>
              <a:t/>
            </a:r>
            <a:endParaRPr sz="2400"/>
          </a:p>
          <a:p>
            <a:pPr rtl="0" lvl="0">
              <a:spcBef>
                <a:spcPts val="0"/>
              </a:spcBef>
              <a:buNone/>
            </a:pPr>
            <a:r>
              <a:t/>
            </a:r>
            <a:endParaRPr sz="240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y="0" x="0"/>
          <a:ext cy="0" cx="0"/>
          <a:chOff y="0" x="0"/>
          <a:chExt cy="0" cx="0"/>
        </a:xfrm>
      </p:grpSpPr>
      <p:sp>
        <p:nvSpPr>
          <p:cNvPr id="128" name="Shape 12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Fuzzing Phases</a:t>
            </a:r>
          </a:p>
        </p:txBody>
      </p:sp>
      <p:sp>
        <p:nvSpPr>
          <p:cNvPr id="129" name="Shape 12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Trebuchet MS"/>
              <a:buAutoNum type="arabicPeriod"/>
            </a:pPr>
            <a:r>
              <a:rPr sz="2400" lang="en"/>
              <a:t>Identify inputs  of application</a:t>
            </a:r>
          </a:p>
          <a:p>
            <a:pPr rtl="0" lvl="0" indent="-381000" marL="457200">
              <a:spcBef>
                <a:spcPts val="0"/>
              </a:spcBef>
              <a:buClr>
                <a:schemeClr val="dk2"/>
              </a:buClr>
              <a:buSzPct val="100000"/>
              <a:buFont typeface="Trebuchet MS"/>
              <a:buAutoNum type="arabicPeriod"/>
            </a:pPr>
            <a:r>
              <a:rPr sz="2400" lang="en"/>
              <a:t>Generate fuzzed data</a:t>
            </a:r>
          </a:p>
          <a:p>
            <a:pPr rtl="0" lvl="1" indent="-381000" marL="914400">
              <a:spcBef>
                <a:spcPts val="0"/>
              </a:spcBef>
              <a:buClr>
                <a:schemeClr val="dk2"/>
              </a:buClr>
              <a:buSzPct val="80000"/>
              <a:buFont typeface="Courier New"/>
              <a:buChar char="o"/>
            </a:pPr>
            <a:r>
              <a:rPr lang="en"/>
              <a:t>We’ll cover 3 methods</a:t>
            </a:r>
          </a:p>
          <a:p>
            <a:pPr rtl="0" lvl="2" indent="-381000" marL="1371600">
              <a:spcBef>
                <a:spcPts val="0"/>
              </a:spcBef>
              <a:buClr>
                <a:schemeClr val="dk2"/>
              </a:buClr>
              <a:buSzPct val="80000"/>
              <a:buFont typeface="Trebuchet MS"/>
              <a:buAutoNum type="romanLcPeriod"/>
            </a:pPr>
            <a:r>
              <a:rPr lang="en"/>
              <a:t>Mutation</a:t>
            </a:r>
          </a:p>
          <a:p>
            <a:pPr rtl="0" lvl="2" indent="-381000" marL="1371600">
              <a:spcBef>
                <a:spcPts val="0"/>
              </a:spcBef>
              <a:buClr>
                <a:schemeClr val="dk2"/>
              </a:buClr>
              <a:buSzPct val="80000"/>
              <a:buFont typeface="Trebuchet MS"/>
              <a:buAutoNum type="romanLcPeriod"/>
            </a:pPr>
            <a:r>
              <a:rPr lang="en"/>
              <a:t>Generation</a:t>
            </a:r>
          </a:p>
          <a:p>
            <a:pPr rtl="0" lvl="2" indent="-381000" marL="1371600">
              <a:spcBef>
                <a:spcPts val="0"/>
              </a:spcBef>
              <a:buClr>
                <a:schemeClr val="dk2"/>
              </a:buClr>
              <a:buSzPct val="80000"/>
              <a:buFont typeface="Trebuchet MS"/>
              <a:buAutoNum type="romanLcPeriod"/>
            </a:pPr>
            <a:r>
              <a:rPr lang="en"/>
              <a:t>Differential</a:t>
            </a:r>
          </a:p>
          <a:p>
            <a:pPr rtl="0" lvl="0" indent="-381000" marL="457200">
              <a:spcBef>
                <a:spcPts val="0"/>
              </a:spcBef>
              <a:buClr>
                <a:schemeClr val="dk2"/>
              </a:buClr>
              <a:buSzPct val="100000"/>
              <a:buFont typeface="Trebuchet MS"/>
              <a:buAutoNum type="arabicPeriod"/>
            </a:pPr>
            <a:r>
              <a:rPr sz="2400" lang="en"/>
              <a:t>Execute Fuzzed Data</a:t>
            </a:r>
          </a:p>
          <a:p>
            <a:pPr rtl="0" lvl="0" indent="-381000" marL="457200">
              <a:spcBef>
                <a:spcPts val="0"/>
              </a:spcBef>
              <a:buClr>
                <a:schemeClr val="dk2"/>
              </a:buClr>
              <a:buSzPct val="100000"/>
              <a:buFont typeface="Trebuchet MS"/>
              <a:buAutoNum type="arabicPeriod"/>
            </a:pPr>
            <a:r>
              <a:rPr sz="2400" lang="en"/>
              <a:t>Monitor for Exceptions</a:t>
            </a:r>
          </a:p>
          <a:p>
            <a:pPr rtl="0" lvl="0" indent="-381000" marL="457200">
              <a:spcBef>
                <a:spcPts val="0"/>
              </a:spcBef>
              <a:buClr>
                <a:schemeClr val="dk2"/>
              </a:buClr>
              <a:buSzPct val="100000"/>
              <a:buFont typeface="Trebuchet MS"/>
              <a:buAutoNum type="arabicPeriod"/>
            </a:pPr>
            <a:r>
              <a:rPr sz="2400" lang="en"/>
              <a:t>Determine Exploitability</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y="0" x="0"/>
          <a:ext cy="0" cx="0"/>
          <a:chOff y="0" x="0"/>
          <a:chExt cy="0" cx="0"/>
        </a:xfrm>
      </p:grpSpPr>
      <p:sp>
        <p:nvSpPr>
          <p:cNvPr id="134" name="Shape 13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Methods for generating fuzzed data</a:t>
            </a:r>
          </a:p>
        </p:txBody>
      </p:sp>
      <p:sp>
        <p:nvSpPr>
          <p:cNvPr id="135" name="Shape 13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b="1" sz="2400" lang="en"/>
              <a:t>Mutational fuzzing:</a:t>
            </a:r>
          </a:p>
          <a:p>
            <a:pPr rtl="0" lvl="1" indent="-381000" marL="914400">
              <a:spcBef>
                <a:spcPts val="0"/>
              </a:spcBef>
              <a:buClr>
                <a:schemeClr val="dk2"/>
              </a:buClr>
              <a:buSzPct val="80000"/>
              <a:buFont typeface="Courier New"/>
              <a:buChar char="o"/>
            </a:pPr>
            <a:r>
              <a:rPr lang="en"/>
              <a:t>starts with </a:t>
            </a:r>
            <a:r>
              <a:rPr lang="en" i="1"/>
              <a:t>known good "template" and seed </a:t>
            </a:r>
            <a:r>
              <a:rPr lang="en"/>
              <a:t>which is then modified (by the fuzzing algorithm).  </a:t>
            </a:r>
          </a:p>
          <a:p>
            <a:pPr rtl="0" lvl="1" indent="-381000" marL="914400">
              <a:spcBef>
                <a:spcPts val="0"/>
              </a:spcBef>
              <a:buClr>
                <a:schemeClr val="dk2"/>
              </a:buClr>
              <a:buSzPct val="80000"/>
              <a:buFont typeface="Courier New"/>
              <a:buChar char="o"/>
            </a:pPr>
            <a:r>
              <a:rPr lang="en"/>
              <a:t>Output is limited by the template and seed</a:t>
            </a:r>
          </a:p>
          <a:p>
            <a:pPr rtl="0" lvl="2" indent="-381000" marL="1371600">
              <a:spcBef>
                <a:spcPts val="0"/>
              </a:spcBef>
              <a:buClr>
                <a:schemeClr val="dk2"/>
              </a:buClr>
              <a:buSzPct val="80000"/>
              <a:buFont typeface="Wingdings"/>
              <a:buChar char="§"/>
            </a:pPr>
            <a:r>
              <a:rPr lang="en"/>
              <a:t>anything that is NOT in the template or seed will not be generated</a:t>
            </a:r>
          </a:p>
          <a:p>
            <a:pPr lvl="1" indent="-381000" marL="914400">
              <a:spcBef>
                <a:spcPts val="0"/>
              </a:spcBef>
              <a:buClr>
                <a:schemeClr val="dk2"/>
              </a:buClr>
              <a:buSzPct val="80000"/>
              <a:buFont typeface="Courier New"/>
              <a:buChar char="o"/>
            </a:pPr>
            <a:r>
              <a:rPr lang="en" i="1"/>
              <a:t>i.e. take existing file and corrupt (mutate) parts of it and test application with it (over and over)</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y="0" x="0"/>
          <a:ext cy="0" cx="0"/>
          <a:chOff y="0" x="0"/>
          <a:chExt cy="0" cx="0"/>
        </a:xfrm>
      </p:grpSpPr>
      <p:sp>
        <p:nvSpPr>
          <p:cNvPr id="140" name="Shape 14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Methods for generating fuzzed data</a:t>
            </a:r>
          </a:p>
        </p:txBody>
      </p:sp>
      <p:sp>
        <p:nvSpPr>
          <p:cNvPr id="141" name="Shape 14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b="1" sz="2400" lang="en"/>
              <a:t>Mutational fuzzing limits:</a:t>
            </a:r>
          </a:p>
          <a:p>
            <a:pPr rtl="0" lvl="1" indent="-381000" marL="914400">
              <a:spcBef>
                <a:spcPts val="0"/>
              </a:spcBef>
              <a:buClr>
                <a:schemeClr val="dk2"/>
              </a:buClr>
              <a:buSzPct val="80000"/>
              <a:buFont typeface="Courier New"/>
              <a:buChar char="o"/>
            </a:pPr>
            <a:r>
              <a:rPr lang="en" i="1"/>
              <a:t>fuzzing only as good as starting data samples</a:t>
            </a:r>
          </a:p>
          <a:p>
            <a:pPr rtl="0" lvl="2" indent="-381000" marL="1371600">
              <a:spcBef>
                <a:spcPts val="0"/>
              </a:spcBef>
              <a:buClr>
                <a:schemeClr val="dk2"/>
              </a:buClr>
              <a:buSzPct val="80000"/>
              <a:buFont typeface="Wingdings"/>
              <a:buChar char="§"/>
            </a:pPr>
            <a:r>
              <a:rPr lang="en" i="1"/>
              <a:t>low entropy / complexity starting samples won’t usually cover interesting code paths</a:t>
            </a:r>
          </a:p>
        </p:txBody>
      </p:sp>
      <p:pic>
        <p:nvPicPr>
          <p:cNvPr id="142" name="Shape 142"/>
          <p:cNvPicPr preferRelativeResize="0"/>
          <p:nvPr/>
        </p:nvPicPr>
        <p:blipFill>
          <a:blip r:embed="rId3">
            <a:alphaModFix/>
          </a:blip>
          <a:stretch>
            <a:fillRect/>
          </a:stretch>
        </p:blipFill>
        <p:spPr>
          <a:xfrm>
            <a:off y="2857500" x="4203700"/>
            <a:ext cy="2286000" cx="4940300"/>
          </a:xfrm>
          <a:prstGeom prst="rect">
            <a:avLst/>
          </a:prstGeom>
          <a:noFill/>
          <a:ln>
            <a:noFill/>
          </a:ln>
        </p:spPr>
      </p:pic>
      <p:pic>
        <p:nvPicPr>
          <p:cNvPr id="143" name="Shape 143"/>
          <p:cNvPicPr preferRelativeResize="0"/>
          <p:nvPr/>
        </p:nvPicPr>
        <p:blipFill>
          <a:blip r:embed="rId4">
            <a:alphaModFix/>
          </a:blip>
          <a:stretch>
            <a:fillRect/>
          </a:stretch>
        </p:blipFill>
        <p:spPr>
          <a:xfrm>
            <a:off y="2857500" x="2153475"/>
            <a:ext cy="2285999" cx="2050226"/>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y="0" x="0"/>
          <a:ext cy="0" cx="0"/>
          <a:chOff y="0" x="0"/>
          <a:chExt cy="0" cx="0"/>
        </a:xfrm>
      </p:grpSpPr>
      <p:sp>
        <p:nvSpPr>
          <p:cNvPr id="148" name="Shape 14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Methods for generating fuzzed data</a:t>
            </a:r>
          </a:p>
        </p:txBody>
      </p:sp>
      <p:sp>
        <p:nvSpPr>
          <p:cNvPr id="149" name="Shape 14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b="1" sz="2400" lang="en"/>
              <a:t>Generational fuzzing:</a:t>
            </a:r>
          </a:p>
          <a:p>
            <a:pPr rtl="0" lvl="1" indent="-381000" marL="914400">
              <a:spcBef>
                <a:spcPts val="0"/>
              </a:spcBef>
              <a:buClr>
                <a:schemeClr val="dk2"/>
              </a:buClr>
              <a:buSzPct val="80000"/>
              <a:buFont typeface="Courier New"/>
              <a:buChar char="o"/>
            </a:pPr>
            <a:r>
              <a:rPr lang="en"/>
              <a:t>Capable of building the data being sent </a:t>
            </a:r>
            <a:r>
              <a:rPr lang="en" i="1"/>
              <a:t>based on data model</a:t>
            </a:r>
            <a:r>
              <a:rPr lang="en"/>
              <a:t> constructed by the fuzzer author</a:t>
            </a:r>
          </a:p>
          <a:p>
            <a:pPr rtl="0" lvl="2" indent="-381000" marL="1371600">
              <a:spcBef>
                <a:spcPts val="0"/>
              </a:spcBef>
              <a:buClr>
                <a:schemeClr val="dk2"/>
              </a:buClr>
              <a:buSzPct val="80000"/>
              <a:buFont typeface="Wingdings"/>
              <a:buChar char="§"/>
            </a:pPr>
            <a:r>
              <a:rPr lang="en"/>
              <a:t>sometimes simple, dumb, or random</a:t>
            </a:r>
          </a:p>
          <a:p>
            <a:pPr rtl="0" lvl="2" indent="-381000" marL="1371600">
              <a:spcBef>
                <a:spcPts val="0"/>
              </a:spcBef>
              <a:buClr>
                <a:schemeClr val="dk2"/>
              </a:buClr>
              <a:buSzPct val="80000"/>
              <a:buFont typeface="Wingdings"/>
              <a:buChar char="§"/>
            </a:pPr>
            <a:r>
              <a:rPr lang="en"/>
              <a:t>but can be highly efficient if written to combine good values in interesting ways </a:t>
            </a:r>
          </a:p>
          <a:p>
            <a:pPr rtl="0" lvl="1" indent="-381000" marL="914400">
              <a:spcBef>
                <a:spcPts val="0"/>
              </a:spcBef>
              <a:buClr>
                <a:schemeClr val="dk2"/>
              </a:buClr>
              <a:buSzPct val="80000"/>
              <a:buFont typeface="Courier New"/>
              <a:buChar char="o"/>
            </a:pPr>
            <a:r>
              <a:rPr lang="en"/>
              <a:t>i.e. </a:t>
            </a:r>
            <a:r>
              <a:rPr lang="en" i="1"/>
              <a:t>you figure out the protocol / format and write code to generate it.</a:t>
            </a:r>
          </a:p>
          <a:p>
            <a:pPr rtl="0" lvl="0">
              <a:spcBef>
                <a:spcPts val="0"/>
              </a:spcBef>
              <a:buNone/>
            </a:pPr>
            <a:r>
              <a:t/>
            </a:r>
            <a:endParaRPr b="1" sz="2400"/>
          </a:p>
          <a:p>
            <a:pPr rtl="0" lvl="0" indent="0" mar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ctrTitle"/>
          </p:nvPr>
        </p:nvSpPr>
        <p:spPr>
          <a:xfrm>
            <a:off y="1618313" x="685800"/>
            <a:ext cy="1238099" cx="7772400"/>
          </a:xfrm>
          <a:prstGeom prst="rect">
            <a:avLst/>
          </a:prstGeom>
        </p:spPr>
        <p:txBody>
          <a:bodyPr bIns="91425" rIns="91425" lIns="91425" tIns="91425" anchor="b" anchorCtr="0">
            <a:noAutofit/>
          </a:bodyPr>
          <a:lstStyle/>
          <a:p>
            <a:pPr rtl="0" lvl="0">
              <a:spcBef>
                <a:spcPts val="0"/>
              </a:spcBef>
              <a:buNone/>
            </a:pPr>
            <a:r>
              <a:rPr sz="3600" lang="en" i="1"/>
              <a:t>“Any sufficiently advanced bug is indistinguishable from a feature”</a:t>
            </a:r>
          </a:p>
        </p:txBody>
      </p:sp>
      <p:sp>
        <p:nvSpPr>
          <p:cNvPr id="41" name="Shape 41"/>
          <p:cNvSpPr txBox="1"/>
          <p:nvPr>
            <p:ph idx="1" type="subTitle"/>
          </p:nvPr>
        </p:nvSpPr>
        <p:spPr>
          <a:xfrm>
            <a:off y="2964777" x="685800"/>
            <a:ext cy="944700" cx="7772400"/>
          </a:xfrm>
          <a:prstGeom prst="rect">
            <a:avLst/>
          </a:prstGeom>
        </p:spPr>
        <p:txBody>
          <a:bodyPr bIns="91425" rIns="91425" lIns="91425" tIns="91425" anchor="t" anchorCtr="0">
            <a:noAutofit/>
          </a:bodyPr>
          <a:lstStyle/>
          <a:p>
            <a:pPr rtl="0" lvl="0">
              <a:spcBef>
                <a:spcPts val="0"/>
              </a:spcBef>
              <a:buNone/>
            </a:pPr>
            <a:r>
              <a:rPr lang="en"/>
              <a:t>-Rich Kulawiec</a:t>
            </a:r>
          </a:p>
          <a:p>
            <a:pPr rtl="0" lvl="0">
              <a:spcBef>
                <a:spcPts val="0"/>
              </a:spcBef>
              <a:buNone/>
            </a:pPr>
            <a:r>
              <a:rPr sz="2400" lang="en" i="1"/>
              <a:t>Quoted in ch3 “Exploratory Software Testing” by James A Whittaker</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y="0" x="0"/>
          <a:ext cy="0" cx="0"/>
          <a:chOff y="0" x="0"/>
          <a:chExt cy="0" cx="0"/>
        </a:xfrm>
      </p:grpSpPr>
      <p:sp>
        <p:nvSpPr>
          <p:cNvPr id="154" name="Shape 15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Methods for generating fuzzed data</a:t>
            </a:r>
          </a:p>
        </p:txBody>
      </p:sp>
      <p:sp>
        <p:nvSpPr>
          <p:cNvPr id="155" name="Shape 15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b="1" sz="2400" lang="en"/>
              <a:t>Generational fuzzing limits:</a:t>
            </a:r>
          </a:p>
          <a:p>
            <a:pPr rtl="0" lvl="1" indent="-381000" marL="914400">
              <a:spcBef>
                <a:spcPts val="0"/>
              </a:spcBef>
              <a:buClr>
                <a:schemeClr val="dk2"/>
              </a:buClr>
              <a:buSzPct val="80000"/>
              <a:buFont typeface="Courier New"/>
              <a:buChar char="o"/>
            </a:pPr>
            <a:r>
              <a:rPr lang="en"/>
              <a:t>There are infinite unaccepted inputs to a program, and to each stage of a code path.</a:t>
            </a:r>
          </a:p>
          <a:p>
            <a:pPr rtl="0" lvl="3" indent="-342900" marL="1828800">
              <a:spcBef>
                <a:spcPts val="0"/>
              </a:spcBef>
              <a:buClr>
                <a:schemeClr val="dk2"/>
              </a:buClr>
              <a:buSzPct val="60000"/>
              <a:buFont typeface="Arial"/>
              <a:buChar char="●"/>
            </a:pPr>
            <a:r>
              <a:rPr lang="en"/>
              <a:t>limit = your understanding of the input / constraints</a:t>
            </a:r>
          </a:p>
          <a:p>
            <a:pPr rtl="0" lvl="0">
              <a:spcBef>
                <a:spcPts val="0"/>
              </a:spcBef>
              <a:buNone/>
            </a:pPr>
            <a:r>
              <a:t/>
            </a:r>
            <a:endParaRPr b="1" sz="2400"/>
          </a:p>
          <a:p>
            <a:pPr rtl="0" lvl="0" indent="0" marL="0">
              <a:spcBef>
                <a:spcPts val="0"/>
              </a:spcBef>
              <a:buNone/>
            </a:pPr>
            <a:r>
              <a:t/>
            </a:r>
            <a:endParaRPr/>
          </a:p>
        </p:txBody>
      </p:sp>
      <p:pic>
        <p:nvPicPr>
          <p:cNvPr id="156" name="Shape 156"/>
          <p:cNvPicPr preferRelativeResize="0"/>
          <p:nvPr/>
        </p:nvPicPr>
        <p:blipFill>
          <a:blip r:embed="rId3">
            <a:alphaModFix/>
          </a:blip>
          <a:stretch>
            <a:fillRect/>
          </a:stretch>
        </p:blipFill>
        <p:spPr>
          <a:xfrm>
            <a:off y="2902175" x="4798420"/>
            <a:ext cy="2241325" cx="4310203"/>
          </a:xfrm>
          <a:prstGeom prst="rect">
            <a:avLst/>
          </a:prstGeom>
          <a:noFill/>
          <a:ln>
            <a:noFill/>
          </a:ln>
        </p:spPr>
      </p:pic>
      <p:pic>
        <p:nvPicPr>
          <p:cNvPr id="157" name="Shape 157"/>
          <p:cNvPicPr preferRelativeResize="0"/>
          <p:nvPr/>
        </p:nvPicPr>
        <p:blipFill>
          <a:blip r:embed="rId4">
            <a:alphaModFix/>
          </a:blip>
          <a:stretch>
            <a:fillRect/>
          </a:stretch>
        </p:blipFill>
        <p:spPr>
          <a:xfrm>
            <a:off y="2902175" x="1580599"/>
            <a:ext cy="2241324" cx="3217825"/>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y="0" x="0"/>
          <a:ext cy="0" cx="0"/>
          <a:chOff y="0" x="0"/>
          <a:chExt cy="0" cx="0"/>
        </a:xfrm>
      </p:grpSpPr>
      <p:sp>
        <p:nvSpPr>
          <p:cNvPr id="162" name="Shape 16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Methods for generating fuzzed data</a:t>
            </a:r>
          </a:p>
        </p:txBody>
      </p:sp>
      <p:sp>
        <p:nvSpPr>
          <p:cNvPr id="163" name="Shape 16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b="1" sz="2400" lang="en"/>
              <a:t>Generational fuzzing limits:</a:t>
            </a:r>
          </a:p>
          <a:p>
            <a:pPr rtl="0" lvl="1" indent="-381000" marL="914400">
              <a:spcBef>
                <a:spcPts val="0"/>
              </a:spcBef>
              <a:buClr>
                <a:schemeClr val="dk2"/>
              </a:buClr>
              <a:buSzPct val="80000"/>
              <a:buFont typeface="Courier New"/>
              <a:buChar char="o"/>
            </a:pPr>
            <a:r>
              <a:rPr lang="en"/>
              <a:t>Your generator is only as good a your understanding of the protocol / format</a:t>
            </a:r>
          </a:p>
          <a:p>
            <a:pPr rtl="0" lvl="2" indent="-381000" marL="1371600">
              <a:spcBef>
                <a:spcPts val="0"/>
              </a:spcBef>
              <a:buClr>
                <a:schemeClr val="dk2"/>
              </a:buClr>
              <a:buSzPct val="80000"/>
              <a:buFont typeface="Wingdings"/>
              <a:buChar char="§"/>
            </a:pPr>
            <a:r>
              <a:rPr lang="en"/>
              <a:t>harder to generate very complex protocols</a:t>
            </a:r>
          </a:p>
          <a:p>
            <a:pPr rtl="0" lvl="0">
              <a:spcBef>
                <a:spcPts val="0"/>
              </a:spcBef>
              <a:buNone/>
            </a:pPr>
            <a:r>
              <a:t/>
            </a:r>
            <a:endParaRPr b="1" sz="2400"/>
          </a:p>
          <a:p>
            <a:pPr rtl="0" lvl="0" indent="0" marL="0">
              <a:spcBef>
                <a:spcPts val="0"/>
              </a:spcBef>
              <a:buNone/>
            </a:pPr>
            <a:r>
              <a:t/>
            </a:r>
            <a:endParaRPr/>
          </a:p>
        </p:txBody>
      </p:sp>
      <p:pic>
        <p:nvPicPr>
          <p:cNvPr id="164" name="Shape 164"/>
          <p:cNvPicPr preferRelativeResize="0"/>
          <p:nvPr/>
        </p:nvPicPr>
        <p:blipFill>
          <a:blip r:embed="rId3">
            <a:alphaModFix/>
          </a:blip>
          <a:stretch>
            <a:fillRect/>
          </a:stretch>
        </p:blipFill>
        <p:spPr>
          <a:xfrm>
            <a:off y="2902175" x="4798420"/>
            <a:ext cy="2241325" cx="4310203"/>
          </a:xfrm>
          <a:prstGeom prst="rect">
            <a:avLst/>
          </a:prstGeom>
          <a:noFill/>
          <a:ln>
            <a:noFill/>
          </a:ln>
        </p:spPr>
      </p:pic>
      <p:pic>
        <p:nvPicPr>
          <p:cNvPr id="165" name="Shape 165"/>
          <p:cNvPicPr preferRelativeResize="0"/>
          <p:nvPr/>
        </p:nvPicPr>
        <p:blipFill>
          <a:blip r:embed="rId4">
            <a:alphaModFix/>
          </a:blip>
          <a:stretch>
            <a:fillRect/>
          </a:stretch>
        </p:blipFill>
        <p:spPr>
          <a:xfrm>
            <a:off y="2902175" x="1799996"/>
            <a:ext cy="2241324" cx="2998428"/>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y="0" x="0"/>
          <a:ext cy="0" cx="0"/>
          <a:chOff y="0" x="0"/>
          <a:chExt cy="0" cx="0"/>
        </a:xfrm>
      </p:grpSpPr>
      <p:sp>
        <p:nvSpPr>
          <p:cNvPr id="170" name="Shape 17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Methods for generating fuzzed data</a:t>
            </a:r>
          </a:p>
        </p:txBody>
      </p:sp>
      <p:sp>
        <p:nvSpPr>
          <p:cNvPr id="171" name="Shape 17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b="1" sz="2400" lang="en"/>
              <a:t>Differential fuzzing:</a:t>
            </a:r>
          </a:p>
          <a:p>
            <a:pPr rtl="0" lvl="1" indent="-381000" marL="914400">
              <a:spcBef>
                <a:spcPts val="0"/>
              </a:spcBef>
              <a:buClr>
                <a:schemeClr val="dk2"/>
              </a:buClr>
              <a:buSzPct val="80000"/>
              <a:buFont typeface="Courier New"/>
              <a:buChar char="o"/>
            </a:pPr>
            <a:r>
              <a:rPr lang="en"/>
              <a:t>Any fuzzing algorithm that actively reduces the testing state space (other than plain exhausting it)</a:t>
            </a:r>
          </a:p>
          <a:p>
            <a:pPr rtl="0" lvl="2" indent="-381000" marL="1371600">
              <a:spcBef>
                <a:spcPts val="0"/>
              </a:spcBef>
              <a:buClr>
                <a:schemeClr val="dk2"/>
              </a:buClr>
              <a:buSzPct val="80000"/>
              <a:buFont typeface="Wingdings"/>
              <a:buChar char="§"/>
            </a:pPr>
            <a:r>
              <a:rPr lang="en"/>
              <a:t>focuses on automating </a:t>
            </a:r>
            <a:br>
              <a:rPr lang="en"/>
            </a:br>
            <a:r>
              <a:rPr lang="en"/>
              <a:t>test-case reduction</a:t>
            </a:r>
          </a:p>
          <a:p>
            <a:pPr rtl="0" lvl="2" indent="-381000" marL="1371600">
              <a:spcBef>
                <a:spcPts val="0"/>
              </a:spcBef>
              <a:buClr>
                <a:schemeClr val="dk2"/>
              </a:buClr>
              <a:buSzPct val="80000"/>
              <a:buFont typeface="Wingdings"/>
              <a:buChar char="§"/>
            </a:pPr>
            <a:r>
              <a:rPr lang="en"/>
              <a:t>focused on code </a:t>
            </a:r>
            <a:br>
              <a:rPr lang="en"/>
            </a:br>
            <a:r>
              <a:rPr lang="en"/>
              <a:t>path coverage</a:t>
            </a:r>
          </a:p>
          <a:p>
            <a:pPr rtl="0" lvl="1" indent="-381000" marL="914400">
              <a:spcBef>
                <a:spcPts val="0"/>
              </a:spcBef>
              <a:buClr>
                <a:schemeClr val="dk2"/>
              </a:buClr>
              <a:buSzPct val="80000"/>
              <a:buFont typeface="Courier New"/>
              <a:buChar char="o"/>
            </a:pPr>
            <a:r>
              <a:rPr lang="en"/>
              <a:t>Trims the state space</a:t>
            </a:r>
          </a:p>
          <a:p>
            <a:pPr rtl="0" lvl="2" indent="-381000" marL="1371600">
              <a:spcBef>
                <a:spcPts val="0"/>
              </a:spcBef>
              <a:buClr>
                <a:schemeClr val="dk2"/>
              </a:buClr>
              <a:buSzPct val="80000"/>
              <a:buFont typeface="Wingdings"/>
              <a:buChar char="§"/>
            </a:pPr>
            <a:r>
              <a:rPr lang="en"/>
              <a:t>constraint recognition</a:t>
            </a:r>
          </a:p>
          <a:p>
            <a:pPr rtl="0" lvl="2" indent="-381000" marL="1371600">
              <a:spcBef>
                <a:spcPts val="0"/>
              </a:spcBef>
              <a:buClr>
                <a:schemeClr val="dk2"/>
              </a:buClr>
              <a:buSzPct val="80000"/>
              <a:buFont typeface="Wingdings"/>
              <a:buChar char="§"/>
            </a:pPr>
            <a:r>
              <a:rPr lang="en"/>
              <a:t>heuristics</a:t>
            </a:r>
          </a:p>
          <a:p>
            <a:pPr rtl="0" lvl="0" indent="0" marL="0">
              <a:spcBef>
                <a:spcPts val="0"/>
              </a:spcBef>
              <a:buNone/>
            </a:pPr>
            <a:r>
              <a:t/>
            </a:r>
            <a:endParaRPr/>
          </a:p>
        </p:txBody>
      </p:sp>
      <p:pic>
        <p:nvPicPr>
          <p:cNvPr id="172" name="Shape 172"/>
          <p:cNvPicPr preferRelativeResize="0"/>
          <p:nvPr/>
        </p:nvPicPr>
        <p:blipFill>
          <a:blip r:embed="rId3">
            <a:alphaModFix/>
          </a:blip>
          <a:stretch>
            <a:fillRect/>
          </a:stretch>
        </p:blipFill>
        <p:spPr>
          <a:xfrm>
            <a:off y="2610775" x="6104750"/>
            <a:ext cy="2532724" cx="3039249"/>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y="0" x="0"/>
          <a:ext cy="0" cx="0"/>
          <a:chOff y="0" x="0"/>
          <a:chExt cy="0" cx="0"/>
        </a:xfrm>
      </p:grpSpPr>
      <p:pic>
        <p:nvPicPr>
          <p:cNvPr id="177" name="Shape 177"/>
          <p:cNvPicPr preferRelativeResize="0"/>
          <p:nvPr/>
        </p:nvPicPr>
        <p:blipFill>
          <a:blip r:embed="rId3">
            <a:alphaModFix/>
          </a:blip>
          <a:stretch>
            <a:fillRect/>
          </a:stretch>
        </p:blipFill>
        <p:spPr>
          <a:xfrm>
            <a:off y="-317050" x="15350"/>
            <a:ext cy="6834974" cx="9113299"/>
          </a:xfrm>
          <a:prstGeom prst="rect">
            <a:avLst/>
          </a:prstGeom>
          <a:noFill/>
          <a:ln>
            <a:noFill/>
          </a:ln>
        </p:spPr>
      </p:pic>
      <p:sp>
        <p:nvSpPr>
          <p:cNvPr id="178" name="Shape 178"/>
          <p:cNvSpPr txBox="1"/>
          <p:nvPr>
            <p:ph type="ctrTitle"/>
          </p:nvPr>
        </p:nvSpPr>
        <p:spPr>
          <a:xfrm>
            <a:off y="1618313" x="685800"/>
            <a:ext cy="1238099" cx="7772400"/>
          </a:xfrm>
          <a:prstGeom prst="rect">
            <a:avLst/>
          </a:prstGeom>
        </p:spPr>
        <p:txBody>
          <a:bodyPr bIns="91425" rIns="91425" lIns="91425" tIns="91425" anchor="b" anchorCtr="0">
            <a:noAutofit/>
          </a:bodyPr>
          <a:lstStyle/>
          <a:p>
            <a:pPr rtl="0" lvl="0">
              <a:spcBef>
                <a:spcPts val="0"/>
              </a:spcBef>
              <a:buNone/>
            </a:pPr>
            <a:r>
              <a:rPr lang="en">
                <a:solidFill>
                  <a:schemeClr val="lt1"/>
                </a:solidFill>
              </a:rPr>
              <a:t>The Eddington Number</a:t>
            </a:r>
          </a:p>
        </p:txBody>
      </p:sp>
      <p:sp>
        <p:nvSpPr>
          <p:cNvPr id="179" name="Shape 179"/>
          <p:cNvSpPr txBox="1"/>
          <p:nvPr>
            <p:ph idx="1" type="subTitle"/>
          </p:nvPr>
        </p:nvSpPr>
        <p:spPr>
          <a:xfrm>
            <a:off y="3193377" x="533400"/>
            <a:ext cy="944700" cx="7772400"/>
          </a:xfrm>
          <a:prstGeom prst="rect">
            <a:avLst/>
          </a:prstGeom>
        </p:spPr>
        <p:txBody>
          <a:bodyPr bIns="91425" rIns="91425" lIns="91425" tIns="91425" anchor="t" anchorCtr="0">
            <a:noAutofit/>
          </a:bodyPr>
          <a:lstStyle/>
          <a:p>
            <a:pPr rtl="0" lvl="0">
              <a:spcBef>
                <a:spcPts val="0"/>
              </a:spcBef>
              <a:buNone/>
            </a:pPr>
            <a:r>
              <a:rPr sz="6000" lang="en">
                <a:solidFill>
                  <a:schemeClr val="lt1"/>
                </a:solidFill>
              </a:rPr>
              <a:t>1.57×10</a:t>
            </a:r>
            <a:r>
              <a:rPr baseline="30000" sz="6000" lang="en">
                <a:solidFill>
                  <a:schemeClr val="lt1"/>
                </a:solidFill>
              </a:rPr>
              <a:t>79</a:t>
            </a:r>
          </a:p>
          <a:p>
            <a:pPr>
              <a:spcBef>
                <a:spcPts val="0"/>
              </a:spcBef>
              <a:buNone/>
            </a:pPr>
            <a:r>
              <a:rPr sz="6000" lang="en">
                <a:solidFill>
                  <a:schemeClr val="lt1"/>
                </a:solidFill>
              </a:rPr>
              <a:t>(approx 10</a:t>
            </a:r>
            <a:r>
              <a:rPr baseline="30000" sz="6000" lang="en">
                <a:solidFill>
                  <a:schemeClr val="lt1"/>
                </a:solidFill>
              </a:rPr>
              <a:t>80</a:t>
            </a:r>
            <a:r>
              <a:rPr sz="6000" lang="en">
                <a:solidFill>
                  <a:schemeClr val="lt1"/>
                </a:solidFill>
              </a:rPr>
              <a: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y="0" x="0"/>
          <a:ext cy="0" cx="0"/>
          <a:chOff y="0" x="0"/>
          <a:chExt cy="0" cx="0"/>
        </a:xfrm>
      </p:grpSpPr>
      <p:sp>
        <p:nvSpPr>
          <p:cNvPr id="184" name="Shape 18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Computer Science Theory</a:t>
            </a:r>
          </a:p>
        </p:txBody>
      </p:sp>
      <p:sp>
        <p:nvSpPr>
          <p:cNvPr id="185" name="Shape 18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Space complexity</a:t>
            </a:r>
          </a:p>
          <a:p>
            <a:pPr rtl="0" lvl="0" indent="-419100" marL="457200">
              <a:spcBef>
                <a:spcPts val="0"/>
              </a:spcBef>
              <a:buClr>
                <a:schemeClr val="dk2"/>
              </a:buClr>
              <a:buSzPct val="100000"/>
              <a:buFont typeface="Trebuchet MS"/>
              <a:buChar char="➢"/>
            </a:pPr>
            <a:r>
              <a:rPr lang="en"/>
              <a:t>if you try to generate and store &gt; </a:t>
            </a:r>
            <a:r>
              <a:rPr sz="3600" lang="en">
                <a:solidFill>
                  <a:schemeClr val="accent1"/>
                </a:solidFill>
              </a:rPr>
              <a:t>10</a:t>
            </a:r>
            <a:r>
              <a:rPr baseline="30000" sz="3600" lang="en">
                <a:solidFill>
                  <a:schemeClr val="accent1"/>
                </a:solidFill>
              </a:rPr>
              <a:t>80</a:t>
            </a:r>
          </a:p>
          <a:p>
            <a:pPr rtl="0" lvl="1" indent="-381000" marL="914400">
              <a:spcBef>
                <a:spcPts val="0"/>
              </a:spcBef>
              <a:buClr>
                <a:schemeClr val="dk2"/>
              </a:buClr>
              <a:buSzPct val="80000"/>
              <a:buFont typeface="Trebuchet MS"/>
              <a:buChar char="○"/>
            </a:pPr>
            <a:r>
              <a:rPr lang="en"/>
              <a:t>Fail</a:t>
            </a:r>
          </a:p>
          <a:p>
            <a:pPr rtl="0" lvl="0" indent="-419100" marL="457200">
              <a:spcBef>
                <a:spcPts val="0"/>
              </a:spcBef>
              <a:buClr>
                <a:schemeClr val="dk2"/>
              </a:buClr>
              <a:buSzPct val="100000"/>
              <a:buFont typeface="Trebuchet MS"/>
              <a:buChar char="➢"/>
            </a:pPr>
            <a:r>
              <a:rPr lang="en"/>
              <a:t>if you iterate through &gt; </a:t>
            </a:r>
            <a:r>
              <a:rPr sz="3600" lang="en">
                <a:solidFill>
                  <a:schemeClr val="accent1"/>
                </a:solidFill>
              </a:rPr>
              <a:t>10</a:t>
            </a:r>
            <a:r>
              <a:rPr baseline="30000" sz="3600" lang="en">
                <a:solidFill>
                  <a:schemeClr val="accent1"/>
                </a:solidFill>
              </a:rPr>
              <a:t>80</a:t>
            </a:r>
          </a:p>
          <a:p>
            <a:pPr rtl="0" lvl="1" indent="-381000" marL="914400">
              <a:spcBef>
                <a:spcPts val="0"/>
              </a:spcBef>
              <a:buClr>
                <a:schemeClr val="dk2"/>
              </a:buClr>
              <a:buSzPct val="80000"/>
              <a:buFont typeface="Trebuchet MS"/>
              <a:buChar char="○"/>
            </a:pPr>
            <a:r>
              <a:rPr lang="en"/>
              <a:t>Possible &amp; Slow + need algorithm to determine success</a:t>
            </a:r>
          </a:p>
          <a:p>
            <a:pPr rtl="0" lvl="2" indent="-381000" marL="1371600">
              <a:spcBef>
                <a:spcPts val="0"/>
              </a:spcBef>
              <a:buClr>
                <a:schemeClr val="dk2"/>
              </a:buClr>
              <a:buSzPct val="80000"/>
              <a:buFont typeface="Trebuchet MS"/>
              <a:buChar char="■"/>
            </a:pPr>
            <a:r>
              <a:rPr lang="en"/>
              <a:t>Crashes</a:t>
            </a:r>
          </a:p>
          <a:p>
            <a:pPr rtl="0" lvl="2" indent="-381000" marL="1371600">
              <a:spcBef>
                <a:spcPts val="0"/>
              </a:spcBef>
              <a:buClr>
                <a:schemeClr val="dk2"/>
              </a:buClr>
              <a:buSzPct val="80000"/>
              <a:buFont typeface="Trebuchet MS"/>
              <a:buChar char="■"/>
            </a:pPr>
            <a:r>
              <a:rPr lang="en"/>
              <a:t>Taint Analysis (later in this lecture)</a:t>
            </a:r>
          </a:p>
          <a:p>
            <a:pPr rtl="0" lvl="0">
              <a:spcBef>
                <a:spcPts val="0"/>
              </a:spcBef>
              <a:buNone/>
            </a:pPr>
            <a:r>
              <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y="0" x="0"/>
          <a:ext cy="0" cx="0"/>
          <a:chOff y="0" x="0"/>
          <a:chExt cy="0" cx="0"/>
        </a:xfrm>
      </p:grpSpPr>
      <p:sp>
        <p:nvSpPr>
          <p:cNvPr id="190" name="Shape 19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Computer Science Theory</a:t>
            </a:r>
          </a:p>
        </p:txBody>
      </p:sp>
      <p:sp>
        <p:nvSpPr>
          <p:cNvPr id="191" name="Shape 19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Space complexity Example</a:t>
            </a:r>
          </a:p>
          <a:p>
            <a:pPr rtl="0" lvl="0" indent="-419100" marL="457200">
              <a:spcBef>
                <a:spcPts val="0"/>
              </a:spcBef>
              <a:buClr>
                <a:schemeClr val="dk2"/>
              </a:buClr>
              <a:buSzPct val="100000"/>
              <a:buFont typeface="Arial"/>
              <a:buChar char="●"/>
            </a:pPr>
            <a:r>
              <a:rPr sz="3000" lang="en"/>
              <a:t>HD Picture (1920x1080</a:t>
            </a:r>
            <a:r>
              <a:rPr lang="en"/>
              <a:t>)</a:t>
            </a:r>
          </a:p>
          <a:p>
            <a:pPr rtl="0" lvl="1" indent="-381000" marL="914400">
              <a:spcBef>
                <a:spcPts val="0"/>
              </a:spcBef>
              <a:buClr>
                <a:schemeClr val="dk2"/>
              </a:buClr>
              <a:buSzPct val="80000"/>
              <a:buFont typeface="Courier New"/>
              <a:buChar char="o"/>
            </a:pPr>
            <a:r>
              <a:rPr lang="en"/>
              <a:t>represented by html-friendly hex triplet:</a:t>
            </a:r>
          </a:p>
          <a:p>
            <a:pPr rtl="0" lvl="2" indent="-381000" marL="1371600">
              <a:spcBef>
                <a:spcPts val="0"/>
              </a:spcBef>
              <a:buClr>
                <a:schemeClr val="dk2"/>
              </a:buClr>
              <a:buSzPct val="80000"/>
              <a:buFont typeface="Wingdings"/>
              <a:buChar char="§"/>
            </a:pPr>
            <a:r>
              <a:rPr lang="en"/>
              <a:t>byte 1: red values</a:t>
            </a:r>
          </a:p>
          <a:p>
            <a:pPr rtl="0" lvl="2" indent="-381000" marL="1371600">
              <a:spcBef>
                <a:spcPts val="0"/>
              </a:spcBef>
              <a:buClr>
                <a:schemeClr val="dk2"/>
              </a:buClr>
              <a:buSzPct val="80000"/>
              <a:buFont typeface="Wingdings"/>
              <a:buChar char="§"/>
            </a:pPr>
            <a:r>
              <a:rPr lang="en"/>
              <a:t>byte 2: green</a:t>
            </a:r>
          </a:p>
          <a:p>
            <a:pPr rtl="0" lvl="2" indent="-381000" marL="1371600">
              <a:spcBef>
                <a:spcPts val="0"/>
              </a:spcBef>
              <a:buClr>
                <a:schemeClr val="dk2"/>
              </a:buClr>
              <a:buSzPct val="80000"/>
              <a:buFont typeface="Wingdings"/>
              <a:buChar char="§"/>
            </a:pPr>
            <a:r>
              <a:rPr lang="en"/>
              <a:t>byte 3: blue</a:t>
            </a:r>
          </a:p>
          <a:p>
            <a:pPr rtl="0" lvl="1" indent="-381000" marL="914400">
              <a:spcBef>
                <a:spcPts val="0"/>
              </a:spcBef>
              <a:buClr>
                <a:schemeClr val="dk2"/>
              </a:buClr>
              <a:buSzPct val="80000"/>
              <a:buFont typeface="Courier New"/>
              <a:buChar char="o"/>
            </a:pPr>
            <a:r>
              <a:rPr lang="en"/>
              <a:t>Each pixel represents 256</a:t>
            </a:r>
            <a:r>
              <a:rPr baseline="30000" lang="en"/>
              <a:t>3</a:t>
            </a:r>
            <a:r>
              <a:rPr lang="en"/>
              <a:t> colors == 16,777,216.</a:t>
            </a:r>
          </a:p>
          <a:p>
            <a:pPr rtl="0" lvl="0" indent="-419100" marL="457200">
              <a:spcBef>
                <a:spcPts val="0"/>
              </a:spcBef>
              <a:buClr>
                <a:schemeClr val="dk2"/>
              </a:buClr>
              <a:buSzPct val="100000"/>
              <a:buFont typeface="Arial"/>
              <a:buChar char="●"/>
            </a:pPr>
            <a:r>
              <a:rPr lang="en"/>
              <a:t>Fuzzing the whole space: </a:t>
            </a:r>
            <a:r>
              <a:rPr sz="2400" lang="en"/>
              <a:t>16,777,216</a:t>
            </a:r>
            <a:r>
              <a:rPr baseline="30000" sz="1800" lang="en"/>
              <a:t>(1920 * 1080)</a:t>
            </a:r>
          </a:p>
          <a:p>
            <a:pPr rtl="0" lvl="0">
              <a:spcBef>
                <a:spcPts val="0"/>
              </a:spcBef>
              <a:buNone/>
            </a:pPr>
            <a:r>
              <a:t/>
            </a:r>
            <a:endParaRPr baseline="30000" sz="1800"/>
          </a:p>
          <a:p>
            <a:pPr rtl="0" lvl="0">
              <a:spcBef>
                <a:spcPts val="0"/>
              </a:spcBef>
              <a:buNone/>
            </a:pPr>
            <a:r>
              <a:t/>
            </a:r>
            <a:endParaRPr baseline="30000" sz="1800"/>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y="0" x="0"/>
          <a:ext cy="0" cx="0"/>
          <a:chOff y="0" x="0"/>
          <a:chExt cy="0" cx="0"/>
        </a:xfrm>
      </p:grpSpPr>
      <p:sp>
        <p:nvSpPr>
          <p:cNvPr id="196" name="Shape 19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Computer Science Theory</a:t>
            </a:r>
          </a:p>
        </p:txBody>
      </p:sp>
      <p:sp>
        <p:nvSpPr>
          <p:cNvPr id="197" name="Shape 19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1.50041... × 10</a:t>
            </a:r>
            <a:r>
              <a:rPr baseline="30000" lang="en"/>
              <a:t>14981179 </a:t>
            </a:r>
            <a:r>
              <a:rPr lang="en"/>
              <a:t>&gt; 10</a:t>
            </a:r>
            <a:r>
              <a:rPr baseline="30000" lang="en"/>
              <a:t>80</a:t>
            </a:r>
          </a:p>
          <a:p>
            <a:pPr rtl="0" lvl="0" indent="-419100" marL="457200">
              <a:spcBef>
                <a:spcPts val="0"/>
              </a:spcBef>
              <a:buClr>
                <a:schemeClr val="dk2"/>
              </a:buClr>
              <a:buSzPct val="100000"/>
              <a:buFont typeface="Trebuchet MS"/>
              <a:buChar char="➢"/>
            </a:pPr>
            <a:r>
              <a:rPr lang="en"/>
              <a:t>Some things are not feasible to </a:t>
            </a:r>
            <a:r>
              <a:rPr u="sng" b="1" lang="en">
                <a:solidFill>
                  <a:srgbClr val="E06666"/>
                </a:solidFill>
              </a:rPr>
              <a:t>exhaustively</a:t>
            </a:r>
            <a:r>
              <a:rPr lang="en">
                <a:solidFill>
                  <a:srgbClr val="E06666"/>
                </a:solidFill>
              </a:rPr>
              <a:t> </a:t>
            </a:r>
            <a:r>
              <a:rPr lang="en"/>
              <a:t>test or fuzz.</a:t>
            </a:r>
          </a:p>
          <a:p>
            <a:pPr rtl="0" lvl="1" indent="-381000" marL="914400">
              <a:spcBef>
                <a:spcPts val="0"/>
              </a:spcBef>
              <a:buClr>
                <a:schemeClr val="accent1"/>
              </a:buClr>
              <a:buSzPct val="80000"/>
              <a:buFont typeface="Courier New"/>
              <a:buChar char="o"/>
            </a:pPr>
            <a:r>
              <a:rPr lang="en" i="1">
                <a:solidFill>
                  <a:schemeClr val="accent1"/>
                </a:solidFill>
              </a:rPr>
              <a:t>thus there will ALWAYS be bugs</a:t>
            </a:r>
          </a:p>
          <a:p>
            <a:pPr rtl="0" lvl="2" indent="-381000" marL="1371600">
              <a:spcBef>
                <a:spcPts val="0"/>
              </a:spcBef>
              <a:buClr>
                <a:schemeClr val="accent1"/>
              </a:buClr>
              <a:buSzPct val="80000"/>
              <a:buFont typeface="Wingdings"/>
              <a:buChar char="§"/>
            </a:pPr>
            <a:r>
              <a:rPr lang="en">
                <a:solidFill>
                  <a:schemeClr val="accent1"/>
                </a:solidFill>
              </a:rPr>
              <a:t>for sufficiently large programs</a:t>
            </a:r>
          </a:p>
          <a:p>
            <a:pPr rtl="0" lvl="0" indent="-419100" marL="457200">
              <a:spcBef>
                <a:spcPts val="0"/>
              </a:spcBef>
              <a:buClr>
                <a:schemeClr val="dk2"/>
              </a:buClr>
              <a:buSzPct val="100000"/>
              <a:buFont typeface="Arial"/>
              <a:buChar char="●"/>
            </a:pPr>
            <a:r>
              <a:rPr lang="en"/>
              <a:t>Important to target efforts.</a:t>
            </a:r>
          </a:p>
        </p:txBody>
      </p:sp>
      <p:pic>
        <p:nvPicPr>
          <p:cNvPr id="198" name="Shape 198"/>
          <p:cNvPicPr preferRelativeResize="0"/>
          <p:nvPr/>
        </p:nvPicPr>
        <p:blipFill>
          <a:blip r:embed="rId3">
            <a:alphaModFix/>
          </a:blip>
          <a:stretch>
            <a:fillRect/>
          </a:stretch>
        </p:blipFill>
        <p:spPr>
          <a:xfrm>
            <a:off y="2964775" x="7441871"/>
            <a:ext cy="2178724" cx="1702128"/>
          </a:xfrm>
          <a:prstGeom prst="rect">
            <a:avLst/>
          </a:prstGeom>
          <a:noFill/>
          <a:ln>
            <a:noFill/>
          </a:ln>
        </p:spPr>
      </p:pic>
      <p:sp>
        <p:nvSpPr>
          <p:cNvPr id="199" name="Shape 199"/>
          <p:cNvSpPr txBox="1"/>
          <p:nvPr/>
        </p:nvSpPr>
        <p:spPr>
          <a:xfrm>
            <a:off y="4286500" x="4804650"/>
            <a:ext cy="472199" cx="2714999"/>
          </a:xfrm>
          <a:prstGeom prst="rect">
            <a:avLst/>
          </a:prstGeom>
          <a:noFill/>
          <a:ln>
            <a:noFill/>
          </a:ln>
        </p:spPr>
        <p:txBody>
          <a:bodyPr bIns="91425" rIns="91425" lIns="91425" tIns="91425" anchor="t" anchorCtr="0">
            <a:noAutofit/>
          </a:bodyPr>
          <a:lstStyle/>
          <a:p>
            <a:pPr algn="r" rtl="0" lvl="0">
              <a:spcBef>
                <a:spcPts val="0"/>
              </a:spcBef>
              <a:buNone/>
            </a:pPr>
            <a:r>
              <a:rPr lang="en">
                <a:solidFill>
                  <a:schemeClr val="dk1"/>
                </a:solidFill>
              </a:rPr>
              <a:t>Sir Arthur Eddington</a:t>
            </a:r>
          </a:p>
          <a:p>
            <a:pPr algn="r" rtl="0" lvl="0">
              <a:spcBef>
                <a:spcPts val="0"/>
              </a:spcBef>
              <a:buNone/>
            </a:pPr>
            <a:r>
              <a:rPr lang="en">
                <a:solidFill>
                  <a:schemeClr val="dk1"/>
                </a:solidFill>
              </a:rPr>
              <a:t>(famous astrophysicist)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y="0" x="0"/>
          <a:ext cy="0" cx="0"/>
          <a:chOff y="0" x="0"/>
          <a:chExt cy="0" cx="0"/>
        </a:xfrm>
      </p:grpSpPr>
      <p:sp>
        <p:nvSpPr>
          <p:cNvPr id="204" name="Shape 20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Computer Science Theory</a:t>
            </a:r>
          </a:p>
        </p:txBody>
      </p:sp>
      <p:sp>
        <p:nvSpPr>
          <p:cNvPr id="205" name="Shape 20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Time Complexity</a:t>
            </a:r>
          </a:p>
          <a:p>
            <a:pPr rtl="0" lvl="0" indent="-419100" marL="457200">
              <a:spcBef>
                <a:spcPts val="0"/>
              </a:spcBef>
              <a:buClr>
                <a:schemeClr val="dk2"/>
              </a:buClr>
              <a:buSzPct val="100000"/>
              <a:buFont typeface="Arial"/>
              <a:buChar char="●"/>
            </a:pPr>
            <a:r>
              <a:rPr lang="en"/>
              <a:t>Fuzzing is often parallelizable</a:t>
            </a:r>
          </a:p>
          <a:p>
            <a:pPr rtl="0" lvl="1" indent="-381000" marL="914400">
              <a:spcBef>
                <a:spcPts val="0"/>
              </a:spcBef>
              <a:buClr>
                <a:schemeClr val="dk2"/>
              </a:buClr>
              <a:buSzPct val="80000"/>
              <a:buFont typeface="Courier New"/>
              <a:buChar char="o"/>
            </a:pPr>
            <a:r>
              <a:rPr lang="en"/>
              <a:t>huge help for dealing with time complexity</a:t>
            </a:r>
          </a:p>
          <a:p>
            <a:pPr lvl="0" indent="-419100" marL="457200">
              <a:spcBef>
                <a:spcPts val="0"/>
              </a:spcBef>
              <a:buClr>
                <a:schemeClr val="dk2"/>
              </a:buClr>
              <a:buSzPct val="100000"/>
              <a:buFont typeface="Arial"/>
              <a:buChar char="●"/>
            </a:pPr>
            <a:r>
              <a:rPr lang="en"/>
              <a:t>If your fuzzer is O(n</a:t>
            </a:r>
            <a:r>
              <a:rPr baseline="30000" lang="en"/>
              <a:t>x</a:t>
            </a:r>
            <a:r>
              <a:rPr lang="en"/>
              <a:t>) or significantly larger than O(n) you are probably doing it wrong.</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y="0" x="0"/>
          <a:ext cy="0" cx="0"/>
          <a:chOff y="0" x="0"/>
          <a:chExt cy="0" cx="0"/>
        </a:xfrm>
      </p:grpSpPr>
      <p:sp>
        <p:nvSpPr>
          <p:cNvPr id="210" name="Shape 21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A Fast File Fuzzer tool</a:t>
            </a:r>
          </a:p>
        </p:txBody>
      </p:sp>
      <p:sp>
        <p:nvSpPr>
          <p:cNvPr id="211" name="Shape 21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u="sng" lang="en">
                <a:solidFill>
                  <a:schemeClr val="hlink"/>
                </a:solidFill>
                <a:hlinkClick r:id="rId3"/>
              </a:rPr>
              <a:t>http://rmadair.github.com/fuzzer/</a:t>
            </a:r>
          </a:p>
          <a:p>
            <a:pPr rtl="0" lvl="0" indent="-419100" marL="457200">
              <a:spcBef>
                <a:spcPts val="0"/>
              </a:spcBef>
              <a:buClr>
                <a:schemeClr val="dk2"/>
              </a:buClr>
              <a:buSzPct val="100000"/>
              <a:buFont typeface="Arial"/>
              <a:buChar char="●"/>
            </a:pPr>
            <a:r>
              <a:rPr lang="en"/>
              <a:t>Python based mutational file fuzzer.</a:t>
            </a:r>
          </a:p>
          <a:p>
            <a:pPr rtl="0" lvl="1" indent="-381000" marL="914400">
              <a:spcBef>
                <a:spcPts val="0"/>
              </a:spcBef>
              <a:buClr>
                <a:schemeClr val="dk2"/>
              </a:buClr>
              <a:buSzPct val="80000"/>
              <a:buFont typeface="Courier New"/>
              <a:buChar char="o"/>
            </a:pPr>
            <a:r>
              <a:rPr lang="en"/>
              <a:t>Uses PyDBG to monitor for signals of interest</a:t>
            </a:r>
          </a:p>
          <a:p>
            <a:pPr rtl="0" lvl="0" indent="-419100" marL="457200">
              <a:spcBef>
                <a:spcPts val="0"/>
              </a:spcBef>
              <a:buClr>
                <a:schemeClr val="dk2"/>
              </a:buClr>
              <a:buSzPct val="100000"/>
              <a:buFont typeface="Arial"/>
              <a:buChar char="●"/>
            </a:pPr>
            <a:r>
              <a:rPr lang="en"/>
              <a:t>Client / Server architecture...</a:t>
            </a:r>
          </a:p>
          <a:p>
            <a:pPr rtl="0" lvl="0" indent="0" marL="914400">
              <a:spcBef>
                <a:spcPts val="0"/>
              </a:spcBef>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y="0" x="0"/>
          <a:ext cy="0" cx="0"/>
          <a:chOff y="0" x="0"/>
          <a:chExt cy="0" cx="0"/>
        </a:xfrm>
      </p:grpSpPr>
      <p:sp>
        <p:nvSpPr>
          <p:cNvPr id="216" name="Shape 21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A Fast File Fuzzer tool</a:t>
            </a:r>
          </a:p>
        </p:txBody>
      </p:sp>
      <p:sp>
        <p:nvSpPr>
          <p:cNvPr id="217" name="Shape 21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u="sng" lang="en">
                <a:solidFill>
                  <a:schemeClr val="hlink"/>
                </a:solidFill>
                <a:hlinkClick r:id="rId3"/>
              </a:rPr>
              <a:t>http://rmadair.github.com/fuzzer/</a:t>
            </a:r>
          </a:p>
          <a:p>
            <a:pPr rtl="0" lvl="0" indent="-419100" marL="457200">
              <a:spcBef>
                <a:spcPts val="0"/>
              </a:spcBef>
              <a:buClr>
                <a:schemeClr val="dk2"/>
              </a:buClr>
              <a:buSzPct val="100000"/>
              <a:buFont typeface="Arial"/>
              <a:buChar char="●"/>
            </a:pPr>
            <a:r>
              <a:rPr lang="en"/>
              <a:t>Client / Server architecture</a:t>
            </a:r>
          </a:p>
          <a:p>
            <a:pPr rtl="0" lvl="1" indent="-381000" marL="914400">
              <a:spcBef>
                <a:spcPts val="0"/>
              </a:spcBef>
              <a:buClr>
                <a:schemeClr val="dk2"/>
              </a:buClr>
              <a:buSzPct val="80000"/>
              <a:buFont typeface="Courier New"/>
              <a:buChar char="o"/>
            </a:pPr>
            <a:r>
              <a:rPr lang="en"/>
              <a:t>any number of clients can connect to the server</a:t>
            </a:r>
          </a:p>
          <a:p>
            <a:pPr rtl="0" lvl="2" indent="-381000" marL="1371600">
              <a:spcBef>
                <a:spcPts val="0"/>
              </a:spcBef>
              <a:buClr>
                <a:schemeClr val="dk2"/>
              </a:buClr>
              <a:buSzPct val="80000"/>
              <a:buFont typeface="Wingdings"/>
              <a:buChar char="§"/>
            </a:pPr>
            <a:r>
              <a:rPr lang="en"/>
              <a:t>each client handles some portion of the fuzzing</a:t>
            </a:r>
          </a:p>
          <a:p>
            <a:pPr rtl="0" lvl="3" indent="-342900" marL="1828800">
              <a:spcBef>
                <a:spcPts val="0"/>
              </a:spcBef>
              <a:buClr>
                <a:schemeClr val="dk2"/>
              </a:buClr>
              <a:buSzPct val="60000"/>
              <a:buFont typeface="Arial"/>
              <a:buChar char="●"/>
            </a:pPr>
            <a:r>
              <a:rPr lang="en"/>
              <a:t>creates mutated files clientside to fuzz a local copy of the target program with</a:t>
            </a:r>
          </a:p>
          <a:p>
            <a:pPr rtl="0" lvl="1" indent="-381000" marL="914400">
              <a:spcBef>
                <a:spcPts val="0"/>
              </a:spcBef>
              <a:buClr>
                <a:schemeClr val="dk2"/>
              </a:buClr>
              <a:buSzPct val="80000"/>
              <a:buFont typeface="Courier New"/>
              <a:buChar char="o"/>
            </a:pPr>
            <a:r>
              <a:rPr lang="en"/>
              <a:t>can distribute fuzzing in a cloud like fashion</a:t>
            </a:r>
          </a:p>
          <a:p>
            <a:pPr rtl="0" lvl="2" indent="-381000" marL="1371600">
              <a:spcBef>
                <a:spcPts val="0"/>
              </a:spcBef>
              <a:buClr>
                <a:schemeClr val="dk2"/>
              </a:buClr>
              <a:buSzPct val="80000"/>
              <a:buFont typeface="Wingdings"/>
              <a:buChar char="§"/>
            </a:pPr>
            <a:r>
              <a:rPr lang="en"/>
              <a:t>split up the set of all the things to fuzz over each client, and run them all in parallel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Outline</a:t>
            </a:r>
          </a:p>
        </p:txBody>
      </p:sp>
      <p:sp>
        <p:nvSpPr>
          <p:cNvPr id="47" name="Shape 4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Trebuchet MS"/>
              <a:buAutoNum type="arabicPeriod"/>
            </a:pPr>
            <a:r>
              <a:rPr lang="en"/>
              <a:t>Bugs</a:t>
            </a:r>
          </a:p>
          <a:p>
            <a:pPr rtl="0" lvl="0" indent="-419100" marL="457200">
              <a:spcBef>
                <a:spcPts val="0"/>
              </a:spcBef>
              <a:buClr>
                <a:schemeClr val="dk2"/>
              </a:buClr>
              <a:buSzPct val="100000"/>
              <a:buFont typeface="Trebuchet MS"/>
              <a:buAutoNum type="arabicPeriod"/>
            </a:pPr>
            <a:r>
              <a:rPr lang="en"/>
              <a:t>Testing</a:t>
            </a:r>
          </a:p>
          <a:p>
            <a:pPr rtl="0" lvl="0" indent="-419100" marL="457200">
              <a:spcBef>
                <a:spcPts val="0"/>
              </a:spcBef>
              <a:buClr>
                <a:schemeClr val="dk2"/>
              </a:buClr>
              <a:buSzPct val="100000"/>
              <a:buFont typeface="Trebuchet MS"/>
              <a:buAutoNum type="arabicPeriod"/>
            </a:pPr>
            <a:r>
              <a:rPr lang="en"/>
              <a:t>Fuzzing</a:t>
            </a:r>
          </a:p>
          <a:p>
            <a:pPr rtl="0" lvl="0" indent="-419100" marL="457200">
              <a:spcBef>
                <a:spcPts val="0"/>
              </a:spcBef>
              <a:buClr>
                <a:schemeClr val="dk2"/>
              </a:buClr>
              <a:buSzPct val="100000"/>
              <a:buFont typeface="Trebuchet MS"/>
              <a:buAutoNum type="arabicPeriod"/>
            </a:pPr>
            <a:r>
              <a:rPr lang="en"/>
              <a:t>CS Theory</a:t>
            </a:r>
          </a:p>
          <a:p>
            <a:pPr rtl="0" lvl="0" indent="-419100" marL="457200">
              <a:spcBef>
                <a:spcPts val="0"/>
              </a:spcBef>
              <a:buClr>
                <a:schemeClr val="dk2"/>
              </a:buClr>
              <a:buSzPct val="100000"/>
              <a:buFont typeface="Trebuchet MS"/>
              <a:buAutoNum type="arabicPeriod"/>
            </a:pPr>
            <a:r>
              <a:rPr lang="en"/>
              <a:t>Test Harness</a:t>
            </a:r>
          </a:p>
          <a:p>
            <a:pPr rtl="0" lvl="0" indent="-419100" marL="457200">
              <a:spcBef>
                <a:spcPts val="0"/>
              </a:spcBef>
              <a:buClr>
                <a:schemeClr val="dk2"/>
              </a:buClr>
              <a:buSzPct val="100000"/>
              <a:buFont typeface="Trebuchet MS"/>
              <a:buAutoNum type="arabicPeriod"/>
            </a:pPr>
            <a:r>
              <a:rPr lang="en"/>
              <a:t>More Fuzzing </a:t>
            </a:r>
          </a:p>
          <a:p>
            <a:pPr lvl="0" indent="-419100" marL="457200">
              <a:spcBef>
                <a:spcPts val="0"/>
              </a:spcBef>
              <a:buClr>
                <a:schemeClr val="dk2"/>
              </a:buClr>
              <a:buSzPct val="100000"/>
              <a:buFont typeface="Trebuchet MS"/>
              <a:buAutoNum type="arabicPeriod"/>
            </a:pPr>
            <a:r>
              <a:rPr lang="en"/>
              <a:t>Taint Analysis</a:t>
            </a:r>
          </a:p>
        </p:txBody>
      </p:sp>
      <p:pic>
        <p:nvPicPr>
          <p:cNvPr id="48" name="Shape 48"/>
          <p:cNvPicPr preferRelativeResize="0"/>
          <p:nvPr/>
        </p:nvPicPr>
        <p:blipFill>
          <a:blip r:embed="rId3">
            <a:alphaModFix/>
          </a:blip>
          <a:stretch>
            <a:fillRect/>
          </a:stretch>
        </p:blipFill>
        <p:spPr>
          <a:xfrm>
            <a:off y="0" x="3951200"/>
            <a:ext cy="5192800" cx="5192800"/>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y="0" x="0"/>
          <a:ext cy="0" cx="0"/>
          <a:chOff y="0" x="0"/>
          <a:chExt cy="0" cx="0"/>
        </a:xfrm>
      </p:grpSpPr>
      <p:sp>
        <p:nvSpPr>
          <p:cNvPr id="222" name="Shape 22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Recap (Fuzzing)</a:t>
            </a:r>
          </a:p>
        </p:txBody>
      </p:sp>
      <p:sp>
        <p:nvSpPr>
          <p:cNvPr id="223" name="Shape 22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Trebuchet MS"/>
              <a:buAutoNum type="arabicPeriod"/>
            </a:pPr>
            <a:r>
              <a:rPr lang="en"/>
              <a:t>Mutational</a:t>
            </a:r>
          </a:p>
          <a:p>
            <a:pPr rtl="0" lvl="0" indent="-419100" marL="457200">
              <a:spcBef>
                <a:spcPts val="0"/>
              </a:spcBef>
              <a:buClr>
                <a:schemeClr val="dk2"/>
              </a:buClr>
              <a:buSzPct val="100000"/>
              <a:buFont typeface="Trebuchet MS"/>
              <a:buAutoNum type="arabicPeriod"/>
            </a:pPr>
            <a:r>
              <a:rPr lang="en"/>
              <a:t>Generational</a:t>
            </a:r>
          </a:p>
          <a:p>
            <a:pPr lvl="0" indent="-419100" marL="457200">
              <a:spcBef>
                <a:spcPts val="0"/>
              </a:spcBef>
              <a:buClr>
                <a:schemeClr val="dk2"/>
              </a:buClr>
              <a:buSzPct val="100000"/>
              <a:buFont typeface="Trebuchet MS"/>
              <a:buAutoNum type="arabicPeriod"/>
            </a:pPr>
            <a:r>
              <a:rPr lang="en"/>
              <a:t>Differential</a:t>
            </a:r>
          </a:p>
        </p:txBody>
      </p:sp>
      <p:pic>
        <p:nvPicPr>
          <p:cNvPr id="224" name="Shape 224"/>
          <p:cNvPicPr preferRelativeResize="0"/>
          <p:nvPr/>
        </p:nvPicPr>
        <p:blipFill>
          <a:blip r:embed="rId3">
            <a:alphaModFix/>
          </a:blip>
          <a:stretch>
            <a:fillRect/>
          </a:stretch>
        </p:blipFill>
        <p:spPr>
          <a:xfrm>
            <a:off y="0" x="5233350"/>
            <a:ext cy="5381873" cx="3910650"/>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y="0" x="0"/>
          <a:ext cy="0" cx="0"/>
          <a:chOff y="0" x="0"/>
          <a:chExt cy="0" cx="0"/>
        </a:xfrm>
      </p:grpSpPr>
      <p:sp>
        <p:nvSpPr>
          <p:cNvPr id="229" name="Shape 229"/>
          <p:cNvSpPr txBox="1"/>
          <p:nvPr>
            <p:ph type="ctrTitle"/>
          </p:nvPr>
        </p:nvSpPr>
        <p:spPr>
          <a:xfrm>
            <a:off y="1618313" x="685800"/>
            <a:ext cy="1238099" cx="7772400"/>
          </a:xfrm>
          <a:prstGeom prst="rect">
            <a:avLst/>
          </a:prstGeom>
        </p:spPr>
        <p:txBody>
          <a:bodyPr bIns="91425" rIns="91425" lIns="91425" tIns="91425" anchor="b" anchorCtr="0">
            <a:noAutofit/>
          </a:bodyPr>
          <a:lstStyle/>
          <a:p>
            <a:pPr>
              <a:spcBef>
                <a:spcPts val="0"/>
              </a:spcBef>
              <a:buNone/>
            </a:pPr>
            <a:r>
              <a:rPr lang="en"/>
              <a:t>Dynamic Analysis Basics / Fuzzing Test Harness</a:t>
            </a:r>
          </a:p>
        </p:txBody>
      </p:sp>
      <p:sp>
        <p:nvSpPr>
          <p:cNvPr id="230" name="Shape 230"/>
          <p:cNvSpPr txBox="1"/>
          <p:nvPr>
            <p:ph idx="1" type="subTitle"/>
          </p:nvPr>
        </p:nvSpPr>
        <p:spPr>
          <a:xfrm>
            <a:off y="2964777" x="685800"/>
            <a:ext cy="944700" cx="7772400"/>
          </a:xfrm>
          <a:prstGeom prst="rect">
            <a:avLst/>
          </a:prstGeom>
        </p:spPr>
        <p:txBody>
          <a:bodyPr bIns="91425" rIns="91425" lIns="91425" tIns="91425" anchor="t" anchorCtr="0">
            <a:noAutofit/>
          </a:bodyPr>
          <a:lstStyle/>
          <a:p>
            <a:pPr>
              <a:spcBef>
                <a:spcPts val="0"/>
              </a:spcBef>
              <a:buNone/>
            </a:pPr>
            <a:r>
              <a:rPr lang="en"/>
              <a:t>b/c fuzzing things without paying attention to them is a </a:t>
            </a:r>
            <a:br>
              <a:rPr lang="en"/>
            </a:br>
            <a:r>
              <a:rPr lang="en"/>
              <a:t>waste of time</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y="0" x="0"/>
          <a:ext cy="0" cx="0"/>
          <a:chOff y="0" x="0"/>
          <a:chExt cy="0" cx="0"/>
        </a:xfrm>
      </p:grpSpPr>
      <p:sp>
        <p:nvSpPr>
          <p:cNvPr id="235" name="Shape 23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(white box) generating crashes</a:t>
            </a:r>
          </a:p>
        </p:txBody>
      </p:sp>
      <p:sp>
        <p:nvSpPr>
          <p:cNvPr id="236" name="Shape 2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Crashes?</a:t>
            </a:r>
          </a:p>
          <a:p>
            <a:pPr rtl="0" lvl="0" indent="-419100" marL="457200">
              <a:spcBef>
                <a:spcPts val="0"/>
              </a:spcBef>
              <a:buClr>
                <a:schemeClr val="dk2"/>
              </a:buClr>
              <a:buSzPct val="100000"/>
              <a:buFont typeface="Arial"/>
              <a:buChar char="●"/>
            </a:pPr>
            <a:r>
              <a:rPr lang="en"/>
              <a:t>Very easy to Detect</a:t>
            </a:r>
          </a:p>
          <a:p>
            <a:pPr rtl="0" lvl="0">
              <a:spcBef>
                <a:spcPts val="0"/>
              </a:spcBef>
              <a:buNone/>
            </a:pPr>
            <a:r>
              <a:rPr lang="en"/>
              <a:t>Logic Flaws?</a:t>
            </a:r>
          </a:p>
          <a:p>
            <a:pPr lvl="0" indent="-342900" marL="457200">
              <a:spcBef>
                <a:spcPts val="0"/>
              </a:spcBef>
              <a:buClr>
                <a:schemeClr val="dk2"/>
              </a:buClr>
              <a:buSzPct val="100000"/>
              <a:buFont typeface="Arial"/>
              <a:buChar char="●"/>
            </a:pPr>
            <a:r>
              <a:rPr sz="1800" lang="en"/>
              <a:t>Very hard to detect.  generally infeasible. Rice’s Theorem</a:t>
            </a:r>
          </a:p>
        </p:txBody>
      </p:sp>
      <p:sp>
        <p:nvSpPr>
          <p:cNvPr id="237" name="Shape 237"/>
          <p:cNvSpPr/>
          <p:nvPr/>
        </p:nvSpPr>
        <p:spPr>
          <a:xfrm>
            <a:off y="3432050" x="1053675"/>
            <a:ext cy="607199" cx="8907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rPr lang="en"/>
              <a:t>Fuzz</a:t>
            </a:r>
          </a:p>
        </p:txBody>
      </p:sp>
      <p:sp>
        <p:nvSpPr>
          <p:cNvPr id="238" name="Shape 238"/>
          <p:cNvSpPr/>
          <p:nvPr/>
        </p:nvSpPr>
        <p:spPr>
          <a:xfrm>
            <a:off y="3432050" x="3052675"/>
            <a:ext cy="1085999" cx="15930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Detect </a:t>
            </a:r>
          </a:p>
          <a:p>
            <a:pPr rtl="0" lvl="0">
              <a:spcBef>
                <a:spcPts val="0"/>
              </a:spcBef>
              <a:buNone/>
            </a:pPr>
            <a:r>
              <a:rPr lang="en" i="1"/>
              <a:t>exceptional behavior</a:t>
            </a:r>
          </a:p>
        </p:txBody>
      </p:sp>
      <p:cxnSp>
        <p:nvCxnSpPr>
          <p:cNvPr id="239" name="Shape 239"/>
          <p:cNvCxnSpPr>
            <a:stCxn id="237" idx="3"/>
            <a:endCxn id="238" idx="1"/>
          </p:cNvCxnSpPr>
          <p:nvPr/>
        </p:nvCxnSpPr>
        <p:spPr>
          <a:xfrm>
            <a:off y="3735649" x="1944375"/>
            <a:ext cy="239400" cx="1108200"/>
          </a:xfrm>
          <a:prstGeom prst="straightConnector1">
            <a:avLst/>
          </a:prstGeom>
          <a:noFill/>
          <a:ln w="19050" cap="flat">
            <a:solidFill>
              <a:schemeClr val="dk2"/>
            </a:solidFill>
            <a:prstDash val="solid"/>
            <a:round/>
            <a:headEnd w="lg" len="lg" type="none"/>
            <a:tailEnd w="lg" len="lg" type="triangle"/>
          </a:ln>
        </p:spPr>
      </p:cxnSp>
      <p:sp>
        <p:nvSpPr>
          <p:cNvPr id="240" name="Shape 240"/>
          <p:cNvSpPr/>
          <p:nvPr/>
        </p:nvSpPr>
        <p:spPr>
          <a:xfrm>
            <a:off y="3432050" x="5262475"/>
            <a:ext cy="1085999" cx="15930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Determine if bug</a:t>
            </a:r>
          </a:p>
        </p:txBody>
      </p:sp>
      <p:sp>
        <p:nvSpPr>
          <p:cNvPr id="241" name="Shape 241"/>
          <p:cNvSpPr/>
          <p:nvPr/>
        </p:nvSpPr>
        <p:spPr>
          <a:xfrm>
            <a:off y="3432050" x="7243675"/>
            <a:ext cy="1085999" cx="15930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Determine if Vulnerability</a:t>
            </a:r>
          </a:p>
        </p:txBody>
      </p:sp>
      <p:cxnSp>
        <p:nvCxnSpPr>
          <p:cNvPr id="242" name="Shape 242"/>
          <p:cNvCxnSpPr>
            <a:stCxn id="238" idx="3"/>
            <a:endCxn id="240" idx="1"/>
          </p:cNvCxnSpPr>
          <p:nvPr/>
        </p:nvCxnSpPr>
        <p:spPr>
          <a:xfrm>
            <a:off y="3975049" x="4645675"/>
            <a:ext cy="0" cx="616800"/>
          </a:xfrm>
          <a:prstGeom prst="straightConnector1">
            <a:avLst/>
          </a:prstGeom>
          <a:noFill/>
          <a:ln w="19050" cap="flat">
            <a:solidFill>
              <a:schemeClr val="dk2"/>
            </a:solidFill>
            <a:prstDash val="solid"/>
            <a:round/>
            <a:headEnd w="lg" len="lg" type="none"/>
            <a:tailEnd w="lg" len="lg" type="triangle"/>
          </a:ln>
        </p:spPr>
      </p:cxnSp>
      <p:cxnSp>
        <p:nvCxnSpPr>
          <p:cNvPr id="243" name="Shape 243"/>
          <p:cNvCxnSpPr>
            <a:stCxn id="240" idx="3"/>
            <a:endCxn id="241" idx="1"/>
          </p:cNvCxnSpPr>
          <p:nvPr/>
        </p:nvCxnSpPr>
        <p:spPr>
          <a:xfrm>
            <a:off y="3975049" x="6855475"/>
            <a:ext cy="0" cx="3882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y="0" x="0"/>
          <a:ext cy="0" cx="0"/>
          <a:chOff y="0" x="0"/>
          <a:chExt cy="0" cx="0"/>
        </a:xfrm>
      </p:grpSpPr>
      <p:sp>
        <p:nvSpPr>
          <p:cNvPr id="248" name="Shape 24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(white box) Test Harness</a:t>
            </a:r>
          </a:p>
        </p:txBody>
      </p:sp>
      <p:sp>
        <p:nvSpPr>
          <p:cNvPr id="249" name="Shape 24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Test harness for crashes:</a:t>
            </a:r>
          </a:p>
          <a:p>
            <a:pPr rtl="0" lvl="0" indent="-419100" marL="457200">
              <a:spcBef>
                <a:spcPts val="0"/>
              </a:spcBef>
              <a:buClr>
                <a:schemeClr val="dk2"/>
              </a:buClr>
              <a:buSzPct val="100000"/>
              <a:buFont typeface="Arial"/>
              <a:buChar char="●"/>
            </a:pPr>
            <a:r>
              <a:rPr lang="en"/>
              <a:t>check if process died</a:t>
            </a:r>
          </a:p>
          <a:p>
            <a:pPr rtl="0" lvl="0" indent="-419100" marL="457200">
              <a:spcBef>
                <a:spcPts val="0"/>
              </a:spcBef>
              <a:buClr>
                <a:schemeClr val="dk2"/>
              </a:buClr>
              <a:buSzPct val="100000"/>
              <a:buFont typeface="Arial"/>
              <a:buChar char="●"/>
            </a:pPr>
            <a:r>
              <a:rPr lang="en"/>
              <a:t>check if process zombied</a:t>
            </a:r>
          </a:p>
          <a:p>
            <a:pPr rtl="0" lvl="0" indent="-419100" marL="457200">
              <a:spcBef>
                <a:spcPts val="0"/>
              </a:spcBef>
              <a:buClr>
                <a:schemeClr val="dk2"/>
              </a:buClr>
              <a:buSzPct val="100000"/>
              <a:buFont typeface="Arial"/>
              <a:buChar char="●"/>
            </a:pPr>
            <a:r>
              <a:rPr lang="en"/>
              <a:t>check PID gone</a:t>
            </a:r>
          </a:p>
          <a:p>
            <a:pPr rtl="0" lvl="0" indent="-419100" marL="457200">
              <a:spcBef>
                <a:spcPts val="0"/>
              </a:spcBef>
              <a:buClr>
                <a:schemeClr val="dk2"/>
              </a:buClr>
              <a:buSzPct val="100000"/>
              <a:buFont typeface="Arial"/>
              <a:buChar char="●"/>
            </a:pPr>
            <a:r>
              <a:rPr lang="en"/>
              <a:t>check logs</a:t>
            </a:r>
          </a:p>
          <a:p>
            <a:pPr rtl="0" lvl="0" indent="-419100" marL="457200">
              <a:spcBef>
                <a:spcPts val="0"/>
              </a:spcBef>
              <a:buClr>
                <a:schemeClr val="dk2"/>
              </a:buClr>
              <a:buSzPct val="100000"/>
              <a:buFont typeface="Arial"/>
              <a:buChar char="●"/>
            </a:pPr>
            <a:r>
              <a:rPr lang="en"/>
              <a:t>attach debugger, check process</a:t>
            </a:r>
            <a:br>
              <a:rPr lang="en"/>
            </a:br>
            <a:r>
              <a:rPr lang="en"/>
              <a:t>state</a:t>
            </a:r>
          </a:p>
          <a:p>
            <a:pPr lvl="0">
              <a:spcBef>
                <a:spcPts val="0"/>
              </a:spcBef>
              <a:buNone/>
            </a:pPr>
            <a:r>
              <a:t/>
            </a:r>
            <a:endParaRPr/>
          </a:p>
        </p:txBody>
      </p:sp>
      <p:pic>
        <p:nvPicPr>
          <p:cNvPr id="250" name="Shape 250"/>
          <p:cNvPicPr preferRelativeResize="0"/>
          <p:nvPr/>
        </p:nvPicPr>
        <p:blipFill>
          <a:blip r:embed="rId3">
            <a:alphaModFix/>
          </a:blip>
          <a:stretch>
            <a:fillRect/>
          </a:stretch>
        </p:blipFill>
        <p:spPr>
          <a:xfrm flipH="1">
            <a:off y="1057275" x="6146925"/>
            <a:ext cy="2876550" cx="2438400"/>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y="0" x="0"/>
          <a:ext cy="0" cx="0"/>
          <a:chOff y="0" x="0"/>
          <a:chExt cy="0" cx="0"/>
        </a:xfrm>
      </p:grpSpPr>
      <p:sp>
        <p:nvSpPr>
          <p:cNvPr id="255" name="Shape 25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(black box) Introspection</a:t>
            </a:r>
          </a:p>
        </p:txBody>
      </p:sp>
      <p:sp>
        <p:nvSpPr>
          <p:cNvPr id="256" name="Shape 25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Can you even get access of any form?</a:t>
            </a:r>
          </a:p>
          <a:p>
            <a:pPr rtl="0" lvl="0" indent="-419100" marL="457200">
              <a:spcBef>
                <a:spcPts val="0"/>
              </a:spcBef>
              <a:buClr>
                <a:schemeClr val="dk2"/>
              </a:buClr>
              <a:buSzPct val="100000"/>
              <a:buFont typeface="Arial"/>
              <a:buChar char="●"/>
            </a:pPr>
            <a:r>
              <a:rPr lang="en"/>
              <a:t>Can you view it’s process state?</a:t>
            </a:r>
          </a:p>
          <a:p>
            <a:pPr rtl="0" lvl="1" indent="-381000" marL="914400">
              <a:spcBef>
                <a:spcPts val="0"/>
              </a:spcBef>
              <a:buClr>
                <a:schemeClr val="dk2"/>
              </a:buClr>
              <a:buSzPct val="80000"/>
              <a:buFont typeface="Courier New"/>
              <a:buChar char="o"/>
            </a:pPr>
            <a:r>
              <a:rPr lang="en"/>
              <a:t>can you even view output?</a:t>
            </a:r>
          </a:p>
          <a:p>
            <a:pPr rtl="0" lvl="1" indent="-381000" marL="914400">
              <a:spcBef>
                <a:spcPts val="0"/>
              </a:spcBef>
              <a:buClr>
                <a:schemeClr val="dk2"/>
              </a:buClr>
              <a:buSzPct val="80000"/>
              <a:buFont typeface="Courier New"/>
              <a:buChar char="o"/>
            </a:pPr>
            <a:r>
              <a:rPr lang="en"/>
              <a:t>can you even detect crashes?</a:t>
            </a:r>
          </a:p>
          <a:p>
            <a:pPr lvl="0" indent="0" marL="0">
              <a:spcBef>
                <a:spcPts val="0"/>
              </a:spcBef>
              <a:buNone/>
            </a:pPr>
            <a:r>
              <a:t/>
            </a:r>
            <a:endParaRPr/>
          </a:p>
        </p:txBody>
      </p:sp>
      <p:pic>
        <p:nvPicPr>
          <p:cNvPr id="257" name="Shape 257"/>
          <p:cNvPicPr preferRelativeResize="0"/>
          <p:nvPr/>
        </p:nvPicPr>
        <p:blipFill>
          <a:blip r:embed="rId3">
            <a:alphaModFix/>
          </a:blip>
          <a:stretch>
            <a:fillRect/>
          </a:stretch>
        </p:blipFill>
        <p:spPr>
          <a:xfrm>
            <a:off y="3099075" x="457200"/>
            <a:ext cy="1826774" cx="2107825"/>
          </a:xfrm>
          <a:prstGeom prst="rect">
            <a:avLst/>
          </a:prstGeom>
          <a:noFill/>
          <a:ln>
            <a:noFill/>
          </a:ln>
        </p:spPr>
      </p:pic>
      <p:pic>
        <p:nvPicPr>
          <p:cNvPr id="258" name="Shape 258"/>
          <p:cNvPicPr preferRelativeResize="0"/>
          <p:nvPr/>
        </p:nvPicPr>
        <p:blipFill>
          <a:blip r:embed="rId4">
            <a:alphaModFix/>
          </a:blip>
          <a:stretch>
            <a:fillRect/>
          </a:stretch>
        </p:blipFill>
        <p:spPr>
          <a:xfrm>
            <a:off y="2395050" x="5750850"/>
            <a:ext cy="2748450" cx="3393150"/>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y="0" x="0"/>
          <a:ext cy="0" cx="0"/>
          <a:chOff y="0" x="0"/>
          <a:chExt cy="0" cx="0"/>
        </a:xfrm>
      </p:grpSpPr>
      <p:sp>
        <p:nvSpPr>
          <p:cNvPr id="263" name="Shape 26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Our homework</a:t>
            </a:r>
          </a:p>
        </p:txBody>
      </p:sp>
      <p:sp>
        <p:nvSpPr>
          <p:cNvPr id="264" name="Shape 26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To build your own fuzzer and find bugs / vulns in a popular application</a:t>
            </a:r>
          </a:p>
          <a:p>
            <a:pPr lvl="0" indent="-419100" marL="457200">
              <a:spcBef>
                <a:spcPts val="0"/>
              </a:spcBef>
              <a:buClr>
                <a:schemeClr val="dk2"/>
              </a:buClr>
              <a:buSzPct val="100000"/>
              <a:buFont typeface="Arial"/>
              <a:buChar char="●"/>
            </a:pPr>
            <a:r>
              <a:rPr lang="en"/>
              <a:t>then ethically disclose bugs / vulns to vendor</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y="0" x="0"/>
          <a:ext cy="0" cx="0"/>
          <a:chOff y="0" x="0"/>
          <a:chExt cy="0" cx="0"/>
        </a:xfrm>
      </p:grpSpPr>
      <p:sp>
        <p:nvSpPr>
          <p:cNvPr id="269" name="Shape 269"/>
          <p:cNvSpPr txBox="1"/>
          <p:nvPr>
            <p:ph type="ctrTitle"/>
          </p:nvPr>
        </p:nvSpPr>
        <p:spPr>
          <a:xfrm>
            <a:off y="1618313" x="685800"/>
            <a:ext cy="1238099" cx="7772400"/>
          </a:xfrm>
          <a:prstGeom prst="rect">
            <a:avLst/>
          </a:prstGeom>
        </p:spPr>
        <p:txBody>
          <a:bodyPr bIns="91425" rIns="91425" lIns="91425" tIns="91425" anchor="b" anchorCtr="0">
            <a:noAutofit/>
          </a:bodyPr>
          <a:lstStyle/>
          <a:p>
            <a:pPr>
              <a:spcBef>
                <a:spcPts val="0"/>
              </a:spcBef>
              <a:buNone/>
            </a:pPr>
            <a:r>
              <a:rPr lang="en"/>
              <a:t>Guidance on Fuzzing</a:t>
            </a:r>
          </a:p>
        </p:txBody>
      </p:sp>
      <p:sp>
        <p:nvSpPr>
          <p:cNvPr id="270" name="Shape 270"/>
          <p:cNvSpPr txBox="1"/>
          <p:nvPr>
            <p:ph idx="1" type="subTitle"/>
          </p:nvPr>
        </p:nvSpPr>
        <p:spPr>
          <a:xfrm>
            <a:off y="2964777" x="685800"/>
            <a:ext cy="944700" cx="7772400"/>
          </a:xfrm>
          <a:prstGeom prst="rect">
            <a:avLst/>
          </a:prstGeom>
        </p:spPr>
        <p:txBody>
          <a:bodyPr bIns="91425" rIns="91425" lIns="91425" tIns="91425" anchor="t" anchorCtr="0">
            <a:noAutofit/>
          </a:bodyPr>
          <a:lstStyle/>
          <a:p>
            <a:pPr>
              <a:spcBef>
                <a:spcPts val="0"/>
              </a:spcBef>
              <a:buNone/>
            </a:pPr>
            <a:r>
              <a:rPr lang="en"/>
              <a:t> </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y="0" x="0"/>
          <a:ext cy="0" cx="0"/>
          <a:chOff y="0" x="0"/>
          <a:chExt cy="0" cx="0"/>
        </a:xfrm>
      </p:grpSpPr>
      <p:sp>
        <p:nvSpPr>
          <p:cNvPr id="275" name="Shape 27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Fuzzing in General</a:t>
            </a:r>
          </a:p>
        </p:txBody>
      </p:sp>
      <p:sp>
        <p:nvSpPr>
          <p:cNvPr id="276" name="Shape 27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The fuzzed input must be:</a:t>
            </a:r>
          </a:p>
          <a:p>
            <a:pPr rtl="0" lvl="0" indent="-419100" marL="457200">
              <a:spcBef>
                <a:spcPts val="0"/>
              </a:spcBef>
              <a:buClr>
                <a:schemeClr val="dk2"/>
              </a:buClr>
              <a:buSzPct val="100000"/>
              <a:buFont typeface="Arial"/>
              <a:buChar char="●"/>
            </a:pPr>
            <a:r>
              <a:rPr lang="en" i="1"/>
              <a:t>common enough</a:t>
            </a:r>
            <a:r>
              <a:rPr lang="en"/>
              <a:t> to pass elementary checks</a:t>
            </a:r>
          </a:p>
          <a:p>
            <a:pPr rtl="0" lvl="1" indent="-381000" marL="914400">
              <a:spcBef>
                <a:spcPts val="0"/>
              </a:spcBef>
              <a:buClr>
                <a:schemeClr val="dk2"/>
              </a:buClr>
              <a:buSzPct val="80000"/>
              <a:buFont typeface="Courier New"/>
              <a:buChar char="o"/>
            </a:pPr>
            <a:r>
              <a:rPr lang="en"/>
              <a:t>i.e. basic </a:t>
            </a:r>
            <a:r>
              <a:rPr u="sng" lang="en"/>
              <a:t>constraints </a:t>
            </a:r>
          </a:p>
          <a:p>
            <a:pPr lvl="0" indent="-419100" marL="457200">
              <a:spcBef>
                <a:spcPts val="0"/>
              </a:spcBef>
              <a:buClr>
                <a:schemeClr val="dk2"/>
              </a:buClr>
              <a:buSzPct val="100000"/>
              <a:buFont typeface="Arial"/>
              <a:buChar char="●"/>
            </a:pPr>
            <a:r>
              <a:rPr lang="en" i="1"/>
              <a:t>uncommon enough</a:t>
            </a:r>
            <a:r>
              <a:rPr lang="en"/>
              <a:t> to trigger exceptional behavior</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y="0" x="0"/>
          <a:ext cy="0" cx="0"/>
          <a:chOff y="0" x="0"/>
          <a:chExt cy="0" cx="0"/>
        </a:xfrm>
      </p:grpSpPr>
      <p:sp>
        <p:nvSpPr>
          <p:cNvPr id="281" name="Shape 28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Constraints</a:t>
            </a:r>
          </a:p>
        </p:txBody>
      </p:sp>
      <p:sp>
        <p:nvSpPr>
          <p:cNvPr id="282" name="Shape 28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if (x &gt; 10U)</a:t>
            </a:r>
          </a:p>
          <a:p>
            <a:pPr rtl="0" lvl="0">
              <a:spcBef>
                <a:spcPts val="0"/>
              </a:spcBef>
              <a:buNone/>
            </a:pPr>
            <a:r>
              <a:rPr lang="en"/>
              <a:t>	//dangerous code</a:t>
            </a:r>
          </a:p>
          <a:p>
            <a:pPr rtl="0" lvl="0">
              <a:spcBef>
                <a:spcPts val="0"/>
              </a:spcBef>
              <a:buNone/>
            </a:pPr>
            <a:r>
              <a:rPr lang="en"/>
              <a:t>//safe code</a:t>
            </a:r>
          </a:p>
          <a:p>
            <a:pPr>
              <a:spcBef>
                <a:spcPts val="0"/>
              </a:spcBef>
              <a:buNone/>
            </a:pPr>
            <a:r>
              <a:t/>
            </a:r>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y="0" x="0"/>
          <a:ext cy="0" cx="0"/>
          <a:chOff y="0" x="0"/>
          <a:chExt cy="0" cx="0"/>
        </a:xfrm>
      </p:grpSpPr>
      <p:sp>
        <p:nvSpPr>
          <p:cNvPr id="287" name="Shape 28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Constraints</a:t>
            </a:r>
          </a:p>
        </p:txBody>
      </p:sp>
      <p:sp>
        <p:nvSpPr>
          <p:cNvPr id="288" name="Shape 28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if (x ^ 0x012345 || strcmp(“SECRET KEY”, y))</a:t>
            </a:r>
          </a:p>
          <a:p>
            <a:pPr rtl="0" lvl="0">
              <a:spcBef>
                <a:spcPts val="0"/>
              </a:spcBef>
              <a:buNone/>
            </a:pPr>
            <a:r>
              <a:rPr lang="en"/>
              <a:t>{</a:t>
            </a:r>
          </a:p>
          <a:p>
            <a:pPr rtl="0" lvl="0">
              <a:spcBef>
                <a:spcPts val="0"/>
              </a:spcBef>
              <a:buNone/>
            </a:pPr>
            <a:r>
              <a:rPr lang="en"/>
              <a:t>	//path 1</a:t>
            </a:r>
          </a:p>
          <a:p>
            <a:pPr rtl="0" lvl="0">
              <a:spcBef>
                <a:spcPts val="0"/>
              </a:spcBef>
              <a:buNone/>
            </a:pPr>
            <a:r>
              <a:rPr lang="en"/>
              <a:t>} else {</a:t>
            </a:r>
          </a:p>
          <a:p>
            <a:pPr rtl="0" lvl="0">
              <a:spcBef>
                <a:spcPts val="0"/>
              </a:spcBef>
              <a:buNone/>
            </a:pPr>
            <a:r>
              <a:rPr lang="en"/>
              <a:t>	//path 2</a:t>
            </a:r>
          </a:p>
          <a:p>
            <a:pPr rtl="0" lvl="0">
              <a:spcBef>
                <a:spcPts val="0"/>
              </a:spcBef>
              <a:buNone/>
            </a:pPr>
            <a:r>
              <a:rPr lang="en"/>
              <a:t>}</a:t>
            </a:r>
          </a:p>
          <a:p>
            <a:pPr rtl="0" lvl="0">
              <a:spcBef>
                <a:spcPts val="0"/>
              </a:spcBef>
              <a:buNone/>
            </a:pPr>
            <a:r>
              <a:t/>
            </a:r>
            <a:endParaRPr/>
          </a:p>
          <a:p>
            <a:pPr rtl="0"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Two types of testing</a:t>
            </a:r>
          </a:p>
        </p:txBody>
      </p:sp>
      <p:sp>
        <p:nvSpPr>
          <p:cNvPr id="54" name="Shape 5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Trebuchet MS"/>
              <a:buAutoNum type="arabicPeriod"/>
            </a:pPr>
            <a:r>
              <a:rPr lang="en"/>
              <a:t>General Testing</a:t>
            </a:r>
          </a:p>
          <a:p>
            <a:pPr rtl="0" lvl="1" indent="-381000" marL="914400">
              <a:spcBef>
                <a:spcPts val="0"/>
              </a:spcBef>
              <a:buClr>
                <a:schemeClr val="dk2"/>
              </a:buClr>
              <a:buSzPct val="80000"/>
              <a:buFont typeface="Trebuchet MS"/>
              <a:buAutoNum type="alphaLcPeriod"/>
            </a:pPr>
            <a:r>
              <a:rPr lang="en"/>
              <a:t>Regression testing</a:t>
            </a:r>
          </a:p>
          <a:p>
            <a:pPr rtl="0" lvl="1" indent="-381000" marL="914400">
              <a:spcBef>
                <a:spcPts val="0"/>
              </a:spcBef>
              <a:buClr>
                <a:schemeClr val="dk2"/>
              </a:buClr>
              <a:buSzPct val="80000"/>
              <a:buFont typeface="Trebuchet MS"/>
              <a:buAutoNum type="alphaLcPeriod"/>
            </a:pPr>
            <a:r>
              <a:rPr lang="en"/>
              <a:t>developer written use cases</a:t>
            </a:r>
          </a:p>
          <a:p>
            <a:pPr rtl="0" lvl="1" indent="-381000" marL="914400">
              <a:spcBef>
                <a:spcPts val="0"/>
              </a:spcBef>
              <a:buClr>
                <a:schemeClr val="dk2"/>
              </a:buClr>
              <a:buSzPct val="80000"/>
              <a:buFont typeface="Trebuchet MS"/>
              <a:buAutoNum type="alphaLcPeriod"/>
            </a:pPr>
            <a:r>
              <a:rPr lang="en"/>
              <a:t>spec-focused use cases</a:t>
            </a:r>
          </a:p>
          <a:p>
            <a:pPr rtl="0" lvl="0" indent="-419100" marL="457200">
              <a:spcBef>
                <a:spcPts val="0"/>
              </a:spcBef>
              <a:buClr>
                <a:schemeClr val="dk2"/>
              </a:buClr>
              <a:buSzPct val="100000"/>
              <a:buFont typeface="Trebuchet MS"/>
              <a:buAutoNum type="arabicPeriod"/>
            </a:pPr>
            <a:r>
              <a:rPr lang="en"/>
              <a:t>Random Testing</a:t>
            </a:r>
          </a:p>
          <a:p>
            <a:pPr rtl="0" lvl="1" indent="-381000" marL="914400">
              <a:spcBef>
                <a:spcPts val="0"/>
              </a:spcBef>
              <a:buClr>
                <a:schemeClr val="dk2"/>
              </a:buClr>
              <a:buSzPct val="80000"/>
              <a:buFont typeface="Trebuchet MS"/>
              <a:buAutoNum type="alphaLcPeriod"/>
            </a:pPr>
            <a:r>
              <a:rPr lang="en"/>
              <a:t>fuzzing (The topic of this lecture)</a:t>
            </a:r>
            <a:br>
              <a:rPr lang="en"/>
            </a:br>
          </a:p>
          <a:p>
            <a:pPr rtl="0" lvl="0" indent="0" marL="0">
              <a:spcBef>
                <a:spcPts val="0"/>
              </a:spcBef>
              <a:buNone/>
            </a:pPr>
            <a:r>
              <a:rPr lang="en" i="1"/>
              <a:t>fuzzing may find more bugs than all other forms of testing</a:t>
            </a:r>
          </a:p>
        </p:txBody>
      </p:sp>
      <p:pic>
        <p:nvPicPr>
          <p:cNvPr id="55" name="Shape 55"/>
          <p:cNvPicPr preferRelativeResize="0"/>
          <p:nvPr/>
        </p:nvPicPr>
        <p:blipFill>
          <a:blip r:embed="rId3">
            <a:alphaModFix/>
          </a:blip>
          <a:stretch>
            <a:fillRect/>
          </a:stretch>
        </p:blipFill>
        <p:spPr>
          <a:xfrm flipH="1">
            <a:off y="1057275" x="6146925"/>
            <a:ext cy="2876550" cx="2438400"/>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y="0" x="0"/>
          <a:ext cy="0" cx="0"/>
          <a:chOff y="0" x="0"/>
          <a:chExt cy="0" cx="0"/>
        </a:xfrm>
      </p:grpSpPr>
      <p:sp>
        <p:nvSpPr>
          <p:cNvPr id="293" name="Shape 29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solidFill>
                  <a:schemeClr val="accent4"/>
                </a:solidFill>
              </a:rPr>
              <a:t>BASIC </a:t>
            </a:r>
            <a:r>
              <a:rPr lang="en"/>
              <a:t>CONSTRAINTS</a:t>
            </a:r>
          </a:p>
        </p:txBody>
      </p:sp>
      <p:sp>
        <p:nvSpPr>
          <p:cNvPr id="294" name="Shape 29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int main(int argc, char* argv[]){</a:t>
            </a:r>
          </a:p>
          <a:p>
            <a:pPr rtl="0" lvl="0" indent="0" marL="457200">
              <a:spcBef>
                <a:spcPts val="0"/>
              </a:spcBef>
              <a:buNone/>
            </a:pPr>
            <a:r>
              <a:rPr lang="en"/>
              <a:t>if (argc != 9) {</a:t>
            </a:r>
          </a:p>
          <a:p>
            <a:pPr rtl="0" lvl="0" indent="0" marL="457200">
              <a:spcBef>
                <a:spcPts val="0"/>
              </a:spcBef>
              <a:buNone/>
            </a:pPr>
            <a:r>
              <a:rPr lang="en"/>
              <a:t>	exit(1);</a:t>
            </a:r>
          </a:p>
          <a:p>
            <a:pPr rtl="0" lvl="0" indent="0" marL="457200">
              <a:spcBef>
                <a:spcPts val="0"/>
              </a:spcBef>
              <a:buNone/>
            </a:pPr>
            <a:r>
              <a:rPr lang="en"/>
              <a:t>}</a:t>
            </a:r>
          </a:p>
          <a:p>
            <a:pPr rtl="0" lvl="0" indent="0" marL="457200">
              <a:spcBef>
                <a:spcPts val="0"/>
              </a:spcBef>
              <a:buNone/>
            </a:pPr>
            <a:r>
              <a:rPr lang="en"/>
              <a:t>//rest of code</a:t>
            </a:r>
          </a:p>
          <a:p>
            <a:pPr rtl="0" lvl="0">
              <a:spcBef>
                <a:spcPts val="0"/>
              </a:spcBef>
              <a:buNone/>
            </a:pPr>
            <a:r>
              <a:rPr lang="en"/>
              <a:t>}</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y="0" x="0"/>
          <a:ext cy="0" cx="0"/>
          <a:chOff y="0" x="0"/>
          <a:chExt cy="0" cx="0"/>
        </a:xfrm>
      </p:grpSpPr>
      <p:sp>
        <p:nvSpPr>
          <p:cNvPr id="299" name="Shape 29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a:t>
            </a:r>
            <a:r>
              <a:rPr u="sng" lang="en">
                <a:solidFill>
                  <a:schemeClr val="accent1"/>
                </a:solidFill>
              </a:rPr>
              <a:t>QUALITY</a:t>
            </a:r>
            <a:r>
              <a:rPr lang="en"/>
              <a:t>” Constraints</a:t>
            </a:r>
          </a:p>
        </p:txBody>
      </p:sp>
      <p:sp>
        <p:nvSpPr>
          <p:cNvPr id="300" name="Shape 30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int foo(int x, char* data[]){</a:t>
            </a:r>
          </a:p>
          <a:p>
            <a:pPr rtl="0" lvl="0" indent="0" marL="457200">
              <a:spcBef>
                <a:spcPts val="0"/>
              </a:spcBef>
              <a:buNone/>
            </a:pPr>
            <a:r>
              <a:rPr lang="en"/>
              <a:t>if(x == complex_type){</a:t>
            </a:r>
          </a:p>
          <a:p>
            <a:pPr rtl="0" lvl="0" indent="0" marL="457200">
              <a:spcBef>
                <a:spcPts val="0"/>
              </a:spcBef>
              <a:buNone/>
            </a:pPr>
            <a:r>
              <a:rPr lang="en"/>
              <a:t>	// do very complex operation on data[]</a:t>
            </a:r>
          </a:p>
          <a:p>
            <a:pPr rtl="0" lvl="0" indent="0" marL="457200">
              <a:spcBef>
                <a:spcPts val="0"/>
              </a:spcBef>
              <a:buNone/>
            </a:pPr>
            <a:r>
              <a:rPr lang="en"/>
              <a:t>	… </a:t>
            </a:r>
          </a:p>
          <a:p>
            <a:pPr rtl="0" lvl="0" indent="0" marL="457200">
              <a:spcBef>
                <a:spcPts val="0"/>
              </a:spcBef>
              <a:buNone/>
            </a:pPr>
            <a:r>
              <a:rPr lang="en"/>
              <a:t>} else {</a:t>
            </a:r>
          </a:p>
          <a:p>
            <a:pPr rtl="0" lvl="0" indent="0" marL="457200">
              <a:spcBef>
                <a:spcPts val="0"/>
              </a:spcBef>
              <a:buNone/>
            </a:pPr>
            <a:r>
              <a:rPr lang="en"/>
              <a:t>	// do really simple operation on data[]</a:t>
            </a:r>
          </a:p>
          <a:p>
            <a:pPr rtl="0" lvl="0" indent="0" marL="457200">
              <a:spcBef>
                <a:spcPts val="0"/>
              </a:spcBef>
              <a:buNone/>
            </a:pPr>
            <a:r>
              <a:rPr lang="en"/>
              <a:t>}</a:t>
            </a:r>
          </a:p>
          <a:p>
            <a:pPr rtl="0" lvl="0">
              <a:spcBef>
                <a:spcPts val="0"/>
              </a:spcBef>
              <a:buNone/>
            </a:pPr>
            <a:r>
              <a:t/>
            </a:r>
            <a:endParaRP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y="0" x="0"/>
          <a:ext cy="0" cx="0"/>
          <a:chOff y="0" x="0"/>
          <a:chExt cy="0" cx="0"/>
        </a:xfrm>
      </p:grpSpPr>
      <p:sp>
        <p:nvSpPr>
          <p:cNvPr id="305" name="Shape 30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a:t>
            </a:r>
            <a:r>
              <a:rPr u="sng" lang="en">
                <a:solidFill>
                  <a:schemeClr val="accent1"/>
                </a:solidFill>
              </a:rPr>
              <a:t>QUALITY</a:t>
            </a:r>
            <a:r>
              <a:rPr lang="en"/>
              <a:t>” Constraints</a:t>
            </a:r>
          </a:p>
        </p:txBody>
      </p:sp>
      <p:sp>
        <p:nvSpPr>
          <p:cNvPr id="306" name="Shape 30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solidFill>
                  <a:schemeClr val="lt2"/>
                </a:solidFill>
              </a:rPr>
              <a:t>int foo(int x, char* data[]){</a:t>
            </a:r>
          </a:p>
          <a:p>
            <a:pPr rtl="0" lvl="0" indent="0" marL="457200">
              <a:spcBef>
                <a:spcPts val="0"/>
              </a:spcBef>
              <a:buNone/>
            </a:pPr>
            <a:r>
              <a:rPr lang="en">
                <a:solidFill>
                  <a:schemeClr val="lt2"/>
                </a:solidFill>
              </a:rPr>
              <a:t>if(x == complex_type){</a:t>
            </a:r>
          </a:p>
          <a:p>
            <a:pPr rtl="0" lvl="0" indent="0" marL="457200">
              <a:spcBef>
                <a:spcPts val="0"/>
              </a:spcBef>
              <a:buNone/>
            </a:pPr>
            <a:r>
              <a:rPr lang="en">
                <a:solidFill>
                  <a:schemeClr val="lt2"/>
                </a:solidFill>
              </a:rPr>
              <a:t>	// do very complex operation on data[]</a:t>
            </a:r>
          </a:p>
          <a:p>
            <a:pPr rtl="0" lvl="0" indent="0" marL="457200">
              <a:spcBef>
                <a:spcPts val="0"/>
              </a:spcBef>
              <a:buNone/>
            </a:pPr>
            <a:r>
              <a:rPr lang="en">
                <a:solidFill>
                  <a:schemeClr val="lt2"/>
                </a:solidFill>
              </a:rPr>
              <a:t>	… </a:t>
            </a:r>
          </a:p>
          <a:p>
            <a:pPr rtl="0" lvl="0" indent="0" marL="457200">
              <a:spcBef>
                <a:spcPts val="0"/>
              </a:spcBef>
              <a:buNone/>
            </a:pPr>
            <a:r>
              <a:rPr lang="en">
                <a:solidFill>
                  <a:schemeClr val="lt2"/>
                </a:solidFill>
              </a:rPr>
              <a:t>} else {</a:t>
            </a:r>
          </a:p>
          <a:p>
            <a:pPr rtl="0" lvl="0" indent="0" marL="457200">
              <a:spcBef>
                <a:spcPts val="0"/>
              </a:spcBef>
              <a:buNone/>
            </a:pPr>
            <a:r>
              <a:rPr lang="en">
                <a:solidFill>
                  <a:schemeClr val="lt2"/>
                </a:solidFill>
              </a:rPr>
              <a:t>	// do really simple operation on data[]</a:t>
            </a:r>
          </a:p>
          <a:p>
            <a:pPr rtl="0" lvl="0" indent="0" marL="457200">
              <a:spcBef>
                <a:spcPts val="0"/>
              </a:spcBef>
              <a:buNone/>
            </a:pPr>
            <a:r>
              <a:rPr lang="en">
                <a:solidFill>
                  <a:schemeClr val="lt2"/>
                </a:solidFill>
              </a:rPr>
              <a:t>}</a:t>
            </a:r>
          </a:p>
          <a:p>
            <a:pPr rtl="0" lvl="0">
              <a:spcBef>
                <a:spcPts val="0"/>
              </a:spcBef>
              <a:buNone/>
            </a:pPr>
            <a:r>
              <a:t/>
            </a:r>
            <a:endParaRPr>
              <a:solidFill>
                <a:schemeClr val="lt2"/>
              </a:solidFill>
            </a:endParaRPr>
          </a:p>
        </p:txBody>
      </p:sp>
      <p:sp>
        <p:nvSpPr>
          <p:cNvPr id="307" name="Shape 307"/>
          <p:cNvSpPr txBox="1"/>
          <p:nvPr/>
        </p:nvSpPr>
        <p:spPr>
          <a:xfrm>
            <a:off y="3036275" x="4113450"/>
            <a:ext cy="902100" cx="4658699"/>
          </a:xfrm>
          <a:prstGeom prst="rect">
            <a:avLst/>
          </a:prstGeom>
          <a:noFill/>
          <a:ln>
            <a:noFill/>
          </a:ln>
        </p:spPr>
        <p:txBody>
          <a:bodyPr bIns="91425" rIns="91425" lIns="91425" tIns="91425" anchor="t" anchorCtr="0">
            <a:noAutofit/>
          </a:bodyPr>
          <a:lstStyle/>
          <a:p>
            <a:pPr>
              <a:spcBef>
                <a:spcPts val="0"/>
              </a:spcBef>
              <a:buNone/>
            </a:pPr>
            <a:r>
              <a:rPr sz="2400" lang="en" i="1">
                <a:solidFill>
                  <a:schemeClr val="accent6"/>
                </a:solidFill>
              </a:rPr>
              <a:t>KEEP THIS IN MIND AS WE GET TO CODE PATHS</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y="0" x="0"/>
          <a:ext cy="0" cx="0"/>
          <a:chOff y="0" x="0"/>
          <a:chExt cy="0" cx="0"/>
        </a:xfrm>
      </p:grpSpPr>
      <p:sp>
        <p:nvSpPr>
          <p:cNvPr id="312" name="Shape 31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Other “</a:t>
            </a:r>
            <a:r>
              <a:rPr u="sng" lang="en">
                <a:solidFill>
                  <a:schemeClr val="accent1"/>
                </a:solidFill>
              </a:rPr>
              <a:t>QUALITY</a:t>
            </a:r>
            <a:r>
              <a:rPr lang="en"/>
              <a:t>” Constraints</a:t>
            </a:r>
          </a:p>
        </p:txBody>
      </p:sp>
      <p:sp>
        <p:nvSpPr>
          <p:cNvPr id="313" name="Shape 313"/>
          <p:cNvSpPr txBox="1"/>
          <p:nvPr>
            <p:ph idx="1" type="body"/>
          </p:nvPr>
        </p:nvSpPr>
        <p:spPr>
          <a:xfrm>
            <a:off y="1200150" x="457200"/>
            <a:ext cy="3725699" cx="4800600"/>
          </a:xfrm>
          <a:prstGeom prst="rect">
            <a:avLst/>
          </a:prstGeom>
        </p:spPr>
        <p:txBody>
          <a:bodyPr bIns="91425" rIns="91425" lIns="91425" tIns="91425" anchor="t" anchorCtr="0">
            <a:noAutofit/>
          </a:bodyPr>
          <a:lstStyle/>
          <a:p>
            <a:pPr rtl="0" lvl="0">
              <a:spcBef>
                <a:spcPts val="0"/>
              </a:spcBef>
              <a:buNone/>
            </a:pPr>
            <a:r>
              <a:rPr u="sng" lang="en"/>
              <a:t>Bit packing</a:t>
            </a:r>
          </a:p>
          <a:p>
            <a:pPr rtl="0" lvl="0" indent="-419100" marL="457200">
              <a:spcBef>
                <a:spcPts val="0"/>
              </a:spcBef>
              <a:buClr>
                <a:schemeClr val="dk2"/>
              </a:buClr>
              <a:buSzPct val="100000"/>
              <a:buFont typeface="Trebuchet MS"/>
              <a:buChar char="❖"/>
            </a:pPr>
            <a:r>
              <a:rPr lang="en"/>
              <a:t>Remember how this influences the logic of free() / unlink?</a:t>
            </a:r>
          </a:p>
          <a:p>
            <a:pPr rtl="0" lvl="1" indent="-381000" marL="914400">
              <a:spcBef>
                <a:spcPts val="0"/>
              </a:spcBef>
              <a:buClr>
                <a:schemeClr val="dk2"/>
              </a:buClr>
              <a:buSzPct val="80000"/>
              <a:buFont typeface="Trebuchet MS"/>
              <a:buChar char="➢"/>
            </a:pPr>
            <a:r>
              <a:rPr lang="en"/>
              <a:t>Hard to detect logic bugs via fuzzing</a:t>
            </a:r>
          </a:p>
          <a:p>
            <a:pPr rtl="0" lvl="0" indent="-419100" marL="457200">
              <a:spcBef>
                <a:spcPts val="0"/>
              </a:spcBef>
              <a:buClr>
                <a:schemeClr val="dk2"/>
              </a:buClr>
              <a:buSzPct val="100000"/>
              <a:buFont typeface="Trebuchet MS"/>
              <a:buChar char="❖"/>
            </a:pPr>
            <a:r>
              <a:rPr lang="en"/>
              <a:t>Frequent in very low level code </a:t>
            </a:r>
          </a:p>
        </p:txBody>
      </p:sp>
      <p:graphicFrame>
        <p:nvGraphicFramePr>
          <p:cNvPr id="314" name="Shape 314"/>
          <p:cNvGraphicFramePr/>
          <p:nvPr/>
        </p:nvGraphicFramePr>
        <p:xfrm>
          <a:off y="1725450" x="5257800"/>
          <a:ext cy="3000000" cx="3000000"/>
        </p:xfrm>
        <a:graphic>
          <a:graphicData uri="http://schemas.openxmlformats.org/drawingml/2006/table">
            <a:tbl>
              <a:tblPr>
                <a:noFill/>
                <a:tableStyleId>{41EFCD81-208A-405F-935C-53C8EAF30291}</a:tableStyleId>
              </a:tblPr>
              <a:tblGrid>
                <a:gridCol w="685800"/>
                <a:gridCol w="685800"/>
                <a:gridCol w="685800"/>
                <a:gridCol w="685800"/>
                <a:gridCol w="685800"/>
              </a:tblGrid>
              <a:tr h="381000">
                <a:tc gridSpan="5">
                  <a:txBody>
                    <a:bodyPr>
                      <a:noAutofit/>
                    </a:bodyPr>
                    <a:lstStyle/>
                    <a:p>
                      <a:pPr rtl="0" lvl="0">
                        <a:spcBef>
                          <a:spcPts val="0"/>
                        </a:spcBef>
                        <a:buNone/>
                      </a:pPr>
                      <a:r>
                        <a:rPr lang="en"/>
                        <a:t>Size or last 4 bytes of previous</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B7B7B7"/>
                    </a:solidFill>
                  </a:tcPr>
                </a:tc>
                <a:tc hMerge="1"/>
                <a:tc hMerge="1"/>
                <a:tc hMerge="1"/>
                <a:tc hMerge="1"/>
              </a:tr>
              <a:tr h="381000">
                <a:tc gridSpan="4">
                  <a:txBody>
                    <a:bodyPr>
                      <a:noAutofit/>
                    </a:bodyPr>
                    <a:lstStyle/>
                    <a:p>
                      <a:pPr rtl="0" lvl="0">
                        <a:spcBef>
                          <a:spcPts val="0"/>
                        </a:spcBef>
                        <a:buNone/>
                      </a:pPr>
                      <a:r>
                        <a:rPr lang="en"/>
                        <a:t>Size of this chunk</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c hMerge="1"/>
                <a:tc hMerge="1"/>
                <a:tc hMerge="1"/>
                <a:tc>
                  <a:txBody>
                    <a:bodyPr>
                      <a:noAutofit/>
                    </a:bodyPr>
                    <a:lstStyle/>
                    <a:p>
                      <a:pPr rtl="0" lvl="0">
                        <a:spcBef>
                          <a:spcPts val="0"/>
                        </a:spcBef>
                        <a:buNone/>
                      </a:pPr>
                      <a:r>
                        <a:rPr lang="en"/>
                        <a:t>P</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chemeClr val="accent1"/>
                    </a:solidFill>
                  </a:tcPr>
                </a:tc>
              </a:tr>
              <a:tr h="381000">
                <a:tc>
                  <a:txBody>
                    <a:bodyPr>
                      <a:noAutofit/>
                    </a:bodyPr>
                    <a:lstStyle/>
                    <a:p>
                      <a:pPr rtl="0" lvl="0">
                        <a:spcBef>
                          <a:spcPts val="0"/>
                        </a:spcBef>
                        <a:buNone/>
                      </a:pPr>
                      <a:r>
                        <a:rPr lang="en"/>
                        <a:t>data</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c>
                  <a:txBody>
                    <a:bodyPr>
                      <a:noAutofit/>
                    </a:bodyPr>
                    <a:lstStyle/>
                    <a:p>
                      <a:pPr rtl="0" lvl="0">
                        <a:spcBef>
                          <a:spcPts val="0"/>
                        </a:spcBef>
                        <a:buNone/>
                      </a:pPr>
                      <a:r>
                        <a:rPr lang="en"/>
                        <a:t> </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c>
                  <a:txBody>
                    <a:bodyPr>
                      <a:noAutofit/>
                    </a:bodyPr>
                    <a:lstStyle/>
                    <a:p>
                      <a:pPr rtl="0" lvl="0">
                        <a:spcBef>
                          <a:spcPts val="0"/>
                        </a:spcBef>
                        <a:buNone/>
                      </a:pPr>
                      <a:r>
                        <a:rPr lang="en"/>
                        <a:t> </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c>
                  <a:txBody>
                    <a:bodyPr>
                      <a:noAutofit/>
                    </a:bodyPr>
                    <a:lstStyle/>
                    <a:p>
                      <a:pPr rtl="0" lvl="0">
                        <a:spcBef>
                          <a:spcPts val="0"/>
                        </a:spcBef>
                        <a:buNone/>
                      </a:pPr>
                      <a:r>
                        <a:rPr lang="en"/>
                        <a:t> </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c>
                  <a:txBody>
                    <a:bodyPr>
                      <a:noAutofit/>
                    </a:bodyPr>
                    <a:lstStyle/>
                    <a:p>
                      <a:pPr rtl="0" lvl="0">
                        <a:spcBef>
                          <a:spcPts val="0"/>
                        </a:spcBef>
                        <a:buNone/>
                      </a:pPr>
                      <a:r>
                        <a:rPr lang="en"/>
                        <a:t> </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r>
              <a:tr h="381000">
                <a:tc>
                  <a:txBody>
                    <a:bodyPr>
                      <a:noAutofit/>
                    </a:bodyPr>
                    <a:lstStyle/>
                    <a:p>
                      <a:pPr rtl="0" lvl="0">
                        <a:spcBef>
                          <a:spcPts val="0"/>
                        </a:spcBef>
                        <a:buNone/>
                      </a:pPr>
                      <a:r>
                        <a:rPr lang="en"/>
                        <a:t>data</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c>
                  <a:txBody>
                    <a:bodyPr>
                      <a:noAutofit/>
                    </a:bodyPr>
                    <a:lstStyle/>
                    <a:p>
                      <a:pPr rtl="0" lvl="0">
                        <a:spcBef>
                          <a:spcPts val="0"/>
                        </a:spcBef>
                        <a:buNone/>
                      </a:pPr>
                      <a:r>
                        <a:rPr lang="en"/>
                        <a:t> </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c>
                  <a:txBody>
                    <a:bodyPr>
                      <a:noAutofit/>
                    </a:bodyPr>
                    <a:lstStyle/>
                    <a:p>
                      <a:pPr rtl="0" lvl="0">
                        <a:spcBef>
                          <a:spcPts val="0"/>
                        </a:spcBef>
                        <a:buNone/>
                      </a:pPr>
                      <a:r>
                        <a:rPr lang="en"/>
                        <a:t> </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c>
                  <a:txBody>
                    <a:bodyPr>
                      <a:noAutofit/>
                    </a:bodyPr>
                    <a:lstStyle/>
                    <a:p>
                      <a:pPr rtl="0" lvl="0">
                        <a:spcBef>
                          <a:spcPts val="0"/>
                        </a:spcBef>
                        <a:buNone/>
                      </a:pPr>
                      <a:r>
                        <a:rPr lang="en"/>
                        <a:t> </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c>
                  <a:txBody>
                    <a:bodyPr>
                      <a:noAutofit/>
                    </a:bodyPr>
                    <a:lstStyle/>
                    <a:p>
                      <a:pPr rtl="0" lvl="0">
                        <a:spcBef>
                          <a:spcPts val="0"/>
                        </a:spcBef>
                        <a:buNone/>
                      </a:pPr>
                      <a:r>
                        <a:rPr lang="en"/>
                        <a:t> </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r>
              <a:tr h="381000">
                <a:tc>
                  <a:txBody>
                    <a:bodyPr>
                      <a:noAutofit/>
                    </a:bodyPr>
                    <a:lstStyle/>
                    <a:p>
                      <a:pPr rtl="0" lvl="0">
                        <a:spcBef>
                          <a:spcPts val="0"/>
                        </a:spcBef>
                        <a:buNone/>
                      </a:pPr>
                      <a:r>
                        <a:rPr lang="en"/>
                        <a:t>data</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c>
                  <a:txBody>
                    <a:bodyPr>
                      <a:noAutofit/>
                    </a:bodyPr>
                    <a:lstStyle/>
                    <a:p>
                      <a:pPr rtl="0" lvl="0">
                        <a:spcBef>
                          <a:spcPts val="0"/>
                        </a:spcBef>
                        <a:buNone/>
                      </a:pPr>
                      <a:r>
                        <a:rPr lang="en"/>
                        <a:t> </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c>
                  <a:txBody>
                    <a:bodyPr>
                      <a:noAutofit/>
                    </a:bodyPr>
                    <a:lstStyle/>
                    <a:p>
                      <a:pPr rtl="0" lvl="0">
                        <a:spcBef>
                          <a:spcPts val="0"/>
                        </a:spcBef>
                        <a:buNone/>
                      </a:pPr>
                      <a:r>
                        <a:rPr lang="en"/>
                        <a:t> </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c>
                  <a:txBody>
                    <a:bodyPr>
                      <a:noAutofit/>
                    </a:bodyPr>
                    <a:lstStyle/>
                    <a:p>
                      <a:pPr rtl="0" lvl="0">
                        <a:spcBef>
                          <a:spcPts val="0"/>
                        </a:spcBef>
                        <a:buNone/>
                      </a:pPr>
                      <a:r>
                        <a:rPr lang="en"/>
                        <a:t> </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c>
                  <a:txBody>
                    <a:bodyPr>
                      <a:noAutofit/>
                    </a:bodyPr>
                    <a:lstStyle/>
                    <a:p>
                      <a:pPr rtl="0" lvl="0">
                        <a:spcBef>
                          <a:spcPts val="0"/>
                        </a:spcBef>
                        <a:buNone/>
                      </a:pPr>
                      <a:r>
                        <a:rPr lang="en"/>
                        <a:t> </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r>
              <a:tr h="381000">
                <a:tc>
                  <a:txBody>
                    <a:bodyPr>
                      <a:noAutofit/>
                    </a:bodyPr>
                    <a:lstStyle/>
                    <a:p>
                      <a:pPr rtl="0" lvl="0">
                        <a:spcBef>
                          <a:spcPts val="0"/>
                        </a:spcBef>
                        <a:buNone/>
                      </a:pPr>
                      <a:r>
                        <a:rPr lang="en"/>
                        <a:t> </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c>
                  <a:txBody>
                    <a:bodyPr>
                      <a:noAutofit/>
                    </a:bodyPr>
                    <a:lstStyle/>
                    <a:p>
                      <a:pPr rtl="0" lvl="0">
                        <a:spcBef>
                          <a:spcPts val="0"/>
                        </a:spcBef>
                        <a:buNone/>
                      </a:pPr>
                      <a:r>
                        <a:rPr lang="en"/>
                        <a:t> </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c>
                  <a:txBody>
                    <a:bodyPr>
                      <a:noAutofit/>
                    </a:bodyPr>
                    <a:lstStyle/>
                    <a:p>
                      <a:pPr rtl="0" lvl="0">
                        <a:spcBef>
                          <a:spcPts val="0"/>
                        </a:spcBef>
                        <a:buNone/>
                      </a:pPr>
                      <a:r>
                        <a:rPr lang="en"/>
                        <a:t> </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c>
                  <a:txBody>
                    <a:bodyPr>
                      <a:noAutofit/>
                    </a:bodyPr>
                    <a:lstStyle/>
                    <a:p>
                      <a:pPr rtl="0" lvl="0">
                        <a:spcBef>
                          <a:spcPts val="0"/>
                        </a:spcBef>
                        <a:buNone/>
                      </a:pPr>
                      <a:r>
                        <a:rPr lang="en"/>
                        <a:t> </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c>
                  <a:txBody>
                    <a:bodyPr>
                      <a:noAutofit/>
                    </a:bodyPr>
                    <a:lstStyle/>
                    <a:p>
                      <a:pPr rtl="0" lvl="0">
                        <a:spcBef>
                          <a:spcPts val="0"/>
                        </a:spcBef>
                        <a:buNone/>
                      </a:pPr>
                      <a:r>
                        <a:rPr lang="en"/>
                        <a:t> </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r>
              <a:tr h="381000">
                <a:tc gridSpan="5">
                  <a:txBody>
                    <a:bodyPr>
                      <a:noAutofit/>
                    </a:bodyPr>
                    <a:lstStyle/>
                    <a:p>
                      <a:pPr rtl="0" lvl="0">
                        <a:spcBef>
                          <a:spcPts val="0"/>
                        </a:spcBef>
                        <a:buNone/>
                      </a:pPr>
                      <a:r>
                        <a:rPr lang="en"/>
                        <a:t>Last 4 bytes of user data</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c hMerge="1"/>
                <a:tc hMerge="1"/>
                <a:tc hMerge="1"/>
                <a:tc hMerge="1"/>
              </a:tr>
              <a:tr h="381000">
                <a:tc gridSpan="4">
                  <a:txBody>
                    <a:bodyPr>
                      <a:noAutofit/>
                    </a:bodyPr>
                    <a:lstStyle/>
                    <a:p>
                      <a:pPr rtl="0" lvl="0">
                        <a:spcBef>
                          <a:spcPts val="0"/>
                        </a:spcBef>
                        <a:buNone/>
                      </a:pPr>
                      <a:r>
                        <a:rPr lang="en"/>
                        <a:t>Size of next chunk</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B7B7B7"/>
                    </a:solidFill>
                  </a:tcPr>
                </a:tc>
                <a:tc hMerge="1"/>
                <a:tc hMerge="1"/>
                <a:tc hMerge="1"/>
                <a:tc>
                  <a:txBody>
                    <a:bodyPr>
                      <a:noAutofit/>
                    </a:bodyPr>
                    <a:lstStyle/>
                    <a:p>
                      <a:pPr rtl="0" lvl="0">
                        <a:spcBef>
                          <a:spcPts val="0"/>
                        </a:spcBef>
                        <a:buNone/>
                      </a:pPr>
                      <a:r>
                        <a:rPr lang="en"/>
                        <a:t>1</a:t>
                      </a:r>
                    </a:p>
                  </a:txBody>
                  <a:tcPr marR="95250" marB="95250" marT="95250" marL="95250">
                    <a:lnL w="9525" cap="flat">
                      <a:solidFill>
                        <a:srgbClr val="000000"/>
                      </a:solidFill>
                      <a:prstDash val="solid"/>
                      <a:round/>
                      <a:headEnd w="med" len="med" type="none"/>
                      <a:tailEnd w="med" len="med" type="none"/>
                    </a:lnL>
                    <a:lnR w="9525" cap="flat">
                      <a:solidFill>
                        <a:srgbClr val="000000"/>
                      </a:solidFill>
                      <a:prstDash val="solid"/>
                      <a:round/>
                      <a:headEnd w="med" len="med" type="none"/>
                      <a:tailEnd w="med" len="med" type="none"/>
                    </a:lnR>
                    <a:lnT w="9525" cap="flat">
                      <a:solidFill>
                        <a:srgbClr val="000000"/>
                      </a:solidFill>
                      <a:prstDash val="solid"/>
                      <a:round/>
                      <a:headEnd w="med" len="med" type="none"/>
                      <a:tailEnd w="med" len="med" type="none"/>
                    </a:lnT>
                    <a:lnB w="9525" cap="flat">
                      <a:solidFill>
                        <a:srgbClr val="000000"/>
                      </a:solidFill>
                      <a:prstDash val="solid"/>
                      <a:round/>
                      <a:headEnd w="med" len="med" type="none"/>
                      <a:tailEnd w="med" len="med" type="none"/>
                    </a:lnB>
                    <a:solidFill>
                      <a:srgbClr val="D9D9D9"/>
                    </a:solidFill>
                  </a:tcPr>
                </a:tc>
              </a:tr>
            </a:tbl>
          </a:graphicData>
        </a:graphic>
      </p:graphicFrame>
      <p:sp>
        <p:nvSpPr>
          <p:cNvPr id="315" name="Shape 315"/>
          <p:cNvSpPr txBox="1"/>
          <p:nvPr/>
        </p:nvSpPr>
        <p:spPr>
          <a:xfrm>
            <a:off y="1877850" x="5334000"/>
            <a:ext cy="3000000" cx="3000000"/>
          </a:xfrm>
          <a:prstGeom prst="rect">
            <a:avLst/>
          </a:prstGeom>
          <a:noFill/>
          <a:ln>
            <a:noFill/>
          </a:ln>
        </p:spPr>
        <p:txBody>
          <a:bodyPr bIns="91425" rIns="91425" lIns="91425" tIns="91425" anchor="ctr" anchorCtr="0">
            <a:noAutofit/>
          </a:bodyPr>
          <a:lstStyle/>
          <a:p>
            <a:pPr rtl="0" lvl="0">
              <a:spcBef>
                <a:spcPts val="0"/>
              </a:spcBef>
              <a:buNone/>
            </a:pPr>
            <a:r>
              <a:rPr lang="en"/>
              <a:t> </a:t>
            </a:r>
          </a:p>
        </p:txBody>
      </p:sp>
      <p:cxnSp>
        <p:nvCxnSpPr>
          <p:cNvPr id="316" name="Shape 316"/>
          <p:cNvCxnSpPr/>
          <p:nvPr/>
        </p:nvCxnSpPr>
        <p:spPr>
          <a:xfrm>
            <a:off y="2140500" x="4823525"/>
            <a:ext cy="187199" cx="3156299"/>
          </a:xfrm>
          <a:prstGeom prst="straightConnector1">
            <a:avLst/>
          </a:prstGeom>
          <a:noFill/>
          <a:ln w="76200" cap="flat">
            <a:solidFill>
              <a:schemeClr val="accent4"/>
            </a:solidFill>
            <a:prstDash val="solid"/>
            <a:round/>
            <a:headEnd w="lg" len="lg" type="none"/>
            <a:tailEnd w="lg" len="lg" type="triangle"/>
          </a:ln>
        </p:spPr>
      </p:cxn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y="0" x="0"/>
          <a:ext cy="0" cx="0"/>
          <a:chOff y="0" x="0"/>
          <a:chExt cy="0" cx="0"/>
        </a:xfrm>
      </p:grpSpPr>
      <p:sp>
        <p:nvSpPr>
          <p:cNvPr id="321" name="Shape 32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Types of Targets &amp; Goals</a:t>
            </a:r>
          </a:p>
        </p:txBody>
      </p:sp>
      <p:sp>
        <p:nvSpPr>
          <p:cNvPr id="322" name="Shape 32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Environment Variables</a:t>
            </a:r>
          </a:p>
          <a:p>
            <a:pPr rtl="0" lvl="0" indent="-419100" marL="457200">
              <a:spcBef>
                <a:spcPts val="0"/>
              </a:spcBef>
              <a:buClr>
                <a:schemeClr val="dk2"/>
              </a:buClr>
              <a:buSzPct val="100000"/>
              <a:buFont typeface="Arial"/>
              <a:buChar char="●"/>
            </a:pPr>
            <a:r>
              <a:rPr lang="en"/>
              <a:t>Positional Arguments, flags, etc.</a:t>
            </a:r>
          </a:p>
          <a:p>
            <a:pPr rtl="0" lvl="0" indent="-419100" marL="457200">
              <a:spcBef>
                <a:spcPts val="0"/>
              </a:spcBef>
              <a:buClr>
                <a:schemeClr val="dk2"/>
              </a:buClr>
              <a:buSzPct val="100000"/>
              <a:buFont typeface="Arial"/>
              <a:buChar char="●"/>
            </a:pPr>
            <a:r>
              <a:rPr lang="en"/>
              <a:t>File formats</a:t>
            </a:r>
          </a:p>
          <a:p>
            <a:pPr rtl="0" lvl="0" indent="-419100" marL="457200">
              <a:spcBef>
                <a:spcPts val="0"/>
              </a:spcBef>
              <a:buClr>
                <a:schemeClr val="dk2"/>
              </a:buClr>
              <a:buSzPct val="100000"/>
              <a:buFont typeface="Arial"/>
              <a:buChar char="●"/>
            </a:pPr>
            <a:r>
              <a:rPr lang="en"/>
              <a:t>Network protocols</a:t>
            </a:r>
          </a:p>
          <a:p>
            <a:pPr rtl="0" lvl="0" indent="-419100" marL="457200">
              <a:spcBef>
                <a:spcPts val="0"/>
              </a:spcBef>
              <a:buClr>
                <a:schemeClr val="dk2"/>
              </a:buClr>
              <a:buSzPct val="100000"/>
              <a:buFont typeface="Arial"/>
              <a:buChar char="●"/>
            </a:pPr>
            <a:r>
              <a:rPr lang="en"/>
              <a:t>Web apps</a:t>
            </a:r>
          </a:p>
          <a:p>
            <a:pPr rtl="0" lvl="0" indent="-419100" marL="457200">
              <a:spcBef>
                <a:spcPts val="0"/>
              </a:spcBef>
              <a:buClr>
                <a:schemeClr val="dk2"/>
              </a:buClr>
              <a:buSzPct val="100000"/>
              <a:buFont typeface="Arial"/>
              <a:buChar char="●"/>
            </a:pPr>
            <a:r>
              <a:rPr lang="en"/>
              <a:t>etc...</a:t>
            </a:r>
          </a:p>
          <a:p>
            <a:pPr rtl="0" lvl="0">
              <a:spcBef>
                <a:spcPts val="0"/>
              </a:spcBef>
              <a:buNone/>
            </a:pPr>
            <a:r>
              <a:t/>
            </a:r>
            <a:endParaRP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y="0" x="0"/>
          <a:ext cy="0" cx="0"/>
          <a:chOff y="0" x="0"/>
          <a:chExt cy="0" cx="0"/>
        </a:xfrm>
      </p:grpSpPr>
      <p:sp>
        <p:nvSpPr>
          <p:cNvPr id="327" name="Shape 32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Types of Targets &amp; Goals</a:t>
            </a:r>
          </a:p>
        </p:txBody>
      </p:sp>
      <p:sp>
        <p:nvSpPr>
          <p:cNvPr id="328" name="Shape 32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b="1" lang="en"/>
              <a:t>Exploit/Attacker Goals:</a:t>
            </a:r>
          </a:p>
          <a:p>
            <a:pPr rtl="0" lvl="0" indent="-419100" marL="457200">
              <a:spcBef>
                <a:spcPts val="0"/>
              </a:spcBef>
              <a:buClr>
                <a:schemeClr val="dk2"/>
              </a:buClr>
              <a:buSzPct val="100000"/>
              <a:buFont typeface="Arial"/>
              <a:buChar char="●"/>
            </a:pPr>
            <a:r>
              <a:rPr lang="en"/>
              <a:t>corrupt code/"business" logic</a:t>
            </a:r>
          </a:p>
          <a:p>
            <a:pPr rtl="0" lvl="0" indent="-419100" marL="457200">
              <a:spcBef>
                <a:spcPts val="0"/>
              </a:spcBef>
              <a:buClr>
                <a:schemeClr val="dk2"/>
              </a:buClr>
              <a:buSzPct val="100000"/>
              <a:buFont typeface="Arial"/>
              <a:buChar char="●"/>
            </a:pPr>
            <a:r>
              <a:rPr lang="en"/>
              <a:t>Arbitrary/Malicious code execution</a:t>
            </a:r>
          </a:p>
          <a:p>
            <a:pPr rtl="0" lvl="0" indent="-419100" marL="457200">
              <a:spcBef>
                <a:spcPts val="0"/>
              </a:spcBef>
              <a:buClr>
                <a:schemeClr val="dk2"/>
              </a:buClr>
              <a:buSzPct val="100000"/>
              <a:buFont typeface="Arial"/>
              <a:buChar char="●"/>
            </a:pPr>
            <a:r>
              <a:rPr lang="en"/>
              <a:t>permission escalation</a:t>
            </a:r>
          </a:p>
          <a:p>
            <a:pPr rtl="0" lvl="0" indent="-419100" marL="457200">
              <a:spcBef>
                <a:spcPts val="0"/>
              </a:spcBef>
              <a:buClr>
                <a:schemeClr val="dk2"/>
              </a:buClr>
              <a:buSzPct val="100000"/>
              <a:buFont typeface="Arial"/>
              <a:buChar char="●"/>
            </a:pPr>
            <a:r>
              <a:rPr lang="en"/>
              <a:t>shell spawning / reverse shell</a:t>
            </a:r>
          </a:p>
          <a:p>
            <a:pPr rtl="0" lvl="0" indent="-419100" marL="457200">
              <a:spcBef>
                <a:spcPts val="0"/>
              </a:spcBef>
              <a:buClr>
                <a:schemeClr val="dk2"/>
              </a:buClr>
              <a:buSzPct val="100000"/>
              <a:buFont typeface="Arial"/>
              <a:buChar char="●"/>
            </a:pPr>
            <a:r>
              <a:rPr lang="en"/>
              <a:t>etc..</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y="0" x="0"/>
          <a:ext cy="0" cx="0"/>
          <a:chOff y="0" x="0"/>
          <a:chExt cy="0" cx="0"/>
        </a:xfrm>
      </p:grpSpPr>
      <p:sp>
        <p:nvSpPr>
          <p:cNvPr id="333" name="Shape 33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5 properties to test (micro scale)</a:t>
            </a:r>
          </a:p>
        </p:txBody>
      </p:sp>
      <p:sp>
        <p:nvSpPr>
          <p:cNvPr id="334" name="Shape 33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Trebuchet MS"/>
              <a:buAutoNum type="arabicPeriod"/>
            </a:pPr>
            <a:r>
              <a:rPr lang="en"/>
              <a:t>inputs</a:t>
            </a:r>
          </a:p>
          <a:p>
            <a:pPr rtl="0" lvl="0" indent="-419100" marL="457200">
              <a:spcBef>
                <a:spcPts val="0"/>
              </a:spcBef>
              <a:buClr>
                <a:schemeClr val="dk2"/>
              </a:buClr>
              <a:buSzPct val="100000"/>
              <a:buFont typeface="Trebuchet MS"/>
              <a:buAutoNum type="arabicPeriod"/>
            </a:pPr>
            <a:r>
              <a:rPr lang="en"/>
              <a:t>state(s)</a:t>
            </a:r>
          </a:p>
          <a:p>
            <a:pPr rtl="0" lvl="0" indent="-419100" marL="457200">
              <a:spcBef>
                <a:spcPts val="0"/>
              </a:spcBef>
              <a:buClr>
                <a:schemeClr val="dk2"/>
              </a:buClr>
              <a:buSzPct val="100000"/>
              <a:buFont typeface="Trebuchet MS"/>
              <a:buAutoNum type="arabicPeriod"/>
            </a:pPr>
            <a:r>
              <a:rPr lang="en"/>
              <a:t>code paths</a:t>
            </a:r>
          </a:p>
          <a:p>
            <a:pPr rtl="0" lvl="0" indent="-419100" marL="457200">
              <a:spcBef>
                <a:spcPts val="0"/>
              </a:spcBef>
              <a:buClr>
                <a:schemeClr val="dk2"/>
              </a:buClr>
              <a:buSzPct val="100000"/>
              <a:buFont typeface="Trebuchet MS"/>
              <a:buAutoNum type="arabicPeriod"/>
            </a:pPr>
            <a:r>
              <a:rPr lang="en"/>
              <a:t>user data</a:t>
            </a:r>
          </a:p>
          <a:p>
            <a:pPr lvl="0" indent="-419100" marL="457200">
              <a:spcBef>
                <a:spcPts val="0"/>
              </a:spcBef>
              <a:buClr>
                <a:schemeClr val="dk2"/>
              </a:buClr>
              <a:buSzPct val="100000"/>
              <a:buFont typeface="Trebuchet MS"/>
              <a:buAutoNum type="arabicPeriod"/>
            </a:pPr>
            <a:r>
              <a:rPr lang="en"/>
              <a:t>environment</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y="0" x="0"/>
          <a:ext cy="0" cx="0"/>
          <a:chOff y="0" x="0"/>
          <a:chExt cy="0" cx="0"/>
        </a:xfrm>
      </p:grpSpPr>
      <p:sp>
        <p:nvSpPr>
          <p:cNvPr id="339" name="Shape 33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5 properties to test (micro scale)</a:t>
            </a:r>
          </a:p>
        </p:txBody>
      </p:sp>
      <p:sp>
        <p:nvSpPr>
          <p:cNvPr id="340" name="Shape 34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Independently fuzzing each is insufficient:</a:t>
            </a:r>
          </a:p>
          <a:p>
            <a:pPr rtl="0" lvl="0" indent="-342900" marL="457200">
              <a:spcBef>
                <a:spcPts val="0"/>
              </a:spcBef>
              <a:buClr>
                <a:schemeClr val="dk2"/>
              </a:buClr>
              <a:buSzPct val="100000"/>
              <a:buFont typeface="Trebuchet MS"/>
              <a:buAutoNum type="arabicPeriod"/>
            </a:pPr>
            <a:r>
              <a:rPr sz="1800" lang="en"/>
              <a:t>inputs</a:t>
            </a:r>
          </a:p>
          <a:p>
            <a:pPr rtl="0" lvl="0" indent="-342900" marL="457200">
              <a:spcBef>
                <a:spcPts val="0"/>
              </a:spcBef>
              <a:buClr>
                <a:schemeClr val="dk2"/>
              </a:buClr>
              <a:buSzPct val="100000"/>
              <a:buFont typeface="Trebuchet MS"/>
              <a:buAutoNum type="arabicPeriod"/>
            </a:pPr>
            <a:r>
              <a:rPr sz="1800" lang="en"/>
              <a:t>state(s)</a:t>
            </a:r>
          </a:p>
          <a:p>
            <a:pPr rtl="0" lvl="0" indent="-342900" marL="457200">
              <a:spcBef>
                <a:spcPts val="0"/>
              </a:spcBef>
              <a:buClr>
                <a:schemeClr val="dk2"/>
              </a:buClr>
              <a:buSzPct val="100000"/>
              <a:buFont typeface="Trebuchet MS"/>
              <a:buAutoNum type="arabicPeriod"/>
            </a:pPr>
            <a:r>
              <a:rPr sz="1800" lang="en"/>
              <a:t>code paths</a:t>
            </a:r>
          </a:p>
          <a:p>
            <a:pPr rtl="0" lvl="0" indent="-342900" marL="457200">
              <a:spcBef>
                <a:spcPts val="0"/>
              </a:spcBef>
              <a:buClr>
                <a:schemeClr val="dk2"/>
              </a:buClr>
              <a:buSzPct val="100000"/>
              <a:buFont typeface="Trebuchet MS"/>
              <a:buAutoNum type="arabicPeriod"/>
            </a:pPr>
            <a:r>
              <a:rPr sz="1800" lang="en"/>
              <a:t>user data</a:t>
            </a:r>
          </a:p>
          <a:p>
            <a:pPr rtl="0" lvl="0" indent="-342900" marL="457200">
              <a:spcBef>
                <a:spcPts val="0"/>
              </a:spcBef>
              <a:buClr>
                <a:schemeClr val="dk2"/>
              </a:buClr>
              <a:buSzPct val="100000"/>
              <a:buFont typeface="Trebuchet MS"/>
              <a:buAutoNum type="arabicPeriod"/>
            </a:pPr>
            <a:r>
              <a:rPr sz="1800" lang="en"/>
              <a:t>environment</a:t>
            </a:r>
          </a:p>
          <a:p>
            <a:pPr rtl="0" lvl="0">
              <a:spcBef>
                <a:spcPts val="0"/>
              </a:spcBef>
              <a:buNone/>
            </a:pPr>
            <a:r>
              <a:t/>
            </a:r>
            <a:endParaRPr/>
          </a:p>
          <a:p>
            <a:pPr rtl="0" lvl="0">
              <a:spcBef>
                <a:spcPts val="0"/>
              </a:spcBef>
              <a:buNone/>
            </a:pPr>
            <a:r>
              <a:rPr lang="en"/>
              <a:t>Lets consider some examples</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y="0" x="0"/>
          <a:ext cy="0" cx="0"/>
          <a:chOff y="0" x="0"/>
          <a:chExt cy="0" cx="0"/>
        </a:xfrm>
      </p:grpSpPr>
      <p:sp>
        <p:nvSpPr>
          <p:cNvPr id="345" name="Shape 34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Thoughts on fuzzing</a:t>
            </a:r>
          </a:p>
        </p:txBody>
      </p:sp>
      <p:sp>
        <p:nvSpPr>
          <p:cNvPr id="346" name="Shape 34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Web Page:  Add / Delete users (</a:t>
            </a:r>
            <a:r>
              <a:rPr u="sng" lang="en"/>
              <a:t>code path</a:t>
            </a:r>
            <a:r>
              <a:rPr lang="en"/>
              <a:t>) may only be available to admin (</a:t>
            </a:r>
            <a:r>
              <a:rPr u="sng" lang="en"/>
              <a:t>state</a:t>
            </a:r>
            <a:r>
              <a:rPr lang="en"/>
              <a:t>)</a:t>
            </a:r>
          </a:p>
          <a:p>
            <a:pPr rtl="0" lvl="1" indent="-381000" marL="914400">
              <a:spcBef>
                <a:spcPts val="0"/>
              </a:spcBef>
              <a:buClr>
                <a:schemeClr val="dk2"/>
              </a:buClr>
              <a:buSzPct val="80000"/>
              <a:buFont typeface="Courier New"/>
              <a:buChar char="o"/>
            </a:pPr>
            <a:r>
              <a:rPr lang="en"/>
              <a:t>thus fuzz also flags/values in the cookie</a:t>
            </a:r>
          </a:p>
          <a:p>
            <a:pPr rtl="0" lvl="0" indent="-419100" marL="457200">
              <a:spcBef>
                <a:spcPts val="0"/>
              </a:spcBef>
              <a:buClr>
                <a:schemeClr val="dk2"/>
              </a:buClr>
              <a:buSzPct val="100000"/>
              <a:buFont typeface="Arial"/>
              <a:buChar char="●"/>
            </a:pPr>
            <a:r>
              <a:rPr lang="en" i="1"/>
              <a:t>Browsers/VMs/Java: Just in time (JIT) compilation and execution (</a:t>
            </a:r>
            <a:r>
              <a:rPr u="sng" lang="en" i="1"/>
              <a:t>code paths</a:t>
            </a:r>
            <a:r>
              <a:rPr lang="en" i="1"/>
              <a:t>) heavily depend on global engine </a:t>
            </a:r>
            <a:r>
              <a:rPr u="sng" lang="en" i="1"/>
              <a:t>state</a:t>
            </a:r>
          </a:p>
          <a:p>
            <a:pPr lvl="0">
              <a:spcBef>
                <a:spcPts val="0"/>
              </a:spcBef>
              <a:buNone/>
            </a:pPr>
            <a:r>
              <a:t/>
            </a:r>
            <a:endParaRP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y="0" x="0"/>
          <a:ext cy="0" cx="0"/>
          <a:chOff y="0" x="0"/>
          <a:chExt cy="0" cx="0"/>
        </a:xfrm>
      </p:grpSpPr>
      <p:sp>
        <p:nvSpPr>
          <p:cNvPr id="351" name="Shape 35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Thoughts on fuzzing</a:t>
            </a:r>
          </a:p>
        </p:txBody>
      </p:sp>
      <p:sp>
        <p:nvSpPr>
          <p:cNvPr id="352" name="Shape 35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i="1"/>
              <a:t>Protocols: </a:t>
            </a:r>
            <a:r>
              <a:rPr lang="en"/>
              <a:t>Get protocol to a specific [</a:t>
            </a:r>
            <a:r>
              <a:rPr u="sng" lang="en">
                <a:solidFill>
                  <a:schemeClr val="accent1"/>
                </a:solidFill>
              </a:rPr>
              <a:t>state</a:t>
            </a:r>
            <a:r>
              <a:rPr lang="en"/>
              <a:t>], then send </a:t>
            </a:r>
            <a:r>
              <a:rPr lang="en">
                <a:solidFill>
                  <a:schemeClr val="accent2"/>
                </a:solidFill>
              </a:rPr>
              <a:t>unusual state</a:t>
            </a:r>
            <a:r>
              <a:rPr lang="en"/>
              <a:t> change packets (</a:t>
            </a:r>
            <a:r>
              <a:rPr u="sng" lang="en"/>
              <a:t>data</a:t>
            </a:r>
            <a:r>
              <a:rPr lang="en"/>
              <a:t>) to it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Challenges of Testing</a:t>
            </a:r>
          </a:p>
        </p:txBody>
      </p:sp>
      <p:sp>
        <p:nvSpPr>
          <p:cNvPr id="61" name="Shape 6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How do we verify that the software performed correctly given arbitrary test cases?</a:t>
            </a:r>
          </a:p>
          <a:p>
            <a:pPr rtl="0" lvl="1" indent="-381000" marL="914400">
              <a:spcBef>
                <a:spcPts val="0"/>
              </a:spcBef>
              <a:buClr>
                <a:schemeClr val="dk2"/>
              </a:buClr>
              <a:buSzPct val="80000"/>
              <a:buFont typeface="Courier New"/>
              <a:buChar char="o"/>
            </a:pPr>
            <a:r>
              <a:rPr lang="en"/>
              <a:t>Right output?</a:t>
            </a:r>
          </a:p>
          <a:p>
            <a:pPr rtl="0" lvl="1" indent="-381000" marL="914400">
              <a:spcBef>
                <a:spcPts val="0"/>
              </a:spcBef>
              <a:buClr>
                <a:schemeClr val="dk2"/>
              </a:buClr>
              <a:buSzPct val="80000"/>
              <a:buFont typeface="Courier New"/>
              <a:buChar char="o"/>
            </a:pPr>
            <a:r>
              <a:rPr lang="en"/>
              <a:t>Side effects?</a:t>
            </a:r>
          </a:p>
          <a:p>
            <a:pPr lvl="2" indent="-381000" marL="1371600">
              <a:spcBef>
                <a:spcPts val="0"/>
              </a:spcBef>
              <a:buClr>
                <a:schemeClr val="dk2"/>
              </a:buClr>
              <a:buSzPct val="80000"/>
              <a:buFont typeface="Wingdings"/>
              <a:buChar char="§"/>
            </a:pPr>
            <a:r>
              <a:rPr lang="en"/>
              <a:t>These rely on quality specifications</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y="0" x="0"/>
          <a:ext cy="0" cx="0"/>
          <a:chOff y="0" x="0"/>
          <a:chExt cy="0" cx="0"/>
        </a:xfrm>
      </p:grpSpPr>
      <p:sp>
        <p:nvSpPr>
          <p:cNvPr id="357" name="Shape 35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Testing Inputs</a:t>
            </a:r>
          </a:p>
        </p:txBody>
      </p:sp>
      <p:sp>
        <p:nvSpPr>
          <p:cNvPr id="358" name="Shape 35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0,1,2,3… -1, -2 … ?</a:t>
            </a:r>
          </a:p>
          <a:p>
            <a:pPr rtl="0" lvl="0" indent="-419100" marL="457200">
              <a:spcBef>
                <a:spcPts val="0"/>
              </a:spcBef>
              <a:buClr>
                <a:schemeClr val="dk2"/>
              </a:buClr>
              <a:buSzPct val="100000"/>
              <a:buFont typeface="Arial"/>
              <a:buChar char="●"/>
            </a:pPr>
            <a:r>
              <a:rPr lang="en"/>
              <a:t>2, 4, 1024, 4096, …</a:t>
            </a:r>
          </a:p>
          <a:p>
            <a:pPr rtl="0" lvl="0" indent="-419100" marL="457200">
              <a:spcBef>
                <a:spcPts val="0"/>
              </a:spcBef>
              <a:buClr>
                <a:schemeClr val="dk2"/>
              </a:buClr>
              <a:buSzPct val="100000"/>
              <a:buFont typeface="Arial"/>
              <a:buChar char="●"/>
            </a:pPr>
            <a:r>
              <a:rPr lang="en"/>
              <a:t>other atomic values?</a:t>
            </a:r>
          </a:p>
          <a:p>
            <a:pPr rtl="0" lvl="1" indent="-381000" marL="914400">
              <a:spcBef>
                <a:spcPts val="0"/>
              </a:spcBef>
              <a:buClr>
                <a:schemeClr val="dk2"/>
              </a:buClr>
              <a:buSzPct val="80000"/>
              <a:buFont typeface="Courier New"/>
              <a:buChar char="o"/>
            </a:pPr>
            <a:r>
              <a:rPr lang="en"/>
              <a:t>practically infinite	</a:t>
            </a:r>
          </a:p>
          <a:p>
            <a:pPr rtl="0" lvl="0" indent="-419100" marL="457200">
              <a:spcBef>
                <a:spcPts val="0"/>
              </a:spcBef>
              <a:buClr>
                <a:schemeClr val="dk2"/>
              </a:buClr>
              <a:buSzPct val="100000"/>
              <a:buFont typeface="Arial"/>
              <a:buChar char="●"/>
            </a:pPr>
            <a:r>
              <a:rPr lang="en"/>
              <a:t>Or abstract inputs</a:t>
            </a:r>
          </a:p>
          <a:p>
            <a:pPr rtl="0" lvl="1" indent="-381000" marL="914400">
              <a:spcBef>
                <a:spcPts val="0"/>
              </a:spcBef>
              <a:buClr>
                <a:schemeClr val="dk2"/>
              </a:buClr>
              <a:buSzPct val="80000"/>
              <a:buFont typeface="Courier New"/>
              <a:buChar char="o"/>
            </a:pPr>
            <a:r>
              <a:rPr lang="en"/>
              <a:t>Input length</a:t>
            </a:r>
          </a:p>
          <a:p>
            <a:pPr rtl="0" lvl="1" indent="-381000" marL="914400">
              <a:spcBef>
                <a:spcPts val="0"/>
              </a:spcBef>
              <a:buClr>
                <a:schemeClr val="dk2"/>
              </a:buClr>
              <a:buSzPct val="80000"/>
              <a:buFont typeface="Courier New"/>
              <a:buChar char="o"/>
            </a:pPr>
            <a:r>
              <a:rPr lang="en"/>
              <a:t>Min / Max values and +/- edge case testing</a:t>
            </a:r>
          </a:p>
          <a:p>
            <a:pPr lvl="0" indent="0" marL="457200">
              <a:spcBef>
                <a:spcPts val="0"/>
              </a:spcBef>
              <a:buNone/>
            </a:pPr>
            <a:r>
              <a:t/>
            </a:r>
            <a:endParaRP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y="0" x="0"/>
          <a:ext cy="0" cx="0"/>
          <a:chOff y="0" x="0"/>
          <a:chExt cy="0" cx="0"/>
        </a:xfrm>
      </p:grpSpPr>
      <p:sp>
        <p:nvSpPr>
          <p:cNvPr id="363" name="Shape 36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Generating fuzzed data</a:t>
            </a:r>
          </a:p>
        </p:txBody>
      </p:sp>
      <p:sp>
        <p:nvSpPr>
          <p:cNvPr id="364" name="Shape 36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u="sng" b="1" sz="2400" lang="en"/>
              <a:t>What type of data should one fuzz an application with?</a:t>
            </a:r>
          </a:p>
          <a:p>
            <a:pPr rtl="0" lvl="0" indent="-419100" marL="457200">
              <a:spcBef>
                <a:spcPts val="0"/>
              </a:spcBef>
              <a:buClr>
                <a:schemeClr val="dk2"/>
              </a:buClr>
              <a:buSzPct val="100000"/>
              <a:buFont typeface="Arial"/>
              <a:buChar char="●"/>
            </a:pPr>
            <a:r>
              <a:rPr b="1" lang="en"/>
              <a:t>Integer values</a:t>
            </a:r>
          </a:p>
          <a:p>
            <a:pPr rtl="0" lvl="1" indent="-381000" marL="914400">
              <a:spcBef>
                <a:spcPts val="0"/>
              </a:spcBef>
              <a:buClr>
                <a:schemeClr val="dk2"/>
              </a:buClr>
              <a:buSzPct val="80000"/>
              <a:buFont typeface="Courier New"/>
              <a:buChar char="o"/>
            </a:pPr>
            <a:r>
              <a:rPr lang="en"/>
              <a:t>Border (edge) cases:</a:t>
            </a:r>
          </a:p>
          <a:p>
            <a:pPr rtl="0" lvl="2" indent="-381000" marL="1371600">
              <a:spcBef>
                <a:spcPts val="0"/>
              </a:spcBef>
              <a:buClr>
                <a:schemeClr val="dk2"/>
              </a:buClr>
              <a:buSzPct val="80000"/>
              <a:buFont typeface="Wingdings"/>
              <a:buChar char="§"/>
            </a:pPr>
            <a:r>
              <a:rPr lang="en"/>
              <a:t>0, 0xFFFFFFFF (2^32)</a:t>
            </a:r>
          </a:p>
          <a:p>
            <a:pPr rtl="0" lvl="2" indent="-381000" marL="1371600">
              <a:spcBef>
                <a:spcPts val="0"/>
              </a:spcBef>
              <a:buClr>
                <a:schemeClr val="dk2"/>
              </a:buClr>
              <a:buSzPct val="80000"/>
              <a:buFont typeface="Wingdings"/>
              <a:buChar char="§"/>
            </a:pPr>
            <a:r>
              <a:rPr lang="en"/>
              <a:t>Leverage +n or -n cases</a:t>
            </a:r>
          </a:p>
          <a:p>
            <a:pPr rtl="0" lvl="3" indent="-342900" marL="1828800">
              <a:spcBef>
                <a:spcPts val="0"/>
              </a:spcBef>
              <a:buClr>
                <a:schemeClr val="dk2"/>
              </a:buClr>
              <a:buSzPct val="60000"/>
              <a:buFont typeface="Arial"/>
              <a:buChar char="●"/>
            </a:pPr>
            <a:r>
              <a:rPr lang="en"/>
              <a:t>malloc (.... + 1)</a:t>
            </a:r>
          </a:p>
          <a:p>
            <a:pPr rtl="0" lvl="0">
              <a:spcBef>
                <a:spcPts val="0"/>
              </a:spcBef>
              <a:buNone/>
            </a:pPr>
            <a:r>
              <a:t/>
            </a:r>
            <a:endParaRP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y="0" x="0"/>
          <a:ext cy="0" cx="0"/>
          <a:chOff y="0" x="0"/>
          <a:chExt cy="0" cx="0"/>
        </a:xfrm>
      </p:grpSpPr>
      <p:sp>
        <p:nvSpPr>
          <p:cNvPr id="369" name="Shape 36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Generating fuzzed data</a:t>
            </a:r>
          </a:p>
        </p:txBody>
      </p:sp>
      <p:sp>
        <p:nvSpPr>
          <p:cNvPr id="370" name="Shape 37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b="1" sz="2400" lang="en"/>
              <a:t>Ranges</a:t>
            </a:r>
            <a:r>
              <a:rPr sz="2400" lang="en"/>
              <a:t>:</a:t>
            </a:r>
          </a:p>
          <a:p>
            <a:pPr rtl="0" lvl="0" indent="0" marL="457200">
              <a:spcBef>
                <a:spcPts val="0"/>
              </a:spcBef>
              <a:buNone/>
            </a:pPr>
            <a:r>
              <a:rPr sz="1000" lang="en">
                <a:latin typeface="Arial"/>
                <a:ea typeface="Arial"/>
                <a:cs typeface="Arial"/>
                <a:sym typeface="Arial"/>
              </a:rPr>
              <a:t>• MAX32 – 16      &lt;= MAX32      &lt;= MAX32 + 16</a:t>
            </a:r>
          </a:p>
          <a:p>
            <a:pPr rtl="0" lvl="0" indent="0" marL="457200">
              <a:spcBef>
                <a:spcPts val="0"/>
              </a:spcBef>
              <a:buNone/>
            </a:pPr>
            <a:r>
              <a:rPr sz="1000" lang="en">
                <a:latin typeface="Arial"/>
                <a:ea typeface="Arial"/>
                <a:cs typeface="Arial"/>
                <a:sym typeface="Arial"/>
              </a:rPr>
              <a:t>• MAX32 / 2 – 16 &lt;= MAX32 / 2 &lt;= MAX32 / 2 + 16</a:t>
            </a:r>
          </a:p>
          <a:p>
            <a:pPr rtl="0" lvl="0" indent="0" marL="457200">
              <a:spcBef>
                <a:spcPts val="0"/>
              </a:spcBef>
              <a:buNone/>
            </a:pPr>
            <a:r>
              <a:rPr sz="1000" lang="en">
                <a:latin typeface="Arial"/>
                <a:ea typeface="Arial"/>
                <a:cs typeface="Arial"/>
                <a:sym typeface="Arial"/>
              </a:rPr>
              <a:t>• MAX32 / 3 – 16 &lt;= MAX32 / 3 &lt;= MAX32 / 3 + 16</a:t>
            </a:r>
          </a:p>
          <a:p>
            <a:pPr rtl="0" lvl="0" indent="0" marL="457200">
              <a:spcBef>
                <a:spcPts val="0"/>
              </a:spcBef>
              <a:buNone/>
            </a:pPr>
            <a:r>
              <a:rPr sz="1000" lang="en">
                <a:latin typeface="Arial"/>
                <a:ea typeface="Arial"/>
                <a:cs typeface="Arial"/>
                <a:sym typeface="Arial"/>
              </a:rPr>
              <a:t>• MAX32 / 4 – 16 &lt;= MAX32 / 4 &lt;= MAX32 / 4 + 16</a:t>
            </a:r>
          </a:p>
          <a:p>
            <a:pPr rtl="0" lvl="0" indent="0" marL="457200">
              <a:spcBef>
                <a:spcPts val="0"/>
              </a:spcBef>
              <a:buNone/>
            </a:pPr>
            <a:r>
              <a:rPr sz="1000" lang="en">
                <a:latin typeface="Arial"/>
                <a:ea typeface="Arial"/>
                <a:cs typeface="Arial"/>
                <a:sym typeface="Arial"/>
              </a:rPr>
              <a:t>• MAX16 – 16      &lt;= MAX16      &lt;= MAX16 + 16</a:t>
            </a:r>
          </a:p>
          <a:p>
            <a:pPr rtl="0" lvl="0" indent="0" marL="457200">
              <a:spcBef>
                <a:spcPts val="0"/>
              </a:spcBef>
              <a:buNone/>
            </a:pPr>
            <a:r>
              <a:rPr sz="1000" lang="en">
                <a:latin typeface="Arial"/>
                <a:ea typeface="Arial"/>
                <a:cs typeface="Arial"/>
                <a:sym typeface="Arial"/>
              </a:rPr>
              <a:t>• MAX16 / 2 – 16 &lt;= MAX16 / 2 &lt;= MAX16 / 2 + 16</a:t>
            </a:r>
          </a:p>
          <a:p>
            <a:pPr rtl="0" lvl="0" indent="0" marL="457200">
              <a:spcBef>
                <a:spcPts val="0"/>
              </a:spcBef>
              <a:buNone/>
            </a:pPr>
            <a:r>
              <a:rPr sz="1000" lang="en">
                <a:latin typeface="Arial"/>
                <a:ea typeface="Arial"/>
                <a:cs typeface="Arial"/>
                <a:sym typeface="Arial"/>
              </a:rPr>
              <a:t>• MAX16 / 3 – 16 &lt;= MAX16 / 3 &lt;= MAX16 / 3 + 16</a:t>
            </a:r>
          </a:p>
          <a:p>
            <a:pPr rtl="0" lvl="0" indent="0" marL="457200">
              <a:spcBef>
                <a:spcPts val="0"/>
              </a:spcBef>
              <a:buNone/>
            </a:pPr>
            <a:r>
              <a:rPr sz="1000" lang="en">
                <a:latin typeface="Arial"/>
                <a:ea typeface="Arial"/>
                <a:cs typeface="Arial"/>
                <a:sym typeface="Arial"/>
              </a:rPr>
              <a:t>• MAX16 / 4 – 16 &lt;= MAX16 / 4 &lt;= MAX16 / 4 + 16</a:t>
            </a:r>
          </a:p>
          <a:p>
            <a:pPr rtl="0" lvl="0" indent="0" marL="457200">
              <a:spcBef>
                <a:spcPts val="0"/>
              </a:spcBef>
              <a:buNone/>
            </a:pPr>
            <a:r>
              <a:rPr sz="1000" lang="en">
                <a:latin typeface="Arial"/>
                <a:ea typeface="Arial"/>
                <a:cs typeface="Arial"/>
                <a:sym typeface="Arial"/>
              </a:rPr>
              <a:t>• MAX8 – 16     &lt;= MAX8        &lt;= MAX8 + 16</a:t>
            </a:r>
          </a:p>
          <a:p>
            <a:pPr rtl="0" lvl="0" indent="0" marL="457200">
              <a:spcBef>
                <a:spcPts val="0"/>
              </a:spcBef>
              <a:buNone/>
            </a:pPr>
            <a:r>
              <a:rPr sz="1000" lang="en">
                <a:latin typeface="Arial"/>
                <a:ea typeface="Arial"/>
                <a:cs typeface="Arial"/>
                <a:sym typeface="Arial"/>
              </a:rPr>
              <a:t>• MAX8 / 2 – 16   &lt;= MAX8 / 2   &lt;= MAX8 / 2 + 16</a:t>
            </a:r>
          </a:p>
          <a:p>
            <a:pPr rtl="0" lvl="0" indent="0" marL="457200">
              <a:spcBef>
                <a:spcPts val="0"/>
              </a:spcBef>
              <a:buNone/>
            </a:pPr>
            <a:r>
              <a:rPr sz="1000" lang="en">
                <a:latin typeface="Arial"/>
                <a:ea typeface="Arial"/>
                <a:cs typeface="Arial"/>
                <a:sym typeface="Arial"/>
              </a:rPr>
              <a:t>• MAX8 / 3 – 16   &lt;= MAX8 / 3   &lt;= MAX8 / 3 + 16</a:t>
            </a:r>
          </a:p>
          <a:p>
            <a:pPr rtl="0" lvl="0" indent="0" marL="457200">
              <a:spcBef>
                <a:spcPts val="0"/>
              </a:spcBef>
              <a:buNone/>
            </a:pPr>
            <a:r>
              <a:rPr sz="1000" lang="en">
                <a:latin typeface="Arial"/>
                <a:ea typeface="Arial"/>
                <a:cs typeface="Arial"/>
                <a:sym typeface="Arial"/>
              </a:rPr>
              <a:t>• MAX8 / 4 – 16   &lt;= MAX8 / 4   &lt;= MAX8 / 4 + 16</a:t>
            </a:r>
          </a:p>
          <a:p>
            <a:pPr rtl="0" lvl="0">
              <a:spcBef>
                <a:spcPts val="0"/>
              </a:spcBef>
              <a:buNone/>
            </a:pPr>
            <a:r>
              <a:t/>
            </a:r>
            <a:endParaRPr/>
          </a:p>
        </p:txBody>
      </p:sp>
      <p:sp>
        <p:nvSpPr>
          <p:cNvPr id="371" name="Shape 371"/>
          <p:cNvSpPr txBox="1"/>
          <p:nvPr/>
        </p:nvSpPr>
        <p:spPr>
          <a:xfrm>
            <a:off y="1743516" x="4751450"/>
            <a:ext cy="1869599" cx="2823300"/>
          </a:xfrm>
          <a:prstGeom prst="rect">
            <a:avLst/>
          </a:prstGeom>
          <a:noFill/>
          <a:ln>
            <a:noFill/>
          </a:ln>
        </p:spPr>
        <p:txBody>
          <a:bodyPr bIns="91425" rIns="91425" lIns="91425" tIns="91425" anchor="t" anchorCtr="0">
            <a:noAutofit/>
          </a:bodyPr>
          <a:lstStyle/>
          <a:p>
            <a:pPr rtl="0" lvl="0">
              <a:spcBef>
                <a:spcPts val="0"/>
              </a:spcBef>
              <a:buNone/>
            </a:pPr>
            <a:r>
              <a:rPr lang="en"/>
              <a:t>Try to influence signed / unsigned values: char short, int, long, etc.</a:t>
            </a:r>
          </a:p>
          <a:p>
            <a:pPr rtl="0" lvl="0">
              <a:spcBef>
                <a:spcPts val="0"/>
              </a:spcBef>
              <a:buNone/>
            </a:pPr>
            <a:r>
              <a:t/>
            </a:r>
            <a:endParaRPr/>
          </a:p>
          <a:p>
            <a:pPr rtl="0" lvl="0">
              <a:spcBef>
                <a:spcPts val="0"/>
              </a:spcBef>
              <a:buNone/>
            </a:pPr>
            <a:r>
              <a:rPr lang="en"/>
              <a:t>Unsigned value:</a:t>
            </a:r>
            <a:br>
              <a:rPr lang="en"/>
            </a:br>
            <a:r>
              <a:rPr lang="en"/>
              <a:t>2^X</a:t>
            </a:r>
          </a:p>
          <a:p>
            <a:pPr rtl="0" lvl="0">
              <a:spcBef>
                <a:spcPts val="0"/>
              </a:spcBef>
              <a:buNone/>
            </a:pPr>
            <a:r>
              <a:t/>
            </a:r>
            <a:endParaRPr/>
          </a:p>
          <a:p>
            <a:pPr rtl="0" lvl="0">
              <a:spcBef>
                <a:spcPts val="0"/>
              </a:spcBef>
              <a:buNone/>
            </a:pPr>
            <a:r>
              <a:rPr lang="en"/>
              <a:t>Signed value:</a:t>
            </a:r>
            <a:br>
              <a:rPr lang="en"/>
            </a:br>
            <a:r>
              <a:rPr lang="en"/>
              <a:t>2^X  / 2</a:t>
            </a:r>
          </a:p>
        </p:txBody>
      </p:sp>
      <p:sp>
        <p:nvSpPr>
          <p:cNvPr id="372" name="Shape 372"/>
          <p:cNvSpPr/>
          <p:nvPr/>
        </p:nvSpPr>
        <p:spPr>
          <a:xfrm>
            <a:off y="1831922" x="4224525"/>
            <a:ext cy="1781343" cx="526925"/>
          </a:xfrm>
          <a:custGeom>
            <a:pathLst>
              <a:path w="21077" extrusionOk="0" h="95005">
                <a:moveTo>
                  <a:pt y="0" x="0"/>
                </a:moveTo>
                <a:lnTo>
                  <a:pt y="9752" x="15100"/>
                </a:lnTo>
                <a:lnTo>
                  <a:pt y="42783" x="3775"/>
                </a:lnTo>
                <a:lnTo>
                  <a:pt y="42469" x="21077"/>
                </a:lnTo>
                <a:lnTo>
                  <a:pt y="48131" x="5977"/>
                </a:lnTo>
                <a:lnTo>
                  <a:pt y="85567" x="13527"/>
                </a:lnTo>
                <a:lnTo>
                  <a:pt y="95005" x="944"/>
                </a:lnTo>
              </a:path>
            </a:pathLst>
          </a:custGeom>
          <a:noFill/>
          <a:ln w="19050" cap="flat">
            <a:solidFill>
              <a:schemeClr val="dk2"/>
            </a:solidFill>
            <a:prstDash val="solid"/>
            <a:round/>
            <a:headEnd w="lg" len="lg" type="none"/>
            <a:tailEnd w="lg" len="lg" type="none"/>
          </a:ln>
        </p:spPr>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y="0" x="0"/>
          <a:ext cy="0" cx="0"/>
          <a:chOff y="0" x="0"/>
          <a:chExt cy="0" cx="0"/>
        </a:xfrm>
      </p:grpSpPr>
      <p:sp>
        <p:nvSpPr>
          <p:cNvPr id="377" name="Shape 37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Generating fuzzed data, cont</a:t>
            </a:r>
          </a:p>
        </p:txBody>
      </p:sp>
      <p:sp>
        <p:nvSpPr>
          <p:cNvPr id="378" name="Shape 37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b="1" lang="en"/>
              <a:t>String repetitions:</a:t>
            </a:r>
          </a:p>
          <a:p>
            <a:pPr rtl="0" lvl="1" indent="-381000" marL="914400">
              <a:spcBef>
                <a:spcPts val="0"/>
              </a:spcBef>
              <a:buClr>
                <a:schemeClr val="dk2"/>
              </a:buClr>
              <a:buSzPct val="80000"/>
              <a:buFont typeface="Courier New"/>
              <a:buChar char="o"/>
            </a:pPr>
            <a:r>
              <a:rPr lang="en"/>
              <a:t>A*10, A*100, A*1000</a:t>
            </a:r>
          </a:p>
          <a:p>
            <a:pPr rtl="0" lvl="2" indent="-381000" marL="1371600">
              <a:spcBef>
                <a:spcPts val="0"/>
              </a:spcBef>
              <a:buClr>
                <a:schemeClr val="dk2"/>
              </a:buClr>
              <a:buSzPct val="171428"/>
              <a:buFont typeface="Wingdings"/>
              <a:buChar char="§"/>
            </a:pPr>
            <a:r>
              <a:rPr sz="1400" lang="en" i="1"/>
              <a:t>$./program $(perl -e 'print "A" x1000')</a:t>
            </a:r>
          </a:p>
          <a:p>
            <a:pPr rtl="0" lvl="2" indent="-317500" marL="1371600">
              <a:spcBef>
                <a:spcPts val="0"/>
              </a:spcBef>
              <a:buClr>
                <a:schemeClr val="dk2"/>
              </a:buClr>
              <a:buSzPct val="100000"/>
              <a:buFont typeface="Wingdings"/>
              <a:buChar char="§"/>
            </a:pPr>
            <a:r>
              <a:rPr sz="1400" lang="en" i="1"/>
              <a:t>$./program $(python -c 'print "A"*1000')</a:t>
            </a:r>
          </a:p>
          <a:p>
            <a:pPr rtl="0" lvl="1" indent="-381000" marL="914400">
              <a:spcBef>
                <a:spcPts val="0"/>
              </a:spcBef>
              <a:buClr>
                <a:schemeClr val="dk2"/>
              </a:buClr>
              <a:buSzPct val="80000"/>
              <a:buFont typeface="Courier New"/>
              <a:buChar char="o"/>
            </a:pPr>
            <a:r>
              <a:rPr lang="en"/>
              <a:t>Not just 'A', 'B' makes a difference on the heap, and in hard coded anti-reversing checks!</a:t>
            </a:r>
          </a:p>
          <a:p>
            <a:pPr rtl="0" lvl="2" indent="-381000" marL="1371600">
              <a:spcBef>
                <a:spcPts val="0"/>
              </a:spcBef>
              <a:buClr>
                <a:schemeClr val="dk2"/>
              </a:buClr>
              <a:buSzPct val="80000"/>
              <a:buFont typeface="Wingdings"/>
              <a:buChar char="§"/>
            </a:pPr>
            <a:r>
              <a:rPr lang="en" i="1"/>
              <a:t>like in CTFs</a:t>
            </a:r>
          </a:p>
          <a:p>
            <a:pPr rtl="0" lvl="0" indent="0" marL="0">
              <a:spcBef>
                <a:spcPts val="0"/>
              </a:spcBef>
              <a:buNone/>
            </a:pPr>
            <a:r>
              <a:t/>
            </a:r>
            <a:endParaRP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y="0" x="0"/>
          <a:ext cy="0" cx="0"/>
          <a:chOff y="0" x="0"/>
          <a:chExt cy="0" cx="0"/>
        </a:xfrm>
      </p:grpSpPr>
      <p:sp>
        <p:nvSpPr>
          <p:cNvPr id="383" name="Shape 38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Generating fuzzed data, cont</a:t>
            </a:r>
          </a:p>
        </p:txBody>
      </p:sp>
      <p:sp>
        <p:nvSpPr>
          <p:cNvPr id="384" name="Shape 38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b="1" lang="en"/>
              <a:t>Delimiters</a:t>
            </a:r>
          </a:p>
          <a:p>
            <a:pPr rtl="0" lvl="1" indent="-381000" marL="914400">
              <a:spcBef>
                <a:spcPts val="0"/>
              </a:spcBef>
              <a:buClr>
                <a:schemeClr val="dk2"/>
              </a:buClr>
              <a:buSzPct val="80000"/>
              <a:buFont typeface="Courier New"/>
              <a:buChar char="o"/>
            </a:pPr>
            <a:r>
              <a:rPr lang="en"/>
              <a:t>!@#$%^&amp;*()-_=+{}|\;:’”,&lt;.&gt;/?~`</a:t>
            </a:r>
          </a:p>
          <a:p>
            <a:pPr rtl="0" lvl="1" indent="-381000" marL="914400">
              <a:spcBef>
                <a:spcPts val="0"/>
              </a:spcBef>
              <a:buClr>
                <a:schemeClr val="dk2"/>
              </a:buClr>
              <a:buSzPct val="80000"/>
              <a:buFont typeface="Courier New"/>
              <a:buChar char="o"/>
            </a:pPr>
            <a:r>
              <a:rPr lang="en"/>
              <a:t>Varying length strings separated by delims</a:t>
            </a:r>
          </a:p>
          <a:p>
            <a:pPr rtl="0" lvl="1" indent="-381000" marL="914400">
              <a:spcBef>
                <a:spcPts val="0"/>
              </a:spcBef>
              <a:buClr>
                <a:schemeClr val="dk2"/>
              </a:buClr>
              <a:buSzPct val="80000"/>
              <a:buFont typeface="Courier New"/>
              <a:buChar char="o"/>
            </a:pPr>
            <a:r>
              <a:rPr lang="en"/>
              <a:t>increasing length of delimiter:</a:t>
            </a:r>
          </a:p>
          <a:p>
            <a:pPr rtl="0" lvl="2" indent="-381000" marL="1371600">
              <a:spcBef>
                <a:spcPts val="0"/>
              </a:spcBef>
              <a:buClr>
                <a:schemeClr val="dk2"/>
              </a:buClr>
              <a:buSzPct val="80000"/>
              <a:buFont typeface="Wingdings"/>
              <a:buChar char="§"/>
            </a:pPr>
            <a:r>
              <a:rPr lang="en" i="1"/>
              <a:t>User::::::::::::::::::::::::::::password</a:t>
            </a:r>
          </a:p>
          <a:p>
            <a:pPr rtl="0" lvl="0" indent="0" marL="457200">
              <a:spcBef>
                <a:spcPts val="0"/>
              </a:spcBef>
              <a:buNone/>
            </a:pPr>
            <a:r>
              <a:t/>
            </a:r>
            <a:endParaRP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y="0" x="0"/>
          <a:ext cy="0" cx="0"/>
          <a:chOff y="0" x="0"/>
          <a:chExt cy="0" cx="0"/>
        </a:xfrm>
      </p:grpSpPr>
      <p:sp>
        <p:nvSpPr>
          <p:cNvPr id="389" name="Shape 38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Generating fuzzed data, cont</a:t>
            </a:r>
          </a:p>
        </p:txBody>
      </p:sp>
      <p:sp>
        <p:nvSpPr>
          <p:cNvPr id="390" name="Shape 39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b="1" lang="en"/>
              <a:t>Format Strings</a:t>
            </a:r>
          </a:p>
          <a:p>
            <a:pPr rtl="0" lvl="1" indent="-381000" marL="914400">
              <a:spcBef>
                <a:spcPts val="0"/>
              </a:spcBef>
              <a:buClr>
                <a:schemeClr val="dk2"/>
              </a:buClr>
              <a:buSzPct val="80000"/>
              <a:buFont typeface="Courier New"/>
              <a:buChar char="o"/>
            </a:pPr>
            <a:r>
              <a:rPr lang="en"/>
              <a:t>%s and %n have greatest chance to trigger a fault</a:t>
            </a:r>
          </a:p>
          <a:p>
            <a:pPr rtl="0" lvl="2" indent="-381000" marL="1371600">
              <a:spcBef>
                <a:spcPts val="0"/>
              </a:spcBef>
              <a:buClr>
                <a:schemeClr val="dk2"/>
              </a:buClr>
              <a:buSzPct val="80000"/>
              <a:buFont typeface="Wingdings"/>
              <a:buChar char="§"/>
            </a:pPr>
            <a:r>
              <a:rPr lang="en"/>
              <a:t>%s dereferences a stack value</a:t>
            </a:r>
          </a:p>
          <a:p>
            <a:pPr rtl="0" lvl="2" indent="-381000" marL="1371600">
              <a:spcBef>
                <a:spcPts val="0"/>
              </a:spcBef>
              <a:buClr>
                <a:schemeClr val="dk2"/>
              </a:buClr>
              <a:buSzPct val="80000"/>
              <a:buFont typeface="Wingdings"/>
              <a:buChar char="§"/>
            </a:pPr>
            <a:r>
              <a:rPr lang="en"/>
              <a:t>%n writes to a pointer (another dereference)</a:t>
            </a:r>
          </a:p>
          <a:p>
            <a:pPr rtl="0" lvl="1" indent="-381000" marL="914400">
              <a:spcBef>
                <a:spcPts val="0"/>
              </a:spcBef>
              <a:buClr>
                <a:schemeClr val="dk2"/>
              </a:buClr>
              <a:buSzPct val="80000"/>
              <a:buFont typeface="Courier New"/>
              <a:buChar char="o"/>
            </a:pPr>
            <a:r>
              <a:rPr lang="en"/>
              <a:t>Should fuzz long sequences (i.e. to cause crashes)</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y="0" x="0"/>
          <a:ext cy="0" cx="0"/>
          <a:chOff y="0" x="0"/>
          <a:chExt cy="0" cx="0"/>
        </a:xfrm>
      </p:grpSpPr>
      <p:sp>
        <p:nvSpPr>
          <p:cNvPr id="395" name="Shape 39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Generating fuzzed data, cont</a:t>
            </a:r>
          </a:p>
        </p:txBody>
      </p:sp>
      <p:sp>
        <p:nvSpPr>
          <p:cNvPr id="396" name="Shape 39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b="1" lang="en"/>
              <a:t>Character translations</a:t>
            </a:r>
          </a:p>
          <a:p>
            <a:pPr rtl="0" lvl="1" indent="-381000" marL="914400">
              <a:spcBef>
                <a:spcPts val="0"/>
              </a:spcBef>
              <a:buClr>
                <a:schemeClr val="dk2"/>
              </a:buClr>
              <a:buSzPct val="80000"/>
              <a:buFont typeface="Courier New"/>
              <a:buChar char="o"/>
            </a:pPr>
            <a:r>
              <a:rPr lang="en"/>
              <a:t>0xfe and 0xff are expanded into 4 characters under UTF16</a:t>
            </a:r>
          </a:p>
          <a:p>
            <a:pPr rtl="0" lvl="1" indent="-381000" marL="914400">
              <a:spcBef>
                <a:spcPts val="0"/>
              </a:spcBef>
              <a:buClr>
                <a:schemeClr val="dk2"/>
              </a:buClr>
              <a:buSzPct val="80000"/>
              <a:buFont typeface="Courier New"/>
              <a:buChar char="o"/>
            </a:pPr>
            <a:r>
              <a:rPr lang="en"/>
              <a:t>0xcc and 0xcd modifiers super and sub accents for UTF8 extended encodings:</a:t>
            </a:r>
          </a:p>
          <a:p>
            <a:pPr rtl="0" lvl="0">
              <a:spcBef>
                <a:spcPts val="0"/>
              </a:spcBef>
              <a:buNone/>
            </a:pPr>
            <a:r>
              <a:t/>
            </a:r>
            <a:endParaRP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y="0" x="0"/>
          <a:ext cy="0" cx="0"/>
          <a:chOff y="0" x="0"/>
          <a:chExt cy="0" cx="0"/>
        </a:xfrm>
      </p:grpSpPr>
      <p:sp>
        <p:nvSpPr>
          <p:cNvPr id="401" name="Shape 40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Generating fuzzed data, cont</a:t>
            </a:r>
          </a:p>
        </p:txBody>
      </p:sp>
      <p:sp>
        <p:nvSpPr>
          <p:cNvPr id="402" name="Shape 40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b="1" lang="en"/>
              <a:t>Character translations</a:t>
            </a:r>
          </a:p>
          <a:p>
            <a:pPr rtl="0" lvl="2" indent="-381000" marL="1371600">
              <a:spcBef>
                <a:spcPts val="0"/>
              </a:spcBef>
              <a:buClr>
                <a:schemeClr val="dk2"/>
              </a:buClr>
              <a:buSzPct val="80000"/>
              <a:buFont typeface="Wingdings"/>
              <a:buChar char="§"/>
            </a:pPr>
            <a:r>
              <a:rPr lang="en"/>
              <a:t>for instance: 				</a:t>
            </a:r>
            <a:r>
              <a:rPr lang="en">
                <a:latin typeface="Arial"/>
                <a:ea typeface="Arial"/>
                <a:cs typeface="Arial"/>
                <a:sym typeface="Arial"/>
              </a:rPr>
              <a:t>U̱̲ͫ́͗͆̽̈̆͞Ş͇̼̜̊̌ͮ̈̀̓̈</a:t>
            </a:r>
            <a:br>
              <a:rPr lang="en">
                <a:latin typeface="Arial"/>
                <a:ea typeface="Arial"/>
                <a:cs typeface="Arial"/>
                <a:sym typeface="Arial"/>
              </a:rPr>
            </a:br>
          </a:p>
          <a:p>
            <a:pPr rtl="0" lvl="2" indent="-381000" marL="1371600">
              <a:spcBef>
                <a:spcPts val="0"/>
              </a:spcBef>
              <a:buClr>
                <a:schemeClr val="dk2"/>
              </a:buClr>
              <a:buSzPct val="80000"/>
              <a:buFont typeface="Wingdings"/>
              <a:buChar char="§"/>
            </a:pPr>
            <a:r>
              <a:rPr lang="en"/>
              <a:t>unpacked and decoded in python, this is: </a:t>
            </a:r>
            <a:r>
              <a:rPr u="sng" sz="1800" lang="en">
                <a:solidFill>
                  <a:srgbClr val="FF0000"/>
                </a:solidFill>
              </a:rPr>
              <a:t>'U'</a:t>
            </a:r>
            <a:r>
              <a:rPr sz="1800" lang="en"/>
              <a:t>,'\xcd','\xab','\xcc','\x81','\xcd','\x97','\xcd','\x86','\xcc','\xbd','\xcc','\x88','\xcc','\x86','\xcd','\x9e','\xcc','\xb1','\xcc','\xb2',</a:t>
            </a:r>
            <a:r>
              <a:rPr u="sng" sz="1800" lang="en">
                <a:solidFill>
                  <a:srgbClr val="FF0000"/>
                </a:solidFill>
              </a:rPr>
              <a:t>'S'</a:t>
            </a:r>
            <a:r>
              <a:rPr sz="1800" lang="en"/>
              <a:t>,'\xcc','\x8a','\xcc','\x8c','\xcd','\xae','\xcc','\x88','\xcc','\x80','\xcd','\x83','\xcc','\x88','\xcc','\xa7','\xcd','\x87','\xcc','\xbc','\xcc','\x9c'</a:t>
            </a:r>
          </a:p>
          <a:p>
            <a:pPr rtl="0" lvl="2" indent="-381000" marL="1371600">
              <a:spcBef>
                <a:spcPts val="0"/>
              </a:spcBef>
              <a:buClr>
                <a:schemeClr val="dk2"/>
              </a:buClr>
              <a:buSzPct val="80000"/>
              <a:buFont typeface="Wingdings"/>
              <a:buChar char="§"/>
            </a:pPr>
            <a:r>
              <a:rPr lang="en"/>
              <a:t>see </a:t>
            </a:r>
            <a:r>
              <a:rPr u="sng" sz="1100" lang="en">
                <a:solidFill>
                  <a:schemeClr val="hlink"/>
                </a:solidFill>
                <a:hlinkClick r:id="rId3"/>
              </a:rPr>
              <a:t>http://www.utf8-chartable.de/unicode-utf8-table.pl?start=768&amp;number=128&amp;names=-&amp;utf8=0x</a:t>
            </a:r>
          </a:p>
          <a:p>
            <a:pPr rtl="0" lvl="0">
              <a:spcBef>
                <a:spcPts val="0"/>
              </a:spcBef>
              <a:buNone/>
            </a:pPr>
            <a:r>
              <a:t/>
            </a:r>
            <a:endParaRP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y="0" x="0"/>
          <a:ext cy="0" cx="0"/>
          <a:chOff y="0" x="0"/>
          <a:chExt cy="0" cx="0"/>
        </a:xfrm>
      </p:grpSpPr>
      <p:sp>
        <p:nvSpPr>
          <p:cNvPr id="407" name="Shape 40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Multi-byte characters	</a:t>
            </a:r>
          </a:p>
        </p:txBody>
      </p:sp>
      <p:sp>
        <p:nvSpPr>
          <p:cNvPr id="408" name="Shape 40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On multi-byte chars containing escape chars:</a:t>
            </a:r>
          </a:p>
          <a:p>
            <a:pPr rtl="0" lvl="0" indent="-419100" marL="457200">
              <a:spcBef>
                <a:spcPts val="0"/>
              </a:spcBef>
              <a:buClr>
                <a:schemeClr val="dk2"/>
              </a:buClr>
              <a:buSzPct val="100000"/>
              <a:buFont typeface="Arial"/>
              <a:buChar char="●"/>
            </a:pPr>
            <a:r>
              <a:rPr u="sng" lang="en">
                <a:solidFill>
                  <a:schemeClr val="hlink"/>
                </a:solidFill>
                <a:hlinkClick r:id="rId3"/>
              </a:rPr>
              <a:t>https://breaktech.etherpad.mozilla.org/7</a:t>
            </a:r>
            <a:r>
              <a:rPr lang="en"/>
              <a:t> </a:t>
            </a:r>
          </a:p>
          <a:p>
            <a:pPr rtl="0">
              <a:spcBef>
                <a:spcPts val="0"/>
              </a:spcBef>
              <a:buNone/>
            </a:pPr>
            <a:r>
              <a:t/>
            </a:r>
            <a:endParaRPr/>
          </a:p>
          <a:p>
            <a:pPr lvl="0">
              <a:spcBef>
                <a:spcPts val="0"/>
              </a:spcBef>
              <a:buNone/>
            </a:pPr>
            <a:r>
              <a:rPr lang="en"/>
              <a:t>How to find these?  Need to iterate through all character sets.  </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y="0" x="0"/>
          <a:ext cy="0" cx="0"/>
          <a:chOff y="0" x="0"/>
          <a:chExt cy="0" cx="0"/>
        </a:xfrm>
      </p:grpSpPr>
      <p:sp>
        <p:nvSpPr>
          <p:cNvPr id="413" name="Shape 41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Generating fuzzed data, cont</a:t>
            </a:r>
          </a:p>
        </p:txBody>
      </p:sp>
      <p:sp>
        <p:nvSpPr>
          <p:cNvPr id="414" name="Shape 41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b="1" lang="en"/>
              <a:t>Directory Traversal:</a:t>
            </a:r>
          </a:p>
          <a:p>
            <a:pPr rtl="0" lvl="1" indent="-381000" marL="914400">
              <a:spcBef>
                <a:spcPts val="0"/>
              </a:spcBef>
              <a:buClr>
                <a:schemeClr val="dk2"/>
              </a:buClr>
              <a:buSzPct val="80000"/>
              <a:buFont typeface="Courier New"/>
              <a:buChar char="o"/>
            </a:pPr>
            <a:r>
              <a:rPr lang="en"/>
              <a:t>targeting web apps,network daemons, etc</a:t>
            </a:r>
          </a:p>
          <a:p>
            <a:pPr rtl="0" lvl="1" indent="-381000" marL="914400">
              <a:spcBef>
                <a:spcPts val="0"/>
              </a:spcBef>
              <a:buClr>
                <a:schemeClr val="dk2"/>
              </a:buClr>
              <a:buSzPct val="80000"/>
              <a:buFont typeface="Courier New"/>
              <a:buChar char="o"/>
            </a:pPr>
            <a:r>
              <a:rPr lang="en"/>
              <a:t>../../    and ..\..\     etc...</a:t>
            </a:r>
          </a:p>
          <a:p>
            <a:pPr rtl="0" lvl="2" indent="-381000" marL="1371600">
              <a:spcBef>
                <a:spcPts val="0"/>
              </a:spcBef>
              <a:buClr>
                <a:schemeClr val="dk2"/>
              </a:buClr>
              <a:buSzPct val="80000"/>
              <a:buFont typeface="Wingdings"/>
              <a:buChar char="§"/>
            </a:pPr>
            <a:r>
              <a:rPr lang="en" i="1"/>
              <a:t>important to try different character encoding (%5C = '\' in unicode)</a:t>
            </a:r>
          </a:p>
          <a:p>
            <a:pPr rtl="0"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Challenges of Testing</a:t>
            </a:r>
          </a:p>
        </p:txBody>
      </p:sp>
      <p:sp>
        <p:nvSpPr>
          <p:cNvPr id="67" name="Shape 6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Can we distinguish bugs from features?</a:t>
            </a:r>
          </a:p>
          <a:p>
            <a:pPr rtl="0" lvl="1" indent="-381000" marL="914400">
              <a:spcBef>
                <a:spcPts val="0"/>
              </a:spcBef>
              <a:buClr>
                <a:schemeClr val="dk2"/>
              </a:buClr>
              <a:buSzPct val="80000"/>
              <a:buFont typeface="Courier New"/>
              <a:buChar char="o"/>
            </a:pPr>
            <a:r>
              <a:rPr lang="en"/>
              <a:t>in product’s specs / documentation???</a:t>
            </a:r>
          </a:p>
          <a:p>
            <a:pPr rtl="0" lvl="2" indent="-381000" marL="1371600">
              <a:spcBef>
                <a:spcPts val="0"/>
              </a:spcBef>
              <a:buClr>
                <a:schemeClr val="dk2"/>
              </a:buClr>
              <a:buSzPct val="80000"/>
              <a:buFont typeface="Wingdings"/>
              <a:buChar char="§"/>
            </a:pPr>
            <a:r>
              <a:rPr lang="en"/>
              <a:t>if not, is testing impossible?</a:t>
            </a:r>
          </a:p>
          <a:p>
            <a:pPr rtl="0" lvl="0" indent="-419100" marL="457200">
              <a:spcBef>
                <a:spcPts val="0"/>
              </a:spcBef>
              <a:buClr>
                <a:schemeClr val="dk2"/>
              </a:buClr>
              <a:buSzPct val="100000"/>
              <a:buFont typeface="Arial"/>
              <a:buChar char="●"/>
            </a:pPr>
            <a:r>
              <a:rPr lang="en"/>
              <a:t>If bug symptoms are so subtle that:</a:t>
            </a:r>
          </a:p>
          <a:p>
            <a:pPr rtl="0" lvl="1" indent="-381000" marL="914400">
              <a:spcBef>
                <a:spcPts val="0"/>
              </a:spcBef>
              <a:buClr>
                <a:schemeClr val="dk2"/>
              </a:buClr>
              <a:buSzPct val="80000"/>
              <a:buFont typeface="Courier New"/>
              <a:buChar char="o"/>
            </a:pPr>
            <a:r>
              <a:rPr lang="en"/>
              <a:t>they evade automated testing</a:t>
            </a:r>
          </a:p>
          <a:p>
            <a:pPr rtl="0" lvl="1" indent="-381000" marL="914400">
              <a:spcBef>
                <a:spcPts val="0"/>
              </a:spcBef>
              <a:buClr>
                <a:schemeClr val="dk2"/>
              </a:buClr>
              <a:buSzPct val="80000"/>
              <a:buFont typeface="Courier New"/>
              <a:buChar char="o"/>
            </a:pPr>
            <a:r>
              <a:rPr lang="en"/>
              <a:t>they evade manual testing…</a:t>
            </a:r>
          </a:p>
          <a:p>
            <a:pPr lvl="2" indent="-381000" marL="1371600">
              <a:spcBef>
                <a:spcPts val="0"/>
              </a:spcBef>
              <a:buClr>
                <a:schemeClr val="dk2"/>
              </a:buClr>
              <a:buSzPct val="80000"/>
              <a:buFont typeface="Wingdings"/>
              <a:buChar char="§"/>
            </a:pPr>
            <a:r>
              <a:rPr lang="en"/>
              <a:t>is testing useless?</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y="0" x="0"/>
          <a:ext cy="0" cx="0"/>
          <a:chOff y="0" x="0"/>
          <a:chExt cy="0" cx="0"/>
        </a:xfrm>
      </p:grpSpPr>
      <p:sp>
        <p:nvSpPr>
          <p:cNvPr id="419" name="Shape 41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Generating fuzzed data, cont</a:t>
            </a:r>
          </a:p>
        </p:txBody>
      </p:sp>
      <p:sp>
        <p:nvSpPr>
          <p:cNvPr id="420" name="Shape 42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b="1" lang="en"/>
              <a:t>Metacharacter / Command Injection</a:t>
            </a:r>
          </a:p>
          <a:p>
            <a:pPr rtl="0" lvl="1" indent="-381000" marL="914400">
              <a:spcBef>
                <a:spcPts val="0"/>
              </a:spcBef>
              <a:buClr>
                <a:schemeClr val="dk2"/>
              </a:buClr>
              <a:buSzPct val="80000"/>
              <a:buFont typeface="Courier New"/>
              <a:buChar char="o"/>
            </a:pPr>
            <a:r>
              <a:rPr lang="en"/>
              <a:t>when targeting web apps, cgi scripts, network daemons</a:t>
            </a:r>
          </a:p>
          <a:p>
            <a:pPr rtl="0" lvl="1" indent="-381000" marL="914400">
              <a:spcBef>
                <a:spcPts val="0"/>
              </a:spcBef>
              <a:buClr>
                <a:schemeClr val="dk2"/>
              </a:buClr>
              <a:buSzPct val="80000"/>
              <a:buFont typeface="Courier New"/>
              <a:buChar char="o"/>
            </a:pPr>
            <a:r>
              <a:rPr lang="en"/>
              <a:t>&amp;&amp;, ; --' “ ” , &gt; &lt; ! % $() and | characters</a:t>
            </a:r>
          </a:p>
          <a:p>
            <a:pPr rtl="0" lvl="0">
              <a:spcBef>
                <a:spcPts val="0"/>
              </a:spcBef>
              <a:buNone/>
            </a:pPr>
            <a:r>
              <a:t/>
            </a:r>
            <a:endParaRP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y="0" x="0"/>
          <a:ext cy="0" cx="0"/>
          <a:chOff y="0" x="0"/>
          <a:chExt cy="0" cx="0"/>
        </a:xfrm>
      </p:grpSpPr>
      <p:sp>
        <p:nvSpPr>
          <p:cNvPr id="425" name="Shape 42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Generating fuzzed data, cont</a:t>
            </a:r>
          </a:p>
        </p:txBody>
      </p:sp>
      <p:sp>
        <p:nvSpPr>
          <p:cNvPr id="426" name="Shape 42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b="1" lang="en"/>
              <a:t>File types</a:t>
            </a:r>
          </a:p>
          <a:p>
            <a:pPr rtl="0" lvl="1" indent="-381000" marL="914400">
              <a:spcBef>
                <a:spcPts val="0"/>
              </a:spcBef>
              <a:buClr>
                <a:schemeClr val="dk2"/>
              </a:buClr>
              <a:buSzPct val="80000"/>
              <a:buFont typeface="Courier New"/>
              <a:buChar char="o"/>
            </a:pPr>
            <a:r>
              <a:rPr lang="en"/>
              <a:t>spoof magic number (unix)</a:t>
            </a:r>
          </a:p>
          <a:p>
            <a:pPr rtl="0" lvl="2" indent="-381000" marL="1371600">
              <a:spcBef>
                <a:spcPts val="0"/>
              </a:spcBef>
              <a:buClr>
                <a:schemeClr val="dk2"/>
              </a:buClr>
              <a:buSzPct val="80000"/>
              <a:buFont typeface="Wingdings"/>
              <a:buChar char="§"/>
            </a:pPr>
            <a:r>
              <a:rPr lang="en"/>
              <a:t>2-byte identifier at the beginning of a file</a:t>
            </a:r>
          </a:p>
          <a:p>
            <a:pPr rtl="0" lvl="2" indent="-381000" marL="1371600">
              <a:spcBef>
                <a:spcPts val="0"/>
              </a:spcBef>
              <a:buClr>
                <a:schemeClr val="dk2"/>
              </a:buClr>
              <a:buSzPct val="80000"/>
              <a:buFont typeface="Wingdings"/>
              <a:buChar char="§"/>
            </a:pPr>
            <a:r>
              <a:rPr lang="en"/>
              <a:t>.gif's have magic numbers of GIF87a or GIF89a</a:t>
            </a:r>
          </a:p>
          <a:p>
            <a:pPr rtl="0" lvl="1" indent="-381000" marL="914400">
              <a:spcBef>
                <a:spcPts val="0"/>
              </a:spcBef>
              <a:buClr>
                <a:schemeClr val="dk2"/>
              </a:buClr>
              <a:buSzPct val="80000"/>
              <a:buFont typeface="Courier New"/>
              <a:buChar char="o"/>
            </a:pPr>
            <a:r>
              <a:rPr lang="en"/>
              <a:t>spoof file extension</a:t>
            </a:r>
          </a:p>
          <a:p>
            <a:pPr rtl="0" lvl="2" indent="-342900" marL="1371600">
              <a:spcBef>
                <a:spcPts val="0"/>
              </a:spcBef>
              <a:buClr>
                <a:schemeClr val="dk2"/>
              </a:buClr>
              <a:buSzPct val="100000"/>
              <a:buFont typeface="Wingdings"/>
              <a:buChar char="§"/>
            </a:pPr>
            <a:r>
              <a:rPr sz="1800" lang="en"/>
              <a:t>old file extension types (i.e. .php3 instead of .php)</a:t>
            </a:r>
          </a:p>
          <a:p>
            <a:pPr rtl="0" lvl="1" indent="-381000" marL="914400">
              <a:spcBef>
                <a:spcPts val="0"/>
              </a:spcBef>
              <a:buClr>
                <a:schemeClr val="dk2"/>
              </a:buClr>
              <a:buSzPct val="80000"/>
              <a:buFont typeface="Courier New"/>
              <a:buChar char="o"/>
            </a:pPr>
            <a:r>
              <a:rPr lang="en"/>
              <a:t>content-meta data (in web traffic)</a:t>
            </a:r>
          </a:p>
          <a:p>
            <a:pPr rtl="0" lvl="2" indent="-381000" marL="1371600">
              <a:spcBef>
                <a:spcPts val="0"/>
              </a:spcBef>
              <a:buClr>
                <a:schemeClr val="dk2"/>
              </a:buClr>
              <a:buSzPct val="80000"/>
              <a:buFont typeface="Wingdings"/>
              <a:buChar char="§"/>
            </a:pPr>
            <a:r>
              <a:rPr lang="en"/>
              <a:t>i.e. via intercept proxy</a:t>
            </a:r>
          </a:p>
          <a:p>
            <a:pPr rtl="0" lvl="1" indent="-381000" marL="914400">
              <a:spcBef>
                <a:spcPts val="0"/>
              </a:spcBef>
              <a:buClr>
                <a:schemeClr val="dk2"/>
              </a:buClr>
              <a:buSzPct val="80000"/>
              <a:buFont typeface="Courier New"/>
              <a:buChar char="o"/>
            </a:pPr>
            <a:r>
              <a:rPr lang="en"/>
              <a:t>special folders (windows mainly)</a:t>
            </a:r>
          </a:p>
          <a:p>
            <a:pPr rtl="0" lvl="0">
              <a:spcBef>
                <a:spcPts val="0"/>
              </a:spcBef>
              <a:buClr>
                <a:srgbClr val="000000"/>
              </a:buClr>
              <a:buFont typeface="Arial"/>
              <a:buNone/>
            </a:pPr>
            <a:r>
              <a:t/>
            </a:r>
            <a:endParaRPr/>
          </a:p>
          <a:p>
            <a:pPr>
              <a:spcBef>
                <a:spcPts val="0"/>
              </a:spcBef>
              <a:buNone/>
            </a:pPr>
            <a:r>
              <a:t/>
            </a:r>
            <a:endParaRP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y="0" x="0"/>
          <a:ext cy="0" cx="0"/>
          <a:chOff y="0" x="0"/>
          <a:chExt cy="0" cx="0"/>
        </a:xfrm>
      </p:grpSpPr>
      <p:sp>
        <p:nvSpPr>
          <p:cNvPr id="431" name="Shape 43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Poly-File Types</a:t>
            </a:r>
          </a:p>
        </p:txBody>
      </p:sp>
      <p:sp>
        <p:nvSpPr>
          <p:cNvPr id="432" name="Shape 43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u="sng" lang="en">
                <a:solidFill>
                  <a:schemeClr val="hlink"/>
                </a:solidFill>
                <a:hlinkClick r:id="rId3"/>
              </a:rPr>
              <a:t>http://code.google.com/p/corkami/downloads/detail?name=CorkaMIX.zip&amp;can=2&amp;q=</a:t>
            </a:r>
          </a:p>
          <a:p>
            <a:pPr lvl="0">
              <a:spcBef>
                <a:spcPts val="0"/>
              </a:spcBef>
              <a:buNone/>
            </a:pPr>
            <a:r>
              <a:rPr lang="en"/>
              <a:t>Proof of Concept to generate a file that is a valid PE, PDF, HTML (+ java script), AND .JAR (with Python) file!</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y="0" x="0"/>
          <a:ext cy="0" cx="0"/>
          <a:chOff y="0" x="0"/>
          <a:chExt cy="0" cx="0"/>
        </a:xfrm>
      </p:grpSpPr>
      <p:sp>
        <p:nvSpPr>
          <p:cNvPr id="437" name="Shape 437"/>
          <p:cNvSpPr txBox="1"/>
          <p:nvPr>
            <p:ph type="title"/>
          </p:nvPr>
        </p:nvSpPr>
        <p:spPr>
          <a:xfrm>
            <a:off y="358378" x="457200"/>
            <a:ext cy="857400" cx="8229600"/>
          </a:xfrm>
          <a:prstGeom prst="rect">
            <a:avLst/>
          </a:prstGeom>
        </p:spPr>
        <p:txBody>
          <a:bodyPr bIns="91425" rIns="91425" lIns="91425" tIns="91425" anchor="b" anchorCtr="0">
            <a:noAutofit/>
          </a:bodyPr>
          <a:lstStyle/>
          <a:p>
            <a:pPr rtl="0" lvl="0">
              <a:spcBef>
                <a:spcPts val="0"/>
              </a:spcBef>
              <a:buNone/>
            </a:pPr>
            <a:r>
              <a:rPr lang="en"/>
              <a:t>Generating fuzzed data, cont (Networking)</a:t>
            </a:r>
          </a:p>
        </p:txBody>
      </p:sp>
      <p:sp>
        <p:nvSpPr>
          <p:cNvPr id="438" name="Shape 43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b="1" lang="en"/>
              <a:t>Modeling Arbitrary Network Protocols</a:t>
            </a:r>
          </a:p>
          <a:p>
            <a:pPr rtl="0" lvl="1" indent="-381000" marL="914400">
              <a:spcBef>
                <a:spcPts val="0"/>
              </a:spcBef>
              <a:buClr>
                <a:schemeClr val="dk2"/>
              </a:buClr>
              <a:buSzPct val="80000"/>
              <a:buFont typeface="Courier New"/>
              <a:buChar char="o"/>
            </a:pPr>
            <a:r>
              <a:rPr lang="en"/>
              <a:t>What if SMTP or a proprietary protocol is tunneled over HTTP to your web app?</a:t>
            </a:r>
          </a:p>
          <a:p>
            <a:pPr rtl="0" lvl="2" indent="-381000" marL="1371600">
              <a:spcBef>
                <a:spcPts val="0"/>
              </a:spcBef>
              <a:buClr>
                <a:schemeClr val="dk2"/>
              </a:buClr>
              <a:buSzPct val="80000"/>
              <a:buFont typeface="Wingdings"/>
              <a:buChar char="§"/>
            </a:pPr>
            <a:r>
              <a:rPr lang="en"/>
              <a:t>or over SSH</a:t>
            </a:r>
          </a:p>
          <a:p>
            <a:pPr rtl="0" lvl="2" indent="-381000" marL="1371600">
              <a:spcBef>
                <a:spcPts val="0"/>
              </a:spcBef>
              <a:buClr>
                <a:schemeClr val="dk2"/>
              </a:buClr>
              <a:buSzPct val="80000"/>
              <a:buFont typeface="Wingdings"/>
              <a:buChar char="§"/>
            </a:pPr>
            <a:r>
              <a:rPr lang="en"/>
              <a:t>or over DNS</a:t>
            </a:r>
          </a:p>
          <a:p>
            <a:pPr rtl="0" lvl="0" indent="-419100" marL="457200">
              <a:spcBef>
                <a:spcPts val="0"/>
              </a:spcBef>
              <a:buClr>
                <a:schemeClr val="dk2"/>
              </a:buClr>
              <a:buSzPct val="100000"/>
              <a:buFont typeface="Arial"/>
              <a:buChar char="●"/>
            </a:pPr>
            <a:r>
              <a:rPr b="1" lang="en"/>
              <a:t>Bit flipping for protocol headers / flags</a:t>
            </a:r>
          </a:p>
          <a:p>
            <a:pPr rtl="0" lvl="0" indent="-419100" marL="457200">
              <a:spcBef>
                <a:spcPts val="0"/>
              </a:spcBef>
              <a:buClr>
                <a:schemeClr val="dk2"/>
              </a:buClr>
              <a:buSzPct val="100000"/>
              <a:buFont typeface="Arial"/>
              <a:buChar char="●"/>
            </a:pPr>
            <a:r>
              <a:rPr b="1" lang="en"/>
              <a:t>Fuzz with network time syncing protocols</a:t>
            </a:r>
          </a:p>
          <a:p>
            <a:pPr rtl="0" lvl="1" indent="-381000" marL="914400">
              <a:spcBef>
                <a:spcPts val="0"/>
              </a:spcBef>
              <a:buClr>
                <a:schemeClr val="dk2"/>
              </a:buClr>
              <a:buSzPct val="80000"/>
              <a:buFont typeface="Courier New"/>
              <a:buChar char="o"/>
            </a:pPr>
            <a:r>
              <a:rPr lang="en"/>
              <a:t>perhaps to attack crypto on a network service   </a:t>
            </a:r>
            <a:r>
              <a:rPr b="1" lang="en"/>
              <a:t>:D </a:t>
            </a:r>
          </a:p>
          <a:p>
            <a:pPr rtl="0" lvl="1" indent="-381000" marL="914400">
              <a:spcBef>
                <a:spcPts val="0"/>
              </a:spcBef>
              <a:buClr>
                <a:schemeClr val="dk2"/>
              </a:buClr>
              <a:buSzPct val="80000"/>
              <a:buFont typeface="Courier New"/>
              <a:buChar char="o"/>
            </a:pPr>
            <a:r>
              <a:rPr lang="en"/>
              <a:t>in use since 1985</a:t>
            </a:r>
          </a:p>
          <a:p>
            <a:pPr rtl="0" lvl="0">
              <a:spcBef>
                <a:spcPts val="0"/>
              </a:spcBef>
              <a:buNone/>
            </a:pPr>
            <a:r>
              <a:t/>
            </a:r>
            <a:endParaRP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y="0" x="0"/>
          <a:ext cy="0" cx="0"/>
          <a:chOff y="0" x="0"/>
          <a:chExt cy="0" cx="0"/>
        </a:xfrm>
      </p:grpSpPr>
      <p:sp>
        <p:nvSpPr>
          <p:cNvPr id="443" name="Shape 443"/>
          <p:cNvSpPr txBox="1"/>
          <p:nvPr>
            <p:ph type="title"/>
          </p:nvPr>
        </p:nvSpPr>
        <p:spPr>
          <a:xfrm>
            <a:off y="358378" x="457200"/>
            <a:ext cy="857400" cx="8229600"/>
          </a:xfrm>
          <a:prstGeom prst="rect">
            <a:avLst/>
          </a:prstGeom>
        </p:spPr>
        <p:txBody>
          <a:bodyPr bIns="91425" rIns="91425" lIns="91425" tIns="91425" anchor="b" anchorCtr="0">
            <a:noAutofit/>
          </a:bodyPr>
          <a:lstStyle/>
          <a:p>
            <a:pPr rtl="0" lvl="0">
              <a:spcBef>
                <a:spcPts val="0"/>
              </a:spcBef>
              <a:buNone/>
            </a:pPr>
            <a:r>
              <a:rPr lang="en"/>
              <a:t>Generating fuzzed data, cont (Networking)</a:t>
            </a:r>
          </a:p>
        </p:txBody>
      </p:sp>
      <p:sp>
        <p:nvSpPr>
          <p:cNvPr id="444" name="Shape 44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b="1" lang="en"/>
              <a:t>Modeling Unknown Network Protocols</a:t>
            </a:r>
          </a:p>
          <a:p>
            <a:pPr rtl="0" lvl="1" indent="-381000" marL="914400">
              <a:spcBef>
                <a:spcPts val="0"/>
              </a:spcBef>
              <a:buClr>
                <a:schemeClr val="dk2"/>
              </a:buClr>
              <a:buSzPct val="80000"/>
              <a:buFont typeface="Courier New"/>
              <a:buChar char="o"/>
            </a:pPr>
            <a:r>
              <a:rPr b="1" lang="en"/>
              <a:t>Turns out that Bio-Mathematical pattern mapping techniques work quite well for detecting structures of protocols</a:t>
            </a:r>
          </a:p>
          <a:p>
            <a:pPr rtl="0" lvl="2" indent="-381000" marL="1371600">
              <a:spcBef>
                <a:spcPts val="0"/>
              </a:spcBef>
              <a:buClr>
                <a:schemeClr val="dk2"/>
              </a:buClr>
              <a:buSzPct val="80000"/>
              <a:buFont typeface="Wingdings"/>
              <a:buChar char="§"/>
            </a:pPr>
            <a:r>
              <a:rPr b="1" lang="en"/>
              <a:t>very helpful for modelling them, building state machine, and generating the protocol given sample traffic</a:t>
            </a:r>
          </a:p>
          <a:p>
            <a:pPr rtl="0" lvl="3" indent="-342900" marL="1828800">
              <a:spcBef>
                <a:spcPts val="0"/>
              </a:spcBef>
              <a:buClr>
                <a:schemeClr val="dk2"/>
              </a:buClr>
              <a:buSzPct val="60000"/>
              <a:buFont typeface="Arial"/>
              <a:buChar char="●"/>
            </a:pPr>
            <a:r>
              <a:rPr b="1" lang="en"/>
              <a:t>See </a:t>
            </a:r>
            <a:r>
              <a:rPr u="sng" b="1" lang="en">
                <a:solidFill>
                  <a:schemeClr val="hlink"/>
                </a:solidFill>
                <a:hlinkClick r:id="rId3"/>
              </a:rPr>
              <a:t>Offensive Network Security</a:t>
            </a:r>
            <a:r>
              <a:rPr b="1" lang="en"/>
              <a:t> for more!</a:t>
            </a:r>
          </a:p>
          <a:p>
            <a:pPr rtl="0" lvl="0">
              <a:spcBef>
                <a:spcPts val="0"/>
              </a:spcBef>
              <a:buNone/>
            </a:pPr>
            <a:r>
              <a:t/>
            </a:r>
            <a:endParaRP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y="0" x="0"/>
          <a:ext cy="0" cx="0"/>
          <a:chOff y="0" x="0"/>
          <a:chExt cy="0" cx="0"/>
        </a:xfrm>
      </p:grpSpPr>
      <p:sp>
        <p:nvSpPr>
          <p:cNvPr id="449" name="Shape 449"/>
          <p:cNvSpPr txBox="1"/>
          <p:nvPr>
            <p:ph type="ctrTitle"/>
          </p:nvPr>
        </p:nvSpPr>
        <p:spPr>
          <a:xfrm>
            <a:off y="1618313" x="685800"/>
            <a:ext cy="1238099" cx="7772400"/>
          </a:xfrm>
          <a:prstGeom prst="rect">
            <a:avLst/>
          </a:prstGeom>
        </p:spPr>
        <p:txBody>
          <a:bodyPr bIns="91425" rIns="91425" lIns="91425" tIns="91425" anchor="b" anchorCtr="0">
            <a:noAutofit/>
          </a:bodyPr>
          <a:lstStyle/>
          <a:p>
            <a:pPr rtl="0" lvl="0">
              <a:spcBef>
                <a:spcPts val="0"/>
              </a:spcBef>
              <a:buNone/>
            </a:pPr>
            <a:r>
              <a:t/>
            </a:r>
            <a:endParaRPr/>
          </a:p>
          <a:p>
            <a:pPr rtl="0" lvl="0">
              <a:spcBef>
                <a:spcPts val="0"/>
              </a:spcBef>
              <a:buNone/>
            </a:pPr>
            <a:r>
              <a:rPr lang="en"/>
              <a:t>Crash Analysis / </a:t>
            </a:r>
          </a:p>
          <a:p>
            <a:pPr>
              <a:spcBef>
                <a:spcPts val="0"/>
              </a:spcBef>
              <a:buNone/>
            </a:pPr>
            <a:r>
              <a:rPr lang="en"/>
              <a:t>Taint Analysis</a:t>
            </a:r>
          </a:p>
        </p:txBody>
      </p:sp>
      <p:sp>
        <p:nvSpPr>
          <p:cNvPr id="450" name="Shape 450"/>
          <p:cNvSpPr txBox="1"/>
          <p:nvPr>
            <p:ph idx="1" type="subTitle"/>
          </p:nvPr>
        </p:nvSpPr>
        <p:spPr>
          <a:xfrm>
            <a:off y="2964777" x="685800"/>
            <a:ext cy="944700" cx="7772400"/>
          </a:xfrm>
          <a:prstGeom prst="rect">
            <a:avLst/>
          </a:prstGeom>
        </p:spPr>
        <p:txBody>
          <a:bodyPr bIns="91425" rIns="91425" lIns="91425" tIns="91425" anchor="t" anchorCtr="0">
            <a:noAutofit/>
          </a:bodyPr>
          <a:lstStyle/>
          <a:p>
            <a:pPr>
              <a:spcBef>
                <a:spcPts val="0"/>
              </a:spcBef>
              <a:buNone/>
            </a:pPr>
            <a:r>
              <a:rPr lang="en"/>
              <a:t>Once crashes are caused, determining if a </a:t>
            </a:r>
            <a:br>
              <a:rPr lang="en"/>
            </a:br>
            <a:r>
              <a:rPr lang="en"/>
              <a:t>vulnerability exists</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y="0" x="0"/>
          <a:ext cy="0" cx="0"/>
          <a:chOff y="0" x="0"/>
          <a:chExt cy="0" cx="0"/>
        </a:xfrm>
      </p:grpSpPr>
      <p:sp>
        <p:nvSpPr>
          <p:cNvPr id="455" name="Shape 45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Taint Analysis</a:t>
            </a:r>
          </a:p>
        </p:txBody>
      </p:sp>
      <p:sp>
        <p:nvSpPr>
          <p:cNvPr id="456" name="Shape 45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Goal is to mark data originating from untrusted sources as </a:t>
            </a:r>
            <a:r>
              <a:rPr lang="en" i="1"/>
              <a:t>tainted</a:t>
            </a:r>
          </a:p>
          <a:p>
            <a:pPr rtl="0" lvl="0" indent="-419100" marL="457200">
              <a:spcBef>
                <a:spcPts val="0"/>
              </a:spcBef>
              <a:buClr>
                <a:schemeClr val="dk2"/>
              </a:buClr>
              <a:buSzPct val="100000"/>
              <a:buFont typeface="Arial"/>
              <a:buChar char="●"/>
            </a:pPr>
            <a:r>
              <a:rPr lang="en"/>
              <a:t>can be done statically / dynamically</a:t>
            </a:r>
          </a:p>
          <a:p>
            <a:pPr rtl="0" lvl="0" indent="-419100" marL="457200">
              <a:spcBef>
                <a:spcPts val="0"/>
              </a:spcBef>
              <a:buClr>
                <a:schemeClr val="dk2"/>
              </a:buClr>
              <a:buSzPct val="100000"/>
              <a:buFont typeface="Arial"/>
              <a:buChar char="●"/>
            </a:pPr>
            <a:r>
              <a:rPr lang="en"/>
              <a:t>Two dependencies that determine taint:</a:t>
            </a:r>
          </a:p>
          <a:p>
            <a:pPr rtl="0" lvl="1" indent="-381000" marL="914400">
              <a:spcBef>
                <a:spcPts val="0"/>
              </a:spcBef>
              <a:buClr>
                <a:schemeClr val="dk2"/>
              </a:buClr>
              <a:buSzPct val="80000"/>
              <a:buFont typeface="Courier New"/>
              <a:buChar char="o"/>
            </a:pPr>
            <a:r>
              <a:rPr lang="en"/>
              <a:t>Data flow dependencies</a:t>
            </a:r>
          </a:p>
          <a:p>
            <a:pPr lvl="1" indent="-381000" marL="914400">
              <a:spcBef>
                <a:spcPts val="0"/>
              </a:spcBef>
              <a:buClr>
                <a:schemeClr val="dk2"/>
              </a:buClr>
              <a:buSzPct val="80000"/>
              <a:buFont typeface="Courier New"/>
              <a:buChar char="o"/>
            </a:pPr>
            <a:r>
              <a:rPr lang="en"/>
              <a:t>Control flow dependencies</a:t>
            </a: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y="0" x="0"/>
          <a:ext cy="0" cx="0"/>
          <a:chOff y="0" x="0"/>
          <a:chExt cy="0" cx="0"/>
        </a:xfrm>
      </p:grpSpPr>
      <p:sp>
        <p:nvSpPr>
          <p:cNvPr id="461" name="Shape 46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Data flow dependencies</a:t>
            </a:r>
          </a:p>
        </p:txBody>
      </p:sp>
      <p:sp>
        <p:nvSpPr>
          <p:cNvPr id="462" name="Shape 46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//x is tainted</a:t>
            </a:r>
          </a:p>
          <a:p>
            <a:pPr rtl="0" lvl="0">
              <a:spcBef>
                <a:spcPts val="0"/>
              </a:spcBef>
              <a:buNone/>
            </a:pPr>
            <a:r>
              <a:rPr lang="en"/>
              <a:t> y = 2;</a:t>
            </a:r>
          </a:p>
          <a:p>
            <a:pPr rtl="0" lvl="0">
              <a:spcBef>
                <a:spcPts val="0"/>
              </a:spcBef>
              <a:buNone/>
            </a:pPr>
            <a:r>
              <a:rPr lang="en"/>
              <a:t> z = x + y;</a:t>
            </a:r>
          </a:p>
          <a:p>
            <a:pPr rtl="0" lvl="0">
              <a:spcBef>
                <a:spcPts val="0"/>
              </a:spcBef>
              <a:buNone/>
            </a:pPr>
            <a:r>
              <a:rPr lang="en"/>
              <a:t>//z is tainted</a:t>
            </a:r>
          </a:p>
          <a:p>
            <a:pPr>
              <a:spcBef>
                <a:spcPts val="0"/>
              </a:spcBef>
              <a:buNone/>
            </a:pPr>
            <a:r>
              <a:rPr lang="en"/>
              <a:t>From: </a:t>
            </a:r>
            <a:r>
              <a:rPr u="sng" lang="en">
                <a:solidFill>
                  <a:schemeClr val="hlink"/>
                </a:solidFill>
                <a:hlinkClick r:id="rId3"/>
              </a:rPr>
              <a:t>http://diyhpl.us/~bryan/papers2/paperbot/e15bb28f0dc692c053f64bb48b879ab3.pdf</a:t>
            </a:r>
            <a:r>
              <a:rPr lang="en"/>
              <a:t> </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y="0" x="0"/>
          <a:ext cy="0" cx="0"/>
          <a:chOff y="0" x="0"/>
          <a:chExt cy="0" cx="0"/>
        </a:xfrm>
      </p:grpSpPr>
      <p:sp>
        <p:nvSpPr>
          <p:cNvPr id="467" name="Shape 46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Control flow dependencies</a:t>
            </a:r>
          </a:p>
        </p:txBody>
      </p:sp>
      <p:sp>
        <p:nvSpPr>
          <p:cNvPr id="468" name="Shape 46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//x is tainted</a:t>
            </a:r>
          </a:p>
          <a:p>
            <a:pPr rtl="0" lvl="0">
              <a:spcBef>
                <a:spcPts val="0"/>
              </a:spcBef>
              <a:buNone/>
            </a:pPr>
            <a:r>
              <a:rPr lang="en"/>
              <a:t>if (x &gt; 1) y = 1 else y =2;</a:t>
            </a:r>
          </a:p>
          <a:p>
            <a:pPr rtl="0" lvl="0">
              <a:spcBef>
                <a:spcPts val="0"/>
              </a:spcBef>
              <a:buNone/>
            </a:pPr>
            <a:r>
              <a:rPr lang="en"/>
              <a:t>//y is tainted b/c influenced by x</a:t>
            </a:r>
          </a:p>
          <a:p>
            <a:pPr rtl="0" lvl="0">
              <a:spcBef>
                <a:spcPts val="0"/>
              </a:spcBef>
              <a:buNone/>
            </a:pPr>
            <a:r>
              <a:t/>
            </a:r>
            <a:endParaRPr/>
          </a:p>
          <a:p>
            <a:pPr>
              <a:spcBef>
                <a:spcPts val="0"/>
              </a:spcBef>
              <a:buNone/>
            </a:pPr>
            <a:r>
              <a:rPr lang="en"/>
              <a:t>From: </a:t>
            </a:r>
            <a:r>
              <a:rPr u="sng" lang="en">
                <a:solidFill>
                  <a:schemeClr val="hlink"/>
                </a:solidFill>
                <a:hlinkClick r:id="rId3"/>
              </a:rPr>
              <a:t>http://diyhpl.us/~bryan/papers2/paperbot/e15bb28f0dc692c053f64bb48b879ab3.pdf</a:t>
            </a:r>
            <a:r>
              <a:rPr lang="en"/>
              <a:t> </a:t>
            </a: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2" name="Shape 472"/>
        <p:cNvGrpSpPr/>
        <p:nvPr/>
      </p:nvGrpSpPr>
      <p:grpSpPr>
        <a:xfrm>
          <a:off y="0" x="0"/>
          <a:ext cy="0" cx="0"/>
          <a:chOff y="0" x="0"/>
          <a:chExt cy="0" cx="0"/>
        </a:xfrm>
      </p:grpSpPr>
      <p:sp>
        <p:nvSpPr>
          <p:cNvPr id="473" name="Shape 47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Taint Tracking Policies</a:t>
            </a:r>
          </a:p>
        </p:txBody>
      </p:sp>
      <p:sp>
        <p:nvSpPr>
          <p:cNvPr id="474" name="Shape 47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Just track data flow dependencies?</a:t>
            </a:r>
          </a:p>
          <a:p>
            <a:pPr rtl="0" lvl="0" indent="-419100" marL="457200">
              <a:spcBef>
                <a:spcPts val="0"/>
              </a:spcBef>
              <a:buClr>
                <a:schemeClr val="dk2"/>
              </a:buClr>
              <a:buSzPct val="100000"/>
              <a:buFont typeface="Arial"/>
              <a:buChar char="●"/>
            </a:pPr>
            <a:r>
              <a:rPr lang="en"/>
              <a:t>Also control flow dependencies?</a:t>
            </a:r>
          </a:p>
          <a:p>
            <a:pPr rtl="0" lvl="0" indent="-419100" marL="457200">
              <a:spcBef>
                <a:spcPts val="0"/>
              </a:spcBef>
              <a:buClr>
                <a:schemeClr val="dk2"/>
              </a:buClr>
              <a:buSzPct val="100000"/>
              <a:buFont typeface="Arial"/>
              <a:buChar char="●"/>
            </a:pPr>
            <a:r>
              <a:rPr lang="en"/>
              <a:t>Track taint after free() / garbage collection?</a:t>
            </a:r>
          </a:p>
          <a:p>
            <a:pPr rtl="0" lvl="1" indent="-381000" marL="914400">
              <a:spcBef>
                <a:spcPts val="0"/>
              </a:spcBef>
              <a:buClr>
                <a:schemeClr val="dk2"/>
              </a:buClr>
              <a:buSzPct val="80000"/>
              <a:buFont typeface="Courier New"/>
              <a:buChar char="o"/>
            </a:pPr>
            <a:r>
              <a:rPr lang="en"/>
              <a:t>miss use after free or use uninitialized vulns.</a:t>
            </a:r>
          </a:p>
          <a:p>
            <a:pPr rtl="0" lvl="0" indent="-419100" marL="457200">
              <a:spcBef>
                <a:spcPts val="0"/>
              </a:spcBef>
              <a:buClr>
                <a:schemeClr val="dk2"/>
              </a:buClr>
              <a:buSzPct val="100000"/>
              <a:buFont typeface="Arial"/>
              <a:buChar char="●"/>
            </a:pPr>
            <a:r>
              <a:rPr lang="en"/>
              <a:t>bytewise? </a:t>
            </a:r>
          </a:p>
          <a:p>
            <a:pPr lvl="1" indent="-381000" marL="914400">
              <a:spcBef>
                <a:spcPts val="0"/>
              </a:spcBef>
              <a:buClr>
                <a:schemeClr val="dk2"/>
              </a:buClr>
              <a:buSzPct val="80000"/>
              <a:buFont typeface="Courier New"/>
              <a:buChar char="o"/>
            </a:pPr>
            <a:r>
              <a:rPr lang="en"/>
              <a:t>or even bitwise?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(Hopefully) Prior to Testing</a:t>
            </a:r>
          </a:p>
        </p:txBody>
      </p:sp>
      <p:sp>
        <p:nvSpPr>
          <p:cNvPr id="73" name="Shape 7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Well documented code / written specs</a:t>
            </a:r>
          </a:p>
          <a:p>
            <a:pPr rtl="0" lvl="0" indent="-419100" marL="457200">
              <a:spcBef>
                <a:spcPts val="0"/>
              </a:spcBef>
              <a:buClr>
                <a:schemeClr val="dk2"/>
              </a:buClr>
              <a:buSzPct val="100000"/>
              <a:buFont typeface="Arial"/>
              <a:buChar char="●"/>
            </a:pPr>
            <a:r>
              <a:rPr lang="en"/>
              <a:t>TDD (Testing Driven Development)</a:t>
            </a:r>
          </a:p>
          <a:p>
            <a:pPr rtl="0" lvl="1" indent="-381000" marL="914400">
              <a:spcBef>
                <a:spcPts val="0"/>
              </a:spcBef>
              <a:buClr>
                <a:schemeClr val="dk2"/>
              </a:buClr>
              <a:buSzPct val="80000"/>
              <a:buFont typeface="Courier New"/>
              <a:buChar char="o"/>
            </a:pPr>
            <a:r>
              <a:rPr lang="en"/>
              <a:t>Test cases written by developers</a:t>
            </a:r>
          </a:p>
          <a:p>
            <a:pPr rtl="0" lvl="2" indent="-381000" marL="1371600">
              <a:spcBef>
                <a:spcPts val="0"/>
              </a:spcBef>
              <a:buClr>
                <a:schemeClr val="dk2"/>
              </a:buClr>
              <a:buSzPct val="80000"/>
              <a:buFont typeface="Wingdings"/>
              <a:buChar char="§"/>
            </a:pPr>
            <a:r>
              <a:rPr lang="en"/>
              <a:t>Usually totally insufficient</a:t>
            </a:r>
          </a:p>
          <a:p>
            <a:pPr rtl="0" lvl="0" indent="-419100" marL="457200">
              <a:spcBef>
                <a:spcPts val="0"/>
              </a:spcBef>
              <a:buClr>
                <a:schemeClr val="dk2"/>
              </a:buClr>
              <a:buSzPct val="100000"/>
              <a:buFont typeface="Arial"/>
              <a:buChar char="●"/>
            </a:pPr>
            <a:r>
              <a:rPr lang="en"/>
              <a:t>Security aware developers</a:t>
            </a:r>
          </a:p>
          <a:p>
            <a:pPr rtl="0" lvl="1" indent="-381000" marL="914400">
              <a:spcBef>
                <a:spcPts val="0"/>
              </a:spcBef>
              <a:buClr>
                <a:schemeClr val="dk2"/>
              </a:buClr>
              <a:buSzPct val="80000"/>
              <a:buFont typeface="Courier New"/>
              <a:buChar char="o"/>
            </a:pPr>
            <a:r>
              <a:rPr lang="en"/>
              <a:t>So rare overall…</a:t>
            </a:r>
          </a:p>
          <a:p>
            <a:pPr rtl="0" lvl="0" indent="-419100" marL="457200">
              <a:spcBef>
                <a:spcPts val="0"/>
              </a:spcBef>
              <a:buClr>
                <a:schemeClr val="dk2"/>
              </a:buClr>
              <a:buSzPct val="100000"/>
              <a:buFont typeface="Arial"/>
              <a:buChar char="●"/>
            </a:pPr>
            <a:r>
              <a:rPr lang="en"/>
              <a:t>Specifically explained testing expectations</a:t>
            </a:r>
          </a:p>
          <a:p>
            <a:pPr lvl="1" indent="-381000" marL="914400">
              <a:spcBef>
                <a:spcPts val="0"/>
              </a:spcBef>
              <a:buClr>
                <a:schemeClr val="dk2"/>
              </a:buClr>
              <a:buSzPct val="80000"/>
              <a:buFont typeface="Courier New"/>
              <a:buChar char="o"/>
            </a:pPr>
            <a:r>
              <a:rPr lang="en"/>
              <a:t>non-existent.  period.</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8" name="Shape 478"/>
        <p:cNvGrpSpPr/>
        <p:nvPr/>
      </p:nvGrpSpPr>
      <p:grpSpPr>
        <a:xfrm>
          <a:off y="0" x="0"/>
          <a:ext cy="0" cx="0"/>
          <a:chOff y="0" x="0"/>
          <a:chExt cy="0" cx="0"/>
        </a:xfrm>
      </p:grpSpPr>
      <p:sp>
        <p:nvSpPr>
          <p:cNvPr id="479" name="Shape 479"/>
          <p:cNvSpPr/>
          <p:nvPr/>
        </p:nvSpPr>
        <p:spPr>
          <a:xfrm rot="-5400000">
            <a:off y="2164399" x="6615825"/>
            <a:ext cy="1455300" cx="3293099"/>
          </a:xfrm>
          <a:prstGeom prst="rect">
            <a:avLst/>
          </a:prstGeom>
          <a:solidFill>
            <a:schemeClr val="accent4"/>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r" rtl="0" lvl="0">
              <a:spcBef>
                <a:spcPts val="0"/>
              </a:spcBef>
              <a:buNone/>
            </a:pPr>
            <a:r>
              <a:rPr sz="3000" lang="en"/>
              <a:t>CPU</a:t>
            </a:r>
          </a:p>
        </p:txBody>
      </p:sp>
      <p:sp>
        <p:nvSpPr>
          <p:cNvPr id="480" name="Shape 48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Taint Analysis</a:t>
            </a:r>
          </a:p>
        </p:txBody>
      </p:sp>
      <p:sp>
        <p:nvSpPr>
          <p:cNvPr id="481" name="Shape 481"/>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 </a:t>
            </a:r>
          </a:p>
        </p:txBody>
      </p:sp>
      <p:sp>
        <p:nvSpPr>
          <p:cNvPr id="482" name="Shape 482"/>
          <p:cNvSpPr/>
          <p:nvPr/>
        </p:nvSpPr>
        <p:spPr>
          <a:xfrm>
            <a:off y="1467525" x="451000"/>
            <a:ext cy="857400" cx="1421699"/>
          </a:xfrm>
          <a:prstGeom prst="roundRect">
            <a:avLst>
              <a:gd fmla="val 16667" name="adj"/>
            </a:avLst>
          </a:prstGeom>
          <a:solidFill>
            <a:srgbClr val="E0666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a:spcBef>
                <a:spcPts val="0"/>
              </a:spcBef>
              <a:buNone/>
            </a:pPr>
            <a:r>
              <a:rPr lang="en"/>
              <a:t>User Input</a:t>
            </a:r>
          </a:p>
        </p:txBody>
      </p:sp>
      <p:sp>
        <p:nvSpPr>
          <p:cNvPr id="483" name="Shape 483"/>
          <p:cNvSpPr/>
          <p:nvPr/>
        </p:nvSpPr>
        <p:spPr>
          <a:xfrm>
            <a:off y="1242025" x="3156975"/>
            <a:ext cy="365099" cx="2233499"/>
          </a:xfrm>
          <a:prstGeom prst="rect">
            <a:avLst/>
          </a:prstGeom>
          <a:solidFill>
            <a:schemeClr val="dk1"/>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a:spcBef>
                <a:spcPts val="0"/>
              </a:spcBef>
              <a:buNone/>
            </a:pPr>
            <a:r>
              <a:rPr lang="en">
                <a:solidFill>
                  <a:srgbClr val="FFFFFF"/>
                </a:solidFill>
              </a:rPr>
              <a:t>System</a:t>
            </a:r>
          </a:p>
        </p:txBody>
      </p:sp>
      <p:sp>
        <p:nvSpPr>
          <p:cNvPr id="484" name="Shape 484"/>
          <p:cNvSpPr/>
          <p:nvPr/>
        </p:nvSpPr>
        <p:spPr>
          <a:xfrm>
            <a:off y="1623025" x="3156975"/>
            <a:ext cy="1305000" cx="2233499"/>
          </a:xfrm>
          <a:prstGeom prst="rect">
            <a:avLst/>
          </a:prstGeom>
          <a:solidFill>
            <a:schemeClr val="accent1"/>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STACK</a:t>
            </a:r>
          </a:p>
        </p:txBody>
      </p:sp>
      <p:sp>
        <p:nvSpPr>
          <p:cNvPr id="485" name="Shape 485"/>
          <p:cNvSpPr/>
          <p:nvPr/>
        </p:nvSpPr>
        <p:spPr>
          <a:xfrm>
            <a:off y="2918425" x="3156975"/>
            <a:ext cy="517800" cx="2233499"/>
          </a:xfrm>
          <a:prstGeom prst="rect">
            <a:avLst/>
          </a:prstGeom>
          <a:solidFill>
            <a:schemeClr val="accen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Shared Libraries</a:t>
            </a:r>
          </a:p>
        </p:txBody>
      </p:sp>
      <p:sp>
        <p:nvSpPr>
          <p:cNvPr id="486" name="Shape 486"/>
          <p:cNvSpPr/>
          <p:nvPr/>
        </p:nvSpPr>
        <p:spPr>
          <a:xfrm>
            <a:off y="3451825" x="3156975"/>
            <a:ext cy="857400" cx="2233499"/>
          </a:xfrm>
          <a:prstGeom prst="rect">
            <a:avLst/>
          </a:prstGeom>
          <a:solidFill>
            <a:schemeClr val="accent1"/>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HEAP</a:t>
            </a:r>
          </a:p>
        </p:txBody>
      </p:sp>
      <p:cxnSp>
        <p:nvCxnSpPr>
          <p:cNvPr id="487" name="Shape 487"/>
          <p:cNvCxnSpPr>
            <a:stCxn id="482" idx="3"/>
            <a:endCxn id="484" idx="1"/>
          </p:cNvCxnSpPr>
          <p:nvPr/>
        </p:nvCxnSpPr>
        <p:spPr>
          <a:xfrm>
            <a:off y="1896225" x="1872699"/>
            <a:ext cy="379200" cx="1284300"/>
          </a:xfrm>
          <a:prstGeom prst="straightConnector1">
            <a:avLst/>
          </a:prstGeom>
          <a:noFill/>
          <a:ln w="19050" cap="flat">
            <a:solidFill>
              <a:schemeClr val="dk2"/>
            </a:solidFill>
            <a:prstDash val="solid"/>
            <a:round/>
            <a:headEnd w="lg" len="lg" type="none"/>
            <a:tailEnd w="lg" len="lg" type="triangle"/>
          </a:ln>
        </p:spPr>
      </p:cxnSp>
      <p:cxnSp>
        <p:nvCxnSpPr>
          <p:cNvPr id="488" name="Shape 488"/>
          <p:cNvCxnSpPr>
            <a:stCxn id="482" idx="3"/>
            <a:endCxn id="486" idx="1"/>
          </p:cNvCxnSpPr>
          <p:nvPr/>
        </p:nvCxnSpPr>
        <p:spPr>
          <a:xfrm>
            <a:off y="1896225" x="1872699"/>
            <a:ext cy="1984200" cx="1284300"/>
          </a:xfrm>
          <a:prstGeom prst="straightConnector1">
            <a:avLst/>
          </a:prstGeom>
          <a:noFill/>
          <a:ln w="19050" cap="flat">
            <a:solidFill>
              <a:schemeClr val="dk2"/>
            </a:solidFill>
            <a:prstDash val="solid"/>
            <a:round/>
            <a:headEnd w="lg" len="lg" type="none"/>
            <a:tailEnd w="lg" len="lg" type="triangle"/>
          </a:ln>
        </p:spPr>
      </p:cxnSp>
      <p:sp>
        <p:nvSpPr>
          <p:cNvPr id="489" name="Shape 489"/>
          <p:cNvSpPr/>
          <p:nvPr/>
        </p:nvSpPr>
        <p:spPr>
          <a:xfrm rot="-5400000">
            <a:off y="3121100" x="6700425"/>
            <a:ext cy="583199" cx="2251799"/>
          </a:xfrm>
          <a:prstGeom prst="rect">
            <a:avLst/>
          </a:prstGeom>
          <a:solidFill>
            <a:schemeClr val="accent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a:spcBef>
                <a:spcPts val="0"/>
              </a:spcBef>
              <a:buNone/>
            </a:pPr>
            <a:r>
              <a:rPr u="sng" b="1" sz="1800" lang="en"/>
              <a:t>REGISTERS</a:t>
            </a:r>
          </a:p>
        </p:txBody>
      </p:sp>
      <p:cxnSp>
        <p:nvCxnSpPr>
          <p:cNvPr id="490" name="Shape 490"/>
          <p:cNvCxnSpPr>
            <a:stCxn id="484" idx="3"/>
          </p:cNvCxnSpPr>
          <p:nvPr/>
        </p:nvCxnSpPr>
        <p:spPr>
          <a:xfrm>
            <a:off y="2275525" x="5390474"/>
            <a:ext cy="630900" cx="2061600"/>
          </a:xfrm>
          <a:prstGeom prst="straightConnector1">
            <a:avLst/>
          </a:prstGeom>
          <a:noFill/>
          <a:ln w="19050" cap="flat">
            <a:solidFill>
              <a:schemeClr val="dk2"/>
            </a:solidFill>
            <a:prstDash val="solid"/>
            <a:round/>
            <a:headEnd w="lg" len="lg" type="none"/>
            <a:tailEnd w="lg" len="lg" type="triangle"/>
          </a:ln>
        </p:spPr>
      </p:cxnSp>
      <p:cxnSp>
        <p:nvCxnSpPr>
          <p:cNvPr id="491" name="Shape 491"/>
          <p:cNvCxnSpPr>
            <a:stCxn id="486" idx="3"/>
          </p:cNvCxnSpPr>
          <p:nvPr/>
        </p:nvCxnSpPr>
        <p:spPr>
          <a:xfrm>
            <a:off y="3880525" x="5390474"/>
            <a:ext cy="35400" cx="1911300"/>
          </a:xfrm>
          <a:prstGeom prst="straightConnector1">
            <a:avLst/>
          </a:prstGeom>
          <a:noFill/>
          <a:ln w="19050" cap="flat">
            <a:solidFill>
              <a:schemeClr val="dk2"/>
            </a:solidFill>
            <a:prstDash val="solid"/>
            <a:round/>
            <a:headEnd w="lg" len="lg" type="none"/>
            <a:tailEnd w="lg" len="lg" type="triangle"/>
          </a:ln>
        </p:spPr>
      </p:cxnSp>
      <p:sp>
        <p:nvSpPr>
          <p:cNvPr id="492" name="Shape 492"/>
          <p:cNvSpPr txBox="1"/>
          <p:nvPr/>
        </p:nvSpPr>
        <p:spPr>
          <a:xfrm>
            <a:off y="2459100" x="6056325"/>
            <a:ext cy="2684400" cx="2061600"/>
          </a:xfrm>
          <a:prstGeom prst="rect">
            <a:avLst/>
          </a:prstGeom>
          <a:noFill/>
          <a:ln>
            <a:noFill/>
          </a:ln>
        </p:spPr>
        <p:txBody>
          <a:bodyPr bIns="91425" rIns="91425" lIns="91425" tIns="91425" anchor="t" anchorCtr="0">
            <a:noAutofit/>
          </a:bodyPr>
          <a:lstStyle/>
          <a:p>
            <a:pPr>
              <a:spcBef>
                <a:spcPts val="0"/>
              </a:spcBef>
              <a:buNone/>
            </a:pPr>
            <a:r>
              <a:rPr sz="9600" lang="en"/>
              <a:t>?</a:t>
            </a:r>
          </a:p>
        </p:txBody>
      </p:sp>
      <p:sp>
        <p:nvSpPr>
          <p:cNvPr id="493" name="Shape 493"/>
          <p:cNvSpPr/>
          <p:nvPr/>
        </p:nvSpPr>
        <p:spPr>
          <a:xfrm>
            <a:off y="4290025" x="3156975"/>
            <a:ext cy="379199" cx="2233499"/>
          </a:xfrm>
          <a:prstGeom prst="rect">
            <a:avLst/>
          </a:prstGeom>
          <a:solidFill>
            <a:schemeClr val="accen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Data</a:t>
            </a:r>
          </a:p>
        </p:txBody>
      </p:sp>
      <p:sp>
        <p:nvSpPr>
          <p:cNvPr id="494" name="Shape 494"/>
          <p:cNvSpPr/>
          <p:nvPr/>
        </p:nvSpPr>
        <p:spPr>
          <a:xfrm>
            <a:off y="4671025" x="3156975"/>
            <a:ext cy="517800" cx="2233499"/>
          </a:xfrm>
          <a:prstGeom prst="rect">
            <a:avLst/>
          </a:prstGeom>
          <a:solidFill>
            <a:schemeClr val="accen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text</a:t>
            </a:r>
          </a:p>
        </p:txBody>
      </p:sp>
      <p:cxnSp>
        <p:nvCxnSpPr>
          <p:cNvPr id="495" name="Shape 495"/>
          <p:cNvCxnSpPr>
            <a:endCxn id="496" idx="2"/>
          </p:cNvCxnSpPr>
          <p:nvPr/>
        </p:nvCxnSpPr>
        <p:spPr>
          <a:xfrm>
            <a:off y="3966300" x="5430225"/>
            <a:ext cy="1177200" cx="1656900"/>
          </a:xfrm>
          <a:prstGeom prst="straightConnector1">
            <a:avLst/>
          </a:prstGeom>
          <a:noFill/>
          <a:ln w="19050" cap="flat">
            <a:solidFill>
              <a:schemeClr val="dk2"/>
            </a:solidFill>
            <a:prstDash val="solid"/>
            <a:round/>
            <a:headEnd w="lg" len="lg" type="none"/>
            <a:tailEnd w="lg" len="lg" type="triangle"/>
          </a:ln>
        </p:spPr>
      </p:cxnSp>
      <p:sp>
        <p:nvSpPr>
          <p:cNvPr id="497" name="Shape 497"/>
          <p:cNvSpPr txBox="1"/>
          <p:nvPr/>
        </p:nvSpPr>
        <p:spPr>
          <a:xfrm>
            <a:off y="4160325" x="6138475"/>
            <a:ext cy="379199" cx="1053900"/>
          </a:xfrm>
          <a:prstGeom prst="rect">
            <a:avLst/>
          </a:prstGeom>
          <a:noFill/>
          <a:ln>
            <a:noFill/>
          </a:ln>
        </p:spPr>
        <p:txBody>
          <a:bodyPr bIns="91425" rIns="91425" lIns="91425" tIns="91425" anchor="t" anchorCtr="0">
            <a:noAutofit/>
          </a:bodyPr>
          <a:lstStyle/>
          <a:p>
            <a:pPr rtl="0" lvl="0">
              <a:spcBef>
                <a:spcPts val="0"/>
              </a:spcBef>
              <a:buNone/>
            </a:pPr>
            <a:r>
              <a:rPr lang="en"/>
              <a:t>HD / RAM</a:t>
            </a: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y="0" x="0"/>
          <a:ext cy="0" cx="0"/>
          <a:chOff y="0" x="0"/>
          <a:chExt cy="0" cx="0"/>
        </a:xfrm>
      </p:grpSpPr>
      <p:sp>
        <p:nvSpPr>
          <p:cNvPr id="502" name="Shape 502"/>
          <p:cNvSpPr/>
          <p:nvPr/>
        </p:nvSpPr>
        <p:spPr>
          <a:xfrm rot="-5400000">
            <a:off y="2164399" x="6615825"/>
            <a:ext cy="1455300" cx="3293099"/>
          </a:xfrm>
          <a:prstGeom prst="rect">
            <a:avLst/>
          </a:prstGeom>
          <a:solidFill>
            <a:schemeClr val="accent4"/>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r" rtl="0" lvl="0">
              <a:spcBef>
                <a:spcPts val="0"/>
              </a:spcBef>
              <a:buNone/>
            </a:pPr>
            <a:r>
              <a:rPr sz="3000" lang="en"/>
              <a:t>CPU</a:t>
            </a:r>
          </a:p>
        </p:txBody>
      </p:sp>
      <p:sp>
        <p:nvSpPr>
          <p:cNvPr id="503" name="Shape 50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Taint Analysis</a:t>
            </a:r>
          </a:p>
        </p:txBody>
      </p:sp>
      <p:sp>
        <p:nvSpPr>
          <p:cNvPr id="504" name="Shape 50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 </a:t>
            </a:r>
          </a:p>
        </p:txBody>
      </p:sp>
      <p:sp>
        <p:nvSpPr>
          <p:cNvPr id="505" name="Shape 505"/>
          <p:cNvSpPr/>
          <p:nvPr/>
        </p:nvSpPr>
        <p:spPr>
          <a:xfrm>
            <a:off y="1467525" x="451000"/>
            <a:ext cy="857400" cx="1421699"/>
          </a:xfrm>
          <a:prstGeom prst="roundRect">
            <a:avLst>
              <a:gd fmla="val 16667" name="adj"/>
            </a:avLst>
          </a:prstGeom>
          <a:solidFill>
            <a:srgbClr val="E0666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User Input</a:t>
            </a:r>
          </a:p>
        </p:txBody>
      </p:sp>
      <p:sp>
        <p:nvSpPr>
          <p:cNvPr id="506" name="Shape 506"/>
          <p:cNvSpPr/>
          <p:nvPr/>
        </p:nvSpPr>
        <p:spPr>
          <a:xfrm>
            <a:off y="1242025" x="3156975"/>
            <a:ext cy="365099" cx="2233499"/>
          </a:xfrm>
          <a:prstGeom prst="rect">
            <a:avLst/>
          </a:prstGeom>
          <a:solidFill>
            <a:schemeClr val="dk1"/>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solidFill>
                  <a:srgbClr val="FFFFFF"/>
                </a:solidFill>
              </a:rPr>
              <a:t>System</a:t>
            </a:r>
          </a:p>
        </p:txBody>
      </p:sp>
      <p:sp>
        <p:nvSpPr>
          <p:cNvPr id="507" name="Shape 507"/>
          <p:cNvSpPr/>
          <p:nvPr/>
        </p:nvSpPr>
        <p:spPr>
          <a:xfrm>
            <a:off y="1623025" x="3156975"/>
            <a:ext cy="1305000" cx="2233499"/>
          </a:xfrm>
          <a:prstGeom prst="rect">
            <a:avLst/>
          </a:prstGeom>
          <a:solidFill>
            <a:schemeClr val="accent1"/>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STACK</a:t>
            </a:r>
          </a:p>
        </p:txBody>
      </p:sp>
      <p:sp>
        <p:nvSpPr>
          <p:cNvPr id="508" name="Shape 508"/>
          <p:cNvSpPr/>
          <p:nvPr/>
        </p:nvSpPr>
        <p:spPr>
          <a:xfrm>
            <a:off y="2918425" x="3156975"/>
            <a:ext cy="517800" cx="2233499"/>
          </a:xfrm>
          <a:prstGeom prst="rect">
            <a:avLst/>
          </a:prstGeom>
          <a:solidFill>
            <a:schemeClr val="accen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Shared Libraries</a:t>
            </a:r>
          </a:p>
        </p:txBody>
      </p:sp>
      <p:sp>
        <p:nvSpPr>
          <p:cNvPr id="509" name="Shape 509"/>
          <p:cNvSpPr/>
          <p:nvPr/>
        </p:nvSpPr>
        <p:spPr>
          <a:xfrm>
            <a:off y="3451825" x="3156975"/>
            <a:ext cy="857400" cx="2233499"/>
          </a:xfrm>
          <a:prstGeom prst="rect">
            <a:avLst/>
          </a:prstGeom>
          <a:solidFill>
            <a:schemeClr val="accent1"/>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HEAP</a:t>
            </a:r>
          </a:p>
        </p:txBody>
      </p:sp>
      <p:cxnSp>
        <p:nvCxnSpPr>
          <p:cNvPr id="510" name="Shape 510"/>
          <p:cNvCxnSpPr>
            <a:stCxn id="505" idx="3"/>
            <a:endCxn id="507" idx="1"/>
          </p:cNvCxnSpPr>
          <p:nvPr/>
        </p:nvCxnSpPr>
        <p:spPr>
          <a:xfrm>
            <a:off y="1896225" x="1872699"/>
            <a:ext cy="379200" cx="1284300"/>
          </a:xfrm>
          <a:prstGeom prst="straightConnector1">
            <a:avLst/>
          </a:prstGeom>
          <a:noFill/>
          <a:ln w="19050" cap="flat">
            <a:solidFill>
              <a:schemeClr val="dk2"/>
            </a:solidFill>
            <a:prstDash val="solid"/>
            <a:round/>
            <a:headEnd w="lg" len="lg" type="none"/>
            <a:tailEnd w="lg" len="lg" type="triangle"/>
          </a:ln>
        </p:spPr>
      </p:cxnSp>
      <p:cxnSp>
        <p:nvCxnSpPr>
          <p:cNvPr id="511" name="Shape 511"/>
          <p:cNvCxnSpPr>
            <a:stCxn id="505" idx="3"/>
            <a:endCxn id="509" idx="1"/>
          </p:cNvCxnSpPr>
          <p:nvPr/>
        </p:nvCxnSpPr>
        <p:spPr>
          <a:xfrm>
            <a:off y="1896225" x="1872699"/>
            <a:ext cy="1984200" cx="1284300"/>
          </a:xfrm>
          <a:prstGeom prst="straightConnector1">
            <a:avLst/>
          </a:prstGeom>
          <a:noFill/>
          <a:ln w="19050" cap="flat">
            <a:solidFill>
              <a:schemeClr val="dk2"/>
            </a:solidFill>
            <a:prstDash val="solid"/>
            <a:round/>
            <a:headEnd w="lg" len="lg" type="none"/>
            <a:tailEnd w="lg" len="lg" type="triangle"/>
          </a:ln>
        </p:spPr>
      </p:cxnSp>
      <p:sp>
        <p:nvSpPr>
          <p:cNvPr id="512" name="Shape 512"/>
          <p:cNvSpPr/>
          <p:nvPr/>
        </p:nvSpPr>
        <p:spPr>
          <a:xfrm rot="-5400000">
            <a:off y="3121100" x="6700425"/>
            <a:ext cy="583199" cx="2251799"/>
          </a:xfrm>
          <a:prstGeom prst="rect">
            <a:avLst/>
          </a:prstGeom>
          <a:solidFill>
            <a:schemeClr val="accent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u="sng" b="1" sz="1800" lang="en"/>
              <a:t>REGISTERS</a:t>
            </a:r>
          </a:p>
        </p:txBody>
      </p:sp>
      <p:cxnSp>
        <p:nvCxnSpPr>
          <p:cNvPr id="513" name="Shape 513"/>
          <p:cNvCxnSpPr>
            <a:stCxn id="507" idx="3"/>
          </p:cNvCxnSpPr>
          <p:nvPr/>
        </p:nvCxnSpPr>
        <p:spPr>
          <a:xfrm>
            <a:off y="2275525" x="5390474"/>
            <a:ext cy="630900" cx="2061600"/>
          </a:xfrm>
          <a:prstGeom prst="straightConnector1">
            <a:avLst/>
          </a:prstGeom>
          <a:noFill/>
          <a:ln w="19050" cap="flat">
            <a:solidFill>
              <a:schemeClr val="dk2"/>
            </a:solidFill>
            <a:prstDash val="solid"/>
            <a:round/>
            <a:headEnd w="lg" len="lg" type="none"/>
            <a:tailEnd w="lg" len="lg" type="triangle"/>
          </a:ln>
        </p:spPr>
      </p:cxnSp>
      <p:cxnSp>
        <p:nvCxnSpPr>
          <p:cNvPr id="514" name="Shape 514"/>
          <p:cNvCxnSpPr>
            <a:stCxn id="509" idx="3"/>
          </p:cNvCxnSpPr>
          <p:nvPr/>
        </p:nvCxnSpPr>
        <p:spPr>
          <a:xfrm>
            <a:off y="3880525" x="5390474"/>
            <a:ext cy="35400" cx="1911300"/>
          </a:xfrm>
          <a:prstGeom prst="straightConnector1">
            <a:avLst/>
          </a:prstGeom>
          <a:noFill/>
          <a:ln w="19050" cap="flat">
            <a:solidFill>
              <a:schemeClr val="dk2"/>
            </a:solidFill>
            <a:prstDash val="solid"/>
            <a:round/>
            <a:headEnd w="lg" len="lg" type="none"/>
            <a:tailEnd w="lg" len="lg" type="triangle"/>
          </a:ln>
        </p:spPr>
      </p:cxnSp>
      <p:sp>
        <p:nvSpPr>
          <p:cNvPr id="515" name="Shape 515"/>
          <p:cNvSpPr txBox="1"/>
          <p:nvPr/>
        </p:nvSpPr>
        <p:spPr>
          <a:xfrm>
            <a:off y="2459100" x="6056325"/>
            <a:ext cy="2684400" cx="2061600"/>
          </a:xfrm>
          <a:prstGeom prst="rect">
            <a:avLst/>
          </a:prstGeom>
          <a:noFill/>
          <a:ln>
            <a:noFill/>
          </a:ln>
        </p:spPr>
        <p:txBody>
          <a:bodyPr bIns="91425" rIns="91425" lIns="91425" tIns="91425" anchor="t" anchorCtr="0">
            <a:noAutofit/>
          </a:bodyPr>
          <a:lstStyle/>
          <a:p>
            <a:pPr rtl="0" lvl="0">
              <a:spcBef>
                <a:spcPts val="0"/>
              </a:spcBef>
              <a:buNone/>
            </a:pPr>
            <a:r>
              <a:rPr sz="9600" lang="en"/>
              <a:t>?</a:t>
            </a:r>
          </a:p>
        </p:txBody>
      </p:sp>
      <p:sp>
        <p:nvSpPr>
          <p:cNvPr id="516" name="Shape 516"/>
          <p:cNvSpPr/>
          <p:nvPr/>
        </p:nvSpPr>
        <p:spPr>
          <a:xfrm>
            <a:off y="4290025" x="3156975"/>
            <a:ext cy="379199" cx="2233499"/>
          </a:xfrm>
          <a:prstGeom prst="rect">
            <a:avLst/>
          </a:prstGeom>
          <a:solidFill>
            <a:schemeClr val="accen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Data</a:t>
            </a:r>
          </a:p>
        </p:txBody>
      </p:sp>
      <p:sp>
        <p:nvSpPr>
          <p:cNvPr id="517" name="Shape 517"/>
          <p:cNvSpPr/>
          <p:nvPr/>
        </p:nvSpPr>
        <p:spPr>
          <a:xfrm>
            <a:off y="4671025" x="3156975"/>
            <a:ext cy="517800" cx="2233499"/>
          </a:xfrm>
          <a:prstGeom prst="rect">
            <a:avLst/>
          </a:prstGeom>
          <a:solidFill>
            <a:schemeClr val="accen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text</a:t>
            </a:r>
          </a:p>
        </p:txBody>
      </p:sp>
      <p:sp>
        <p:nvSpPr>
          <p:cNvPr id="518" name="Shape 518"/>
          <p:cNvSpPr txBox="1"/>
          <p:nvPr>
            <p:ph idx="2"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b="1"/>
          </a:p>
          <a:p>
            <a:pPr rtl="0" lvl="0">
              <a:spcBef>
                <a:spcPts val="0"/>
              </a:spcBef>
              <a:buNone/>
            </a:pPr>
            <a:r>
              <a:t/>
            </a:r>
            <a:endParaRPr b="1"/>
          </a:p>
          <a:p>
            <a:pPr rtl="0" lvl="0">
              <a:spcBef>
                <a:spcPts val="0"/>
              </a:spcBef>
              <a:buNone/>
            </a:pPr>
            <a:r>
              <a:t/>
            </a:r>
            <a:endParaRPr b="1"/>
          </a:p>
          <a:p>
            <a:pPr rtl="0" lvl="0" indent="-419100" marL="457200">
              <a:spcBef>
                <a:spcPts val="0"/>
              </a:spcBef>
              <a:buClr>
                <a:schemeClr val="dk2"/>
              </a:buClr>
              <a:buSzPct val="100000"/>
              <a:buFont typeface="Arial"/>
              <a:buChar char="●"/>
            </a:pPr>
            <a:r>
              <a:rPr b="1" lang="en"/>
              <a:t>EIP?</a:t>
            </a:r>
          </a:p>
          <a:p>
            <a:pPr rtl="0" lvl="0" indent="-419100" marL="457200">
              <a:spcBef>
                <a:spcPts val="0"/>
              </a:spcBef>
              <a:buClr>
                <a:schemeClr val="dk2"/>
              </a:buClr>
              <a:buSzPct val="100000"/>
              <a:buFont typeface="Arial"/>
              <a:buChar char="●"/>
            </a:pPr>
            <a:r>
              <a:rPr b="1" lang="en"/>
              <a:t>EDI?</a:t>
            </a:r>
          </a:p>
          <a:p>
            <a:pPr rtl="0" lvl="0" indent="-419100" marL="457200">
              <a:spcBef>
                <a:spcPts val="0"/>
              </a:spcBef>
              <a:buClr>
                <a:schemeClr val="dk2"/>
              </a:buClr>
              <a:buSzPct val="100000"/>
              <a:buFont typeface="Arial"/>
              <a:buChar char="●"/>
            </a:pPr>
            <a:r>
              <a:rPr b="1" lang="en"/>
              <a:t>...</a:t>
            </a:r>
          </a:p>
        </p:txBody>
      </p:sp>
      <p:cxnSp>
        <p:nvCxnSpPr>
          <p:cNvPr id="519" name="Shape 519"/>
          <p:cNvCxnSpPr>
            <a:endCxn id="515" idx="2"/>
          </p:cNvCxnSpPr>
          <p:nvPr/>
        </p:nvCxnSpPr>
        <p:spPr>
          <a:xfrm>
            <a:off y="3966300" x="5430225"/>
            <a:ext cy="1177200" cx="1656900"/>
          </a:xfrm>
          <a:prstGeom prst="straightConnector1">
            <a:avLst/>
          </a:prstGeom>
          <a:noFill/>
          <a:ln w="19050" cap="flat">
            <a:solidFill>
              <a:schemeClr val="dk2"/>
            </a:solidFill>
            <a:prstDash val="solid"/>
            <a:round/>
            <a:headEnd w="lg" len="lg" type="none"/>
            <a:tailEnd w="lg" len="lg" type="triangle"/>
          </a:ln>
        </p:spPr>
      </p:cxnSp>
      <p:sp>
        <p:nvSpPr>
          <p:cNvPr id="520" name="Shape 520"/>
          <p:cNvSpPr txBox="1"/>
          <p:nvPr/>
        </p:nvSpPr>
        <p:spPr>
          <a:xfrm>
            <a:off y="4160325" x="6138475"/>
            <a:ext cy="379199" cx="1053900"/>
          </a:xfrm>
          <a:prstGeom prst="rect">
            <a:avLst/>
          </a:prstGeom>
          <a:noFill/>
          <a:ln>
            <a:noFill/>
          </a:ln>
        </p:spPr>
        <p:txBody>
          <a:bodyPr bIns="91425" rIns="91425" lIns="91425" tIns="91425" anchor="t" anchorCtr="0">
            <a:noAutofit/>
          </a:bodyPr>
          <a:lstStyle/>
          <a:p>
            <a:pPr>
              <a:spcBef>
                <a:spcPts val="0"/>
              </a:spcBef>
              <a:buNone/>
            </a:pPr>
            <a:r>
              <a:rPr lang="en"/>
              <a:t>HD / RAM</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4" name="Shape 524"/>
        <p:cNvGrpSpPr/>
        <p:nvPr/>
      </p:nvGrpSpPr>
      <p:grpSpPr>
        <a:xfrm>
          <a:off y="0" x="0"/>
          <a:ext cy="0" cx="0"/>
          <a:chOff y="0" x="0"/>
          <a:chExt cy="0" cx="0"/>
        </a:xfrm>
      </p:grpSpPr>
      <p:sp>
        <p:nvSpPr>
          <p:cNvPr id="525" name="Shape 525"/>
          <p:cNvSpPr/>
          <p:nvPr/>
        </p:nvSpPr>
        <p:spPr>
          <a:xfrm rot="-5400000">
            <a:off y="1721764" x="3785790"/>
            <a:ext cy="787200" cx="1781400"/>
          </a:xfrm>
          <a:prstGeom prst="rect">
            <a:avLst/>
          </a:prstGeom>
          <a:solidFill>
            <a:schemeClr val="accent4"/>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r" rtl="0" lvl="0">
              <a:spcBef>
                <a:spcPts val="0"/>
              </a:spcBef>
              <a:buNone/>
            </a:pPr>
            <a:r>
              <a:rPr sz="1000" lang="en"/>
              <a:t>CPU</a:t>
            </a:r>
          </a:p>
        </p:txBody>
      </p:sp>
      <p:sp>
        <p:nvSpPr>
          <p:cNvPr id="526" name="Shape 52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Taint Analysis</a:t>
            </a:r>
          </a:p>
        </p:txBody>
      </p:sp>
      <p:sp>
        <p:nvSpPr>
          <p:cNvPr id="527" name="Shape 527"/>
          <p:cNvSpPr txBox="1"/>
          <p:nvPr>
            <p:ph idx="1" type="body"/>
          </p:nvPr>
        </p:nvSpPr>
        <p:spPr>
          <a:xfrm>
            <a:off y="1200150" x="454353"/>
            <a:ext cy="2015400" cx="4451699"/>
          </a:xfrm>
          <a:prstGeom prst="rect">
            <a:avLst/>
          </a:prstGeom>
        </p:spPr>
        <p:txBody>
          <a:bodyPr bIns="91425" rIns="91425" lIns="91425" tIns="91425" anchor="t" anchorCtr="0">
            <a:noAutofit/>
          </a:bodyPr>
          <a:lstStyle/>
          <a:p>
            <a:pPr rtl="0" lvl="0">
              <a:spcBef>
                <a:spcPts val="0"/>
              </a:spcBef>
              <a:buNone/>
            </a:pPr>
            <a:r>
              <a:rPr lang="en"/>
              <a:t> </a:t>
            </a:r>
          </a:p>
        </p:txBody>
      </p:sp>
      <p:sp>
        <p:nvSpPr>
          <p:cNvPr id="528" name="Shape 528"/>
          <p:cNvSpPr/>
          <p:nvPr/>
        </p:nvSpPr>
        <p:spPr>
          <a:xfrm>
            <a:off y="1344775" x="105100"/>
            <a:ext cy="463799" cx="1115099"/>
          </a:xfrm>
          <a:prstGeom prst="roundRect">
            <a:avLst>
              <a:gd fmla="val 16667" name="adj"/>
            </a:avLst>
          </a:prstGeom>
          <a:solidFill>
            <a:srgbClr val="E0666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HELLO WORLD</a:t>
            </a:r>
          </a:p>
        </p:txBody>
      </p:sp>
      <p:sp>
        <p:nvSpPr>
          <p:cNvPr id="529" name="Shape 529"/>
          <p:cNvSpPr/>
          <p:nvPr/>
        </p:nvSpPr>
        <p:spPr>
          <a:xfrm>
            <a:off y="1222802" x="1914777"/>
            <a:ext cy="197400" cx="1208100"/>
          </a:xfrm>
          <a:prstGeom prst="rect">
            <a:avLst/>
          </a:prstGeom>
          <a:solidFill>
            <a:schemeClr val="dk1"/>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solidFill>
                  <a:srgbClr val="FFFFFF"/>
                </a:solidFill>
              </a:rPr>
              <a:t>System</a:t>
            </a:r>
          </a:p>
        </p:txBody>
      </p:sp>
      <p:sp>
        <p:nvSpPr>
          <p:cNvPr id="530" name="Shape 530"/>
          <p:cNvSpPr/>
          <p:nvPr/>
        </p:nvSpPr>
        <p:spPr>
          <a:xfrm>
            <a:off y="1428901" x="1914777"/>
            <a:ext cy="705900" cx="1208100"/>
          </a:xfrm>
          <a:prstGeom prst="rect">
            <a:avLst/>
          </a:prstGeom>
          <a:solidFill>
            <a:schemeClr val="accent1"/>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STACK</a:t>
            </a:r>
          </a:p>
        </p:txBody>
      </p:sp>
      <p:sp>
        <p:nvSpPr>
          <p:cNvPr id="531" name="Shape 531"/>
          <p:cNvSpPr/>
          <p:nvPr/>
        </p:nvSpPr>
        <p:spPr>
          <a:xfrm>
            <a:off y="2129640" x="1914777"/>
            <a:ext cy="280200" cx="1208100"/>
          </a:xfrm>
          <a:prstGeom prst="rect">
            <a:avLst/>
          </a:prstGeom>
          <a:solidFill>
            <a:schemeClr val="accen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Shared Libraries</a:t>
            </a:r>
          </a:p>
        </p:txBody>
      </p:sp>
      <p:sp>
        <p:nvSpPr>
          <p:cNvPr id="532" name="Shape 532"/>
          <p:cNvSpPr/>
          <p:nvPr/>
        </p:nvSpPr>
        <p:spPr>
          <a:xfrm>
            <a:off y="2418180" x="1914777"/>
            <a:ext cy="463799" cx="1208100"/>
          </a:xfrm>
          <a:prstGeom prst="rect">
            <a:avLst/>
          </a:prstGeom>
          <a:solidFill>
            <a:schemeClr val="accent1"/>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HEAP</a:t>
            </a:r>
          </a:p>
        </p:txBody>
      </p:sp>
      <p:cxnSp>
        <p:nvCxnSpPr>
          <p:cNvPr id="533" name="Shape 533"/>
          <p:cNvCxnSpPr>
            <a:stCxn id="528" idx="3"/>
            <a:endCxn id="530" idx="1"/>
          </p:cNvCxnSpPr>
          <p:nvPr/>
        </p:nvCxnSpPr>
        <p:spPr>
          <a:xfrm>
            <a:off y="1576674" x="1220199"/>
            <a:ext cy="205200" cx="694500"/>
          </a:xfrm>
          <a:prstGeom prst="straightConnector1">
            <a:avLst/>
          </a:prstGeom>
          <a:noFill/>
          <a:ln w="19050" cap="flat">
            <a:solidFill>
              <a:schemeClr val="dk2"/>
            </a:solidFill>
            <a:prstDash val="solid"/>
            <a:round/>
            <a:headEnd w="lg" len="lg" type="none"/>
            <a:tailEnd w="lg" len="lg" type="triangle"/>
          </a:ln>
        </p:spPr>
      </p:cxnSp>
      <p:cxnSp>
        <p:nvCxnSpPr>
          <p:cNvPr id="534" name="Shape 534"/>
          <p:cNvCxnSpPr>
            <a:stCxn id="528" idx="3"/>
            <a:endCxn id="532" idx="1"/>
          </p:cNvCxnSpPr>
          <p:nvPr/>
        </p:nvCxnSpPr>
        <p:spPr>
          <a:xfrm>
            <a:off y="1576674" x="1220199"/>
            <a:ext cy="1073400" cx="694500"/>
          </a:xfrm>
          <a:prstGeom prst="straightConnector1">
            <a:avLst/>
          </a:prstGeom>
          <a:noFill/>
          <a:ln w="19050" cap="flat">
            <a:solidFill>
              <a:schemeClr val="dk2"/>
            </a:solidFill>
            <a:prstDash val="solid"/>
            <a:round/>
            <a:headEnd w="lg" len="lg" type="none"/>
            <a:tailEnd w="lg" len="lg" type="triangle"/>
          </a:ln>
        </p:spPr>
      </p:cxnSp>
      <p:sp>
        <p:nvSpPr>
          <p:cNvPr id="535" name="Shape 535"/>
          <p:cNvSpPr/>
          <p:nvPr/>
        </p:nvSpPr>
        <p:spPr>
          <a:xfrm rot="-5400000">
            <a:off y="2239264" x="3831690"/>
            <a:ext cy="315600" cx="1217999"/>
          </a:xfrm>
          <a:prstGeom prst="rect">
            <a:avLst/>
          </a:prstGeom>
          <a:solidFill>
            <a:schemeClr val="accent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u="sng" b="1" sz="1000" lang="en"/>
              <a:t>REGISTERS</a:t>
            </a:r>
          </a:p>
        </p:txBody>
      </p:sp>
      <p:cxnSp>
        <p:nvCxnSpPr>
          <p:cNvPr id="536" name="Shape 536"/>
          <p:cNvCxnSpPr>
            <a:stCxn id="530" idx="3"/>
          </p:cNvCxnSpPr>
          <p:nvPr/>
        </p:nvCxnSpPr>
        <p:spPr>
          <a:xfrm>
            <a:off y="1781851" x="3122877"/>
            <a:ext cy="341400" cx="1115100"/>
          </a:xfrm>
          <a:prstGeom prst="straightConnector1">
            <a:avLst/>
          </a:prstGeom>
          <a:noFill/>
          <a:ln w="19050" cap="flat">
            <a:solidFill>
              <a:schemeClr val="dk2"/>
            </a:solidFill>
            <a:prstDash val="solid"/>
            <a:round/>
            <a:headEnd w="lg" len="lg" type="none"/>
            <a:tailEnd w="lg" len="lg" type="triangle"/>
          </a:ln>
        </p:spPr>
      </p:cxnSp>
      <p:cxnSp>
        <p:nvCxnSpPr>
          <p:cNvPr id="537" name="Shape 537"/>
          <p:cNvCxnSpPr>
            <a:stCxn id="532" idx="3"/>
          </p:cNvCxnSpPr>
          <p:nvPr/>
        </p:nvCxnSpPr>
        <p:spPr>
          <a:xfrm>
            <a:off y="2650080" x="3122877"/>
            <a:ext cy="19200" cx="1033800"/>
          </a:xfrm>
          <a:prstGeom prst="straightConnector1">
            <a:avLst/>
          </a:prstGeom>
          <a:noFill/>
          <a:ln w="19050" cap="flat">
            <a:solidFill>
              <a:schemeClr val="dk2"/>
            </a:solidFill>
            <a:prstDash val="solid"/>
            <a:round/>
            <a:headEnd w="lg" len="lg" type="none"/>
            <a:tailEnd w="lg" len="lg" type="triangle"/>
          </a:ln>
        </p:spPr>
      </p:cxnSp>
      <p:sp>
        <p:nvSpPr>
          <p:cNvPr id="538" name="Shape 538"/>
          <p:cNvSpPr txBox="1"/>
          <p:nvPr/>
        </p:nvSpPr>
        <p:spPr>
          <a:xfrm>
            <a:off y="1881171" x="3483160"/>
            <a:ext cy="1451999" cx="1115099"/>
          </a:xfrm>
          <a:prstGeom prst="rect">
            <a:avLst/>
          </a:prstGeom>
          <a:noFill/>
          <a:ln>
            <a:noFill/>
          </a:ln>
        </p:spPr>
        <p:txBody>
          <a:bodyPr bIns="91425" rIns="91425" lIns="91425" tIns="91425" anchor="t" anchorCtr="0">
            <a:noAutofit/>
          </a:bodyPr>
          <a:lstStyle/>
          <a:p>
            <a:pPr rtl="0" lvl="0">
              <a:spcBef>
                <a:spcPts val="0"/>
              </a:spcBef>
              <a:buNone/>
            </a:pPr>
            <a:r>
              <a:rPr sz="1800" lang="en"/>
              <a:t>?</a:t>
            </a:r>
          </a:p>
        </p:txBody>
      </p:sp>
      <p:sp>
        <p:nvSpPr>
          <p:cNvPr id="539" name="Shape 539"/>
          <p:cNvSpPr/>
          <p:nvPr/>
        </p:nvSpPr>
        <p:spPr>
          <a:xfrm>
            <a:off y="2871599" x="1914777"/>
            <a:ext cy="205200" cx="1208100"/>
          </a:xfrm>
          <a:prstGeom prst="rect">
            <a:avLst/>
          </a:prstGeom>
          <a:solidFill>
            <a:schemeClr val="accen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Data</a:t>
            </a:r>
          </a:p>
        </p:txBody>
      </p:sp>
      <p:sp>
        <p:nvSpPr>
          <p:cNvPr id="540" name="Shape 540"/>
          <p:cNvSpPr/>
          <p:nvPr/>
        </p:nvSpPr>
        <p:spPr>
          <a:xfrm>
            <a:off y="3077699" x="1914777"/>
            <a:ext cy="280200" cx="1208100"/>
          </a:xfrm>
          <a:prstGeom prst="rect">
            <a:avLst/>
          </a:prstGeom>
          <a:solidFill>
            <a:schemeClr val="accen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text</a:t>
            </a:r>
          </a:p>
        </p:txBody>
      </p:sp>
      <p:sp>
        <p:nvSpPr>
          <p:cNvPr id="541" name="Shape 541"/>
          <p:cNvSpPr/>
          <p:nvPr/>
        </p:nvSpPr>
        <p:spPr>
          <a:xfrm>
            <a:off y="3807525" x="1065325"/>
            <a:ext cy="591900" cx="7621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800" lang="en">
                <a:solidFill>
                  <a:srgbClr val="008000"/>
                </a:solidFill>
                <a:latin typeface="Consolas"/>
                <a:ea typeface="Consolas"/>
                <a:cs typeface="Consolas"/>
                <a:sym typeface="Consolas"/>
              </a:rPr>
              <a:t>d14a028c2a3a2bc9476102bb288234c415a2b01f828ea62ac5b3e42f</a:t>
            </a:r>
          </a:p>
        </p:txBody>
      </p:sp>
      <p:cxnSp>
        <p:nvCxnSpPr>
          <p:cNvPr id="542" name="Shape 542"/>
          <p:cNvCxnSpPr>
            <a:endCxn id="541" idx="0"/>
          </p:cNvCxnSpPr>
          <p:nvPr/>
        </p:nvCxnSpPr>
        <p:spPr>
          <a:xfrm>
            <a:off y="2998724" x="4409274"/>
            <a:ext cy="808800" cx="4668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y="0" x="0"/>
          <a:ext cy="0" cx="0"/>
          <a:chOff y="0" x="0"/>
          <a:chExt cy="0" cx="0"/>
        </a:xfrm>
      </p:grpSpPr>
      <p:sp>
        <p:nvSpPr>
          <p:cNvPr id="547" name="Shape 547"/>
          <p:cNvSpPr/>
          <p:nvPr/>
        </p:nvSpPr>
        <p:spPr>
          <a:xfrm rot="-5400000">
            <a:off y="1721764" x="3785790"/>
            <a:ext cy="787200" cx="1781400"/>
          </a:xfrm>
          <a:prstGeom prst="rect">
            <a:avLst/>
          </a:prstGeom>
          <a:solidFill>
            <a:schemeClr val="accent4"/>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r" rtl="0" lvl="0">
              <a:spcBef>
                <a:spcPts val="0"/>
              </a:spcBef>
              <a:buNone/>
            </a:pPr>
            <a:r>
              <a:rPr sz="1000" lang="en"/>
              <a:t>CPU</a:t>
            </a:r>
          </a:p>
        </p:txBody>
      </p:sp>
      <p:sp>
        <p:nvSpPr>
          <p:cNvPr id="548" name="Shape 548"/>
          <p:cNvSpPr txBox="1"/>
          <p:nvPr>
            <p:ph type="title"/>
          </p:nvPr>
        </p:nvSpPr>
        <p:spPr>
          <a:xfrm>
            <a:off y="358378" x="457200"/>
            <a:ext cy="857400" cx="8229600"/>
          </a:xfrm>
          <a:prstGeom prst="rect">
            <a:avLst/>
          </a:prstGeom>
        </p:spPr>
        <p:txBody>
          <a:bodyPr bIns="91425" rIns="91425" lIns="91425" tIns="91425" anchor="b" anchorCtr="0">
            <a:noAutofit/>
          </a:bodyPr>
          <a:lstStyle/>
          <a:p>
            <a:pPr rtl="0" lvl="0">
              <a:spcBef>
                <a:spcPts val="0"/>
              </a:spcBef>
              <a:buNone/>
            </a:pPr>
            <a:r>
              <a:rPr lang="en"/>
              <a:t>Taint Analysis </a:t>
            </a:r>
            <a:br>
              <a:rPr lang="en"/>
            </a:br>
            <a:r>
              <a:rPr lang="en"/>
              <a:t>(For Differential Cryptanalysis)</a:t>
            </a:r>
          </a:p>
        </p:txBody>
      </p:sp>
      <p:sp>
        <p:nvSpPr>
          <p:cNvPr id="549" name="Shape 549"/>
          <p:cNvSpPr txBox="1"/>
          <p:nvPr>
            <p:ph idx="1" type="body"/>
          </p:nvPr>
        </p:nvSpPr>
        <p:spPr>
          <a:xfrm>
            <a:off y="1200150" x="454353"/>
            <a:ext cy="2015400" cx="4451699"/>
          </a:xfrm>
          <a:prstGeom prst="rect">
            <a:avLst/>
          </a:prstGeom>
        </p:spPr>
        <p:txBody>
          <a:bodyPr bIns="91425" rIns="91425" lIns="91425" tIns="91425" anchor="t" anchorCtr="0">
            <a:noAutofit/>
          </a:bodyPr>
          <a:lstStyle/>
          <a:p>
            <a:pPr rtl="0" lvl="0">
              <a:spcBef>
                <a:spcPts val="0"/>
              </a:spcBef>
              <a:buNone/>
            </a:pPr>
            <a:r>
              <a:rPr lang="en"/>
              <a:t> </a:t>
            </a:r>
          </a:p>
        </p:txBody>
      </p:sp>
      <p:sp>
        <p:nvSpPr>
          <p:cNvPr id="550" name="Shape 550"/>
          <p:cNvSpPr/>
          <p:nvPr/>
        </p:nvSpPr>
        <p:spPr>
          <a:xfrm>
            <a:off y="1344775" x="105100"/>
            <a:ext cy="463799" cx="1115099"/>
          </a:xfrm>
          <a:prstGeom prst="roundRect">
            <a:avLst>
              <a:gd fmla="val 16667" name="adj"/>
            </a:avLst>
          </a:prstGeom>
          <a:solidFill>
            <a:srgbClr val="E0666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HELL</a:t>
            </a:r>
            <a:r>
              <a:rPr u="sng" lang="en"/>
              <a:t>X</a:t>
            </a:r>
            <a:r>
              <a:rPr lang="en"/>
              <a:t> WORLD</a:t>
            </a:r>
          </a:p>
        </p:txBody>
      </p:sp>
      <p:sp>
        <p:nvSpPr>
          <p:cNvPr id="551" name="Shape 551"/>
          <p:cNvSpPr/>
          <p:nvPr/>
        </p:nvSpPr>
        <p:spPr>
          <a:xfrm>
            <a:off y="1222802" x="1914777"/>
            <a:ext cy="197400" cx="1208100"/>
          </a:xfrm>
          <a:prstGeom prst="rect">
            <a:avLst/>
          </a:prstGeom>
          <a:solidFill>
            <a:schemeClr val="dk1"/>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solidFill>
                  <a:srgbClr val="FFFFFF"/>
                </a:solidFill>
              </a:rPr>
              <a:t>System</a:t>
            </a:r>
          </a:p>
        </p:txBody>
      </p:sp>
      <p:sp>
        <p:nvSpPr>
          <p:cNvPr id="552" name="Shape 552"/>
          <p:cNvSpPr/>
          <p:nvPr/>
        </p:nvSpPr>
        <p:spPr>
          <a:xfrm>
            <a:off y="1428901" x="1914777"/>
            <a:ext cy="705900" cx="1208100"/>
          </a:xfrm>
          <a:prstGeom prst="rect">
            <a:avLst/>
          </a:prstGeom>
          <a:solidFill>
            <a:schemeClr val="accent1"/>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STACK</a:t>
            </a:r>
          </a:p>
        </p:txBody>
      </p:sp>
      <p:sp>
        <p:nvSpPr>
          <p:cNvPr id="553" name="Shape 553"/>
          <p:cNvSpPr/>
          <p:nvPr/>
        </p:nvSpPr>
        <p:spPr>
          <a:xfrm>
            <a:off y="2129640" x="1914777"/>
            <a:ext cy="280200" cx="1208100"/>
          </a:xfrm>
          <a:prstGeom prst="rect">
            <a:avLst/>
          </a:prstGeom>
          <a:solidFill>
            <a:schemeClr val="accen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Shared Libraries</a:t>
            </a:r>
          </a:p>
        </p:txBody>
      </p:sp>
      <p:sp>
        <p:nvSpPr>
          <p:cNvPr id="554" name="Shape 554"/>
          <p:cNvSpPr/>
          <p:nvPr/>
        </p:nvSpPr>
        <p:spPr>
          <a:xfrm>
            <a:off y="2418180" x="1914777"/>
            <a:ext cy="463799" cx="1208100"/>
          </a:xfrm>
          <a:prstGeom prst="rect">
            <a:avLst/>
          </a:prstGeom>
          <a:solidFill>
            <a:schemeClr val="accent1"/>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HEAP</a:t>
            </a:r>
          </a:p>
        </p:txBody>
      </p:sp>
      <p:cxnSp>
        <p:nvCxnSpPr>
          <p:cNvPr id="555" name="Shape 555"/>
          <p:cNvCxnSpPr>
            <a:stCxn id="550" idx="3"/>
            <a:endCxn id="552" idx="1"/>
          </p:cNvCxnSpPr>
          <p:nvPr/>
        </p:nvCxnSpPr>
        <p:spPr>
          <a:xfrm>
            <a:off y="1576674" x="1220199"/>
            <a:ext cy="205200" cx="694500"/>
          </a:xfrm>
          <a:prstGeom prst="straightConnector1">
            <a:avLst/>
          </a:prstGeom>
          <a:noFill/>
          <a:ln w="19050" cap="flat">
            <a:solidFill>
              <a:schemeClr val="dk2"/>
            </a:solidFill>
            <a:prstDash val="solid"/>
            <a:round/>
            <a:headEnd w="lg" len="lg" type="none"/>
            <a:tailEnd w="lg" len="lg" type="triangle"/>
          </a:ln>
        </p:spPr>
      </p:cxnSp>
      <p:cxnSp>
        <p:nvCxnSpPr>
          <p:cNvPr id="556" name="Shape 556"/>
          <p:cNvCxnSpPr>
            <a:stCxn id="550" idx="3"/>
            <a:endCxn id="554" idx="1"/>
          </p:cNvCxnSpPr>
          <p:nvPr/>
        </p:nvCxnSpPr>
        <p:spPr>
          <a:xfrm>
            <a:off y="1576674" x="1220199"/>
            <a:ext cy="1073400" cx="694500"/>
          </a:xfrm>
          <a:prstGeom prst="straightConnector1">
            <a:avLst/>
          </a:prstGeom>
          <a:noFill/>
          <a:ln w="19050" cap="flat">
            <a:solidFill>
              <a:schemeClr val="dk2"/>
            </a:solidFill>
            <a:prstDash val="solid"/>
            <a:round/>
            <a:headEnd w="lg" len="lg" type="none"/>
            <a:tailEnd w="lg" len="lg" type="triangle"/>
          </a:ln>
        </p:spPr>
      </p:cxnSp>
      <p:sp>
        <p:nvSpPr>
          <p:cNvPr id="557" name="Shape 557"/>
          <p:cNvSpPr/>
          <p:nvPr/>
        </p:nvSpPr>
        <p:spPr>
          <a:xfrm rot="-5400000">
            <a:off y="2239264" x="3831690"/>
            <a:ext cy="315600" cx="1217999"/>
          </a:xfrm>
          <a:prstGeom prst="rect">
            <a:avLst/>
          </a:prstGeom>
          <a:solidFill>
            <a:schemeClr val="accent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u="sng" b="1" sz="1000" lang="en"/>
              <a:t>REGISTERS</a:t>
            </a:r>
          </a:p>
        </p:txBody>
      </p:sp>
      <p:cxnSp>
        <p:nvCxnSpPr>
          <p:cNvPr id="558" name="Shape 558"/>
          <p:cNvCxnSpPr>
            <a:stCxn id="552" idx="3"/>
          </p:cNvCxnSpPr>
          <p:nvPr/>
        </p:nvCxnSpPr>
        <p:spPr>
          <a:xfrm>
            <a:off y="1781851" x="3122877"/>
            <a:ext cy="341400" cx="1115100"/>
          </a:xfrm>
          <a:prstGeom prst="straightConnector1">
            <a:avLst/>
          </a:prstGeom>
          <a:noFill/>
          <a:ln w="19050" cap="flat">
            <a:solidFill>
              <a:schemeClr val="dk2"/>
            </a:solidFill>
            <a:prstDash val="solid"/>
            <a:round/>
            <a:headEnd w="lg" len="lg" type="none"/>
            <a:tailEnd w="lg" len="lg" type="triangle"/>
          </a:ln>
        </p:spPr>
      </p:cxnSp>
      <p:cxnSp>
        <p:nvCxnSpPr>
          <p:cNvPr id="559" name="Shape 559"/>
          <p:cNvCxnSpPr>
            <a:stCxn id="554" idx="3"/>
          </p:cNvCxnSpPr>
          <p:nvPr/>
        </p:nvCxnSpPr>
        <p:spPr>
          <a:xfrm>
            <a:off y="2650080" x="3122877"/>
            <a:ext cy="19200" cx="1033800"/>
          </a:xfrm>
          <a:prstGeom prst="straightConnector1">
            <a:avLst/>
          </a:prstGeom>
          <a:noFill/>
          <a:ln w="19050" cap="flat">
            <a:solidFill>
              <a:schemeClr val="dk2"/>
            </a:solidFill>
            <a:prstDash val="solid"/>
            <a:round/>
            <a:headEnd w="lg" len="lg" type="none"/>
            <a:tailEnd w="lg" len="lg" type="triangle"/>
          </a:ln>
        </p:spPr>
      </p:cxnSp>
      <p:sp>
        <p:nvSpPr>
          <p:cNvPr id="560" name="Shape 560"/>
          <p:cNvSpPr txBox="1"/>
          <p:nvPr/>
        </p:nvSpPr>
        <p:spPr>
          <a:xfrm>
            <a:off y="1881171" x="3483160"/>
            <a:ext cy="1451999" cx="1115099"/>
          </a:xfrm>
          <a:prstGeom prst="rect">
            <a:avLst/>
          </a:prstGeom>
          <a:noFill/>
          <a:ln>
            <a:noFill/>
          </a:ln>
        </p:spPr>
        <p:txBody>
          <a:bodyPr bIns="91425" rIns="91425" lIns="91425" tIns="91425" anchor="t" anchorCtr="0">
            <a:noAutofit/>
          </a:bodyPr>
          <a:lstStyle/>
          <a:p>
            <a:pPr rtl="0" lvl="0">
              <a:spcBef>
                <a:spcPts val="0"/>
              </a:spcBef>
              <a:buNone/>
            </a:pPr>
            <a:r>
              <a:rPr sz="1800" lang="en"/>
              <a:t>?</a:t>
            </a:r>
          </a:p>
        </p:txBody>
      </p:sp>
      <p:sp>
        <p:nvSpPr>
          <p:cNvPr id="561" name="Shape 561"/>
          <p:cNvSpPr/>
          <p:nvPr/>
        </p:nvSpPr>
        <p:spPr>
          <a:xfrm>
            <a:off y="2871599" x="1914777"/>
            <a:ext cy="205200" cx="1208100"/>
          </a:xfrm>
          <a:prstGeom prst="rect">
            <a:avLst/>
          </a:prstGeom>
          <a:solidFill>
            <a:schemeClr val="accen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Data</a:t>
            </a:r>
          </a:p>
        </p:txBody>
      </p:sp>
      <p:sp>
        <p:nvSpPr>
          <p:cNvPr id="562" name="Shape 562"/>
          <p:cNvSpPr/>
          <p:nvPr/>
        </p:nvSpPr>
        <p:spPr>
          <a:xfrm>
            <a:off y="3077699" x="1914777"/>
            <a:ext cy="280200" cx="1208100"/>
          </a:xfrm>
          <a:prstGeom prst="rect">
            <a:avLst/>
          </a:prstGeom>
          <a:solidFill>
            <a:schemeClr val="accen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text</a:t>
            </a:r>
          </a:p>
        </p:txBody>
      </p:sp>
      <p:sp>
        <p:nvSpPr>
          <p:cNvPr id="563" name="Shape 563"/>
          <p:cNvSpPr/>
          <p:nvPr/>
        </p:nvSpPr>
        <p:spPr>
          <a:xfrm>
            <a:off y="3807525" x="1065325"/>
            <a:ext cy="591900" cx="7621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800" lang="en">
                <a:solidFill>
                  <a:srgbClr val="008000"/>
                </a:solidFill>
                <a:latin typeface="Consolas"/>
                <a:ea typeface="Consolas"/>
                <a:cs typeface="Consolas"/>
                <a:sym typeface="Consolas"/>
              </a:rPr>
              <a:t>d</a:t>
            </a:r>
            <a:r>
              <a:rPr sz="1800" lang="en">
                <a:solidFill>
                  <a:srgbClr val="FF0000"/>
                </a:solidFill>
                <a:latin typeface="Consolas"/>
                <a:ea typeface="Consolas"/>
                <a:cs typeface="Consolas"/>
                <a:sym typeface="Consolas"/>
              </a:rPr>
              <a:t>1</a:t>
            </a:r>
            <a:r>
              <a:rPr sz="1800" lang="en">
                <a:solidFill>
                  <a:srgbClr val="008000"/>
                </a:solidFill>
                <a:latin typeface="Consolas"/>
                <a:ea typeface="Consolas"/>
                <a:cs typeface="Consolas"/>
                <a:sym typeface="Consolas"/>
              </a:rPr>
              <a:t>4a028c2a3a2</a:t>
            </a:r>
            <a:r>
              <a:rPr sz="1800" lang="en">
                <a:solidFill>
                  <a:srgbClr val="FF0000"/>
                </a:solidFill>
                <a:latin typeface="Consolas"/>
                <a:ea typeface="Consolas"/>
                <a:cs typeface="Consolas"/>
                <a:sym typeface="Consolas"/>
              </a:rPr>
              <a:t>bc</a:t>
            </a:r>
            <a:r>
              <a:rPr sz="1800" lang="en">
                <a:solidFill>
                  <a:srgbClr val="008000"/>
                </a:solidFill>
                <a:latin typeface="Consolas"/>
                <a:ea typeface="Consolas"/>
                <a:cs typeface="Consolas"/>
                <a:sym typeface="Consolas"/>
              </a:rPr>
              <a:t>9476102bb2</a:t>
            </a:r>
            <a:r>
              <a:rPr sz="1800" lang="en">
                <a:solidFill>
                  <a:srgbClr val="FF0000"/>
                </a:solidFill>
                <a:latin typeface="Consolas"/>
                <a:ea typeface="Consolas"/>
                <a:cs typeface="Consolas"/>
                <a:sym typeface="Consolas"/>
              </a:rPr>
              <a:t>8</a:t>
            </a:r>
            <a:r>
              <a:rPr sz="1800" lang="en">
                <a:solidFill>
                  <a:srgbClr val="008000"/>
                </a:solidFill>
                <a:latin typeface="Consolas"/>
                <a:ea typeface="Consolas"/>
                <a:cs typeface="Consolas"/>
                <a:sym typeface="Consolas"/>
              </a:rPr>
              <a:t>8234c415a2b01f</a:t>
            </a:r>
            <a:r>
              <a:rPr sz="1800" lang="en">
                <a:solidFill>
                  <a:srgbClr val="FF0000"/>
                </a:solidFill>
                <a:latin typeface="Consolas"/>
                <a:ea typeface="Consolas"/>
                <a:cs typeface="Consolas"/>
                <a:sym typeface="Consolas"/>
              </a:rPr>
              <a:t>8</a:t>
            </a:r>
            <a:r>
              <a:rPr sz="1800" lang="en">
                <a:solidFill>
                  <a:srgbClr val="008000"/>
                </a:solidFill>
                <a:latin typeface="Consolas"/>
                <a:ea typeface="Consolas"/>
                <a:cs typeface="Consolas"/>
                <a:sym typeface="Consolas"/>
              </a:rPr>
              <a:t>28ea62ac</a:t>
            </a:r>
            <a:r>
              <a:rPr sz="1800" lang="en">
                <a:solidFill>
                  <a:srgbClr val="FF0000"/>
                </a:solidFill>
                <a:latin typeface="Consolas"/>
                <a:ea typeface="Consolas"/>
                <a:cs typeface="Consolas"/>
                <a:sym typeface="Consolas"/>
              </a:rPr>
              <a:t>5b3</a:t>
            </a:r>
            <a:r>
              <a:rPr sz="1800" lang="en">
                <a:solidFill>
                  <a:srgbClr val="008000"/>
                </a:solidFill>
                <a:latin typeface="Consolas"/>
                <a:ea typeface="Consolas"/>
                <a:cs typeface="Consolas"/>
                <a:sym typeface="Consolas"/>
              </a:rPr>
              <a:t>e42</a:t>
            </a:r>
            <a:r>
              <a:rPr sz="1800" lang="en">
                <a:solidFill>
                  <a:srgbClr val="FF0000"/>
                </a:solidFill>
                <a:latin typeface="Consolas"/>
                <a:ea typeface="Consolas"/>
                <a:cs typeface="Consolas"/>
                <a:sym typeface="Consolas"/>
              </a:rPr>
              <a:t>f</a:t>
            </a:r>
          </a:p>
        </p:txBody>
      </p:sp>
      <p:cxnSp>
        <p:nvCxnSpPr>
          <p:cNvPr id="564" name="Shape 564"/>
          <p:cNvCxnSpPr>
            <a:endCxn id="563" idx="0"/>
          </p:cNvCxnSpPr>
          <p:nvPr/>
        </p:nvCxnSpPr>
        <p:spPr>
          <a:xfrm>
            <a:off y="2998724" x="4409274"/>
            <a:ext cy="808800" cx="466800"/>
          </a:xfrm>
          <a:prstGeom prst="straightConnector1">
            <a:avLst/>
          </a:prstGeom>
          <a:noFill/>
          <a:ln w="19050" cap="flat">
            <a:solidFill>
              <a:schemeClr val="dk2"/>
            </a:solidFill>
            <a:prstDash val="solid"/>
            <a:round/>
            <a:headEnd w="lg" len="lg" type="none"/>
            <a:tailEnd w="lg" len="lg" type="triangle"/>
          </a:ln>
        </p:spPr>
      </p:cxnSp>
      <p:sp>
        <p:nvSpPr>
          <p:cNvPr id="565" name="Shape 565"/>
          <p:cNvSpPr txBox="1"/>
          <p:nvPr/>
        </p:nvSpPr>
        <p:spPr>
          <a:xfrm>
            <a:off y="1805125" x="5740900"/>
            <a:ext cy="1272599" cx="3067800"/>
          </a:xfrm>
          <a:prstGeom prst="rect">
            <a:avLst/>
          </a:prstGeom>
          <a:noFill/>
          <a:ln>
            <a:noFill/>
          </a:ln>
        </p:spPr>
        <p:txBody>
          <a:bodyPr bIns="91425" rIns="91425" lIns="91425" tIns="91425" anchor="t" anchorCtr="0">
            <a:noAutofit/>
          </a:bodyPr>
          <a:lstStyle/>
          <a:p>
            <a:pPr>
              <a:spcBef>
                <a:spcPts val="0"/>
              </a:spcBef>
              <a:buNone/>
            </a:pPr>
            <a:r>
              <a:rPr lang="en" i="1"/>
              <a:t>This is a toy example</a:t>
            </a: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9" name="Shape 569"/>
        <p:cNvGrpSpPr/>
        <p:nvPr/>
      </p:nvGrpSpPr>
      <p:grpSpPr>
        <a:xfrm>
          <a:off y="0" x="0"/>
          <a:ext cy="0" cx="0"/>
          <a:chOff y="0" x="0"/>
          <a:chExt cy="0" cx="0"/>
        </a:xfrm>
      </p:grpSpPr>
      <p:sp>
        <p:nvSpPr>
          <p:cNvPr id="570" name="Shape 57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Taint Analysis</a:t>
            </a:r>
          </a:p>
        </p:txBody>
      </p:sp>
      <p:sp>
        <p:nvSpPr>
          <p:cNvPr id="571" name="Shape 57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Partial writes / Full writes</a:t>
            </a:r>
          </a:p>
          <a:p>
            <a:pPr rtl="0" lvl="0" indent="-419100" marL="457200">
              <a:spcBef>
                <a:spcPts val="0"/>
              </a:spcBef>
              <a:buClr>
                <a:schemeClr val="dk2"/>
              </a:buClr>
              <a:buSzPct val="100000"/>
              <a:buFont typeface="Arial"/>
              <a:buChar char="●"/>
            </a:pPr>
            <a:r>
              <a:rPr lang="en"/>
              <a:t>operations like shifts, and, nand, ...</a:t>
            </a:r>
          </a:p>
          <a:p>
            <a:pPr rtl="0" lvl="1" indent="-381000" marL="914400">
              <a:spcBef>
                <a:spcPts val="0"/>
              </a:spcBef>
              <a:buClr>
                <a:schemeClr val="dk2"/>
              </a:buClr>
              <a:buSzPct val="80000"/>
              <a:buFont typeface="Courier New"/>
              <a:buChar char="o"/>
            </a:pPr>
            <a:r>
              <a:rPr lang="en"/>
              <a:t>ones that destroy information</a:t>
            </a:r>
          </a:p>
          <a:p>
            <a:pPr rtl="0" lvl="0">
              <a:spcBef>
                <a:spcPts val="0"/>
              </a:spcBef>
              <a:buNone/>
            </a:pPr>
            <a:r>
              <a:rPr lang="en"/>
              <a:t>Stop tracking taint when</a:t>
            </a:r>
          </a:p>
          <a:p>
            <a:pPr rtl="0" lvl="0" indent="-419100" marL="457200">
              <a:spcBef>
                <a:spcPts val="0"/>
              </a:spcBef>
              <a:buClr>
                <a:schemeClr val="dk2"/>
              </a:buClr>
              <a:buSzPct val="100000"/>
              <a:buFont typeface="Arial"/>
              <a:buChar char="●"/>
            </a:pPr>
            <a:r>
              <a:rPr lang="en"/>
              <a:t>variable overwritten by static /const value</a:t>
            </a:r>
          </a:p>
          <a:p>
            <a:pPr rtl="0" lvl="0" indent="-419100" marL="457200">
              <a:spcBef>
                <a:spcPts val="0"/>
              </a:spcBef>
              <a:buClr>
                <a:schemeClr val="dk2"/>
              </a:buClr>
              <a:buSzPct val="100000"/>
              <a:buFont typeface="Arial"/>
              <a:buChar char="●"/>
            </a:pPr>
            <a:r>
              <a:rPr lang="en"/>
              <a:t>var assigned from untainted ojbect</a:t>
            </a:r>
          </a:p>
          <a:p>
            <a:pPr rtl="0" lvl="0">
              <a:spcBef>
                <a:spcPts val="0"/>
              </a:spcBef>
              <a:buNone/>
            </a:pPr>
            <a:r>
              <a:t/>
            </a:r>
            <a:endParaRPr/>
          </a:p>
          <a:p>
            <a:pPr rtl="0" lvl="0">
              <a:spcBef>
                <a:spcPts val="0"/>
              </a:spcBef>
              <a:buNone/>
            </a:pPr>
            <a:r>
              <a:t/>
            </a:r>
            <a:endParaRPr/>
          </a:p>
          <a:p>
            <a:pPr lvl="0" indent="0" marL="0">
              <a:spcBef>
                <a:spcPts val="0"/>
              </a:spcBef>
              <a:buNone/>
            </a:pPr>
            <a:r>
              <a:t/>
            </a:r>
            <a:endParaRP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y="0" x="0"/>
          <a:ext cy="0" cx="0"/>
          <a:chOff y="0" x="0"/>
          <a:chExt cy="0" cx="0"/>
        </a:xfrm>
      </p:grpSpPr>
      <p:sp>
        <p:nvSpPr>
          <p:cNvPr id="576" name="Shape 57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Simple Taint Analysis</a:t>
            </a:r>
          </a:p>
        </p:txBody>
      </p:sp>
      <p:sp>
        <p:nvSpPr>
          <p:cNvPr id="577" name="Shape 57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User inputs are non-repeating patterns:</a:t>
            </a:r>
          </a:p>
          <a:p>
            <a:pPr rtl="0" lvl="0">
              <a:lnSpc>
                <a:spcPct val="110000"/>
              </a:lnSpc>
              <a:spcBef>
                <a:spcPts val="0"/>
              </a:spcBef>
              <a:buClr>
                <a:srgbClr val="000000"/>
              </a:buClr>
              <a:buSzPct val="36666"/>
              <a:buFont typeface="Arial"/>
              <a:buNone/>
            </a:pPr>
            <a:r>
              <a:rPr lang="en"/>
              <a:t>Aa0Aa1Aa2Aa3Aa4Aa5Aa6Aa7Aa8Aa9Ab0Ab1Ab2Ab3Ab4Ab5Ab6Ab7Ab8Ab9Ac0Ac1Ac2Ac3Ac4Ac5Ac6Ac7Ac8Ac9Ad0Ad1Ad2Ad3Ad4Ad5Ad6Ad7Ad8Ad9Ae0Ae1Ae2Ae3Ae4Ae5Ae6Ae7Ae8Ae9Af0Af1Af2Af3Af4Af5Af6Af7Af8Af9Ag0Ag1Ag2Ag3Ag4Ag5...</a:t>
            </a:r>
          </a:p>
          <a:p>
            <a:pPr>
              <a:spcBef>
                <a:spcPts val="0"/>
              </a:spcBef>
              <a:buNone/>
            </a:pPr>
            <a:r>
              <a:t/>
            </a:r>
            <a:endParaRP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1" name="Shape 581"/>
        <p:cNvGrpSpPr/>
        <p:nvPr/>
      </p:nvGrpSpPr>
      <p:grpSpPr>
        <a:xfrm>
          <a:off y="0" x="0"/>
          <a:ext cy="0" cx="0"/>
          <a:chOff y="0" x="0"/>
          <a:chExt cy="0" cx="0"/>
        </a:xfrm>
      </p:grpSpPr>
      <p:sp>
        <p:nvSpPr>
          <p:cNvPr id="582" name="Shape 58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Simple Taint Analysis</a:t>
            </a:r>
          </a:p>
        </p:txBody>
      </p:sp>
      <p:sp>
        <p:nvSpPr>
          <p:cNvPr id="583" name="Shape 58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Check if registers at crash contain any of these patterns(</a:t>
            </a:r>
            <a:r>
              <a:rPr u="sng" b="1" lang="en">
                <a:solidFill>
                  <a:schemeClr val="accent4"/>
                </a:solidFill>
              </a:rPr>
              <a:t>ENDIANNESS MATTERS HERE!</a:t>
            </a:r>
            <a:r>
              <a:rPr lang="en"/>
              <a:t>)</a:t>
            </a:r>
          </a:p>
          <a:p>
            <a:pPr rtl="0" lvl="0">
              <a:spcBef>
                <a:spcPts val="0"/>
              </a:spcBef>
              <a:buNone/>
            </a:pPr>
            <a:r>
              <a:rPr b="1" lang="en"/>
              <a:t>EIP </a:t>
            </a:r>
            <a:r>
              <a:rPr lang="en"/>
              <a:t>= 5Af6 (big endian)   f65A (little endian)</a:t>
            </a:r>
          </a:p>
          <a:p>
            <a:pPr rtl="0" lvl="0">
              <a:spcBef>
                <a:spcPts val="0"/>
              </a:spcBef>
              <a:buNone/>
            </a:pPr>
            <a:r>
              <a:rPr b="1" lang="en"/>
              <a:t>RIP</a:t>
            </a:r>
            <a:r>
              <a:rPr lang="en"/>
              <a:t> =  	Ag1Ag2Ag (big endian) </a:t>
            </a:r>
            <a:br>
              <a:rPr lang="en"/>
            </a:br>
            <a:r>
              <a:rPr lang="en"/>
              <a:t>		 	Agg21AAg (little endian (x86))</a:t>
            </a:r>
          </a:p>
          <a:p>
            <a:pPr>
              <a:spcBef>
                <a:spcPts val="0"/>
              </a:spcBef>
              <a:buNone/>
            </a:pPr>
            <a:r>
              <a:rPr lang="en"/>
              <a:t>If confused, see (</a:t>
            </a:r>
            <a:r>
              <a:rPr u="sng" lang="en">
                <a:solidFill>
                  <a:schemeClr val="hlink"/>
                </a:solidFill>
                <a:hlinkClick r:id="rId3"/>
              </a:rPr>
              <a:t>http://en.wikipedia.org/wiki/Endianness</a:t>
            </a:r>
            <a:r>
              <a:rPr lang="en"/>
              <a:t>)</a:t>
            </a:r>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7" name="Shape 587"/>
        <p:cNvGrpSpPr/>
        <p:nvPr/>
      </p:nvGrpSpPr>
      <p:grpSpPr>
        <a:xfrm>
          <a:off y="0" x="0"/>
          <a:ext cy="0" cx="0"/>
          <a:chOff y="0" x="0"/>
          <a:chExt cy="0" cx="0"/>
        </a:xfrm>
      </p:grpSpPr>
      <p:sp>
        <p:nvSpPr>
          <p:cNvPr id="588" name="Shape 588"/>
          <p:cNvSpPr/>
          <p:nvPr/>
        </p:nvSpPr>
        <p:spPr>
          <a:xfrm rot="-5400000">
            <a:off y="1721764" x="3785790"/>
            <a:ext cy="787200" cx="1781400"/>
          </a:xfrm>
          <a:prstGeom prst="rect">
            <a:avLst/>
          </a:prstGeom>
          <a:solidFill>
            <a:schemeClr val="accent4"/>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r" rtl="0" lvl="0">
              <a:spcBef>
                <a:spcPts val="0"/>
              </a:spcBef>
              <a:buNone/>
            </a:pPr>
            <a:r>
              <a:rPr sz="1000" lang="en"/>
              <a:t>CPU</a:t>
            </a:r>
          </a:p>
        </p:txBody>
      </p:sp>
      <p:sp>
        <p:nvSpPr>
          <p:cNvPr id="589" name="Shape 589"/>
          <p:cNvSpPr txBox="1"/>
          <p:nvPr>
            <p:ph type="title"/>
          </p:nvPr>
        </p:nvSpPr>
        <p:spPr>
          <a:xfrm>
            <a:off y="358378" x="457200"/>
            <a:ext cy="857400" cx="8229600"/>
          </a:xfrm>
          <a:prstGeom prst="rect">
            <a:avLst/>
          </a:prstGeom>
        </p:spPr>
        <p:txBody>
          <a:bodyPr bIns="91425" rIns="91425" lIns="91425" tIns="91425" anchor="b" anchorCtr="0">
            <a:noAutofit/>
          </a:bodyPr>
          <a:lstStyle/>
          <a:p>
            <a:pPr rtl="0" lvl="0">
              <a:spcBef>
                <a:spcPts val="0"/>
              </a:spcBef>
              <a:buNone/>
            </a:pPr>
            <a:r>
              <a:rPr lang="en"/>
              <a:t>Taint Analysis </a:t>
            </a:r>
            <a:br>
              <a:rPr lang="en"/>
            </a:br>
            <a:r>
              <a:rPr lang="en"/>
              <a:t>(For Differential Cryptanalysis)</a:t>
            </a:r>
          </a:p>
        </p:txBody>
      </p:sp>
      <p:sp>
        <p:nvSpPr>
          <p:cNvPr id="590" name="Shape 590"/>
          <p:cNvSpPr txBox="1"/>
          <p:nvPr>
            <p:ph idx="1" type="body"/>
          </p:nvPr>
        </p:nvSpPr>
        <p:spPr>
          <a:xfrm>
            <a:off y="1200150" x="454353"/>
            <a:ext cy="2015400" cx="4451699"/>
          </a:xfrm>
          <a:prstGeom prst="rect">
            <a:avLst/>
          </a:prstGeom>
        </p:spPr>
        <p:txBody>
          <a:bodyPr bIns="91425" rIns="91425" lIns="91425" tIns="91425" anchor="t" anchorCtr="0">
            <a:noAutofit/>
          </a:bodyPr>
          <a:lstStyle/>
          <a:p>
            <a:pPr rtl="0" lvl="0">
              <a:spcBef>
                <a:spcPts val="0"/>
              </a:spcBef>
              <a:buNone/>
            </a:pPr>
            <a:r>
              <a:rPr lang="en"/>
              <a:t> </a:t>
            </a:r>
          </a:p>
        </p:txBody>
      </p:sp>
      <p:sp>
        <p:nvSpPr>
          <p:cNvPr id="591" name="Shape 591"/>
          <p:cNvSpPr/>
          <p:nvPr/>
        </p:nvSpPr>
        <p:spPr>
          <a:xfrm>
            <a:off y="1344775" x="105100"/>
            <a:ext cy="463799" cx="1115099"/>
          </a:xfrm>
          <a:prstGeom prst="roundRect">
            <a:avLst>
              <a:gd fmla="val 16667" name="adj"/>
            </a:avLst>
          </a:prstGeom>
          <a:solidFill>
            <a:srgbClr val="E0666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HELL</a:t>
            </a:r>
            <a:r>
              <a:rPr u="sng" lang="en"/>
              <a:t>X</a:t>
            </a:r>
            <a:r>
              <a:rPr lang="en"/>
              <a:t> WORLD</a:t>
            </a:r>
          </a:p>
        </p:txBody>
      </p:sp>
      <p:sp>
        <p:nvSpPr>
          <p:cNvPr id="592" name="Shape 592"/>
          <p:cNvSpPr/>
          <p:nvPr/>
        </p:nvSpPr>
        <p:spPr>
          <a:xfrm>
            <a:off y="1222802" x="1914777"/>
            <a:ext cy="197400" cx="1208100"/>
          </a:xfrm>
          <a:prstGeom prst="rect">
            <a:avLst/>
          </a:prstGeom>
          <a:solidFill>
            <a:schemeClr val="dk1"/>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solidFill>
                  <a:srgbClr val="FFFFFF"/>
                </a:solidFill>
              </a:rPr>
              <a:t>System</a:t>
            </a:r>
          </a:p>
        </p:txBody>
      </p:sp>
      <p:sp>
        <p:nvSpPr>
          <p:cNvPr id="593" name="Shape 593"/>
          <p:cNvSpPr/>
          <p:nvPr/>
        </p:nvSpPr>
        <p:spPr>
          <a:xfrm>
            <a:off y="1428901" x="1914777"/>
            <a:ext cy="705900" cx="1208100"/>
          </a:xfrm>
          <a:prstGeom prst="rect">
            <a:avLst/>
          </a:prstGeom>
          <a:solidFill>
            <a:schemeClr val="accent1"/>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STACK</a:t>
            </a:r>
          </a:p>
        </p:txBody>
      </p:sp>
      <p:sp>
        <p:nvSpPr>
          <p:cNvPr id="594" name="Shape 594"/>
          <p:cNvSpPr/>
          <p:nvPr/>
        </p:nvSpPr>
        <p:spPr>
          <a:xfrm>
            <a:off y="2129640" x="1914777"/>
            <a:ext cy="280200" cx="1208100"/>
          </a:xfrm>
          <a:prstGeom prst="rect">
            <a:avLst/>
          </a:prstGeom>
          <a:solidFill>
            <a:schemeClr val="accen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Shared Libraries</a:t>
            </a:r>
          </a:p>
        </p:txBody>
      </p:sp>
      <p:sp>
        <p:nvSpPr>
          <p:cNvPr id="595" name="Shape 595"/>
          <p:cNvSpPr/>
          <p:nvPr/>
        </p:nvSpPr>
        <p:spPr>
          <a:xfrm>
            <a:off y="2418180" x="1914777"/>
            <a:ext cy="463799" cx="1208100"/>
          </a:xfrm>
          <a:prstGeom prst="rect">
            <a:avLst/>
          </a:prstGeom>
          <a:solidFill>
            <a:schemeClr val="accent1"/>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HEAP</a:t>
            </a:r>
          </a:p>
        </p:txBody>
      </p:sp>
      <p:cxnSp>
        <p:nvCxnSpPr>
          <p:cNvPr id="596" name="Shape 596"/>
          <p:cNvCxnSpPr>
            <a:stCxn id="591" idx="3"/>
            <a:endCxn id="593" idx="1"/>
          </p:cNvCxnSpPr>
          <p:nvPr/>
        </p:nvCxnSpPr>
        <p:spPr>
          <a:xfrm>
            <a:off y="1576674" x="1220199"/>
            <a:ext cy="205200" cx="694500"/>
          </a:xfrm>
          <a:prstGeom prst="straightConnector1">
            <a:avLst/>
          </a:prstGeom>
          <a:noFill/>
          <a:ln w="19050" cap="flat">
            <a:solidFill>
              <a:schemeClr val="dk2"/>
            </a:solidFill>
            <a:prstDash val="solid"/>
            <a:round/>
            <a:headEnd w="lg" len="lg" type="none"/>
            <a:tailEnd w="lg" len="lg" type="triangle"/>
          </a:ln>
        </p:spPr>
      </p:cxnSp>
      <p:cxnSp>
        <p:nvCxnSpPr>
          <p:cNvPr id="597" name="Shape 597"/>
          <p:cNvCxnSpPr>
            <a:stCxn id="591" idx="3"/>
            <a:endCxn id="595" idx="1"/>
          </p:cNvCxnSpPr>
          <p:nvPr/>
        </p:nvCxnSpPr>
        <p:spPr>
          <a:xfrm>
            <a:off y="1576674" x="1220199"/>
            <a:ext cy="1073400" cx="694500"/>
          </a:xfrm>
          <a:prstGeom prst="straightConnector1">
            <a:avLst/>
          </a:prstGeom>
          <a:noFill/>
          <a:ln w="19050" cap="flat">
            <a:solidFill>
              <a:schemeClr val="dk2"/>
            </a:solidFill>
            <a:prstDash val="solid"/>
            <a:round/>
            <a:headEnd w="lg" len="lg" type="none"/>
            <a:tailEnd w="lg" len="lg" type="triangle"/>
          </a:ln>
        </p:spPr>
      </p:cxnSp>
      <p:sp>
        <p:nvSpPr>
          <p:cNvPr id="598" name="Shape 598"/>
          <p:cNvSpPr/>
          <p:nvPr/>
        </p:nvSpPr>
        <p:spPr>
          <a:xfrm rot="-5400000">
            <a:off y="2239264" x="3831690"/>
            <a:ext cy="315600" cx="1217999"/>
          </a:xfrm>
          <a:prstGeom prst="rect">
            <a:avLst/>
          </a:prstGeom>
          <a:solidFill>
            <a:schemeClr val="accent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u="sng" b="1" sz="1000" lang="en"/>
              <a:t>REGISTERS</a:t>
            </a:r>
          </a:p>
        </p:txBody>
      </p:sp>
      <p:cxnSp>
        <p:nvCxnSpPr>
          <p:cNvPr id="599" name="Shape 599"/>
          <p:cNvCxnSpPr>
            <a:stCxn id="593" idx="3"/>
          </p:cNvCxnSpPr>
          <p:nvPr/>
        </p:nvCxnSpPr>
        <p:spPr>
          <a:xfrm>
            <a:off y="1781851" x="3122877"/>
            <a:ext cy="341400" cx="1115100"/>
          </a:xfrm>
          <a:prstGeom prst="straightConnector1">
            <a:avLst/>
          </a:prstGeom>
          <a:noFill/>
          <a:ln w="19050" cap="flat">
            <a:solidFill>
              <a:schemeClr val="dk2"/>
            </a:solidFill>
            <a:prstDash val="solid"/>
            <a:round/>
            <a:headEnd w="lg" len="lg" type="none"/>
            <a:tailEnd w="lg" len="lg" type="triangle"/>
          </a:ln>
        </p:spPr>
      </p:cxnSp>
      <p:cxnSp>
        <p:nvCxnSpPr>
          <p:cNvPr id="600" name="Shape 600"/>
          <p:cNvCxnSpPr>
            <a:stCxn id="595" idx="3"/>
          </p:cNvCxnSpPr>
          <p:nvPr/>
        </p:nvCxnSpPr>
        <p:spPr>
          <a:xfrm>
            <a:off y="2650080" x="3122877"/>
            <a:ext cy="19200" cx="1033800"/>
          </a:xfrm>
          <a:prstGeom prst="straightConnector1">
            <a:avLst/>
          </a:prstGeom>
          <a:noFill/>
          <a:ln w="19050" cap="flat">
            <a:solidFill>
              <a:schemeClr val="dk2"/>
            </a:solidFill>
            <a:prstDash val="solid"/>
            <a:round/>
            <a:headEnd w="lg" len="lg" type="none"/>
            <a:tailEnd w="lg" len="lg" type="triangle"/>
          </a:ln>
        </p:spPr>
      </p:cxnSp>
      <p:sp>
        <p:nvSpPr>
          <p:cNvPr id="601" name="Shape 601"/>
          <p:cNvSpPr txBox="1"/>
          <p:nvPr/>
        </p:nvSpPr>
        <p:spPr>
          <a:xfrm>
            <a:off y="1881171" x="3483160"/>
            <a:ext cy="1451999" cx="1115099"/>
          </a:xfrm>
          <a:prstGeom prst="rect">
            <a:avLst/>
          </a:prstGeom>
          <a:noFill/>
          <a:ln>
            <a:noFill/>
          </a:ln>
        </p:spPr>
        <p:txBody>
          <a:bodyPr bIns="91425" rIns="91425" lIns="91425" tIns="91425" anchor="t" anchorCtr="0">
            <a:noAutofit/>
          </a:bodyPr>
          <a:lstStyle/>
          <a:p>
            <a:pPr rtl="0" lvl="0">
              <a:spcBef>
                <a:spcPts val="0"/>
              </a:spcBef>
              <a:buNone/>
            </a:pPr>
            <a:r>
              <a:rPr sz="1800" lang="en"/>
              <a:t>?</a:t>
            </a:r>
          </a:p>
        </p:txBody>
      </p:sp>
      <p:sp>
        <p:nvSpPr>
          <p:cNvPr id="602" name="Shape 602"/>
          <p:cNvSpPr/>
          <p:nvPr/>
        </p:nvSpPr>
        <p:spPr>
          <a:xfrm>
            <a:off y="2871599" x="1914777"/>
            <a:ext cy="205200" cx="1208100"/>
          </a:xfrm>
          <a:prstGeom prst="rect">
            <a:avLst/>
          </a:prstGeom>
          <a:solidFill>
            <a:schemeClr val="accen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Data</a:t>
            </a:r>
          </a:p>
        </p:txBody>
      </p:sp>
      <p:sp>
        <p:nvSpPr>
          <p:cNvPr id="603" name="Shape 603"/>
          <p:cNvSpPr/>
          <p:nvPr/>
        </p:nvSpPr>
        <p:spPr>
          <a:xfrm>
            <a:off y="3077699" x="1914777"/>
            <a:ext cy="280200" cx="1208100"/>
          </a:xfrm>
          <a:prstGeom prst="rect">
            <a:avLst/>
          </a:prstGeom>
          <a:solidFill>
            <a:schemeClr val="accen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000" lang="en"/>
              <a:t>text</a:t>
            </a:r>
          </a:p>
        </p:txBody>
      </p:sp>
      <p:sp>
        <p:nvSpPr>
          <p:cNvPr id="604" name="Shape 604"/>
          <p:cNvSpPr/>
          <p:nvPr/>
        </p:nvSpPr>
        <p:spPr>
          <a:xfrm>
            <a:off y="3807525" x="1065325"/>
            <a:ext cy="591900" cx="7621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sz="1800" lang="en">
                <a:solidFill>
                  <a:srgbClr val="008000"/>
                </a:solidFill>
                <a:latin typeface="Consolas"/>
                <a:ea typeface="Consolas"/>
                <a:cs typeface="Consolas"/>
                <a:sym typeface="Consolas"/>
              </a:rPr>
              <a:t>d</a:t>
            </a:r>
            <a:r>
              <a:rPr sz="1800" lang="en">
                <a:solidFill>
                  <a:srgbClr val="FF0000"/>
                </a:solidFill>
                <a:latin typeface="Consolas"/>
                <a:ea typeface="Consolas"/>
                <a:cs typeface="Consolas"/>
                <a:sym typeface="Consolas"/>
              </a:rPr>
              <a:t>1</a:t>
            </a:r>
            <a:r>
              <a:rPr sz="1800" lang="en">
                <a:solidFill>
                  <a:srgbClr val="008000"/>
                </a:solidFill>
                <a:latin typeface="Consolas"/>
                <a:ea typeface="Consolas"/>
                <a:cs typeface="Consolas"/>
                <a:sym typeface="Consolas"/>
              </a:rPr>
              <a:t>4a028c2a3a2</a:t>
            </a:r>
            <a:r>
              <a:rPr sz="1800" lang="en">
                <a:solidFill>
                  <a:srgbClr val="FF0000"/>
                </a:solidFill>
                <a:latin typeface="Consolas"/>
                <a:ea typeface="Consolas"/>
                <a:cs typeface="Consolas"/>
                <a:sym typeface="Consolas"/>
              </a:rPr>
              <a:t>bc</a:t>
            </a:r>
            <a:r>
              <a:rPr sz="1800" lang="en">
                <a:solidFill>
                  <a:srgbClr val="008000"/>
                </a:solidFill>
                <a:latin typeface="Consolas"/>
                <a:ea typeface="Consolas"/>
                <a:cs typeface="Consolas"/>
                <a:sym typeface="Consolas"/>
              </a:rPr>
              <a:t>9476102bb2</a:t>
            </a:r>
            <a:r>
              <a:rPr sz="1800" lang="en">
                <a:solidFill>
                  <a:srgbClr val="FF0000"/>
                </a:solidFill>
                <a:latin typeface="Consolas"/>
                <a:ea typeface="Consolas"/>
                <a:cs typeface="Consolas"/>
                <a:sym typeface="Consolas"/>
              </a:rPr>
              <a:t>8</a:t>
            </a:r>
            <a:r>
              <a:rPr sz="1800" lang="en">
                <a:solidFill>
                  <a:srgbClr val="008000"/>
                </a:solidFill>
                <a:latin typeface="Consolas"/>
                <a:ea typeface="Consolas"/>
                <a:cs typeface="Consolas"/>
                <a:sym typeface="Consolas"/>
              </a:rPr>
              <a:t>8234c415a2b01f</a:t>
            </a:r>
            <a:r>
              <a:rPr sz="1800" lang="en">
                <a:solidFill>
                  <a:srgbClr val="FF0000"/>
                </a:solidFill>
                <a:latin typeface="Consolas"/>
                <a:ea typeface="Consolas"/>
                <a:cs typeface="Consolas"/>
                <a:sym typeface="Consolas"/>
              </a:rPr>
              <a:t>8</a:t>
            </a:r>
            <a:r>
              <a:rPr sz="1800" lang="en">
                <a:solidFill>
                  <a:srgbClr val="008000"/>
                </a:solidFill>
                <a:latin typeface="Consolas"/>
                <a:ea typeface="Consolas"/>
                <a:cs typeface="Consolas"/>
                <a:sym typeface="Consolas"/>
              </a:rPr>
              <a:t>28ea62ac</a:t>
            </a:r>
            <a:r>
              <a:rPr sz="1800" lang="en">
                <a:solidFill>
                  <a:srgbClr val="FF0000"/>
                </a:solidFill>
                <a:latin typeface="Consolas"/>
                <a:ea typeface="Consolas"/>
                <a:cs typeface="Consolas"/>
                <a:sym typeface="Consolas"/>
              </a:rPr>
              <a:t>5b3</a:t>
            </a:r>
            <a:r>
              <a:rPr sz="1800" lang="en">
                <a:solidFill>
                  <a:srgbClr val="008000"/>
                </a:solidFill>
                <a:latin typeface="Consolas"/>
                <a:ea typeface="Consolas"/>
                <a:cs typeface="Consolas"/>
                <a:sym typeface="Consolas"/>
              </a:rPr>
              <a:t>e42</a:t>
            </a:r>
            <a:r>
              <a:rPr sz="1800" lang="en">
                <a:solidFill>
                  <a:srgbClr val="FF0000"/>
                </a:solidFill>
                <a:latin typeface="Consolas"/>
                <a:ea typeface="Consolas"/>
                <a:cs typeface="Consolas"/>
                <a:sym typeface="Consolas"/>
              </a:rPr>
              <a:t>f</a:t>
            </a:r>
          </a:p>
        </p:txBody>
      </p:sp>
      <p:cxnSp>
        <p:nvCxnSpPr>
          <p:cNvPr id="605" name="Shape 605"/>
          <p:cNvCxnSpPr>
            <a:endCxn id="604" idx="0"/>
          </p:cNvCxnSpPr>
          <p:nvPr/>
        </p:nvCxnSpPr>
        <p:spPr>
          <a:xfrm>
            <a:off y="2998724" x="4409274"/>
            <a:ext cy="808800" cx="466800"/>
          </a:xfrm>
          <a:prstGeom prst="straightConnector1">
            <a:avLst/>
          </a:prstGeom>
          <a:noFill/>
          <a:ln w="19050" cap="flat">
            <a:solidFill>
              <a:schemeClr val="dk2"/>
            </a:solidFill>
            <a:prstDash val="solid"/>
            <a:round/>
            <a:headEnd w="lg" len="lg" type="none"/>
            <a:tailEnd w="lg" len="lg" type="triangle"/>
          </a:ln>
        </p:spPr>
      </p:cxnSp>
      <p:sp>
        <p:nvSpPr>
          <p:cNvPr id="606" name="Shape 606"/>
          <p:cNvSpPr txBox="1"/>
          <p:nvPr/>
        </p:nvSpPr>
        <p:spPr>
          <a:xfrm>
            <a:off y="1805125" x="5740900"/>
            <a:ext cy="1272599" cx="3067800"/>
          </a:xfrm>
          <a:prstGeom prst="rect">
            <a:avLst/>
          </a:prstGeom>
          <a:noFill/>
          <a:ln>
            <a:noFill/>
          </a:ln>
        </p:spPr>
        <p:txBody>
          <a:bodyPr bIns="91425" rIns="91425" lIns="91425" tIns="91425" anchor="t" anchorCtr="0">
            <a:noAutofit/>
          </a:bodyPr>
          <a:lstStyle/>
          <a:p>
            <a:pPr rtl="0" lvl="0">
              <a:spcBef>
                <a:spcPts val="0"/>
              </a:spcBef>
              <a:buNone/>
            </a:pPr>
            <a:r>
              <a:rPr lang="en" i="1"/>
              <a:t>This is a toy example</a:t>
            </a: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0" name="Shape 610"/>
        <p:cNvGrpSpPr/>
        <p:nvPr/>
      </p:nvGrpSpPr>
      <p:grpSpPr>
        <a:xfrm>
          <a:off y="0" x="0"/>
          <a:ext cy="0" cx="0"/>
          <a:chOff y="0" x="0"/>
          <a:chExt cy="0" cx="0"/>
        </a:xfrm>
      </p:grpSpPr>
      <p:sp>
        <p:nvSpPr>
          <p:cNvPr id="611" name="Shape 61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Problem</a:t>
            </a:r>
          </a:p>
        </p:txBody>
      </p:sp>
      <p:sp>
        <p:nvSpPr>
          <p:cNvPr id="612" name="Shape 61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Patterns won’t work in all applications</a:t>
            </a:r>
          </a:p>
          <a:p>
            <a:pPr rtl="0" lvl="0" indent="-419100" marL="457200">
              <a:spcBef>
                <a:spcPts val="0"/>
              </a:spcBef>
              <a:buClr>
                <a:schemeClr val="dk2"/>
              </a:buClr>
              <a:buSzPct val="100000"/>
              <a:buFont typeface="Arial"/>
              <a:buChar char="●"/>
            </a:pPr>
            <a:r>
              <a:rPr lang="en"/>
              <a:t>method fails on any transforms of user input</a:t>
            </a:r>
          </a:p>
          <a:p>
            <a:pPr rtl="0" lvl="0" indent="-419100" marL="457200">
              <a:spcBef>
                <a:spcPts val="0"/>
              </a:spcBef>
              <a:buClr>
                <a:schemeClr val="dk2"/>
              </a:buClr>
              <a:buSzPct val="100000"/>
              <a:buFont typeface="Arial"/>
              <a:buChar char="●"/>
            </a:pPr>
            <a:r>
              <a:rPr lang="en"/>
              <a:t>encoding / decoding / expansion /etc…</a:t>
            </a:r>
          </a:p>
          <a:p>
            <a:pPr lvl="0">
              <a:spcBef>
                <a:spcPts val="0"/>
              </a:spcBef>
              <a:buNone/>
            </a:pPr>
            <a:r>
              <a:t/>
            </a:r>
            <a:endParaRPr/>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6" name="Shape 616"/>
        <p:cNvGrpSpPr/>
        <p:nvPr/>
      </p:nvGrpSpPr>
      <p:grpSpPr>
        <a:xfrm>
          <a:off y="0" x="0"/>
          <a:ext cy="0" cx="0"/>
          <a:chOff y="0" x="0"/>
          <a:chExt cy="0" cx="0"/>
        </a:xfrm>
      </p:grpSpPr>
      <p:sp>
        <p:nvSpPr>
          <p:cNvPr id="617" name="Shape 61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Questions?</a:t>
            </a:r>
          </a:p>
        </p:txBody>
      </p:sp>
      <p:sp>
        <p:nvSpPr>
          <p:cNvPr id="618" name="Shape 618"/>
          <p:cNvSpPr txBox="1"/>
          <p:nvPr>
            <p:ph idx="1" type="body"/>
          </p:nvPr>
        </p:nvSpPr>
        <p:spPr>
          <a:xfrm>
            <a:off y="1200150" x="457200"/>
            <a:ext cy="3725699" cx="3790199"/>
          </a:xfrm>
          <a:prstGeom prst="rect">
            <a:avLst/>
          </a:prstGeom>
        </p:spPr>
        <p:txBody>
          <a:bodyPr bIns="91425" rIns="91425" lIns="91425" tIns="91425" anchor="t" anchorCtr="0">
            <a:noAutofit/>
          </a:bodyPr>
          <a:lstStyle/>
          <a:p>
            <a:pPr rtl="0" lvl="0">
              <a:spcBef>
                <a:spcPts val="0"/>
              </a:spcBef>
              <a:buNone/>
            </a:pPr>
            <a:r>
              <a:rPr sz="1400" lang="en"/>
              <a:t>MORE NEXT TIME!!</a:t>
            </a:r>
          </a:p>
          <a:p>
            <a:pPr rtl="0" lvl="0">
              <a:lnSpc>
                <a:spcPct val="115000"/>
              </a:lnSpc>
              <a:spcBef>
                <a:spcPts val="0"/>
              </a:spcBef>
              <a:buNone/>
            </a:pPr>
            <a:r>
              <a:t/>
            </a:r>
            <a:endParaRPr sz="1400">
              <a:solidFill>
                <a:srgbClr val="FF0000"/>
              </a:solidFill>
              <a:latin typeface="Arial"/>
              <a:ea typeface="Arial"/>
              <a:cs typeface="Arial"/>
              <a:sym typeface="Arial"/>
            </a:endParaRPr>
          </a:p>
          <a:p>
            <a:pPr rtl="0" lvl="0">
              <a:lnSpc>
                <a:spcPct val="115000"/>
              </a:lnSpc>
              <a:spcBef>
                <a:spcPts val="0"/>
              </a:spcBef>
              <a:buNone/>
            </a:pPr>
            <a:r>
              <a:t/>
            </a:r>
            <a:endParaRPr sz="1400">
              <a:solidFill>
                <a:srgbClr val="FF0000"/>
              </a:solidFill>
              <a:latin typeface="Arial"/>
              <a:ea typeface="Arial"/>
              <a:cs typeface="Arial"/>
              <a:sym typeface="Arial"/>
            </a:endParaRPr>
          </a:p>
          <a:p>
            <a:pPr rtl="0" lvl="0">
              <a:lnSpc>
                <a:spcPct val="115000"/>
              </a:lnSpc>
              <a:spcBef>
                <a:spcPts val="0"/>
              </a:spcBef>
              <a:buNone/>
            </a:pPr>
            <a:r>
              <a:rPr sz="1400" lang="en">
                <a:solidFill>
                  <a:srgbClr val="FF0000"/>
                </a:solidFill>
                <a:latin typeface="Arial"/>
                <a:ea typeface="Arial"/>
                <a:cs typeface="Arial"/>
                <a:sym typeface="Arial"/>
              </a:rPr>
              <a:t>Read: Differential Testing for Software</a:t>
            </a:r>
            <a:br>
              <a:rPr sz="1400" lang="en">
                <a:solidFill>
                  <a:srgbClr val="FF0000"/>
                </a:solidFill>
                <a:latin typeface="Arial"/>
                <a:ea typeface="Arial"/>
                <a:cs typeface="Arial"/>
                <a:sym typeface="Arial"/>
              </a:rPr>
            </a:br>
            <a:r>
              <a:rPr sz="1400" lang="en">
                <a:solidFill>
                  <a:srgbClr val="FF0000"/>
                </a:solidFill>
                <a:latin typeface="Arial"/>
                <a:ea typeface="Arial"/>
                <a:cs typeface="Arial"/>
                <a:sym typeface="Arial"/>
              </a:rPr>
              <a:t>(</a:t>
            </a:r>
            <a:r>
              <a:rPr u="sng" sz="1400" lang="en">
                <a:solidFill>
                  <a:srgbClr val="1155CC"/>
                </a:solidFill>
                <a:latin typeface="Arial"/>
                <a:ea typeface="Arial"/>
                <a:cs typeface="Arial"/>
                <a:sym typeface="Arial"/>
                <a:hlinkClick r:id="rId3"/>
              </a:rPr>
              <a:t>http://www.cs.dartmouth.edu/~mckeeman/references/DifferentialTestingForSoftware.pdf</a:t>
            </a:r>
            <a:r>
              <a:rPr sz="1400" lang="en">
                <a:solidFill>
                  <a:srgbClr val="FF0000"/>
                </a:solidFill>
                <a:latin typeface="Arial"/>
                <a:ea typeface="Arial"/>
                <a:cs typeface="Arial"/>
                <a:sym typeface="Arial"/>
              </a:rPr>
              <a:t>)</a:t>
            </a:r>
          </a:p>
          <a:p>
            <a:pPr rtl="0" lvl="0">
              <a:lnSpc>
                <a:spcPct val="115000"/>
              </a:lnSpc>
              <a:spcBef>
                <a:spcPts val="0"/>
              </a:spcBef>
              <a:buNone/>
            </a:pPr>
            <a:r>
              <a:rPr sz="1400" lang="en">
                <a:solidFill>
                  <a:srgbClr val="FF0000"/>
                </a:solidFill>
                <a:latin typeface="Arial"/>
                <a:ea typeface="Arial"/>
                <a:cs typeface="Arial"/>
                <a:sym typeface="Arial"/>
              </a:rPr>
              <a:t>Read Adaptive Random Testing (</a:t>
            </a:r>
            <a:r>
              <a:rPr u="sng" sz="1400" lang="en">
                <a:solidFill>
                  <a:srgbClr val="1155CC"/>
                </a:solidFill>
                <a:latin typeface="Arial"/>
                <a:ea typeface="Arial"/>
                <a:cs typeface="Arial"/>
                <a:sym typeface="Arial"/>
                <a:hlinkClick r:id="rId4"/>
              </a:rPr>
              <a:t>http://www.utdallas.edu/~ewong/SYSM-6310/03-Lecture/02-ART-paper-01.pdf</a:t>
            </a:r>
            <a:r>
              <a:rPr sz="1400" lang="en">
                <a:solidFill>
                  <a:srgbClr val="FF0000"/>
                </a:solidFill>
                <a:latin typeface="Arial"/>
                <a:ea typeface="Arial"/>
                <a:cs typeface="Arial"/>
                <a:sym typeface="Arial"/>
              </a:rPr>
              <a:t>)</a:t>
            </a:r>
          </a:p>
          <a:p>
            <a:pPr rtl="0" lvl="0">
              <a:lnSpc>
                <a:spcPct val="115000"/>
              </a:lnSpc>
              <a:spcBef>
                <a:spcPts val="0"/>
              </a:spcBef>
              <a:buNone/>
            </a:pPr>
            <a:r>
              <a:rPr sz="1400" lang="en">
                <a:solidFill>
                  <a:srgbClr val="FF0000"/>
                </a:solidFill>
                <a:latin typeface="Arial"/>
                <a:ea typeface="Arial"/>
                <a:cs typeface="Arial"/>
                <a:sym typeface="Arial"/>
              </a:rPr>
              <a:t>Read: Attaching the Rocket to the Chainsaw</a:t>
            </a:r>
            <a:br>
              <a:rPr sz="1400" lang="en">
                <a:solidFill>
                  <a:srgbClr val="FF0000"/>
                </a:solidFill>
                <a:latin typeface="Arial"/>
                <a:ea typeface="Arial"/>
                <a:cs typeface="Arial"/>
                <a:sym typeface="Arial"/>
              </a:rPr>
            </a:br>
            <a:r>
              <a:rPr u="sng" sz="1400" lang="en">
                <a:solidFill>
                  <a:srgbClr val="1155CC"/>
                </a:solidFill>
                <a:latin typeface="Arial"/>
                <a:ea typeface="Arial"/>
                <a:cs typeface="Arial"/>
                <a:sym typeface="Arial"/>
                <a:hlinkClick r:id="rId5"/>
              </a:rPr>
              <a:t>https://www.cert.org/blogs/certcc/2013/09/putting_the_rocket_on_the_chai.html</a:t>
            </a:r>
          </a:p>
          <a:p>
            <a:pPr>
              <a:spcBef>
                <a:spcPts val="0"/>
              </a:spcBef>
              <a:buNone/>
            </a:pPr>
            <a:r>
              <a:t/>
            </a:r>
            <a:endParaRPr/>
          </a:p>
        </p:txBody>
      </p:sp>
      <p:pic>
        <p:nvPicPr>
          <p:cNvPr id="619" name="Shape 619"/>
          <p:cNvPicPr preferRelativeResize="0"/>
          <p:nvPr/>
        </p:nvPicPr>
        <p:blipFill>
          <a:blip r:embed="rId6">
            <a:alphaModFix/>
          </a:blip>
          <a:stretch>
            <a:fillRect/>
          </a:stretch>
        </p:blipFill>
        <p:spPr>
          <a:xfrm>
            <a:off y="0" x="4684317"/>
            <a:ext cy="5143500" cx="4459682"/>
          </a:xfrm>
          <a:prstGeom prst="rect">
            <a:avLst/>
          </a:prstGeom>
          <a:noFill/>
          <a:ln>
            <a:noFill/>
          </a:ln>
        </p:spPr>
      </p:pic>
      <p:pic>
        <p:nvPicPr>
          <p:cNvPr id="620" name="Shape 620"/>
          <p:cNvPicPr preferRelativeResize="0"/>
          <p:nvPr/>
        </p:nvPicPr>
        <p:blipFill>
          <a:blip r:embed="rId7">
            <a:alphaModFix/>
          </a:blip>
          <a:stretch>
            <a:fillRect/>
          </a:stretch>
        </p:blipFill>
        <p:spPr>
          <a:xfrm>
            <a:off y="-24650" x="4247425"/>
            <a:ext cy="5192800" cx="51928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In Reality</a:t>
            </a:r>
          </a:p>
        </p:txBody>
      </p:sp>
      <p:sp>
        <p:nvSpPr>
          <p:cNvPr id="79" name="Shape 7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All companies ship software that contains bugs</a:t>
            </a:r>
          </a:p>
          <a:p>
            <a:pPr rtl="0" lvl="0" indent="-419100" marL="457200">
              <a:spcBef>
                <a:spcPts val="0"/>
              </a:spcBef>
              <a:buClr>
                <a:schemeClr val="dk2"/>
              </a:buClr>
              <a:buSzPct val="100000"/>
              <a:buFont typeface="Arial"/>
              <a:buChar char="●"/>
            </a:pPr>
            <a:r>
              <a:rPr lang="en"/>
              <a:t>Most testing is not concerned with security </a:t>
            </a:r>
          </a:p>
          <a:p>
            <a:pPr rtl="0" lvl="1" indent="-381000" marL="914400">
              <a:spcBef>
                <a:spcPts val="0"/>
              </a:spcBef>
              <a:buClr>
                <a:schemeClr val="dk2"/>
              </a:buClr>
              <a:buSzPct val="80000"/>
              <a:buFont typeface="Courier New"/>
              <a:buChar char="o"/>
            </a:pPr>
            <a:r>
              <a:rPr lang="en"/>
              <a:t>across the spectrum / in general</a:t>
            </a:r>
          </a:p>
          <a:p>
            <a:pPr rtl="0" lvl="0" indent="-419100" marL="457200">
              <a:spcBef>
                <a:spcPts val="0"/>
              </a:spcBef>
              <a:buClr>
                <a:schemeClr val="dk2"/>
              </a:buClr>
              <a:buSzPct val="100000"/>
              <a:buFont typeface="Arial"/>
              <a:buChar char="●"/>
            </a:pPr>
            <a:r>
              <a:rPr lang="en"/>
              <a:t>Quantity of bugs vs Quality of bugs found…</a:t>
            </a:r>
          </a:p>
          <a:p>
            <a:pPr rtl="0" lvl="0" indent="-419100" marL="457200">
              <a:spcBef>
                <a:spcPts val="0"/>
              </a:spcBef>
              <a:buClr>
                <a:schemeClr val="dk2"/>
              </a:buClr>
              <a:buSzPct val="100000"/>
              <a:buFont typeface="Arial"/>
              <a:buChar char="●"/>
            </a:pPr>
            <a:r>
              <a:rPr lang="en"/>
              <a:t>Like security, Testing efforts aren’t appreciated if there is a major failure</a:t>
            </a:r>
          </a:p>
          <a:p>
            <a:pPr lvl="0" indent="0" marL="457200">
              <a:spcBef>
                <a:spcPts val="0"/>
              </a:spcBef>
              <a:buNone/>
            </a:pPr>
            <a:r>
              <a:t/>
            </a:r>
            <a:endParaRPr/>
          </a:p>
        </p:txBody>
      </p:sp>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4" name="Shape 624"/>
        <p:cNvGrpSpPr/>
        <p:nvPr/>
      </p:nvGrpSpPr>
      <p:grpSpPr>
        <a:xfrm>
          <a:off y="0" x="0"/>
          <a:ext cy="0" cx="0"/>
          <a:chOff y="0" x="0"/>
          <a:chExt cy="0" cx="0"/>
        </a:xfrm>
      </p:grpSpPr>
      <p:sp>
        <p:nvSpPr>
          <p:cNvPr id="625" name="Shape 62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t/>
            </a:r>
            <a:endParaRPr/>
          </a:p>
        </p:txBody>
      </p:sp>
      <p:sp>
        <p:nvSpPr>
          <p:cNvPr id="626" name="Shape 626"/>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u="sng" lang="en">
                <a:solidFill>
                  <a:schemeClr val="hlink"/>
                </a:solidFill>
                <a:latin typeface="Arial"/>
                <a:ea typeface="Arial"/>
                <a:cs typeface="Arial"/>
                <a:sym typeface="Arial"/>
                <a:hlinkClick r:id="rId3"/>
              </a:rPr>
              <a:t>http://blog.regehr.org/archives/1039</a:t>
            </a:r>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0" name="Shape 630"/>
        <p:cNvGrpSpPr/>
        <p:nvPr/>
      </p:nvGrpSpPr>
      <p:grpSpPr>
        <a:xfrm>
          <a:off y="0" x="0"/>
          <a:ext cy="0" cx="0"/>
          <a:chOff y="0" x="0"/>
          <a:chExt cy="0" cx="0"/>
        </a:xfrm>
      </p:grpSpPr>
      <p:sp>
        <p:nvSpPr>
          <p:cNvPr id="631" name="Shape 63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BFF</a:t>
            </a:r>
          </a:p>
        </p:txBody>
      </p:sp>
      <p:sp>
        <p:nvSpPr>
          <p:cNvPr id="632" name="Shape 63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Basic Fuzzing Framework (Linux / Mac)</a:t>
            </a:r>
          </a:p>
          <a:p>
            <a:pPr>
              <a:spcBef>
                <a:spcPts val="0"/>
              </a:spcBef>
              <a:buNone/>
            </a:pPr>
            <a:r>
              <a:rPr u="sng" lang="en">
                <a:solidFill>
                  <a:schemeClr val="hlink"/>
                </a:solidFill>
                <a:hlinkClick r:id="rId3"/>
              </a:rPr>
              <a:t>http://www.cert.org/vulnerability-analysis/tools/bff.cfm</a:t>
            </a:r>
            <a:r>
              <a:rPr lang="en"/>
              <a:t> </a:t>
            </a:r>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6" name="Shape 636"/>
        <p:cNvGrpSpPr/>
        <p:nvPr/>
      </p:nvGrpSpPr>
      <p:grpSpPr>
        <a:xfrm>
          <a:off y="0" x="0"/>
          <a:ext cy="0" cx="0"/>
          <a:chOff y="0" x="0"/>
          <a:chExt cy="0" cx="0"/>
        </a:xfrm>
      </p:grpSpPr>
      <p:sp>
        <p:nvSpPr>
          <p:cNvPr id="637" name="Shape 63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FOE</a:t>
            </a:r>
          </a:p>
        </p:txBody>
      </p:sp>
      <p:sp>
        <p:nvSpPr>
          <p:cNvPr id="638" name="Shape 63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Failure Observation Engine (Windows fuzzing)</a:t>
            </a:r>
          </a:p>
          <a:p>
            <a:pPr>
              <a:spcBef>
                <a:spcPts val="0"/>
              </a:spcBef>
              <a:buNone/>
            </a:pPr>
            <a:r>
              <a:rPr u="sng" lang="en">
                <a:solidFill>
                  <a:schemeClr val="hlink"/>
                </a:solidFill>
                <a:hlinkClick r:id="rId3"/>
              </a:rPr>
              <a:t>http://www.cert.org/vulnerability-analysis/tools/foe.cfm</a:t>
            </a:r>
            <a:r>
              <a:rPr lang="en"/>
              <a:t>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In Reality</a:t>
            </a:r>
          </a:p>
        </p:txBody>
      </p:sp>
      <p:sp>
        <p:nvSpPr>
          <p:cNvPr id="85" name="Shape 85"/>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You will always have bugs that you just cant reproduce</a:t>
            </a:r>
          </a:p>
        </p:txBody>
      </p:sp>
      <p:pic>
        <p:nvPicPr>
          <p:cNvPr id="86" name="Shape 86"/>
          <p:cNvPicPr preferRelativeResize="0"/>
          <p:nvPr/>
        </p:nvPicPr>
        <p:blipFill>
          <a:blip r:embed="rId3">
            <a:alphaModFix/>
          </a:blip>
          <a:stretch>
            <a:fillRect/>
          </a:stretch>
        </p:blipFill>
        <p:spPr>
          <a:xfrm>
            <a:off y="2141125" x="5902075"/>
            <a:ext cy="2784725" cx="278472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khaki">
  <a:themeElements>
    <a:clrScheme name="Custom 349">
      <a:dk1>
        <a:srgbClr val="262626"/>
      </a:dk1>
      <a:lt1>
        <a:srgbClr val="E6D6BD"/>
      </a:lt1>
      <a:dk2>
        <a:srgbClr val="535353"/>
      </a:dk2>
      <a:lt2>
        <a:srgbClr val="B4AD9E"/>
      </a:lt2>
      <a:accent1>
        <a:srgbClr val="ADB48E"/>
      </a:accent1>
      <a:accent2>
        <a:srgbClr val="867961"/>
      </a:accent2>
      <a:accent3>
        <a:srgbClr val="CBB680"/>
      </a:accent3>
      <a:accent4>
        <a:srgbClr val="78A3C0"/>
      </a:accent4>
      <a:accent5>
        <a:srgbClr val="C0AE91"/>
      </a:accent5>
      <a:accent6>
        <a:srgbClr val="668874"/>
      </a:accent6>
      <a:hlink>
        <a:srgbClr val="4B94B3"/>
      </a:hlink>
      <a:folHlink>
        <a:srgbClr val="414141"/>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