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Default Extension="gif" ContentType="image/gif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37.xml" ContentType="application/vnd.openxmlformats-officedocument.presentationml.slide+xml"/>
  <Override PartName="/ppt/slides/slide47.xml" ContentType="application/vnd.openxmlformats-officedocument.presentationml.slide+xml"/>
  <Override PartName="/ppt/slides/slide45.xml" ContentType="application/vnd.openxmlformats-officedocument.presentationml.slide+xml"/>
  <Override PartName="/ppt/slides/slide6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24.xml" ContentType="application/vnd.openxmlformats-officedocument.presentationml.slide+xml"/>
  <Override PartName="/ppt/slides/slide50.xml" ContentType="application/vnd.openxmlformats-officedocument.presentationml.slide+xml"/>
  <Override PartName="/ppt/slides/slide11.xml" ContentType="application/vnd.openxmlformats-officedocument.presentationml.slide+xml"/>
  <Override PartName="/ppt/slides/slide42.xml" ContentType="application/vnd.openxmlformats-officedocument.presentationml.slide+xml"/>
  <Override PartName="/ppt/slides/slide53.xml" ContentType="application/vnd.openxmlformats-officedocument.presentationml.slide+xml"/>
  <Override PartName="/ppt/slides/slide40.xml" ContentType="application/vnd.openxmlformats-officedocument.presentationml.slide+xml"/>
  <Override PartName="/ppt/slides/slide1.xml" ContentType="application/vnd.openxmlformats-officedocument.presentationml.slide+xml"/>
  <Override PartName="/ppt/slides/slide44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4.xml" ContentType="application/vnd.openxmlformats-officedocument.presentationml.slide+xml"/>
  <Override PartName="/ppt/slides/slide28.xml" ContentType="application/vnd.openxmlformats-officedocument.presentationml.slide+xml"/>
  <Override PartName="/ppt/slides/slide14.xml" ContentType="application/vnd.openxmlformats-officedocument.presentationml.slide+xml"/>
  <Override PartName="/ppt/slides/slide52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48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54.xml" ContentType="application/vnd.openxmlformats-officedocument.presentationml.slide+xml"/>
  <Override PartName="/ppt/slides/slide17.xml" ContentType="application/vnd.openxmlformats-officedocument.presentationml.slide+xml"/>
  <Override PartName="/ppt/slides/slide2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51.xml" ContentType="application/vnd.openxmlformats-officedocument.presentationml.slide+xml"/>
  <Override PartName="/ppt/slides/slide31.xml" ContentType="application/vnd.openxmlformats-officedocument.presentationml.slide+xml"/>
  <Override PartName="/ppt/slides/slide43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38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55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34.xml" Type="http://schemas.openxmlformats.org/officeDocument/2006/relationships/slide" Id="rId39"/><Relationship Target="slides/slide33.xml" Type="http://schemas.openxmlformats.org/officeDocument/2006/relationships/slide" Id="rId38"/><Relationship Target="slides/slide32.xml" Type="http://schemas.openxmlformats.org/officeDocument/2006/relationships/slide" Id="rId37"/><Relationship Target="slides/slide31.xml" Type="http://schemas.openxmlformats.org/officeDocument/2006/relationships/slide" Id="rId36"/><Relationship Target="slides/slide25.xml" Type="http://schemas.openxmlformats.org/officeDocument/2006/relationships/slide" Id="rId30"/><Relationship Target="slides/slide26.xml" Type="http://schemas.openxmlformats.org/officeDocument/2006/relationships/slide" Id="rId31"/><Relationship Target="slides/slide29.xml" Type="http://schemas.openxmlformats.org/officeDocument/2006/relationships/slide" Id="rId34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43.xml" Type="http://schemas.openxmlformats.org/officeDocument/2006/relationships/slide" Id="rId48"/><Relationship Target="slides/slide42.xml" Type="http://schemas.openxmlformats.org/officeDocument/2006/relationships/slide" Id="rId47"/><Relationship Target="slides/slide44.xml" Type="http://schemas.openxmlformats.org/officeDocument/2006/relationships/slide" Id="rId49"/><Relationship Target="presProps.xml" Type="http://schemas.openxmlformats.org/officeDocument/2006/relationships/presProps" Id="rId2"/><Relationship Target="theme/theme3.xml" Type="http://schemas.openxmlformats.org/officeDocument/2006/relationships/theme" Id="rId1"/><Relationship Target="slides/slide35.xml" Type="http://schemas.openxmlformats.org/officeDocument/2006/relationships/slide" Id="rId40"/><Relationship Target="slideMasters/slideMaster1.xml" Type="http://schemas.openxmlformats.org/officeDocument/2006/relationships/slideMaster" Id="rId4"/><Relationship Target="slides/slide36.xml" Type="http://schemas.openxmlformats.org/officeDocument/2006/relationships/slide" Id="rId41"/><Relationship Target="tableStyles.xml" Type="http://schemas.openxmlformats.org/officeDocument/2006/relationships/tableStyles" Id="rId3"/><Relationship Target="slides/slide37.xml" Type="http://schemas.openxmlformats.org/officeDocument/2006/relationships/slide" Id="rId42"/><Relationship Target="slides/slide38.xml" Type="http://schemas.openxmlformats.org/officeDocument/2006/relationships/slide" Id="rId43"/><Relationship Target="slides/slide39.xml" Type="http://schemas.openxmlformats.org/officeDocument/2006/relationships/slide" Id="rId44"/><Relationship Target="slides/slide40.xml" Type="http://schemas.openxmlformats.org/officeDocument/2006/relationships/slide" Id="rId45"/><Relationship Target="slides/slide41.xml" Type="http://schemas.openxmlformats.org/officeDocument/2006/relationships/slide" Id="rId46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Relationship Target="slides/slide53.xml" Type="http://schemas.openxmlformats.org/officeDocument/2006/relationships/slide" Id="rId58"/><Relationship Target="slides/slide54.xml" Type="http://schemas.openxmlformats.org/officeDocument/2006/relationships/slide" Id="rId59"/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52.xml" Type="http://schemas.openxmlformats.org/officeDocument/2006/relationships/slide" Id="rId57"/><Relationship Target="slides/slide51.xml" Type="http://schemas.openxmlformats.org/officeDocument/2006/relationships/slide" Id="rId56"/><Relationship Target="slides/slide50.xml" Type="http://schemas.openxmlformats.org/officeDocument/2006/relationships/slide" Id="rId55"/><Relationship Target="slides/slide49.xml" Type="http://schemas.openxmlformats.org/officeDocument/2006/relationships/slide" Id="rId54"/><Relationship Target="slides/slide48.xml" Type="http://schemas.openxmlformats.org/officeDocument/2006/relationships/slide" Id="rId53"/><Relationship Target="slides/slide47.xml" Type="http://schemas.openxmlformats.org/officeDocument/2006/relationships/slide" Id="rId52"/><Relationship Target="slides/slide46.xml" Type="http://schemas.openxmlformats.org/officeDocument/2006/relationships/slide" Id="rId51"/><Relationship Target="slides/slide45.xml" Type="http://schemas.openxmlformats.org/officeDocument/2006/relationships/slide" Id="rId50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slides/slide16.xml" Type="http://schemas.openxmlformats.org/officeDocument/2006/relationships/slide" Id="rId21"/><Relationship Target="slides/slide17.xml" Type="http://schemas.openxmlformats.org/officeDocument/2006/relationships/slide" Id="rId22"/><Relationship Target="slides/slide55.xml" Type="http://schemas.openxmlformats.org/officeDocument/2006/relationships/slide" Id="rId60"/><Relationship Target="slides/slide18.xml" Type="http://schemas.openxmlformats.org/officeDocument/2006/relationships/slide" Id="rId23"/><Relationship Target="slides/slide19.xml" Type="http://schemas.openxmlformats.org/officeDocument/2006/relationships/slide" Id="rId24"/><Relationship Target="slides/slide15.xml" Type="http://schemas.openxmlformats.org/officeDocument/2006/relationships/slide" Id="rId20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3" name="Shape 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1" name="Shape 1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7" name="Shape 1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3" name="Shape 1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9" name="Shape 1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6" name="Shape 1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0" name="Shape 2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8" name="Shape 2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6" name="Shape 2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5" name="Shape 2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5" name="Shape 2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2" name="Shape 2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7" name="Shape 2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6" name="Shape 2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2" name="Shape 2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9" name="Shape 2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7" name="Shape 3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6" name="Shape 3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3" name="Shape 3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9" name="Shape 3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5" name="Shape 3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1" name="Shape 3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8" name="Shape 3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4" name="Shape 3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5" name="Shape 35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3" name="Shape 3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4" name="Shape 36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0" name="Shape 3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1" name="Shape 37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7" name="Shape 3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8" name="Shape 37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3" name="Shape 3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4" name="Shape 38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9" name="Shape 3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0" name="Shape 39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5" name="Shape 3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6" name="Shape 39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2" name="Shape 4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3" name="Shape 40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8" name="Shape 4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9" name="Shape 40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4" name="Shape 4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5" name="Shape 41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0" name="Shape 4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1" name="Shape 42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7" name="Shape 4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8" name="Shape 42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6" name="Shape 4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7" name="Shape 45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58" name="Shape 4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2" name="Shape 4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3" name="Shape 46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64" name="Shape 4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8" name="Shape 4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9" name="Shape 46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70" name="Shape 4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4" name="Shape 4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5" name="Shape 47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76" name="Shape 4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0" name="Shape 4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1" name="Shape 48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82" name="Shape 4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6" name="Shape 4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7" name="Shape 48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88" name="Shape 4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2" name="Shape 4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3" name="Shape 49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94" name="Shape 4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8" name="Shape 4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9" name="Shape 49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00" name="Shape 5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4" name="Shape 5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5" name="Shape 50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06" name="Shape 5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0" name="Shape 5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1" name="Shape 51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12" name="Shape 5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6" name="Shape 5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7" name="Shape 51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18" name="Shape 5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/>
          <p:nvPr/>
        </p:nvSpPr>
        <p:spPr>
          <a:xfrm>
            <a:off y="0" x="0"/>
            <a:ext cy="4964100" cx="9144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ctrTitle"/>
          </p:nvPr>
        </p:nvSpPr>
        <p:spPr>
          <a:xfrm>
            <a:off y="1911984" x="391160"/>
            <a:ext cy="561899" cx="8351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SzPct val="100000"/>
              <a:buFont typeface="Tahoma"/>
              <a:buNone/>
              <a:defRPr strike="noStrike" u="none" b="0" cap="none" baseline="0" sz="3600" i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algn="ctr" rtl="0">
              <a:spcBef>
                <a:spcPts val="0"/>
              </a:spcBef>
              <a:buClr>
                <a:schemeClr val="lt1"/>
              </a:buClr>
              <a:buSzPct val="100000"/>
              <a:buFont typeface="Tahoma"/>
              <a:buNone/>
              <a:defRPr strike="noStrike" u="none" b="0" cap="none" baseline="0" sz="3600" i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algn="ctr" rtl="0">
              <a:spcBef>
                <a:spcPts val="0"/>
              </a:spcBef>
              <a:buClr>
                <a:schemeClr val="lt1"/>
              </a:buClr>
              <a:buSzPct val="100000"/>
              <a:buFont typeface="Tahoma"/>
              <a:buNone/>
              <a:defRPr strike="noStrike" u="none" b="0" cap="none" baseline="0" sz="3600" i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algn="ctr" rtl="0">
              <a:spcBef>
                <a:spcPts val="0"/>
              </a:spcBef>
              <a:buClr>
                <a:schemeClr val="lt1"/>
              </a:buClr>
              <a:buSzPct val="100000"/>
              <a:buFont typeface="Tahoma"/>
              <a:buNone/>
              <a:defRPr strike="noStrike" u="none" b="0" cap="none" baseline="0" sz="3600" i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algn="ctr" rtl="0">
              <a:spcBef>
                <a:spcPts val="0"/>
              </a:spcBef>
              <a:buClr>
                <a:schemeClr val="lt1"/>
              </a:buClr>
              <a:buSzPct val="100000"/>
              <a:buFont typeface="Tahoma"/>
              <a:buNone/>
              <a:defRPr strike="noStrike" u="none" b="0" cap="none" baseline="0" sz="3600" i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algn="ctr" rtl="0">
              <a:spcBef>
                <a:spcPts val="0"/>
              </a:spcBef>
              <a:buClr>
                <a:schemeClr val="lt1"/>
              </a:buClr>
              <a:buSzPct val="100000"/>
              <a:buFont typeface="Tahoma"/>
              <a:buNone/>
              <a:defRPr strike="noStrike" u="none" b="0" cap="none" baseline="0" sz="3600" i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algn="ctr" rtl="0">
              <a:spcBef>
                <a:spcPts val="0"/>
              </a:spcBef>
              <a:buClr>
                <a:schemeClr val="lt1"/>
              </a:buClr>
              <a:buSzPct val="100000"/>
              <a:buFont typeface="Tahoma"/>
              <a:buNone/>
              <a:defRPr strike="noStrike" u="none" b="0" cap="none" baseline="0" sz="3600" i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algn="ctr" rtl="0">
              <a:spcBef>
                <a:spcPts val="0"/>
              </a:spcBef>
              <a:buClr>
                <a:schemeClr val="lt1"/>
              </a:buClr>
              <a:buSzPct val="100000"/>
              <a:buFont typeface="Tahoma"/>
              <a:buNone/>
              <a:defRPr strike="noStrike" u="none" b="0" cap="none" baseline="0" sz="3600" i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algn="ctr" rtl="0">
              <a:spcBef>
                <a:spcPts val="0"/>
              </a:spcBef>
              <a:buClr>
                <a:schemeClr val="lt1"/>
              </a:buClr>
              <a:buSzPct val="100000"/>
              <a:buFont typeface="Tahoma"/>
              <a:buNone/>
              <a:defRPr strike="noStrike" u="none" b="0" cap="none" baseline="0" sz="3600" i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subTitle"/>
          </p:nvPr>
        </p:nvSpPr>
        <p:spPr>
          <a:xfrm>
            <a:off y="2643248" x="403761"/>
            <a:ext cy="456299" cx="834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None/>
              <a:defRPr strike="noStrike" u="none" b="0" cap="none" baseline="0" sz="2400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None/>
              <a:defRPr strike="noStrike" u="none" b="0" cap="none" baseline="0" sz="2400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None/>
              <a:defRPr strike="noStrike" u="none" b="0" cap="none" baseline="0" sz="2400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None/>
              <a:defRPr strike="noStrike" u="none" b="0" cap="none" baseline="0" sz="2400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None/>
              <a:defRPr strike="noStrike" u="none" b="0" cap="none" baseline="0" sz="2400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ctr" rtl="0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None/>
              <a:defRPr strike="noStrike" u="none" b="0" cap="none" baseline="0" sz="2400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ctr" rtl="0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None/>
              <a:defRPr strike="noStrike" u="none" b="0" cap="none" baseline="0" sz="2400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ctr" rtl="0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None/>
              <a:defRPr strike="noStrike" u="none" b="0" cap="none" baseline="0" sz="2400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ctr" rtl="0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None/>
              <a:defRPr strike="noStrike" u="none" b="0" cap="none" baseline="0" sz="2400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cxnSp>
        <p:nvCxnSpPr>
          <p:cNvPr id="51" name="Shape 51"/>
          <p:cNvCxnSpPr/>
          <p:nvPr/>
        </p:nvCxnSpPr>
        <p:spPr>
          <a:xfrm>
            <a:off y="2550225" x="2258800"/>
            <a:ext cy="14400" cx="4621799"/>
          </a:xfrm>
          <a:prstGeom prst="straightConnector1">
            <a:avLst/>
          </a:prstGeom>
          <a:noFill/>
          <a:ln w="25400" cap="rnd">
            <a:solidFill>
              <a:schemeClr val="accent2"/>
            </a:solidFill>
            <a:prstDash val="dot"/>
            <a:round/>
            <a:headEnd w="med" len="med" type="none"/>
            <a:tailEnd w="med" len="med" type="none"/>
          </a:ln>
        </p:spPr>
      </p:cxnSp>
      <p:sp>
        <p:nvSpPr>
          <p:cNvPr id="52" name="Shape 52"/>
          <p:cNvSpPr/>
          <p:nvPr/>
        </p:nvSpPr>
        <p:spPr>
          <a:xfrm>
            <a:off y="4040396" x="0"/>
            <a:ext cy="1058821" cx="9143999"/>
          </a:xfrm>
          <a:custGeom>
            <a:pathLst>
              <a:path w="9144000" extrusionOk="0" h="1440573">
                <a:moveTo>
                  <a:pt y="1" x="8881"/>
                </a:moveTo>
                <a:lnTo>
                  <a:pt y="44075" x="9126239"/>
                </a:lnTo>
                <a:lnTo>
                  <a:pt y="1303180" x="9144000"/>
                </a:lnTo>
                <a:lnTo>
                  <a:pt y="1440573" x="8922142"/>
                </a:lnTo>
                <a:lnTo>
                  <a:pt y="1291790" x="8672386"/>
                </a:lnTo>
                <a:lnTo>
                  <a:pt y="1414005" x="8449199"/>
                </a:lnTo>
                <a:lnTo>
                  <a:pt y="1302417" x="8210071"/>
                </a:lnTo>
                <a:lnTo>
                  <a:pt y="1408691" x="7976257"/>
                </a:lnTo>
                <a:lnTo>
                  <a:pt y="1286476" x="7737129"/>
                </a:lnTo>
                <a:lnTo>
                  <a:pt y="1414005" x="7503314"/>
                </a:lnTo>
                <a:lnTo>
                  <a:pt y="1291790" x="7269500"/>
                </a:lnTo>
                <a:lnTo>
                  <a:pt y="1414005" x="7030372"/>
                </a:lnTo>
                <a:lnTo>
                  <a:pt y="1281162" x="6796557"/>
                </a:lnTo>
                <a:lnTo>
                  <a:pt y="1414005" x="6568057"/>
                </a:lnTo>
                <a:lnTo>
                  <a:pt y="1281163" x="6334243"/>
                </a:lnTo>
                <a:lnTo>
                  <a:pt y="1419319" x="6100428"/>
                </a:lnTo>
                <a:lnTo>
                  <a:pt y="1281163" x="5866614"/>
                </a:lnTo>
                <a:lnTo>
                  <a:pt y="1424632" x="5632800"/>
                </a:lnTo>
                <a:lnTo>
                  <a:pt y="1286476" x="5388357"/>
                </a:lnTo>
                <a:lnTo>
                  <a:pt y="1424632" x="5154543"/>
                </a:lnTo>
                <a:lnTo>
                  <a:pt y="1297104" x="4920729"/>
                </a:lnTo>
                <a:lnTo>
                  <a:pt y="1429946" x="4686914"/>
                </a:lnTo>
                <a:lnTo>
                  <a:pt y="1291790" x="4447786"/>
                </a:lnTo>
                <a:lnTo>
                  <a:pt y="1435260" x="4219286"/>
                </a:lnTo>
                <a:lnTo>
                  <a:pt y="1281163" x="3980157"/>
                </a:lnTo>
                <a:lnTo>
                  <a:pt y="1429946" x="3746343"/>
                </a:lnTo>
                <a:lnTo>
                  <a:pt y="1291790" x="3512529"/>
                </a:lnTo>
                <a:lnTo>
                  <a:pt y="1429946" x="3284028"/>
                </a:lnTo>
                <a:lnTo>
                  <a:pt y="1297104" x="3044900"/>
                </a:lnTo>
                <a:lnTo>
                  <a:pt y="1429946" x="2805772"/>
                </a:lnTo>
                <a:lnTo>
                  <a:pt y="1297104" x="2571958"/>
                </a:lnTo>
                <a:lnTo>
                  <a:pt y="1429946" x="2343457"/>
                </a:lnTo>
                <a:lnTo>
                  <a:pt y="1291790" x="2104329"/>
                </a:lnTo>
                <a:lnTo>
                  <a:pt y="1435260" x="1865201"/>
                </a:lnTo>
                <a:lnTo>
                  <a:pt y="1281163" x="1631386"/>
                </a:lnTo>
                <a:lnTo>
                  <a:pt y="1435260" x="1402886"/>
                </a:lnTo>
                <a:lnTo>
                  <a:pt y="1291790" x="1163758"/>
                </a:lnTo>
                <a:lnTo>
                  <a:pt y="1435260" x="935257"/>
                </a:lnTo>
                <a:lnTo>
                  <a:pt y="1291790" x="696129"/>
                </a:lnTo>
                <a:lnTo>
                  <a:pt y="1429946" x="457001"/>
                </a:lnTo>
                <a:lnTo>
                  <a:pt y="1291790" x="217872"/>
                </a:lnTo>
                <a:lnTo>
                  <a:pt y="1435260" x="0"/>
                </a:lnTo>
                <a:cubicBezTo>
                  <a:pt y="956840" x="2960"/>
                  <a:pt y="478421" x="5921"/>
                  <a:pt y="1" x="888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/>
          <p:nvPr/>
        </p:nvSpPr>
        <p:spPr>
          <a:xfrm>
            <a:off y="0" x="0"/>
            <a:ext cy="1249799" cx="91440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/>
        </p:nvSpPr>
        <p:spPr>
          <a:xfrm>
            <a:off y="301687" x="0"/>
            <a:ext cy="1058821" cx="9143999"/>
          </a:xfrm>
          <a:custGeom>
            <a:pathLst>
              <a:path w="9144000" extrusionOk="0" h="1440573">
                <a:moveTo>
                  <a:pt y="1" x="8881"/>
                </a:moveTo>
                <a:lnTo>
                  <a:pt y="44075" x="9126239"/>
                </a:lnTo>
                <a:lnTo>
                  <a:pt y="1303180" x="9144000"/>
                </a:lnTo>
                <a:lnTo>
                  <a:pt y="1440573" x="8922142"/>
                </a:lnTo>
                <a:lnTo>
                  <a:pt y="1291790" x="8672386"/>
                </a:lnTo>
                <a:lnTo>
                  <a:pt y="1414005" x="8449199"/>
                </a:lnTo>
                <a:lnTo>
                  <a:pt y="1302417" x="8210071"/>
                </a:lnTo>
                <a:lnTo>
                  <a:pt y="1408691" x="7976257"/>
                </a:lnTo>
                <a:lnTo>
                  <a:pt y="1286476" x="7737129"/>
                </a:lnTo>
                <a:lnTo>
                  <a:pt y="1414005" x="7503314"/>
                </a:lnTo>
                <a:lnTo>
                  <a:pt y="1291790" x="7269500"/>
                </a:lnTo>
                <a:lnTo>
                  <a:pt y="1414005" x="7030372"/>
                </a:lnTo>
                <a:lnTo>
                  <a:pt y="1281162" x="6796557"/>
                </a:lnTo>
                <a:lnTo>
                  <a:pt y="1414005" x="6568057"/>
                </a:lnTo>
                <a:lnTo>
                  <a:pt y="1281163" x="6334243"/>
                </a:lnTo>
                <a:lnTo>
                  <a:pt y="1419319" x="6100428"/>
                </a:lnTo>
                <a:lnTo>
                  <a:pt y="1281163" x="5866614"/>
                </a:lnTo>
                <a:lnTo>
                  <a:pt y="1424632" x="5632800"/>
                </a:lnTo>
                <a:lnTo>
                  <a:pt y="1286476" x="5388357"/>
                </a:lnTo>
                <a:lnTo>
                  <a:pt y="1424632" x="5154543"/>
                </a:lnTo>
                <a:lnTo>
                  <a:pt y="1297104" x="4920729"/>
                </a:lnTo>
                <a:lnTo>
                  <a:pt y="1429946" x="4686914"/>
                </a:lnTo>
                <a:lnTo>
                  <a:pt y="1291790" x="4447786"/>
                </a:lnTo>
                <a:lnTo>
                  <a:pt y="1435260" x="4219286"/>
                </a:lnTo>
                <a:lnTo>
                  <a:pt y="1281163" x="3980157"/>
                </a:lnTo>
                <a:lnTo>
                  <a:pt y="1429946" x="3746343"/>
                </a:lnTo>
                <a:lnTo>
                  <a:pt y="1291790" x="3512529"/>
                </a:lnTo>
                <a:lnTo>
                  <a:pt y="1429946" x="3284028"/>
                </a:lnTo>
                <a:lnTo>
                  <a:pt y="1297104" x="3044900"/>
                </a:lnTo>
                <a:lnTo>
                  <a:pt y="1429946" x="2805772"/>
                </a:lnTo>
                <a:lnTo>
                  <a:pt y="1297104" x="2571958"/>
                </a:lnTo>
                <a:lnTo>
                  <a:pt y="1429946" x="2343457"/>
                </a:lnTo>
                <a:lnTo>
                  <a:pt y="1291790" x="2104329"/>
                </a:lnTo>
                <a:lnTo>
                  <a:pt y="1435260" x="1865201"/>
                </a:lnTo>
                <a:lnTo>
                  <a:pt y="1281163" x="1631386"/>
                </a:lnTo>
                <a:lnTo>
                  <a:pt y="1435260" x="1402886"/>
                </a:lnTo>
                <a:lnTo>
                  <a:pt y="1291790" x="1163758"/>
                </a:lnTo>
                <a:lnTo>
                  <a:pt y="1435260" x="935257"/>
                </a:lnTo>
                <a:lnTo>
                  <a:pt y="1291790" x="696129"/>
                </a:lnTo>
                <a:lnTo>
                  <a:pt y="1429946" x="457001"/>
                </a:lnTo>
                <a:lnTo>
                  <a:pt y="1291790" x="217872"/>
                </a:lnTo>
                <a:lnTo>
                  <a:pt y="1435260" x="0"/>
                </a:lnTo>
                <a:cubicBezTo>
                  <a:pt y="956840" x="2960"/>
                  <a:pt y="478421" x="5921"/>
                  <a:pt y="1" x="888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6" name="Shape 56"/>
          <p:cNvCxnSpPr/>
          <p:nvPr/>
        </p:nvCxnSpPr>
        <p:spPr>
          <a:xfrm rot="10800000" flipH="1">
            <a:off y="1045040" x="2258963"/>
            <a:ext cy="9300" cx="4602300"/>
          </a:xfrm>
          <a:prstGeom prst="straightConnector1">
            <a:avLst/>
          </a:prstGeom>
          <a:noFill/>
          <a:ln w="25400" cap="rnd">
            <a:solidFill>
              <a:schemeClr val="accent2"/>
            </a:solidFill>
            <a:prstDash val="dot"/>
            <a:round/>
            <a:headEnd w="med" len="med" type="none"/>
            <a:tailEnd w="med" len="med" type="none"/>
          </a:ln>
        </p:spPr>
      </p:cxnSp>
      <p:sp>
        <p:nvSpPr>
          <p:cNvPr id="57" name="Shape 57"/>
          <p:cNvSpPr txBox="1"/>
          <p:nvPr>
            <p:ph idx="1" type="body"/>
          </p:nvPr>
        </p:nvSpPr>
        <p:spPr>
          <a:xfrm>
            <a:off y="1600200" x="457200"/>
            <a:ext cy="4840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rtl="0">
              <a:spcBef>
                <a:spcPts val="0"/>
              </a:spcBef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rtl="0">
              <a:spcBef>
                <a:spcPts val="0"/>
              </a:spcBef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rtl="0">
              <a:spcBef>
                <a:spcPts val="0"/>
              </a:spcBef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rtl="0">
              <a:spcBef>
                <a:spcPts val="0"/>
              </a:spcBef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rtl="0">
              <a:spcBef>
                <a:spcPts val="0"/>
              </a:spcBef>
              <a:buNone/>
              <a:defRPr/>
            </a:lvl6pPr>
            <a:lvl7pPr rtl="0">
              <a:spcBef>
                <a:spcPts val="0"/>
              </a:spcBef>
              <a:buNone/>
              <a:defRPr/>
            </a:lvl7pPr>
            <a:lvl8pPr rtl="0">
              <a:spcBef>
                <a:spcPts val="0"/>
              </a:spcBef>
              <a:buNone/>
              <a:defRPr/>
            </a:lvl8pPr>
            <a:lvl9pPr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58" name="Shape 58"/>
          <p:cNvSpPr txBox="1"/>
          <p:nvPr>
            <p:ph type="title"/>
          </p:nvPr>
        </p:nvSpPr>
        <p:spPr>
          <a:xfrm>
            <a:off y="17761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1pPr>
            <a:lvl2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2pPr>
            <a:lvl3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3pPr>
            <a:lvl4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4pPr>
            <a:lvl5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5pPr>
            <a:lvl6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6pPr>
            <a:lvl7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7pPr>
            <a:lvl8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8pPr>
            <a:lvl9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/>
          <p:nvPr/>
        </p:nvSpPr>
        <p:spPr>
          <a:xfrm>
            <a:off y="0" x="0"/>
            <a:ext cy="6278399" cx="44567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 flipH="1">
            <a:off y="5013041" x="3434"/>
            <a:ext cy="1374347" cx="4453249"/>
          </a:xfrm>
          <a:custGeom>
            <a:pathLst>
              <a:path w="4453250" extrusionOk="0" h="1869860">
                <a:moveTo>
                  <a:pt y="1726390" x="4447791"/>
                </a:moveTo>
                <a:lnTo>
                  <a:pt y="1869860" x="4219291"/>
                </a:lnTo>
                <a:lnTo>
                  <a:pt y="1715763" x="3980162"/>
                </a:lnTo>
                <a:lnTo>
                  <a:pt y="1864546" x="3746348"/>
                </a:lnTo>
                <a:lnTo>
                  <a:pt y="1726390" x="3512534"/>
                </a:lnTo>
                <a:lnTo>
                  <a:pt y="1864546" x="3284033"/>
                </a:lnTo>
                <a:lnTo>
                  <a:pt y="1731704" x="3044905"/>
                </a:lnTo>
                <a:lnTo>
                  <a:pt y="1864546" x="2805777"/>
                </a:lnTo>
                <a:lnTo>
                  <a:pt y="1731704" x="2571963"/>
                </a:lnTo>
                <a:lnTo>
                  <a:pt y="1864546" x="2343462"/>
                </a:lnTo>
                <a:lnTo>
                  <a:pt y="1726390" x="2104334"/>
                </a:lnTo>
                <a:lnTo>
                  <a:pt y="1869860" x="1865206"/>
                </a:lnTo>
                <a:lnTo>
                  <a:pt y="1715763" x="1631391"/>
                </a:lnTo>
                <a:lnTo>
                  <a:pt y="1869860" x="1402891"/>
                </a:lnTo>
                <a:lnTo>
                  <a:pt y="1726390" x="1163763"/>
                </a:lnTo>
                <a:lnTo>
                  <a:pt y="1869860" x="935262"/>
                </a:lnTo>
                <a:lnTo>
                  <a:pt y="1726390" x="696134"/>
                </a:lnTo>
                <a:lnTo>
                  <a:pt y="1864546" x="457006"/>
                </a:lnTo>
                <a:lnTo>
                  <a:pt y="1726390" x="217877"/>
                </a:lnTo>
                <a:lnTo>
                  <a:pt y="1869860" x="5"/>
                </a:lnTo>
                <a:cubicBezTo>
                  <a:pt y="1246574" x="3"/>
                  <a:pt y="623287" x="2"/>
                  <a:pt y="1" x="0"/>
                </a:cubicBezTo>
                <a:lnTo>
                  <a:pt y="0" x="4453250"/>
                </a:lnTo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2" name="Shape 62"/>
          <p:cNvCxnSpPr/>
          <p:nvPr/>
        </p:nvCxnSpPr>
        <p:spPr>
          <a:xfrm>
            <a:off y="992104" x="409699"/>
            <a:ext cy="0" cx="3660000"/>
          </a:xfrm>
          <a:prstGeom prst="straightConnector1">
            <a:avLst/>
          </a:prstGeom>
          <a:noFill/>
          <a:ln w="25400" cap="rnd">
            <a:solidFill>
              <a:schemeClr val="accent2"/>
            </a:solidFill>
            <a:prstDash val="dot"/>
            <a:round/>
            <a:headEnd w="med" len="med" type="none"/>
            <a:tailEnd w="med" len="med" type="none"/>
          </a:ln>
        </p:spPr>
      </p:cxnSp>
      <p:sp>
        <p:nvSpPr>
          <p:cNvPr id="63" name="Shape 63"/>
          <p:cNvSpPr txBox="1"/>
          <p:nvPr>
            <p:ph idx="1" type="body"/>
          </p:nvPr>
        </p:nvSpPr>
        <p:spPr>
          <a:xfrm>
            <a:off y="1600200" x="457200"/>
            <a:ext cy="4840199" cx="355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rtl="0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rtl="0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rtl="0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rtl="0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rtl="0">
              <a:spcBef>
                <a:spcPts val="0"/>
              </a:spcBef>
              <a:buNone/>
              <a:defRPr sz="1800"/>
            </a:lvl6pPr>
            <a:lvl7pPr rtl="0">
              <a:spcBef>
                <a:spcPts val="0"/>
              </a:spcBef>
              <a:buNone/>
              <a:defRPr sz="1800"/>
            </a:lvl7pPr>
            <a:lvl8pPr rtl="0">
              <a:spcBef>
                <a:spcPts val="0"/>
              </a:spcBef>
              <a:buNone/>
              <a:defRPr sz="1800"/>
            </a:lvl8pPr>
            <a:lvl9pPr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4" name="Shape 64"/>
          <p:cNvSpPr txBox="1"/>
          <p:nvPr>
            <p:ph type="title"/>
          </p:nvPr>
        </p:nvSpPr>
        <p:spPr>
          <a:xfrm>
            <a:off y="17761" x="457200"/>
            <a:ext cy="1143000" cx="355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buNone/>
              <a:defRPr sz="2400"/>
            </a:lvl1pPr>
            <a:lvl2pPr rtl="0">
              <a:spcBef>
                <a:spcPts val="0"/>
              </a:spcBef>
              <a:buNone/>
              <a:defRPr sz="2400"/>
            </a:lvl2pPr>
            <a:lvl3pPr rtl="0">
              <a:spcBef>
                <a:spcPts val="0"/>
              </a:spcBef>
              <a:buNone/>
              <a:defRPr sz="2400"/>
            </a:lvl3pPr>
            <a:lvl4pPr rtl="0">
              <a:spcBef>
                <a:spcPts val="0"/>
              </a:spcBef>
              <a:buNone/>
              <a:defRPr sz="2400"/>
            </a:lvl4pPr>
            <a:lvl5pPr rtl="0">
              <a:spcBef>
                <a:spcPts val="0"/>
              </a:spcBef>
              <a:buNone/>
              <a:defRPr sz="2400"/>
            </a:lvl5pPr>
            <a:lvl6pPr rtl="0">
              <a:spcBef>
                <a:spcPts val="0"/>
              </a:spcBef>
              <a:buNone/>
              <a:defRPr sz="2400"/>
            </a:lvl6pPr>
            <a:lvl7pPr rtl="0">
              <a:spcBef>
                <a:spcPts val="0"/>
              </a:spcBef>
              <a:buNone/>
              <a:defRPr sz="2400"/>
            </a:lvl7pPr>
            <a:lvl8pPr rtl="0">
              <a:spcBef>
                <a:spcPts val="0"/>
              </a:spcBef>
              <a:buNone/>
              <a:defRPr sz="2400"/>
            </a:lvl8pPr>
            <a:lvl9pPr rtl="0">
              <a:spcBef>
                <a:spcPts val="0"/>
              </a:spcBef>
              <a:buNone/>
              <a:defRPr sz="2400"/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y="1600200" x="5021123"/>
            <a:ext cy="4840199" cx="355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rtl="0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rtl="0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rtl="0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rtl="0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rtl="0">
              <a:spcBef>
                <a:spcPts val="0"/>
              </a:spcBef>
              <a:buNone/>
              <a:defRPr sz="1800"/>
            </a:lvl6pPr>
            <a:lvl7pPr rtl="0">
              <a:spcBef>
                <a:spcPts val="0"/>
              </a:spcBef>
              <a:buNone/>
              <a:defRPr sz="1800"/>
            </a:lvl7pPr>
            <a:lvl8pPr rtl="0">
              <a:spcBef>
                <a:spcPts val="0"/>
              </a:spcBef>
              <a:buNone/>
              <a:defRPr sz="1800"/>
            </a:lvl8pPr>
            <a:lvl9pPr rtl="0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/>
          <p:nvPr/>
        </p:nvSpPr>
        <p:spPr>
          <a:xfrm>
            <a:off y="0" x="0"/>
            <a:ext cy="1249799" cx="9144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>
            <a:off y="301687" x="0"/>
            <a:ext cy="1058821" cx="9143999"/>
          </a:xfrm>
          <a:custGeom>
            <a:pathLst>
              <a:path w="9144000" extrusionOk="0" h="1440573">
                <a:moveTo>
                  <a:pt y="1" x="8881"/>
                </a:moveTo>
                <a:lnTo>
                  <a:pt y="44075" x="9126239"/>
                </a:lnTo>
                <a:lnTo>
                  <a:pt y="1303180" x="9144000"/>
                </a:lnTo>
                <a:lnTo>
                  <a:pt y="1440573" x="8922142"/>
                </a:lnTo>
                <a:lnTo>
                  <a:pt y="1291790" x="8672386"/>
                </a:lnTo>
                <a:lnTo>
                  <a:pt y="1414005" x="8449199"/>
                </a:lnTo>
                <a:lnTo>
                  <a:pt y="1302417" x="8210071"/>
                </a:lnTo>
                <a:lnTo>
                  <a:pt y="1408691" x="7976257"/>
                </a:lnTo>
                <a:lnTo>
                  <a:pt y="1286476" x="7737129"/>
                </a:lnTo>
                <a:lnTo>
                  <a:pt y="1414005" x="7503314"/>
                </a:lnTo>
                <a:lnTo>
                  <a:pt y="1291790" x="7269500"/>
                </a:lnTo>
                <a:lnTo>
                  <a:pt y="1414005" x="7030372"/>
                </a:lnTo>
                <a:lnTo>
                  <a:pt y="1281162" x="6796557"/>
                </a:lnTo>
                <a:lnTo>
                  <a:pt y="1414005" x="6568057"/>
                </a:lnTo>
                <a:lnTo>
                  <a:pt y="1281163" x="6334243"/>
                </a:lnTo>
                <a:lnTo>
                  <a:pt y="1419319" x="6100428"/>
                </a:lnTo>
                <a:lnTo>
                  <a:pt y="1281163" x="5866614"/>
                </a:lnTo>
                <a:lnTo>
                  <a:pt y="1424632" x="5632800"/>
                </a:lnTo>
                <a:lnTo>
                  <a:pt y="1286476" x="5388357"/>
                </a:lnTo>
                <a:lnTo>
                  <a:pt y="1424632" x="5154543"/>
                </a:lnTo>
                <a:lnTo>
                  <a:pt y="1297104" x="4920729"/>
                </a:lnTo>
                <a:lnTo>
                  <a:pt y="1429946" x="4686914"/>
                </a:lnTo>
                <a:lnTo>
                  <a:pt y="1291790" x="4447786"/>
                </a:lnTo>
                <a:lnTo>
                  <a:pt y="1435260" x="4219286"/>
                </a:lnTo>
                <a:lnTo>
                  <a:pt y="1281163" x="3980157"/>
                </a:lnTo>
                <a:lnTo>
                  <a:pt y="1429946" x="3746343"/>
                </a:lnTo>
                <a:lnTo>
                  <a:pt y="1291790" x="3512529"/>
                </a:lnTo>
                <a:lnTo>
                  <a:pt y="1429946" x="3284028"/>
                </a:lnTo>
                <a:lnTo>
                  <a:pt y="1297104" x="3044900"/>
                </a:lnTo>
                <a:lnTo>
                  <a:pt y="1429946" x="2805772"/>
                </a:lnTo>
                <a:lnTo>
                  <a:pt y="1297104" x="2571958"/>
                </a:lnTo>
                <a:lnTo>
                  <a:pt y="1429946" x="2343457"/>
                </a:lnTo>
                <a:lnTo>
                  <a:pt y="1291790" x="2104329"/>
                </a:lnTo>
                <a:lnTo>
                  <a:pt y="1435260" x="1865201"/>
                </a:lnTo>
                <a:lnTo>
                  <a:pt y="1281163" x="1631386"/>
                </a:lnTo>
                <a:lnTo>
                  <a:pt y="1435260" x="1402886"/>
                </a:lnTo>
                <a:lnTo>
                  <a:pt y="1291790" x="1163758"/>
                </a:lnTo>
                <a:lnTo>
                  <a:pt y="1435260" x="935257"/>
                </a:lnTo>
                <a:lnTo>
                  <a:pt y="1291790" x="696129"/>
                </a:lnTo>
                <a:lnTo>
                  <a:pt y="1429946" x="457001"/>
                </a:lnTo>
                <a:lnTo>
                  <a:pt y="1291790" x="217872"/>
                </a:lnTo>
                <a:lnTo>
                  <a:pt y="1435260" x="0"/>
                </a:lnTo>
                <a:cubicBezTo>
                  <a:pt y="956840" x="2960"/>
                  <a:pt y="478421" x="5921"/>
                  <a:pt y="1" x="888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9" name="Shape 69"/>
          <p:cNvCxnSpPr/>
          <p:nvPr/>
        </p:nvCxnSpPr>
        <p:spPr>
          <a:xfrm rot="10800000" flipH="1">
            <a:off y="1045040" x="2258963"/>
            <a:ext cy="9300" cx="4602300"/>
          </a:xfrm>
          <a:prstGeom prst="straightConnector1">
            <a:avLst/>
          </a:prstGeom>
          <a:noFill/>
          <a:ln w="25400" cap="rnd">
            <a:solidFill>
              <a:schemeClr val="accent2"/>
            </a:solidFill>
            <a:prstDash val="dot"/>
            <a:round/>
            <a:headEnd w="med" len="med" type="none"/>
            <a:tailEnd w="med" len="med" type="none"/>
          </a:ln>
        </p:spPr>
      </p:cxnSp>
      <p:sp>
        <p:nvSpPr>
          <p:cNvPr id="70" name="Shape 70"/>
          <p:cNvSpPr txBox="1"/>
          <p:nvPr>
            <p:ph type="title"/>
          </p:nvPr>
        </p:nvSpPr>
        <p:spPr>
          <a:xfrm>
            <a:off y="17761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1pPr>
            <a:lvl2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2pPr>
            <a:lvl3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3pPr>
            <a:lvl4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4pPr>
            <a:lvl5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5pPr>
            <a:lvl6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6pPr>
            <a:lvl7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7pPr>
            <a:lvl8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8pPr>
            <a:lvl9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/>
          <p:nvPr/>
        </p:nvSpPr>
        <p:spPr>
          <a:xfrm rot="10800000">
            <a:off y="5483652" x="-5937"/>
            <a:ext cy="1374347" cx="4453249"/>
          </a:xfrm>
          <a:custGeom>
            <a:pathLst>
              <a:path w="4453250" extrusionOk="0" h="1869860">
                <a:moveTo>
                  <a:pt y="1726390" x="4447791"/>
                </a:moveTo>
                <a:lnTo>
                  <a:pt y="1869860" x="4219291"/>
                </a:lnTo>
                <a:lnTo>
                  <a:pt y="1715763" x="3980162"/>
                </a:lnTo>
                <a:lnTo>
                  <a:pt y="1864546" x="3746348"/>
                </a:lnTo>
                <a:lnTo>
                  <a:pt y="1726390" x="3512534"/>
                </a:lnTo>
                <a:lnTo>
                  <a:pt y="1864546" x="3284033"/>
                </a:lnTo>
                <a:lnTo>
                  <a:pt y="1731704" x="3044905"/>
                </a:lnTo>
                <a:lnTo>
                  <a:pt y="1864546" x="2805777"/>
                </a:lnTo>
                <a:lnTo>
                  <a:pt y="1731704" x="2571963"/>
                </a:lnTo>
                <a:lnTo>
                  <a:pt y="1864546" x="2343462"/>
                </a:lnTo>
                <a:lnTo>
                  <a:pt y="1726390" x="2104334"/>
                </a:lnTo>
                <a:lnTo>
                  <a:pt y="1869860" x="1865206"/>
                </a:lnTo>
                <a:lnTo>
                  <a:pt y="1715763" x="1631391"/>
                </a:lnTo>
                <a:lnTo>
                  <a:pt y="1869860" x="1402891"/>
                </a:lnTo>
                <a:lnTo>
                  <a:pt y="1726390" x="1163763"/>
                </a:lnTo>
                <a:lnTo>
                  <a:pt y="1869860" x="935262"/>
                </a:lnTo>
                <a:lnTo>
                  <a:pt y="1726390" x="696134"/>
                </a:lnTo>
                <a:lnTo>
                  <a:pt y="1864546" x="457006"/>
                </a:lnTo>
                <a:lnTo>
                  <a:pt y="1726390" x="217877"/>
                </a:lnTo>
                <a:lnTo>
                  <a:pt y="1869860" x="5"/>
                </a:lnTo>
                <a:cubicBezTo>
                  <a:pt y="1246574" x="3"/>
                  <a:pt y="623287" x="2"/>
                  <a:pt y="1" x="0"/>
                </a:cubicBezTo>
                <a:lnTo>
                  <a:pt y="0" x="4453250"/>
                </a:lnTo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3" name="Shape 73"/>
          <p:cNvCxnSpPr/>
          <p:nvPr/>
        </p:nvCxnSpPr>
        <p:spPr>
          <a:xfrm>
            <a:off y="5879569" x="388492"/>
            <a:ext cy="4799" cx="3708599"/>
          </a:xfrm>
          <a:prstGeom prst="straightConnector1">
            <a:avLst/>
          </a:prstGeom>
          <a:noFill/>
          <a:ln w="25400" cap="rnd">
            <a:solidFill>
              <a:schemeClr val="accent2"/>
            </a:solidFill>
            <a:prstDash val="dot"/>
            <a:round/>
            <a:headEnd w="med" len="med" type="none"/>
            <a:tailEnd w="med" len="med" type="none"/>
          </a:ln>
        </p:spPr>
      </p:cxnSp>
      <p:sp>
        <p:nvSpPr>
          <p:cNvPr id="74" name="Shape 74"/>
          <p:cNvSpPr txBox="1"/>
          <p:nvPr>
            <p:ph idx="1" type="body"/>
          </p:nvPr>
        </p:nvSpPr>
        <p:spPr>
          <a:xfrm>
            <a:off y="5991680" x="388492"/>
            <a:ext cy="516899" cx="3644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buClr>
                <a:srgbClr val="FFFFFF"/>
              </a:buClr>
              <a:buSzPct val="100000"/>
              <a:buFont typeface="Times New Roman"/>
              <a:buNone/>
              <a:defRPr sz="1400" i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buSzPct val="100000"/>
              <a:buFont typeface="Times New Roman"/>
              <a:buNone/>
              <a:defRPr sz="1400" i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buSzPct val="100000"/>
              <a:buFont typeface="Times New Roman"/>
              <a:buNone/>
              <a:defRPr sz="1400" i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buSzPct val="100000"/>
              <a:buFont typeface="Times New Roman"/>
              <a:buNone/>
              <a:defRPr sz="1400" i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buSzPct val="100000"/>
              <a:buFont typeface="Times New Roman"/>
              <a:buNone/>
              <a:defRPr sz="1400" i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buSzPct val="100000"/>
              <a:buFont typeface="Times New Roman"/>
              <a:buNone/>
              <a:defRPr sz="1400" i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buSzPct val="100000"/>
              <a:buFont typeface="Times New Roman"/>
              <a:buNone/>
              <a:defRPr sz="1400" i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buSzPct val="100000"/>
              <a:buFont typeface="Times New Roman"/>
              <a:buNone/>
              <a:defRPr sz="1400" i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rtl="0">
              <a:spcBef>
                <a:spcPts val="0"/>
              </a:spcBef>
              <a:buClr>
                <a:srgbClr val="FFFFFF"/>
              </a:buClr>
              <a:buSzPct val="100000"/>
              <a:buFont typeface="Times New Roman"/>
              <a:buNone/>
              <a:defRPr sz="1400" i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5" name="Shape 5"/>
          <p:cNvGrpSpPr/>
          <p:nvPr/>
        </p:nvGrpSpPr>
        <p:grpSpPr>
          <a:xfrm>
            <a:off y="8278" x="0"/>
            <a:ext cy="6849600" cx="9144067"/>
            <a:chOff y="14677" x="0"/>
            <a:chExt cy="6849600" cx="9144067"/>
          </a:xfrm>
        </p:grpSpPr>
        <p:sp>
          <p:nvSpPr>
            <p:cNvPr id="6" name="Shape 6"/>
            <p:cNvSpPr/>
            <p:nvPr/>
          </p:nvSpPr>
          <p:spPr>
            <a:xfrm>
              <a:off y="14677" x="0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" name="Shape 7"/>
            <p:cNvSpPr/>
            <p:nvPr/>
          </p:nvSpPr>
          <p:spPr>
            <a:xfrm>
              <a:off y="14677" x="234838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" name="Shape 8"/>
            <p:cNvSpPr/>
            <p:nvPr/>
          </p:nvSpPr>
          <p:spPr>
            <a:xfrm>
              <a:off y="14677" x="469677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" name="Shape 9"/>
            <p:cNvSpPr/>
            <p:nvPr/>
          </p:nvSpPr>
          <p:spPr>
            <a:xfrm>
              <a:off y="14677" x="704516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y="14677" x="939355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y="14677" x="1174195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y="14677" x="1409033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y="14677" x="1643873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y="14677" x="1878711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y="14677" x="2113550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y="14677" x="2348390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y="14677" x="2583228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y="14677" x="2818067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y="14677" x="3052907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y="14677" x="3287746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y="14677" x="3522585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y="14677" x="3757423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y="14677" x="3992262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y="14677" x="4227101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y="14677" x="4461941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y="14677" x="4696780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y="14677" x="4931619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y="14677" x="5166457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y="14677" x="5401296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y="14677" x="5636135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y="14677" x="5870975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y="14677" x="6105814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y="14677" x="6340653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y="14677" x="6575492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y="14677" x="6810331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y="14677" x="7045170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y="14677" x="7280009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y="14677" x="7514847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y="14677" x="7749686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y="14677" x="7984525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y="14677" x="8219364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y="14677" x="8454203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y="14677" x="8689042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y="14677" x="8923867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1600200" x="457200"/>
            <a:ext cy="45261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0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0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●"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40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40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●"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40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40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gif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5.jpg" Type="http://schemas.openxmlformats.org/officeDocument/2006/relationships/image" Id="rId4"/><Relationship Target="../media/image05.pn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4.jp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6.png" Type="http://schemas.openxmlformats.org/officeDocument/2006/relationships/image" Id="rId4"/><Relationship Target="../media/image10.png" Type="http://schemas.openxmlformats.org/officeDocument/2006/relationships/image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6.png" Type="http://schemas.openxmlformats.org/officeDocument/2006/relationships/image" Id="rId4"/><Relationship Target="../media/image10.png" Type="http://schemas.openxmlformats.org/officeDocument/2006/relationships/image" Id="rId3"/><Relationship Target="../media/image07.jpg" Type="http://schemas.openxmlformats.org/officeDocument/2006/relationships/image" Id="rId5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jpg" Type="http://schemas.openxmlformats.org/officeDocument/2006/relationships/image" Id="rId3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3.png" Type="http://schemas.openxmlformats.org/officeDocument/2006/relationships/image" Id="rId3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4"/><Relationship Target="../media/image09.jpg" Type="http://schemas.openxmlformats.org/officeDocument/2006/relationships/image" Id="rId3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1.xml" Type="http://schemas.openxmlformats.org/officeDocument/2006/relationships/slideLayout" Id="rId1"/><Relationship Target="https://www.eff.org/files/colour_map_of_CAs.pdf" Type="http://schemas.openxmlformats.org/officeDocument/2006/relationships/hyperlink" TargetMode="External" Id="rId3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3.png" Type="http://schemas.openxmlformats.org/officeDocument/2006/relationships/image" Id="rId3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sslshopper.com/article-ssl-certificate-for-mozilla.com-issued-without-validation.html" Type="http://schemas.openxmlformats.org/officeDocument/2006/relationships/hyperlink" TargetMode="External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2.png" Type="http://schemas.openxmlformats.org/officeDocument/2006/relationships/image" Id="rId3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privacy-pc.com/articles/ssl-and-the-future-of-authenticity-comodo-hack-and-secure-protocol-components.html" Type="http://schemas.openxmlformats.org/officeDocument/2006/relationships/hyperlink" TargetMode="External" Id="rId3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pastebin.com/85WV10EL" Type="http://schemas.openxmlformats.org/officeDocument/2006/relationships/hyperlink" TargetMode="External" Id="rId4"/><Relationship Target="../media/image09.jpg" Type="http://schemas.openxmlformats.org/officeDocument/2006/relationships/image" Id="rId3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f-secure.com/weblog/archives/00002228.html" Type="http://schemas.openxmlformats.org/officeDocument/2006/relationships/hyperlink" TargetMode="External" Id="rId4"/><Relationship Target="../media/image11.gif" Type="http://schemas.openxmlformats.org/officeDocument/2006/relationships/image" Id="rId3"/><Relationship Target="http://pastebin.com/jhz20PqJ" Type="http://schemas.openxmlformats.org/officeDocument/2006/relationships/hyperlink" TargetMode="External" Id="rId5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threatpost.com/en_us/blogs/final-report-diginotar-hack-shows-total-compromise-ca-servers-103112" Type="http://schemas.openxmlformats.org/officeDocument/2006/relationships/hyperlink" TargetMode="External" Id="rId4"/><Relationship Target="http://en.wikipedia.org/wiki/DigiNotar" Type="http://schemas.openxmlformats.org/officeDocument/2006/relationships/hyperlink" TargetMode="External" Id="rId3"/></Relationships>
</file>

<file path=ppt/slides/_rels/slide37.xml.rels><?xml version="1.0" encoding="UTF-8" standalone="yes"?><Relationships xmlns="http://schemas.openxmlformats.org/package/2006/relationships"><Relationship Target="../notesSlides/notesSlide3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blogs.reuters.com/financial-regulatory-forum/2012/04/06/disclosures-2012-level-of-cyber-security-risk-disclosures-varies-after-new-sec-guidance/" Type="http://schemas.openxmlformats.org/officeDocument/2006/relationships/hyperlink" TargetMode="External" Id="rId3"/></Relationships>
</file>

<file path=ppt/slides/_rels/slide38.xml.rels><?xml version="1.0" encoding="UTF-8" standalone="yes"?><Relationships xmlns="http://schemas.openxmlformats.org/package/2006/relationships"><Relationship Target="../notesSlides/notesSlide3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9.xml.rels><?xml version="1.0" encoding="UTF-8" standalone="yes"?><Relationships xmlns="http://schemas.openxmlformats.org/package/2006/relationships"><Relationship Target="../notesSlides/notesSlide39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40.xml.rels><?xml version="1.0" encoding="UTF-8" standalone="yes"?><Relationships xmlns="http://schemas.openxmlformats.org/package/2006/relationships"><Relationship Target="../notesSlides/notesSlide4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7.jpg" Type="http://schemas.openxmlformats.org/officeDocument/2006/relationships/image" Id="rId3"/></Relationships>
</file>

<file path=ppt/slides/_rels/slide41.xml.rels><?xml version="1.0" encoding="UTF-8" standalone="yes"?><Relationships xmlns="http://schemas.openxmlformats.org/package/2006/relationships"><Relationship Target="../notesSlides/notesSlide4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2.xml.rels><?xml version="1.0" encoding="UTF-8" standalone="yes"?><Relationships xmlns="http://schemas.openxmlformats.org/package/2006/relationships"><Relationship Target="../notesSlides/notesSlide4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csrc.nist.gov/publications/nistbul/july-2012_itl-bulletin.pdf" Type="http://schemas.openxmlformats.org/officeDocument/2006/relationships/hyperlink" TargetMode="External" Id="rId3"/></Relationships>
</file>

<file path=ppt/slides/_rels/slide43.xml.rels><?xml version="1.0" encoding="UTF-8" standalone="yes"?><Relationships xmlns="http://schemas.openxmlformats.org/package/2006/relationships"><Relationship Target="../notesSlides/notesSlide4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4.xml.rels><?xml version="1.0" encoding="UTF-8" standalone="yes"?><Relationships xmlns="http://schemas.openxmlformats.org/package/2006/relationships"><Relationship Target="../notesSlides/notesSlide44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18.jpg" Type="http://schemas.openxmlformats.org/officeDocument/2006/relationships/image" Id="rId3"/></Relationships>
</file>

<file path=ppt/slides/_rels/slide45.xml.rels><?xml version="1.0" encoding="UTF-8" standalone="yes"?><Relationships xmlns="http://schemas.openxmlformats.org/package/2006/relationships"><Relationship Target="../notesSlides/notesSlide4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jpg" Type="http://schemas.openxmlformats.org/officeDocument/2006/relationships/image" Id="rId4"/><Relationship Target="../media/image19.png" Type="http://schemas.openxmlformats.org/officeDocument/2006/relationships/image" Id="rId3"/></Relationships>
</file>

<file path=ppt/slides/_rels/slide46.xml.rels><?xml version="1.0" encoding="UTF-8" standalone="yes"?><Relationships xmlns="http://schemas.openxmlformats.org/package/2006/relationships"><Relationship Target="../notesSlides/notesSlide4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7.xml.rels><?xml version="1.0" encoding="UTF-8" standalone="yes"?><Relationships xmlns="http://schemas.openxmlformats.org/package/2006/relationships"><Relationship Target="../notesSlides/notesSlide4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8.xml.rels><?xml version="1.0" encoding="UTF-8" standalone="yes"?><Relationships xmlns="http://schemas.openxmlformats.org/package/2006/relationships"><Relationship Target="../notesSlides/notesSlide48.xml" Type="http://schemas.openxmlformats.org/officeDocument/2006/relationships/notesSlide" Id="rId2"/><Relationship Target="../slideLayouts/slideLayout1.xml" Type="http://schemas.openxmlformats.org/officeDocument/2006/relationships/slideLayout" Id="rId1"/><Relationship Target="http://www.youtube.com/watch?v=Q1hnHbBb_bA" Type="http://schemas.openxmlformats.org/officeDocument/2006/relationships/hyperlink" TargetMode="External" Id="rId3"/></Relationships>
</file>

<file path=ppt/slides/_rels/slide49.xml.rels><?xml version="1.0" encoding="UTF-8" standalone="yes"?><Relationships xmlns="http://schemas.openxmlformats.org/package/2006/relationships"><Relationship Target="../notesSlides/notesSlide4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jpg" Type="http://schemas.openxmlformats.org/officeDocument/2006/relationships/image" Id="rId3"/></Relationships>
</file>

<file path=ppt/slides/_rels/slide50.xml.rels><?xml version="1.0" encoding="UTF-8" standalone="yes"?><Relationships xmlns="http://schemas.openxmlformats.org/package/2006/relationships"><Relationship Target="../notesSlides/notesSlide5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1.xml.rels><?xml version="1.0" encoding="UTF-8" standalone="yes"?><Relationships xmlns="http://schemas.openxmlformats.org/package/2006/relationships"><Relationship Target="../notesSlides/notesSlide5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2.xml.rels><?xml version="1.0" encoding="UTF-8" standalone="yes"?><Relationships xmlns="http://schemas.openxmlformats.org/package/2006/relationships"><Relationship Target="../notesSlides/notesSlide52.xml" Type="http://schemas.openxmlformats.org/officeDocument/2006/relationships/notesSlide" Id="rId2"/><Relationship Target="../slideLayouts/slideLayout1.xml" Type="http://schemas.openxmlformats.org/officeDocument/2006/relationships/slideLayout" Id="rId1"/><Relationship Target="http://commandlinefanatic.com/cgi-bin/showarticle.cgi?article=art027" Type="http://schemas.openxmlformats.org/officeDocument/2006/relationships/hyperlink" TargetMode="External" Id="rId3"/></Relationships>
</file>

<file path=ppt/slides/_rels/slide53.xml.rels><?xml version="1.0" encoding="UTF-8" standalone="yes"?><Relationships xmlns="http://schemas.openxmlformats.org/package/2006/relationships"><Relationship Target="../notesSlides/notesSlide5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4.xml.rels><?xml version="1.0" encoding="UTF-8" standalone="yes"?><Relationships xmlns="http://schemas.openxmlformats.org/package/2006/relationships"><Relationship Target="../notesSlides/notesSlide54.xml" Type="http://schemas.openxmlformats.org/officeDocument/2006/relationships/notesSlide" Id="rId2"/><Relationship Target="../slideLayouts/slideLayout1.xml" Type="http://schemas.openxmlformats.org/officeDocument/2006/relationships/slideLayout" Id="rId1"/><Relationship Target="http://files.cloudprivacy.net/ssl-mitm.pdf" Type="http://schemas.openxmlformats.org/officeDocument/2006/relationships/hyperlink" TargetMode="External" Id="rId4"/><Relationship Target="https://www.youtube.com/watch?v=Z7Wl2FW2TcA" Type="http://schemas.openxmlformats.org/officeDocument/2006/relationships/hyperlink" TargetMode="External" Id="rId3"/></Relationships>
</file>

<file path=ppt/slides/_rels/slide55.xml.rels><?xml version="1.0" encoding="UTF-8" standalone="yes"?><Relationships xmlns="http://schemas.openxmlformats.org/package/2006/relationships"><Relationship Target="../notesSlides/notesSlide55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jpg" Type="http://schemas.openxmlformats.org/officeDocument/2006/relationships/image" Id="rId4"/><Relationship Target="../media/image19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ctrTitle"/>
          </p:nvPr>
        </p:nvSpPr>
        <p:spPr>
          <a:xfrm>
            <a:off y="1911984" x="391160"/>
            <a:ext cy="561899" cx="8351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Web Application Hacking/Security 103</a:t>
            </a:r>
          </a:p>
        </p:txBody>
      </p:sp>
      <p:sp>
        <p:nvSpPr>
          <p:cNvPr id="78" name="Shape 78"/>
          <p:cNvSpPr txBox="1"/>
          <p:nvPr>
            <p:ph idx="1" type="subTitle"/>
          </p:nvPr>
        </p:nvSpPr>
        <p:spPr>
          <a:xfrm>
            <a:off y="2643248" x="403761"/>
            <a:ext cy="1244999" cx="834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CIS 5930/4930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Offensive Computer Security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Spring 2014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-189925" x="7207925"/>
            <a:ext cy="1614308" cx="221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y="160020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Implementation details can vary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Details can vary over versions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>
                <a:solidFill>
                  <a:srgbClr val="FF0000"/>
                </a:solidFill>
              </a:rPr>
              <a:t>Client authenticates server based off of server's certificate..........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Automated to not involve the user</a:t>
            </a:r>
          </a:p>
          <a:p>
            <a:pPr rtl="0" lvl="2" indent="-3556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/>
              <a:t>unless the certificate is of unknown origin....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indent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 txBox="1"/>
          <p:nvPr>
            <p:ph type="title"/>
          </p:nvPr>
        </p:nvSpPr>
        <p:spPr>
          <a:xfrm>
            <a:off y="17761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Handshake notes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y="160020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Trust is too hard for the normal user to think about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Browser vendors decide the trust for you!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how nice of them </a:t>
            </a:r>
            <a:r>
              <a:rPr sz="3000" lang="en"/>
              <a:t>^-^</a:t>
            </a:r>
          </a:p>
          <a:p>
            <a:pPr rtl="0" lvl="0" indent="-355600" marL="45720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Browsers ship with trusted root certificate authorities</a:t>
            </a:r>
          </a:p>
          <a:p>
            <a:pPr rtl="0" lvl="1" indent="-355600" marL="914400">
              <a:spcBef>
                <a:spcPts val="40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Trusted root certificate authorities: </a:t>
            </a:r>
          </a:p>
          <a:p>
            <a:pPr rtl="0" lvl="2" indent="-355600" marL="1371600">
              <a:spcBef>
                <a:spcPts val="40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/>
              <a:t>about 40 (chrome)</a:t>
            </a:r>
          </a:p>
          <a:p>
            <a:pPr rtl="0" lvl="1" indent="-355600" marL="914400">
              <a:spcBef>
                <a:spcPts val="40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Intermediate certificate authorities</a:t>
            </a:r>
          </a:p>
          <a:p>
            <a:pPr rtl="0" lvl="2" indent="-355600" marL="1371600">
              <a:spcBef>
                <a:spcPts val="40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/>
              <a:t>about 25 (chrome)</a:t>
            </a:r>
          </a:p>
          <a:p>
            <a:pPr rtl="0" lvl="1" indent="-355600" marL="914400">
              <a:spcBef>
                <a:spcPts val="40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Users can add certificates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 txBox="1"/>
          <p:nvPr>
            <p:ph type="title"/>
          </p:nvPr>
        </p:nvSpPr>
        <p:spPr>
          <a:xfrm>
            <a:off y="17761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issue of "Trust"</a:t>
            </a:r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258197" x="4325497"/>
            <a:ext cy="2373102" cx="4137577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/>
        </p:nvSpPr>
        <p:spPr>
          <a:xfrm>
            <a:off y="2875547" x="6108375"/>
            <a:ext cy="2015999" cx="2897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 i="1">
                <a:latin typeface="Comic Sans MS"/>
                <a:ea typeface="Comic Sans MS"/>
                <a:cs typeface="Comic Sans MS"/>
                <a:sym typeface="Comic Sans MS"/>
              </a:rPr>
              <a:t>I don't even know 40 people that I trust!!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y="160020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Certificates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composed of a Public key, and a Private key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Public key certificate (aka "certificate"):</a:t>
            </a:r>
          </a:p>
          <a:p>
            <a:pPr rtl="0" lvl="1" indent="-355600" marL="914400">
              <a:spcBef>
                <a:spcPts val="40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digitally signed statement that binds the value of a public key to the identity of the person, device, or service that holds the corresponding private key</a:t>
            </a:r>
          </a:p>
          <a:p>
            <a:pPr rtl="0" lvl="2" indent="-355600" marL="1371600">
              <a:spcBef>
                <a:spcPts val="40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/>
              <a:t>usually X.509 standard certificates</a:t>
            </a:r>
          </a:p>
          <a:p>
            <a:pPr rtl="0" lvl="3" indent="-355600" marL="182880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designed in 1980</a:t>
            </a:r>
          </a:p>
          <a:p>
            <a:pPr rtl="0" lvl="4" indent="-355600" marL="2286000">
              <a:spcBef>
                <a:spcPts val="40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messy</a:t>
            </a:r>
          </a:p>
          <a:p>
            <a:pPr rtl="0" lvl="4" indent="-355600" marL="2286000">
              <a:spcBef>
                <a:spcPts val="40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overly flexible and general</a:t>
            </a:r>
          </a:p>
          <a:p>
            <a:pPr rtl="0" lvl="0">
              <a:spcBef>
                <a:spcPts val="40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 txBox="1"/>
          <p:nvPr>
            <p:ph type="title"/>
          </p:nvPr>
        </p:nvSpPr>
        <p:spPr>
          <a:xfrm>
            <a:off y="17761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Certificates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y="160020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Signing </a:t>
            </a:r>
            <a:r>
              <a:rPr lang="en" i="1"/>
              <a:t>(Digital Signatures)</a:t>
            </a:r>
          </a:p>
          <a:p>
            <a:pPr rtl="0" lvl="1" indent="-355600" marL="914400">
              <a:spcBef>
                <a:spcPts val="40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The private key of a certificate can be used to sign a message</a:t>
            </a:r>
          </a:p>
          <a:p>
            <a:pPr rtl="0" lvl="2" indent="-355600" marL="1371600">
              <a:spcBef>
                <a:spcPts val="40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/>
              <a:t>which is then decrypted by the public key</a:t>
            </a:r>
          </a:p>
          <a:p>
            <a:pPr rtl="0" lvl="3" indent="-355600" marL="182880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nonrepudiation</a:t>
            </a:r>
          </a:p>
          <a:p>
            <a:pPr rtl="0" lvl="3" indent="-355600" marL="182880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authenticity</a:t>
            </a:r>
          </a:p>
          <a:p>
            <a:pPr rtl="0" lvl="1" indent="-355600" marL="914400">
              <a:spcBef>
                <a:spcPts val="40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u="sng" lang="en"/>
              <a:t>Private key</a:t>
            </a:r>
            <a:r>
              <a:rPr lang="en"/>
              <a:t> can be used to sign other user's </a:t>
            </a:r>
            <a:r>
              <a:rPr u="sng" lang="en"/>
              <a:t>public keys</a:t>
            </a:r>
          </a:p>
          <a:p>
            <a:pPr rtl="0" lvl="2" indent="-355600" marL="1371600">
              <a:spcBef>
                <a:spcPts val="40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/>
              <a:t>establish a trust relationship</a:t>
            </a:r>
          </a:p>
          <a:p>
            <a:pPr rtl="0" lvl="3" indent="-355600" marL="182880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Verisign signs the certificate for Microsoft</a:t>
            </a:r>
          </a:p>
          <a:p>
            <a:pPr rtl="0" lvl="4" indent="-355600" marL="2286000">
              <a:spcBef>
                <a:spcPts val="40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(Verisign trusts Microsoft)</a:t>
            </a:r>
          </a:p>
          <a:p>
            <a:pPr lvl="2" indent="-355600" marL="1371600">
              <a:spcBef>
                <a:spcPts val="40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/>
              <a:t>foundation to the public key infrastructure </a:t>
            </a:r>
            <a:r>
              <a:rPr b="1" sz="3600" lang="en"/>
              <a:t>(PKI)</a:t>
            </a:r>
          </a:p>
        </p:txBody>
      </p:sp>
      <p:sp>
        <p:nvSpPr>
          <p:cNvPr id="182" name="Shape 182"/>
          <p:cNvSpPr txBox="1"/>
          <p:nvPr>
            <p:ph type="title"/>
          </p:nvPr>
        </p:nvSpPr>
        <p:spPr>
          <a:xfrm>
            <a:off y="17761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Certificates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y="160020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 public-key infrastructure (PKI)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set of hardware, software, people, policies, and procedures needed for digital certificate: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creation,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management,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distribution, 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use, 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storage,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and revokation</a:t>
            </a:r>
          </a:p>
          <a:p>
            <a:pPr rtl="0" lvl="2" indent="-3556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/>
              <a:t>certificate black-lists exist.</a:t>
            </a:r>
          </a:p>
          <a:p>
            <a:pPr rtl="0" lvl="3" indent="-355600" marL="18288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and they work!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 txBox="1"/>
          <p:nvPr>
            <p:ph type="title"/>
          </p:nvPr>
        </p:nvSpPr>
        <p:spPr>
          <a:xfrm>
            <a:off y="17761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Public Key Infrastructure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y="1600200" x="457200"/>
            <a:ext cy="4840199" cx="4542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u="sng" lang="en"/>
              <a:t>Certificate Authorities (CA)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binds the public keys with the respective user identities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user identities MUST be unique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CA uses it's own private key to sign user's public key</a:t>
            </a:r>
          </a:p>
          <a:p>
            <a:pPr rtl="0" lvl="0">
              <a:spcBef>
                <a:spcPts val="0"/>
              </a:spcBef>
              <a:buNone/>
            </a:pPr>
            <a:r>
              <a:rPr u="sng" lang="en"/>
              <a:t>Validation Authority (VA)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3rd party exists to provide and vouch for user information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involved in </a:t>
            </a:r>
            <a:r>
              <a:rPr lang="en" i="1"/>
              <a:t>registration </a:t>
            </a:r>
            <a:r>
              <a:rPr lang="en"/>
              <a:t>and </a:t>
            </a:r>
            <a:r>
              <a:rPr lang="en" i="1"/>
              <a:t>issuance </a:t>
            </a:r>
            <a:r>
              <a:rPr lang="en"/>
              <a:t>process</a:t>
            </a:r>
          </a:p>
          <a:p>
            <a:pPr rtl="0" lvl="0">
              <a:spcBef>
                <a:spcPts val="0"/>
              </a:spcBef>
              <a:buNone/>
            </a:pPr>
            <a:r>
              <a:rPr u="sng" lang="en"/>
              <a:t>Registration Authority (RA)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Exists to ensure that the public key is bound to the individual to which it is assigned</a:t>
            </a:r>
          </a:p>
          <a:p>
            <a:pPr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to ensure </a:t>
            </a:r>
            <a:r>
              <a:rPr b="1" lang="en"/>
              <a:t>non-repudiation</a:t>
            </a:r>
          </a:p>
        </p:txBody>
      </p:sp>
      <p:sp>
        <p:nvSpPr>
          <p:cNvPr id="194" name="Shape 194"/>
          <p:cNvSpPr txBox="1"/>
          <p:nvPr>
            <p:ph type="title"/>
          </p:nvPr>
        </p:nvSpPr>
        <p:spPr>
          <a:xfrm>
            <a:off y="17761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Public Key Infrastructure</a:t>
            </a:r>
          </a:p>
        </p:txBody>
      </p:sp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600200" x="4876800"/>
            <a:ext cy="2692400" cx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y="1600200" x="457200"/>
            <a:ext cy="4840199" cx="36813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Certificates have</a:t>
            </a:r>
            <a:br>
              <a:rPr lang="en"/>
            </a:br>
            <a:r>
              <a:rPr lang="en"/>
              <a:t> permissions / capabilities 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ROOT CA's can sign the key of other CA's</a:t>
            </a:r>
          </a:p>
          <a:p>
            <a:pPr lvl="0" indent="0" marL="91440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201" name="Shape 201"/>
          <p:cNvSpPr txBox="1"/>
          <p:nvPr>
            <p:ph type="title"/>
          </p:nvPr>
        </p:nvSpPr>
        <p:spPr>
          <a:xfrm>
            <a:off y="17761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CA chains</a:t>
            </a:r>
          </a:p>
        </p:txBody>
      </p: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182268">
            <a:off y="1569800" x="4491874"/>
            <a:ext cy="2692400" cx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845675" x="5196225"/>
            <a:ext cy="2692400" cx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Shape 204"/>
          <p:cNvSpPr txBox="1"/>
          <p:nvPr/>
        </p:nvSpPr>
        <p:spPr>
          <a:xfrm>
            <a:off y="2233425" x="4443300"/>
            <a:ext cy="526800" cx="1236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ROOT</a:t>
            </a:r>
            <a:br>
              <a:rPr lang="en">
                <a:solidFill>
                  <a:srgbClr val="FF0000"/>
                </a:solidFill>
              </a:rPr>
            </a:br>
            <a:r>
              <a:rPr lang="en">
                <a:solidFill>
                  <a:srgbClr val="FF0000"/>
                </a:solidFill>
              </a:rPr>
              <a:t>CA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y="4101850" x="4226900"/>
            <a:ext cy="526800" cx="1236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Intermediate</a:t>
            </a:r>
            <a:br>
              <a:rPr lang="en"/>
            </a:br>
            <a:r>
              <a:rPr lang="en"/>
              <a:t>CA</a:t>
            </a:r>
          </a:p>
        </p:txBody>
      </p:sp>
      <p:sp>
        <p:nvSpPr>
          <p:cNvPr id="206" name="Shape 206"/>
          <p:cNvSpPr/>
          <p:nvPr/>
        </p:nvSpPr>
        <p:spPr>
          <a:xfrm>
            <a:off y="3251725" x="2887050"/>
            <a:ext cy="2127300" cx="2603400"/>
          </a:xfrm>
          <a:custGeom>
            <a:pathLst>
              <a:path w="104136" extrusionOk="0" h="85092">
                <a:moveTo>
                  <a:pt y="55918" x="104136"/>
                </a:moveTo>
                <a:lnTo>
                  <a:pt y="85092" x="37278"/>
                </a:lnTo>
                <a:lnTo>
                  <a:pt y="43762" x="0"/>
                </a:lnTo>
                <a:lnTo>
                  <a:pt y="0" x="58349"/>
                </a:ln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sp>
      <p:sp>
        <p:nvSpPr>
          <p:cNvPr id="207" name="Shape 207"/>
          <p:cNvSpPr txBox="1"/>
          <p:nvPr/>
        </p:nvSpPr>
        <p:spPr>
          <a:xfrm>
            <a:off y="4538225" x="3363150"/>
            <a:ext cy="607800" cx="486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?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y="5227075" x="1347300"/>
            <a:ext cy="769799" cx="3646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Should NOT happen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But is an option if you have enough $$$$</a:t>
            </a:r>
          </a:p>
          <a:p>
            <a:pPr indent="457200" marL="914400">
              <a:spcBef>
                <a:spcPts val="0"/>
              </a:spcBef>
              <a:buNone/>
            </a:pPr>
            <a:r>
              <a:rPr lang="en"/>
              <a:t>(still is rare)</a:t>
            </a:r>
          </a:p>
        </p:txBody>
      </p:sp>
      <p:pic>
        <p:nvPicPr>
          <p:cNvPr id="209" name="Shape 2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5323775" x="577400"/>
            <a:ext cy="673100" cx="67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y="160020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215" name="Shape 215"/>
          <p:cNvSpPr txBox="1"/>
          <p:nvPr>
            <p:ph type="title"/>
          </p:nvPr>
        </p:nvSpPr>
        <p:spPr>
          <a:xfrm>
            <a:off y="17761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600" lang="en"/>
              <a:t>Getting a certificate for your website</a:t>
            </a:r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054125" x="1847850"/>
            <a:ext cy="3746500" cx="544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Shape 217"/>
          <p:cNvSpPr txBox="1"/>
          <p:nvPr/>
        </p:nvSpPr>
        <p:spPr>
          <a:xfrm>
            <a:off y="5895650" x="1722100"/>
            <a:ext cy="293700" cx="6442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img source: http://blog.securism.com/2009/01/summarizing-pki-certificate-validation/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2" name="Shape 222"/>
          <p:cNvSpPr txBox="1"/>
          <p:nvPr>
            <p:ph idx="1" type="body"/>
          </p:nvPr>
        </p:nvSpPr>
        <p:spPr>
          <a:xfrm>
            <a:off y="1459800" x="4752325"/>
            <a:ext cy="1880700" cx="41936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Getting a cert means: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forking over $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provide identifying info about yourself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promising to play nice</a:t>
            </a:r>
          </a:p>
          <a:p>
            <a:pPr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u="sng" b="1" lang="en"/>
              <a:t>you are buying their trust</a:t>
            </a:r>
          </a:p>
        </p:txBody>
      </p:sp>
      <p:sp>
        <p:nvSpPr>
          <p:cNvPr id="223" name="Shape 223"/>
          <p:cNvSpPr txBox="1"/>
          <p:nvPr>
            <p:ph type="title"/>
          </p:nvPr>
        </p:nvSpPr>
        <p:spPr>
          <a:xfrm>
            <a:off y="17761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600" lang="en"/>
              <a:t>Getting a certificate for your website</a:t>
            </a:r>
          </a:p>
        </p:txBody>
      </p:sp>
      <p:pic>
        <p:nvPicPr>
          <p:cNvPr id="224" name="Shape 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48562" x="325050"/>
            <a:ext cy="4943475" cx="428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Shape 2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463087" x="4732050"/>
            <a:ext cy="3028950" cx="43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0" name="Shape 230"/>
          <p:cNvSpPr txBox="1"/>
          <p:nvPr>
            <p:ph idx="1" type="body"/>
          </p:nvPr>
        </p:nvSpPr>
        <p:spPr>
          <a:xfrm>
            <a:off y="1600200" x="4752325"/>
            <a:ext cy="1740299" cx="3934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u="sng" lang="en"/>
              <a:t>But how do website owners decide?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They all do the same thing right?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why not buy the cheapest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After all, they're all "trustworthy"!</a:t>
            </a:r>
          </a:p>
        </p:txBody>
      </p:sp>
      <p:sp>
        <p:nvSpPr>
          <p:cNvPr id="231" name="Shape 231"/>
          <p:cNvSpPr txBox="1"/>
          <p:nvPr>
            <p:ph type="title"/>
          </p:nvPr>
        </p:nvSpPr>
        <p:spPr>
          <a:xfrm>
            <a:off y="17761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600" lang="en"/>
              <a:t>Getting a certificate for your website</a:t>
            </a:r>
          </a:p>
        </p:txBody>
      </p:sp>
      <p:pic>
        <p:nvPicPr>
          <p:cNvPr id="232" name="Shape 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48562" x="325050"/>
            <a:ext cy="4943475" cx="428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Shape 2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463087" x="4732050"/>
            <a:ext cy="3028950" cx="430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Shape 2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3340500" x="3495525"/>
            <a:ext cy="3133725" cx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y="160020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SSL / TLS and the Certificate Authority infrastructure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the basics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the history, the story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the flaws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important CA attacks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lessons learned (ignored)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SSL / TLS attacks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sslstrip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sslsniff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crypto attacks</a:t>
            </a:r>
          </a:p>
          <a:p>
            <a:pPr rtl="0" lvl="2" indent="-3556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/>
              <a:t>BEAST (Browser Exploit Against SSL/TLS)</a:t>
            </a:r>
          </a:p>
          <a:p>
            <a:pPr rtl="0" lvl="2" indent="-3556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/>
              <a:t>CRIME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>
            <p:ph type="title"/>
          </p:nvPr>
        </p:nvSpPr>
        <p:spPr>
          <a:xfrm>
            <a:off y="17761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Outline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39" name="Shape 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600200" x="4876800"/>
            <a:ext cy="3810000" cx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 txBox="1"/>
          <p:nvPr>
            <p:ph type="title"/>
          </p:nvPr>
        </p:nvSpPr>
        <p:spPr>
          <a:xfrm>
            <a:off y="17761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Who can become a CA?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y="1693325" x="536225"/>
            <a:ext cy="507900" cx="3480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3000" lang="en"/>
              <a:t>You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y="2074325" x="536225"/>
            <a:ext cy="507900" cx="3480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3000" lang="en"/>
              <a:t>Me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y="2455325" x="536225"/>
            <a:ext cy="507900" cx="3480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3000" lang="en"/>
              <a:t>Anyone really..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y="3377250" x="1317025"/>
            <a:ext cy="2267099" cx="3443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600" lang="en"/>
              <a:t>But you have to get someone to trust you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9" name="Shape 249"/>
          <p:cNvSpPr txBox="1"/>
          <p:nvPr>
            <p:ph idx="1" type="body"/>
          </p:nvPr>
        </p:nvSpPr>
        <p:spPr>
          <a:xfrm>
            <a:off y="160020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250" name="Shape 250"/>
          <p:cNvSpPr txBox="1"/>
          <p:nvPr>
            <p:ph type="title"/>
          </p:nvPr>
        </p:nvSpPr>
        <p:spPr>
          <a:xfrm>
            <a:off y="17761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Securing the Internet</a:t>
            </a:r>
          </a:p>
        </p:txBody>
      </p:sp>
      <p:pic>
        <p:nvPicPr>
          <p:cNvPr id="251" name="Shape 2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107250" x="1752600"/>
            <a:ext cy="3952875" cx="56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6" name="Shape 256"/>
          <p:cNvSpPr txBox="1"/>
          <p:nvPr>
            <p:ph idx="1" type="body"/>
          </p:nvPr>
        </p:nvSpPr>
        <p:spPr>
          <a:xfrm>
            <a:off y="1600200" x="457200"/>
            <a:ext cy="4840199" cx="36813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The 40 root CA's your browser trusts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leads to an exponentially large network of CA's that you trust</a:t>
            </a:r>
          </a:p>
          <a:p>
            <a:pPr rtl="0" lvl="0" indent="0" marL="91440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257" name="Shape 257"/>
          <p:cNvSpPr txBox="1"/>
          <p:nvPr>
            <p:ph type="title"/>
          </p:nvPr>
        </p:nvSpPr>
        <p:spPr>
          <a:xfrm>
            <a:off y="17761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CA chains</a:t>
            </a:r>
          </a:p>
        </p:txBody>
      </p:sp>
      <p:pic>
        <p:nvPicPr>
          <p:cNvPr id="258" name="Shape 2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182268">
            <a:off y="1569800" x="4491874"/>
            <a:ext cy="2692400" cx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Shape 2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845675" x="5196225"/>
            <a:ext cy="2692400" cx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Shape 260"/>
          <p:cNvSpPr txBox="1"/>
          <p:nvPr/>
        </p:nvSpPr>
        <p:spPr>
          <a:xfrm>
            <a:off y="2233425" x="4443300"/>
            <a:ext cy="526800" cx="1236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ROOT</a:t>
            </a:r>
            <a:br>
              <a:rPr lang="en">
                <a:solidFill>
                  <a:srgbClr val="FF0000"/>
                </a:solidFill>
              </a:rPr>
            </a:br>
            <a:r>
              <a:rPr lang="en">
                <a:solidFill>
                  <a:srgbClr val="FF0000"/>
                </a:solidFill>
              </a:rPr>
              <a:t>CA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y="4101850" x="4226900"/>
            <a:ext cy="526800" cx="1236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Intermediate</a:t>
            </a:r>
            <a:br>
              <a:rPr lang="en"/>
            </a:br>
            <a:r>
              <a:rPr lang="en"/>
              <a:t>CA</a:t>
            </a:r>
          </a:p>
        </p:txBody>
      </p:sp>
      <p:cxnSp>
        <p:nvCxnSpPr>
          <p:cNvPr id="262" name="Shape 262"/>
          <p:cNvCxnSpPr>
            <a:stCxn id="261" idx="3"/>
          </p:cNvCxnSpPr>
          <p:nvPr/>
        </p:nvCxnSpPr>
        <p:spPr>
          <a:xfrm flipH="1">
            <a:off y="4365250" x="4578800"/>
            <a:ext cy="1560900" cx="884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63" name="Shape 263"/>
          <p:cNvCxnSpPr>
            <a:stCxn id="261" idx="3"/>
          </p:cNvCxnSpPr>
          <p:nvPr/>
        </p:nvCxnSpPr>
        <p:spPr>
          <a:xfrm flipH="1">
            <a:off y="4365250" x="4953500"/>
            <a:ext cy="1854600" cx="509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64" name="Shape 264"/>
          <p:cNvCxnSpPr/>
          <p:nvPr/>
        </p:nvCxnSpPr>
        <p:spPr>
          <a:xfrm flipH="1">
            <a:off y="4396425" x="3849350"/>
            <a:ext cy="1154700" cx="1610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65" name="Shape 265"/>
          <p:cNvCxnSpPr/>
          <p:nvPr/>
        </p:nvCxnSpPr>
        <p:spPr>
          <a:xfrm flipH="1">
            <a:off y="4426800" x="3089524"/>
            <a:ext cy="486300" cx="2360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66" name="Shape 266"/>
          <p:cNvCxnSpPr/>
          <p:nvPr/>
        </p:nvCxnSpPr>
        <p:spPr>
          <a:xfrm flipH="1">
            <a:off y="4913050" x="2988250"/>
            <a:ext cy="931800" cx="101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67" name="Shape 267"/>
          <p:cNvCxnSpPr/>
          <p:nvPr/>
        </p:nvCxnSpPr>
        <p:spPr>
          <a:xfrm flipH="1">
            <a:off y="4953575" x="1985475"/>
            <a:ext cy="222899" cx="10838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68" name="Shape 268"/>
          <p:cNvCxnSpPr/>
          <p:nvPr/>
        </p:nvCxnSpPr>
        <p:spPr>
          <a:xfrm rot="10800000">
            <a:off y="4700375" x="2167824"/>
            <a:ext cy="253199" cx="952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69" name="Shape 269"/>
          <p:cNvCxnSpPr/>
          <p:nvPr/>
        </p:nvCxnSpPr>
        <p:spPr>
          <a:xfrm rot="10800000">
            <a:off y="4335675" x="2471724"/>
            <a:ext cy="557099" cx="648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70" name="Shape 270"/>
          <p:cNvCxnSpPr/>
          <p:nvPr/>
        </p:nvCxnSpPr>
        <p:spPr>
          <a:xfrm flipH="1">
            <a:off y="4933300" x="2400924"/>
            <a:ext cy="729300" cx="719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71" name="Shape 271"/>
          <p:cNvCxnSpPr/>
          <p:nvPr/>
        </p:nvCxnSpPr>
        <p:spPr>
          <a:xfrm flipH="1">
            <a:off y="5612000" x="1428349"/>
            <a:ext cy="192599" cx="952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72" name="Shape 272"/>
          <p:cNvCxnSpPr/>
          <p:nvPr/>
        </p:nvCxnSpPr>
        <p:spPr>
          <a:xfrm flipH="1">
            <a:off y="5632275" x="1600675"/>
            <a:ext cy="607800" cx="759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73" name="Shape 273"/>
          <p:cNvCxnSpPr>
            <a:endCxn id="256" idx="2"/>
          </p:cNvCxnSpPr>
          <p:nvPr/>
        </p:nvCxnSpPr>
        <p:spPr>
          <a:xfrm flipH="1">
            <a:off y="5642399" x="2297850"/>
            <a:ext cy="798000" cx="153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74" name="Shape 274"/>
          <p:cNvCxnSpPr/>
          <p:nvPr/>
        </p:nvCxnSpPr>
        <p:spPr>
          <a:xfrm rot="10800000">
            <a:off y="5510750" x="790099"/>
            <a:ext cy="253199" cx="658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75" name="Shape 275"/>
          <p:cNvCxnSpPr/>
          <p:nvPr/>
        </p:nvCxnSpPr>
        <p:spPr>
          <a:xfrm flipH="1">
            <a:off y="5774100" x="506599"/>
            <a:ext cy="182400" cx="942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76" name="Shape 276"/>
          <p:cNvCxnSpPr/>
          <p:nvPr/>
        </p:nvCxnSpPr>
        <p:spPr>
          <a:xfrm flipH="1">
            <a:off y="5774100" x="830674"/>
            <a:ext cy="506399" cx="648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81" name="Shape 2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5086888" x="5775073"/>
            <a:ext cy="1771111" cx="24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Shape 282"/>
          <p:cNvSpPr txBox="1"/>
          <p:nvPr>
            <p:ph idx="1" type="body"/>
          </p:nvPr>
        </p:nvSpPr>
        <p:spPr>
          <a:xfrm>
            <a:off y="1600200" x="457200"/>
            <a:ext cy="4840199" cx="4542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u="sng" lang="en"/>
              <a:t>Certificate Authorities (CA)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Are the single point of failure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top target for hackers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Look bad if they get hacked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meh, brush it under the rug!</a:t>
            </a:r>
          </a:p>
          <a:p>
            <a:pPr rtl="0" lvl="0">
              <a:spcBef>
                <a:spcPts val="0"/>
              </a:spcBef>
              <a:buNone/>
            </a:pPr>
            <a:r>
              <a:rPr u="sng" lang="en"/>
              <a:t>Validation Authority (VA)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who?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usually don't even exist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involved in </a:t>
            </a:r>
            <a:r>
              <a:rPr lang="en" i="1"/>
              <a:t>registration </a:t>
            </a:r>
            <a:r>
              <a:rPr lang="en"/>
              <a:t>and </a:t>
            </a:r>
            <a:r>
              <a:rPr lang="en" i="1"/>
              <a:t>issuance </a:t>
            </a:r>
            <a:r>
              <a:rPr lang="en"/>
              <a:t>process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issuance-smishuance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registration-smegistration</a:t>
            </a:r>
          </a:p>
          <a:p>
            <a:pPr rtl="0" lvl="0">
              <a:spcBef>
                <a:spcPts val="0"/>
              </a:spcBef>
              <a:buNone/>
            </a:pPr>
            <a:r>
              <a:rPr u="sng" lang="en"/>
              <a:t>Registration Authority (RA)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Probably an intern at the CA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supposed to be a 3rd party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keeps an "eye out" for "bad things"</a:t>
            </a:r>
          </a:p>
        </p:txBody>
      </p:sp>
      <p:sp>
        <p:nvSpPr>
          <p:cNvPr id="283" name="Shape 283"/>
          <p:cNvSpPr txBox="1"/>
          <p:nvPr>
            <p:ph type="title"/>
          </p:nvPr>
        </p:nvSpPr>
        <p:spPr>
          <a:xfrm>
            <a:off y="17761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IN PRACTICE</a:t>
            </a:r>
          </a:p>
        </p:txBody>
      </p:sp>
      <p:pic>
        <p:nvPicPr>
          <p:cNvPr id="284" name="Shape 2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600200" x="4876800"/>
            <a:ext cy="2692400" cx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Shape 285"/>
          <p:cNvSpPr txBox="1"/>
          <p:nvPr/>
        </p:nvSpPr>
        <p:spPr>
          <a:xfrm>
            <a:off y="4218475" x="4924075"/>
            <a:ext cy="2198099" cx="4122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DOING EVERYTHING RIGHT COSTS $$$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Competing with the lowest bidder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pricing is all artificial anyways</a:t>
            </a:r>
          </a:p>
          <a:p>
            <a:pPr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>
                <a:solidFill>
                  <a:schemeClr val="dk1"/>
                </a:solidFill>
              </a:rPr>
              <a:t>ZERO </a:t>
            </a:r>
            <a:r>
              <a:rPr lang="en">
                <a:solidFill>
                  <a:schemeClr val="dk1"/>
                </a:solidFill>
              </a:rPr>
              <a:t>consequences when </a:t>
            </a:r>
            <a:r>
              <a:rPr b="1" lang="en">
                <a:solidFill>
                  <a:schemeClr val="dk1"/>
                </a:solidFill>
              </a:rPr>
              <a:t>EVERYTHING </a:t>
            </a:r>
            <a:r>
              <a:rPr lang="en">
                <a:solidFill>
                  <a:schemeClr val="dk1"/>
                </a:solidFill>
              </a:rPr>
              <a:t>goes wrong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0" name="Shape 290"/>
          <p:cNvSpPr txBox="1"/>
          <p:nvPr>
            <p:ph idx="1" type="body"/>
          </p:nvPr>
        </p:nvSpPr>
        <p:spPr>
          <a:xfrm>
            <a:off y="160020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1980s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x.509 designed</a:t>
            </a:r>
          </a:p>
          <a:p>
            <a:pPr rtl="0" lvl="2" indent="-3556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/>
              <a:t>(pro and con) flexible and general</a:t>
            </a:r>
          </a:p>
          <a:p>
            <a:pPr rtl="0" lvl="2" indent="-3556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/>
              <a:t>ugly as hell</a:t>
            </a:r>
          </a:p>
          <a:p>
            <a:pPr rtl="0" lvl="2" indent="-3556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/>
              <a:t>long history of implementation vulnerabilities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1990's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SSL conceived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2009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Three major vulnerabilities affected the world, just due to CA mistakes</a:t>
            </a:r>
          </a:p>
          <a:p>
            <a:pPr rtl="0" lvl="2" indent="-3556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/>
              <a:t>whoops I published my private key in my public_html directory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2010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growing evidence of governments compelling CAs to do their bidding</a:t>
            </a:r>
          </a:p>
          <a:p>
            <a:pPr rtl="0" lvl="2" indent="-3556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/>
              <a:t>https://www.eff.org/files/ccc2010.pdf</a:t>
            </a:r>
          </a:p>
          <a:p>
            <a:pPr rtl="0" lvl="2" indent="-3556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/>
              <a:t>https://www.eff.org/observatory</a:t>
            </a:r>
          </a:p>
          <a:p>
            <a:pPr lvl="0" indent="0" marL="9144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 txBox="1"/>
          <p:nvPr>
            <p:ph type="title"/>
          </p:nvPr>
        </p:nvSpPr>
        <p:spPr>
          <a:xfrm>
            <a:off y="17761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CA blues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5" name="Shape 2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6" name="Shape 296"/>
          <p:cNvSpPr txBox="1"/>
          <p:nvPr>
            <p:ph type="ctrTitle"/>
          </p:nvPr>
        </p:nvSpPr>
        <p:spPr>
          <a:xfrm>
            <a:off y="1911984" x="391160"/>
            <a:ext cy="561899" cx="8351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Intermission</a:t>
            </a:r>
          </a:p>
        </p:txBody>
      </p:sp>
      <p:sp>
        <p:nvSpPr>
          <p:cNvPr id="297" name="Shape 297"/>
          <p:cNvSpPr txBox="1"/>
          <p:nvPr>
            <p:ph idx="1" type="subTitle"/>
          </p:nvPr>
        </p:nvSpPr>
        <p:spPr>
          <a:xfrm>
            <a:off y="2643248" x="403761"/>
            <a:ext cy="456299" cx="834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Let us peruse the SSL observatory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y="3231475" x="1006200"/>
            <a:ext cy="709199" cx="7131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3"/>
              </a:rPr>
              <a:t>https://www.eff.org/files/colour_map_of_CAs.pdf</a:t>
            </a:r>
            <a:br>
              <a:rPr lang="en">
                <a:solidFill>
                  <a:schemeClr val="accent1"/>
                </a:solidFill>
              </a:rPr>
            </a:br>
            <a:r>
              <a:rPr lang="en">
                <a:solidFill>
                  <a:schemeClr val="accent1"/>
                </a:solidFill>
              </a:rPr>
              <a:t>A map of the organizations that can function as CAs that are trusted (directly or indirectly) by Mozilla or Microsoft</a:t>
            </a:r>
            <a:br>
              <a:rPr lang="en">
                <a:solidFill>
                  <a:schemeClr val="accent1"/>
                </a:solidFill>
              </a:rPr>
            </a:br>
            <a:br>
              <a:rPr lang="en">
                <a:solidFill>
                  <a:schemeClr val="accent1"/>
                </a:solidFill>
              </a:rPr>
            </a:br>
            <a:r>
              <a:rPr lang="en">
                <a:solidFill>
                  <a:schemeClr val="accent1"/>
                </a:solidFill>
              </a:rPr>
              <a:t>(total of 650 CAs in that list)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3" name="Shape 303"/>
          <p:cNvSpPr txBox="1"/>
          <p:nvPr>
            <p:ph idx="1" type="body"/>
          </p:nvPr>
        </p:nvSpPr>
        <p:spPr>
          <a:xfrm>
            <a:off y="160020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U.S. Department of Homeland Security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U.S. Defence Contractors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CNNIC, 2007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lang="en"/>
              <a:t>(China Internet Network Information Center)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0" marL="0">
              <a:spcBef>
                <a:spcPts val="0"/>
              </a:spcBef>
              <a:buNone/>
            </a:pPr>
            <a:r>
              <a:rPr lang="en"/>
              <a:t>Etisalat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lang="en"/>
              <a:t>	(Emeriates Telecommunications Corporation)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0" marL="0">
              <a:spcBef>
                <a:spcPts val="0"/>
              </a:spcBef>
              <a:buNone/>
            </a:pPr>
            <a:r>
              <a:rPr lang="en"/>
              <a:t>The Island of Berumuda</a:t>
            </a:r>
          </a:p>
        </p:txBody>
      </p:sp>
      <p:sp>
        <p:nvSpPr>
          <p:cNvPr id="304" name="Shape 304"/>
          <p:cNvSpPr txBox="1"/>
          <p:nvPr>
            <p:ph type="title"/>
          </p:nvPr>
        </p:nvSpPr>
        <p:spPr>
          <a:xfrm>
            <a:off y="17761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Noteworthy CAs on that list</a:t>
            </a:r>
          </a:p>
        </p:txBody>
      </p:sp>
      <p:sp>
        <p:nvSpPr>
          <p:cNvPr id="305" name="Shape 305"/>
          <p:cNvSpPr/>
          <p:nvPr/>
        </p:nvSpPr>
        <p:spPr>
          <a:xfrm>
            <a:off y="1681575" x="5308100"/>
            <a:ext cy="3606198" cx="1205475"/>
          </a:xfrm>
          <a:custGeom>
            <a:pathLst>
              <a:path w="48219" extrusionOk="0" h="113456">
                <a:moveTo>
                  <a:pt y="0" x="0"/>
                </a:moveTo>
                <a:lnTo>
                  <a:pt y="8914" x="35253"/>
                </a:lnTo>
                <a:lnTo>
                  <a:pt y="41736" x="38089"/>
                </a:lnTo>
                <a:lnTo>
                  <a:pt y="47003" x="48219"/>
                </a:lnTo>
                <a:lnTo>
                  <a:pt y="53486" x="40926"/>
                </a:lnTo>
                <a:lnTo>
                  <a:pt y="100084" x="42546"/>
                </a:lnTo>
                <a:lnTo>
                  <a:pt y="113456" x="16614"/>
                </a:ln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sp>
      <p:sp>
        <p:nvSpPr>
          <p:cNvPr id="306" name="Shape 306"/>
          <p:cNvSpPr txBox="1"/>
          <p:nvPr/>
        </p:nvSpPr>
        <p:spPr>
          <a:xfrm>
            <a:off y="2390675" x="6442675"/>
            <a:ext cy="830699" cx="2532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Are trusted as CAs by either Microsoft or Mozilla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Transitively your browser trusts them by default too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1" name="Shape 311"/>
          <p:cNvSpPr txBox="1"/>
          <p:nvPr>
            <p:ph idx="1" type="body"/>
          </p:nvPr>
        </p:nvSpPr>
        <p:spPr>
          <a:xfrm>
            <a:off y="160020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Maybe DHS should just sign for sites in the USA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and likewise Chinese state run CA's should just sign for sites in China</a:t>
            </a:r>
          </a:p>
        </p:txBody>
      </p:sp>
      <p:sp>
        <p:nvSpPr>
          <p:cNvPr id="312" name="Shape 312"/>
          <p:cNvSpPr txBox="1"/>
          <p:nvPr>
            <p:ph type="title"/>
          </p:nvPr>
        </p:nvSpPr>
        <p:spPr>
          <a:xfrm>
            <a:off y="17761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Scoping Issues</a:t>
            </a:r>
          </a:p>
        </p:txBody>
      </p:sp>
      <p:sp>
        <p:nvSpPr>
          <p:cNvPr id="313" name="Shape 313"/>
          <p:cNvSpPr/>
          <p:nvPr/>
        </p:nvSpPr>
        <p:spPr>
          <a:xfrm>
            <a:off y="2410925" x="972475"/>
            <a:ext cy="2927699" cx="2927699"/>
          </a:xfrm>
          <a:prstGeom prst="ellipse">
            <a:avLst/>
          </a:prstGeom>
          <a:solidFill>
            <a:schemeClr val="accent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DHS</a:t>
            </a:r>
          </a:p>
        </p:txBody>
      </p:sp>
      <p:sp>
        <p:nvSpPr>
          <p:cNvPr id="314" name="Shape 314"/>
          <p:cNvSpPr/>
          <p:nvPr/>
        </p:nvSpPr>
        <p:spPr>
          <a:xfrm>
            <a:off y="2410925" x="5011075"/>
            <a:ext cy="2927699" cx="2927699"/>
          </a:xfrm>
          <a:prstGeom prst="ellipse">
            <a:avLst/>
          </a:prstGeom>
          <a:solidFill>
            <a:srgbClr val="E066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CHINA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y="5561350" x="1489100"/>
            <a:ext cy="739500" cx="636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But naturally there are americans who would never trust DHS as a CA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and chinese citizens who would never trust any chinese CAs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9" name="Shape 3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0" name="Shape 320"/>
          <p:cNvSpPr txBox="1"/>
          <p:nvPr>
            <p:ph idx="1" type="body"/>
          </p:nvPr>
        </p:nvSpPr>
        <p:spPr>
          <a:xfrm>
            <a:off y="160020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321" name="Shape 321"/>
          <p:cNvSpPr txBox="1"/>
          <p:nvPr>
            <p:ph type="title"/>
          </p:nvPr>
        </p:nvSpPr>
        <p:spPr>
          <a:xfrm>
            <a:off y="17761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Securing the Internet</a:t>
            </a:r>
          </a:p>
        </p:txBody>
      </p:sp>
      <p:pic>
        <p:nvPicPr>
          <p:cNvPr id="322" name="Shape 3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107250" x="1752600"/>
            <a:ext cy="3952875" cx="56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6" name="Shape 3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7" name="Shape 327"/>
          <p:cNvSpPr txBox="1"/>
          <p:nvPr>
            <p:ph idx="1" type="body"/>
          </p:nvPr>
        </p:nvSpPr>
        <p:spPr>
          <a:xfrm>
            <a:off y="160020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The following people were just able to obtain a major certificate without hacking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Mike Zussman obtained login.live.com</a:t>
            </a:r>
          </a:p>
          <a:p>
            <a:pPr rtl="0" lvl="2" indent="-3556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/>
              <a:t>simply just asked for it</a:t>
            </a:r>
          </a:p>
          <a:p>
            <a:pPr rtl="0" lvl="2" indent="-3556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/>
              <a:t>to do his security research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Eddy Nigg obtained mozilla.com</a:t>
            </a:r>
          </a:p>
          <a:p>
            <a:pPr rtl="0" lvl="2" indent="-3556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/>
              <a:t>no Validation Authority (VA) stopped him</a:t>
            </a:r>
          </a:p>
          <a:p>
            <a:pPr rtl="0" lvl="2" indent="-3556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/>
              <a:t>he was investigating unethical CA practices</a:t>
            </a:r>
          </a:p>
          <a:p>
            <a:pPr rtl="0" lvl="3" indent="-355600" marL="18288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didn't have to try very hard to hit a jackpot</a:t>
            </a:r>
          </a:p>
          <a:p>
            <a:pPr rtl="0" lvl="2" indent="-3556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u="sng" lang="en">
                <a:solidFill>
                  <a:schemeClr val="hlink"/>
                </a:solidFill>
                <a:hlinkClick r:id="rId3"/>
              </a:rPr>
              <a:t>http://www.sslshopper.com/article-ssl-certificate-for-mozilla.com-issued-without-validation.html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Verisign issued a code signing cert for "Microsoft Coporation" to unknown hackers</a:t>
            </a:r>
          </a:p>
          <a:p>
            <a:pPr rtl="0" lvl="2" indent="-3556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/>
              <a:t>could sign KMDs, Windows Updates, Applications, etc..</a:t>
            </a:r>
          </a:p>
        </p:txBody>
      </p:sp>
      <p:sp>
        <p:nvSpPr>
          <p:cNvPr id="328" name="Shape 328"/>
          <p:cNvSpPr txBox="1"/>
          <p:nvPr>
            <p:ph type="title"/>
          </p:nvPr>
        </p:nvSpPr>
        <p:spPr>
          <a:xfrm>
            <a:off y="17761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Important CA </a:t>
            </a:r>
            <a:r>
              <a:rPr b="1" lang="en"/>
              <a:t>"attacks"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y="1600200" x="457200"/>
            <a:ext cy="4840199" cx="4504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u="sng" b="1" lang="en"/>
              <a:t>Secure Sockets Layer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developed by </a:t>
            </a:r>
            <a:r>
              <a:rPr lang="en" i="1"/>
              <a:t>Netscape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predecessor to </a:t>
            </a:r>
            <a:r>
              <a:rPr b="1" lang="en"/>
              <a:t>TLS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 cryptographic protocol that provides secure communication over the internet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Encryption @ the application layer</a:t>
            </a:r>
          </a:p>
          <a:p>
            <a:pPr rtl="0" lvl="1" indent="-355600" marL="914400">
              <a:spcBef>
                <a:spcPts val="40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asymmetric cryptography for key exchange</a:t>
            </a:r>
          </a:p>
          <a:p>
            <a:pPr rtl="0" lvl="1" indent="-355600" marL="914400">
              <a:spcBef>
                <a:spcPts val="40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symmetric encryption for confidentiality</a:t>
            </a:r>
          </a:p>
          <a:p>
            <a:pPr rtl="0" lvl="1" indent="-355600" marL="914400">
              <a:spcBef>
                <a:spcPts val="40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message authentication codes for message integrity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type="title"/>
          </p:nvPr>
        </p:nvSpPr>
        <p:spPr>
          <a:xfrm>
            <a:off y="17761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SSL?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700025" x="4897981"/>
            <a:ext cy="4635500" cx="40377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Shape 93"/>
          <p:cNvCxnSpPr/>
          <p:nvPr/>
        </p:nvCxnSpPr>
        <p:spPr>
          <a:xfrm rot="10800000" flipH="1">
            <a:off y="3089525" x="4666950"/>
            <a:ext cy="1215899" cx="2684099"/>
          </a:xfrm>
          <a:prstGeom prst="straightConnector1">
            <a:avLst/>
          </a:prstGeom>
          <a:noFill/>
          <a:ln w="3810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2" name="Shape 3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3" name="Shape 333"/>
          <p:cNvSpPr txBox="1"/>
          <p:nvPr>
            <p:ph idx="1" type="body"/>
          </p:nvPr>
        </p:nvSpPr>
        <p:spPr>
          <a:xfrm>
            <a:off y="160020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>
              <a:spcBef>
                <a:spcPts val="0"/>
              </a:spcBef>
              <a:buNone/>
            </a:pPr>
            <a:r>
              <a:rPr sz="1000" lang="en"/>
              <a:t>"cyber"</a:t>
            </a:r>
          </a:p>
        </p:txBody>
      </p:sp>
      <p:sp>
        <p:nvSpPr>
          <p:cNvPr id="334" name="Shape 334"/>
          <p:cNvSpPr txBox="1"/>
          <p:nvPr>
            <p:ph type="title"/>
          </p:nvPr>
        </p:nvSpPr>
        <p:spPr>
          <a:xfrm>
            <a:off y="17761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APT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8" name="Shape 3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9" name="Shape 339"/>
          <p:cNvSpPr txBox="1"/>
          <p:nvPr>
            <p:ph idx="1" type="body"/>
          </p:nvPr>
        </p:nvSpPr>
        <p:spPr>
          <a:xfrm>
            <a:off y="160020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RSA (2010)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SecureID program compromised</a:t>
            </a:r>
          </a:p>
          <a:p>
            <a:pPr rtl="0" lvl="2" indent="-3556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/>
              <a:t>Not really SSL, but similar in concept</a:t>
            </a:r>
          </a:p>
          <a:p>
            <a:pPr rtl="0" lvl="2" indent="-3556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/>
              <a:t>Massive hack hit 760 companies</a:t>
            </a:r>
          </a:p>
          <a:p>
            <a:pPr rtl="0" lvl="3" indent="-355600" marL="18288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google</a:t>
            </a:r>
          </a:p>
          <a:p>
            <a:pPr rtl="0" lvl="3" indent="-355600" marL="18288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facebook</a:t>
            </a:r>
          </a:p>
          <a:p>
            <a:pPr rtl="0" lvl="3" indent="-355600" marL="18288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microsoft</a:t>
            </a:r>
          </a:p>
          <a:p>
            <a:pPr rtl="0" lvl="3" indent="-355600" marL="18288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20% of the Fortune 100 list</a:t>
            </a:r>
          </a:p>
          <a:p>
            <a:pPr rtl="0" lvl="4" indent="-355600" marL="22860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many more in the Fortune 500</a:t>
            </a:r>
          </a:p>
          <a:p>
            <a:pPr rtl="0" lvl="2" indent="-3556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/>
              <a:t>http://money.cnn.com/2011/10/27/technology/rsa_hack_widespread/index.htm</a:t>
            </a:r>
          </a:p>
          <a:p>
            <a:pPr lvl="2" indent="-355600" marL="1371600">
              <a:spcBef>
                <a:spcPts val="0"/>
              </a:spcBef>
              <a:buClr>
                <a:schemeClr val="dk1"/>
              </a:buClr>
              <a:buFont typeface="Wingdings"/>
              <a:buChar char="§"/>
            </a:pPr>
            <a:r>
              <a:t/>
            </a:r>
            <a:endParaRPr/>
          </a:p>
        </p:txBody>
      </p:sp>
      <p:sp>
        <p:nvSpPr>
          <p:cNvPr id="340" name="Shape 340"/>
          <p:cNvSpPr txBox="1"/>
          <p:nvPr>
            <p:ph type="title"/>
          </p:nvPr>
        </p:nvSpPr>
        <p:spPr>
          <a:xfrm>
            <a:off y="17761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Important CA attacks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4" name="Shape 3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5" name="Shape 345"/>
          <p:cNvSpPr txBox="1"/>
          <p:nvPr>
            <p:ph idx="1" type="body"/>
          </p:nvPr>
        </p:nvSpPr>
        <p:spPr>
          <a:xfrm>
            <a:off y="160020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/>
              <a:t>Comodo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i="1"/>
              <a:t>hacked in </a:t>
            </a:r>
            <a:r>
              <a:rPr b="1" lang="en" i="1"/>
              <a:t>March 2011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Attacker IP address: 212.95.136.18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GPS Longitude &amp; latitude: 35.696111     51.423056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attacker made off with some important certs</a:t>
            </a:r>
          </a:p>
          <a:p>
            <a:pPr rtl="0" lvl="2" indent="-3556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/>
              <a:t>mail.google.com</a:t>
            </a:r>
          </a:p>
          <a:p>
            <a:pPr rtl="0" lvl="2" indent="-3556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/>
              <a:t>www.google.com</a:t>
            </a:r>
          </a:p>
          <a:p>
            <a:pPr rtl="0" lvl="2" indent="-3556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/>
              <a:t>login.yahoo.com</a:t>
            </a:r>
          </a:p>
          <a:p>
            <a:pPr rtl="0" lvl="2" indent="-3556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/>
              <a:t>login.skype.com</a:t>
            </a:r>
          </a:p>
          <a:p>
            <a:pPr rtl="0" lvl="2" indent="-3556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/>
              <a:t>addons.mozilla.org</a:t>
            </a:r>
          </a:p>
          <a:p>
            <a:pPr rtl="0" lvl="2" indent="-3556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/>
              <a:t>login.live.com</a:t>
            </a:r>
          </a:p>
          <a:p>
            <a:pPr rtl="0" lvl="2" indent="-3556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/>
              <a:t>...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" name="Shape 346"/>
          <p:cNvSpPr txBox="1"/>
          <p:nvPr>
            <p:ph type="title"/>
          </p:nvPr>
        </p:nvSpPr>
        <p:spPr>
          <a:xfrm>
            <a:off y="17761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Important CA attacks</a:t>
            </a:r>
          </a:p>
        </p:txBody>
      </p:sp>
      <p:pic>
        <p:nvPicPr>
          <p:cNvPr id="347" name="Shape 3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409175" x="1456075"/>
            <a:ext cy="1019175" cx="673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1" name="Shape 3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2" name="Shape 352"/>
          <p:cNvSpPr txBox="1"/>
          <p:nvPr>
            <p:ph idx="1" type="body"/>
          </p:nvPr>
        </p:nvSpPr>
        <p:spPr>
          <a:xfrm>
            <a:off y="160020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Comodo (continued)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Immediately after the attack, the CEO issued the following statement:</a:t>
            </a:r>
          </a:p>
          <a:p>
            <a:pPr rtl="0" lvl="2" indent="-3556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/>
              <a:t>“This [attack] was extremely sophisticated and critically executed… it was a very well orchestrated, very clinical attack, and the attacker knew exactly what they needed to do and how fast they had to operate”</a:t>
            </a:r>
          </a:p>
          <a:p>
            <a:pPr rtl="0" lvl="2" indent="-3556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/>
              <a:t>Also claimed that all of the IP addrs involved in the attack were from Iran.</a:t>
            </a:r>
          </a:p>
          <a:p>
            <a:pPr rtl="0" lvl="3" indent="-355600" marL="18288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i="1"/>
              <a:t>sparked debate on </a:t>
            </a:r>
            <a:r>
              <a:rPr lang="en"/>
              <a:t>"cyber war"</a:t>
            </a:r>
          </a:p>
          <a:p>
            <a:pPr rtl="0" lvl="4" indent="-355600" marL="22860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"All of the above leads us to one conclusion only: that this was likely to be a state-driven attack."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		drama ++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i="1"/>
              <a:t>quotes cited from: </a:t>
            </a:r>
            <a:r>
              <a:rPr u="sng" sz="800" lang="en">
                <a:solidFill>
                  <a:schemeClr val="hlink"/>
                </a:solidFill>
                <a:hlinkClick r:id="rId3"/>
              </a:rPr>
              <a:t>http://privacy-pc.com/articles/ssl-and-the-future-of-authenticity-comodo-hack-and-secure-protocol-components.html</a:t>
            </a:r>
          </a:p>
        </p:txBody>
      </p:sp>
      <p:sp>
        <p:nvSpPr>
          <p:cNvPr id="353" name="Shape 353"/>
          <p:cNvSpPr txBox="1"/>
          <p:nvPr>
            <p:ph type="title"/>
          </p:nvPr>
        </p:nvSpPr>
        <p:spPr>
          <a:xfrm>
            <a:off y="17761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Important CA attacks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7" name="Shape 3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58" name="Shape 3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002986" x="5184397"/>
            <a:ext cy="2855014" cx="3959602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Shape 359"/>
          <p:cNvSpPr txBox="1"/>
          <p:nvPr>
            <p:ph idx="1" type="body"/>
          </p:nvPr>
        </p:nvSpPr>
        <p:spPr>
          <a:xfrm>
            <a:off y="160020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Comodo (continued)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It turned out that the hacker was an amateur</a:t>
            </a:r>
          </a:p>
          <a:p>
            <a:pPr rtl="0" lvl="2" indent="-3556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/>
              <a:t>script kiddie who talks a really BIG game</a:t>
            </a:r>
          </a:p>
          <a:p>
            <a:pPr rtl="0" lvl="3" indent="-355600" marL="18288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its hilarious</a:t>
            </a:r>
          </a:p>
          <a:p>
            <a:pPr rtl="0" lvl="3" indent="-355600" marL="18288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see his/her ramblings: </a:t>
            </a:r>
            <a:r>
              <a:rPr u="sng" lang="en">
                <a:solidFill>
                  <a:schemeClr val="hlink"/>
                </a:solidFill>
                <a:hlinkClick r:id="rId4"/>
              </a:rPr>
              <a:t>http://pastebin.com/85WV10EL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Comodo secures 25% - 20% of all sites on the internet </a:t>
            </a:r>
          </a:p>
          <a:p>
            <a:pPr rtl="0" lvl="2" indent="-3556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/>
              <a:t>Surely there must be consequences!  A amateur breaking 25% of the internet is preposterous!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Got hacked 3 times later that year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0" name="Shape 360"/>
          <p:cNvSpPr txBox="1"/>
          <p:nvPr>
            <p:ph type="title"/>
          </p:nvPr>
        </p:nvSpPr>
        <p:spPr>
          <a:xfrm>
            <a:off y="17761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Important CA attacks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y="4468675" x="486250"/>
            <a:ext cy="688799" cx="3899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sz="2000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no one cared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sz="2000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Nothing happened to Comodo!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y="5368900" x="597675"/>
            <a:ext cy="1144799" cx="4598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000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Comodo CEO named entrepreneur of the </a:t>
            </a:r>
            <a:br>
              <a:rPr sz="2000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sz="2000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year at RSA 2011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6" name="Shape 3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67" name="Shape 3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915200" x="0"/>
            <a:ext cy="1930400" cx="28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Shape 368"/>
          <p:cNvSpPr txBox="1"/>
          <p:nvPr>
            <p:ph idx="1" type="body"/>
          </p:nvPr>
        </p:nvSpPr>
        <p:spPr>
          <a:xfrm>
            <a:off y="160020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DigiNotar (2011)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DigiNotar issued a rouge *.google.com certificate</a:t>
            </a:r>
          </a:p>
          <a:p>
            <a:pPr rtl="0" lvl="2" indent="-3556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/>
              <a:t>presented a number of Internet users in Iran</a:t>
            </a:r>
          </a:p>
          <a:p>
            <a:pPr rtl="0" lvl="2" indent="-3556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/>
              <a:t>noticed by DigiNotar, and then quickly revoked</a:t>
            </a:r>
          </a:p>
          <a:p>
            <a:pPr rtl="0" lvl="3" indent="-355600" marL="18288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Hackers!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Important because the ENTIRE DUTCH GOVERNMENT runs off of DigiNotar certificates</a:t>
            </a:r>
          </a:p>
          <a:p>
            <a:pPr rtl="0" lvl="2" indent="-3556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/>
              <a:t>Thus the hackers were able the hack the ENTIRE DUTCH GOVERNMENT (in a sense)</a:t>
            </a:r>
          </a:p>
          <a:p>
            <a:pPr rtl="0" lvl="3" indent="-355600" marL="1828800">
              <a:spcBef>
                <a:spcPts val="0"/>
              </a:spcBef>
              <a:buClr>
                <a:schemeClr val="dk1"/>
              </a:buClr>
              <a:buSzPct val="111111"/>
              <a:buFont typeface="Arial"/>
              <a:buChar char="●"/>
            </a:pPr>
            <a:r>
              <a:rPr u="sng" sz="1800" lang="en">
                <a:solidFill>
                  <a:schemeClr val="hlink"/>
                </a:solidFill>
                <a:hlinkClick r:id="rId4"/>
              </a:rPr>
              <a:t>http://www.f-secure.com/weblog/archives/00002228.html</a:t>
            </a:r>
          </a:p>
          <a:p>
            <a:pPr rtl="0" lvl="5" indent="-355600" marL="27432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/>
              <a:t>Hacker's "proof" </a:t>
            </a:r>
            <a:r>
              <a:rPr u="sng" lang="en">
                <a:solidFill>
                  <a:schemeClr val="hlink"/>
                </a:solidFill>
                <a:hlinkClick r:id="rId5"/>
              </a:rPr>
              <a:t>http://pastebin.com/jhz20PqJ</a:t>
            </a:r>
          </a:p>
          <a:p>
            <a:pPr rtl="0" lvl="5" indent="-355600" marL="27432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/>
              <a:t>DigiNotar got dropped by most browser vendors</a:t>
            </a:r>
          </a:p>
        </p:txBody>
      </p:sp>
      <p:sp>
        <p:nvSpPr>
          <p:cNvPr id="369" name="Shape 369"/>
          <p:cNvSpPr txBox="1"/>
          <p:nvPr>
            <p:ph type="title"/>
          </p:nvPr>
        </p:nvSpPr>
        <p:spPr>
          <a:xfrm>
            <a:off y="17761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Important CA attacks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3" name="Shape 3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4" name="Shape 374"/>
          <p:cNvSpPr txBox="1"/>
          <p:nvPr>
            <p:ph idx="1" type="body"/>
          </p:nvPr>
        </p:nvSpPr>
        <p:spPr>
          <a:xfrm>
            <a:off y="160020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DigiNotar (continued)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Dutch government took over the company afterwards</a:t>
            </a:r>
          </a:p>
          <a:p>
            <a:pPr rtl="0" lvl="2" indent="-3556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/>
              <a:t>That same month, the company was declared bankrupt</a:t>
            </a:r>
          </a:p>
          <a:p>
            <a:pPr rtl="0" lvl="3" indent="-355600" marL="18288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u="sng" lang="en">
                <a:solidFill>
                  <a:schemeClr val="hlink"/>
                </a:solidFill>
                <a:hlinkClick r:id="rId3"/>
              </a:rPr>
              <a:t>http://en.wikipedia.org/wiki/DigiNotar</a:t>
            </a:r>
          </a:p>
          <a:p>
            <a:pPr rtl="0" lvl="0">
              <a:spcBef>
                <a:spcPts val="0"/>
              </a:spcBef>
              <a:buNone/>
            </a:pPr>
            <a:r>
              <a:rPr lang="en" i="1"/>
              <a:t>	</a:t>
            </a:r>
          </a:p>
          <a:p>
            <a:pPr rtl="0" lvl="3" indent="-355600" marL="18288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i="1"/>
              <a:t>Lesson learned:</a:t>
            </a:r>
            <a:r>
              <a:rPr lang="en"/>
              <a:t>  you are not too big to fail, if you cause someone bigger than you to fail, when you fail</a:t>
            </a:r>
          </a:p>
          <a:p>
            <a:pPr rtl="0" lvl="3" indent="-355600" marL="18288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Total Compromise of CA servers:</a:t>
            </a:r>
          </a:p>
          <a:p>
            <a:pPr rtl="0" lvl="0" indent="0" marL="1828800">
              <a:spcBef>
                <a:spcPts val="0"/>
              </a:spcBef>
              <a:buNone/>
            </a:pPr>
            <a:r>
              <a:rPr u="sng" sz="1400" lang="en">
                <a:solidFill>
                  <a:schemeClr val="hlink"/>
                </a:solidFill>
                <a:hlinkClick r:id="rId4"/>
              </a:rPr>
              <a:t>http://threatpost.com/en_us/blogs/final-report-diginotar-hack-shows-total-compromise-ca-servers-103112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StartCom (2011)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Israeli CA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simply just rumors of a breach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GlobalSign (2011)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possibly compromised by same hacker that got DigiNotar</a:t>
            </a:r>
          </a:p>
          <a:p>
            <a:pPr rtl="0" lvl="2" indent="-3556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/>
              <a:t>reports concluded there was no evidence of any breach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5" name="Shape 375"/>
          <p:cNvSpPr txBox="1"/>
          <p:nvPr>
            <p:ph type="title"/>
          </p:nvPr>
        </p:nvSpPr>
        <p:spPr>
          <a:xfrm>
            <a:off y="17761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Important CA attacks</a:t>
            </a:r>
          </a:p>
        </p:txBody>
      </p:sp>
      <p:sp>
        <p:nvSpPr>
          <p:cNvPr id="376" name="Shape 376"/>
          <p:cNvSpPr txBox="1"/>
          <p:nvPr/>
        </p:nvSpPr>
        <p:spPr>
          <a:xfrm rot="779663">
            <a:off y="5123377" x="4039186"/>
            <a:ext cy="669654" cx="57023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accent2"/>
                </a:solidFill>
              </a:rPr>
              <a:t>It is important to note how rumors of breaches affect "trust"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0" name="Shape 3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1" name="Shape 381"/>
          <p:cNvSpPr txBox="1"/>
          <p:nvPr>
            <p:ph idx="1" type="body"/>
          </p:nvPr>
        </p:nvSpPr>
        <p:spPr>
          <a:xfrm>
            <a:off y="160020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Verisign repeatedly hacked (2010-2011)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revealed hacks in a quarterly SEC (Securities and Exchange Commission) filing in October 2011</a:t>
            </a:r>
          </a:p>
          <a:p>
            <a:pPr rtl="0" lvl="2" indent="-3556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u="sng" lang="en"/>
              <a:t>only because new SEC guidelines required reporting security breaches to investors</a:t>
            </a:r>
          </a:p>
          <a:p>
            <a:pPr rtl="0" lvl="3" indent="-355600" marL="18288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these new guidelines have resulted in an EXPLOSION of reports/filings disclosing security breaches and breach risks </a:t>
            </a:r>
            <a:r>
              <a:rPr u="sng" sz="1400" lang="en">
                <a:solidFill>
                  <a:schemeClr val="hlink"/>
                </a:solidFill>
                <a:hlinkClick r:id="rId3"/>
              </a:rPr>
              <a:t>http://blogs.reuters.com/financial-regulatory-forum/2012/04/06/disclosures-2012-level-of-cyber-security-risk-disclosures-varies-after-new-sec-guidance/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secures over 50% of the internet</a:t>
            </a:r>
          </a:p>
          <a:p>
            <a:pPr rtl="0" lvl="2" indent="-3556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/>
              <a:t>.com   .net    .gov</a:t>
            </a:r>
          </a:p>
          <a:p>
            <a:pPr rtl="0" lvl="3" indent="-355600" marL="18288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allows hackers to impersonate any company on the net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not sure as to the extent of the hack</a:t>
            </a:r>
          </a:p>
          <a:p>
            <a:pPr rtl="0" lvl="2" indent="-3556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/>
              <a:t>Verisign's DNS system processes 50+ billion queries per day</a:t>
            </a:r>
          </a:p>
          <a:p>
            <a:pPr rtl="0" lvl="2" indent="-3556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/>
              <a:t>report implies APT / nation-state attack</a:t>
            </a:r>
          </a:p>
          <a:p>
            <a:pPr rtl="0" lvl="2" indent="-3556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/>
              <a:t>SSL hit?  we don't know...</a:t>
            </a:r>
          </a:p>
          <a:p>
            <a:pPr lvl="3" indent="-355600" marL="18288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Verisign sold its SSL business to Symantec, summer 2010</a:t>
            </a:r>
          </a:p>
        </p:txBody>
      </p:sp>
      <p:sp>
        <p:nvSpPr>
          <p:cNvPr id="382" name="Shape 382"/>
          <p:cNvSpPr txBox="1"/>
          <p:nvPr>
            <p:ph type="title"/>
          </p:nvPr>
        </p:nvSpPr>
        <p:spPr>
          <a:xfrm>
            <a:off y="17761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Important CA attacks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6" name="Shape 3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7" name="Shape 387"/>
          <p:cNvSpPr txBox="1"/>
          <p:nvPr>
            <p:ph idx="1" type="body"/>
          </p:nvPr>
        </p:nvSpPr>
        <p:spPr>
          <a:xfrm>
            <a:off y="160020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5334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4800" lang="en"/>
              <a:t>Secrecy</a:t>
            </a:r>
          </a:p>
          <a:p>
            <a:pPr rtl="0" lvl="1" indent="-533400" marL="914400">
              <a:spcBef>
                <a:spcPts val="0"/>
              </a:spcBef>
              <a:buClr>
                <a:schemeClr val="dk1"/>
              </a:buClr>
              <a:buSzPct val="342857"/>
              <a:buFont typeface="Courier New"/>
              <a:buChar char="o"/>
            </a:pPr>
            <a:r>
              <a:rPr sz="1400" lang="en"/>
              <a:t>everyone's a CA now a days</a:t>
            </a:r>
          </a:p>
          <a:p>
            <a:pPr rtl="0" lvl="0" indent="-5334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4800" lang="en"/>
              <a:t>Integrity</a:t>
            </a:r>
          </a:p>
          <a:p>
            <a:pPr rtl="0" lvl="1" indent="-533400" marL="914400">
              <a:spcBef>
                <a:spcPts val="0"/>
              </a:spcBef>
              <a:buClr>
                <a:schemeClr val="dk1"/>
              </a:buClr>
              <a:buSzPct val="342857"/>
              <a:buFont typeface="Courier New"/>
              <a:buChar char="o"/>
            </a:pPr>
            <a:r>
              <a:rPr sz="1400" lang="en"/>
              <a:t>no accountability for CAs</a:t>
            </a:r>
          </a:p>
          <a:p>
            <a:pPr rtl="0" lvl="0" indent="-5334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4800" lang="en"/>
              <a:t>Authenticity</a:t>
            </a:r>
          </a:p>
          <a:p>
            <a:pPr rtl="0" lvl="1" indent="-533400" marL="914400">
              <a:spcBef>
                <a:spcPts val="0"/>
              </a:spcBef>
              <a:buClr>
                <a:schemeClr val="dk1"/>
              </a:buClr>
              <a:buSzPct val="342857"/>
              <a:buFont typeface="Courier New"/>
              <a:buChar char="o"/>
            </a:pPr>
            <a:r>
              <a:rPr sz="1400" lang="en"/>
              <a:t>CAs can give your cert away to others by accident</a:t>
            </a:r>
          </a:p>
        </p:txBody>
      </p:sp>
      <p:sp>
        <p:nvSpPr>
          <p:cNvPr id="388" name="Shape 388"/>
          <p:cNvSpPr txBox="1"/>
          <p:nvPr>
            <p:ph type="title"/>
          </p:nvPr>
        </p:nvSpPr>
        <p:spPr>
          <a:xfrm>
            <a:off y="17761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 Secure Protocol......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2" name="Shape 3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3" name="Shape 393"/>
          <p:cNvSpPr txBox="1"/>
          <p:nvPr>
            <p:ph type="ctrTitle"/>
          </p:nvPr>
        </p:nvSpPr>
        <p:spPr>
          <a:xfrm>
            <a:off y="1911984" x="391160"/>
            <a:ext cy="561899" cx="8351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"the security of HTTPS is only as strong as the practices of the least trustworthy/competent CA,"</a:t>
            </a:r>
          </a:p>
        </p:txBody>
      </p:sp>
      <p:sp>
        <p:nvSpPr>
          <p:cNvPr id="394" name="Shape 394"/>
          <p:cNvSpPr txBox="1"/>
          <p:nvPr>
            <p:ph idx="1" type="subTitle"/>
          </p:nvPr>
        </p:nvSpPr>
        <p:spPr>
          <a:xfrm>
            <a:off y="3392848" x="403761"/>
            <a:ext cy="456299" cx="834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EFF SSL Observatory 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https://www.eff.org/observatory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y="1600200" x="457200"/>
            <a:ext cy="4840199" cx="4504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u="sng" b="1" lang="en"/>
              <a:t>Transport Layer Security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RFC 5246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successor to </a:t>
            </a:r>
            <a:r>
              <a:rPr b="1" lang="en"/>
              <a:t>SSL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u="sng" lang="en"/>
              <a:t>but is derived from an early version of </a:t>
            </a:r>
            <a:r>
              <a:rPr u="sng" b="1" lang="en"/>
              <a:t>SSL</a:t>
            </a:r>
            <a:r>
              <a:rPr u="sng" lang="en"/>
              <a:t>!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 cryptographic protocol that provides secure communication over the internet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Encryption @ the application layer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asymmetric cryptography for key exchange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symmetric encryption for confidentiality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message authentication codes for message integrity</a:t>
            </a:r>
          </a:p>
          <a:p>
            <a:pPr rtl="0" lvl="0">
              <a:spcBef>
                <a:spcPts val="0"/>
              </a:spcBef>
              <a:buNone/>
            </a:pPr>
            <a:r>
              <a:rPr lang="en" i="1"/>
              <a:t>(At a high level SSL and TLS are about the same)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y="17761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What is TLS?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700025" x="4897981"/>
            <a:ext cy="4635500" cx="40377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Shape 101"/>
          <p:cNvCxnSpPr/>
          <p:nvPr/>
        </p:nvCxnSpPr>
        <p:spPr>
          <a:xfrm rot="10800000" flipH="1">
            <a:off y="3089525" x="4666950"/>
            <a:ext cy="1215899" cx="2684099"/>
          </a:xfrm>
          <a:prstGeom prst="straightConnector1">
            <a:avLst/>
          </a:prstGeom>
          <a:noFill/>
          <a:ln w="3810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8" name="Shape 3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9" name="Shape 399"/>
          <p:cNvSpPr txBox="1"/>
          <p:nvPr>
            <p:ph idx="1" type="body"/>
          </p:nvPr>
        </p:nvSpPr>
        <p:spPr>
          <a:xfrm>
            <a:off y="160020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[source eff ssl observatory]</a:t>
            </a:r>
          </a:p>
        </p:txBody>
      </p:sp>
      <p:sp>
        <p:nvSpPr>
          <p:cNvPr id="400" name="Shape 400"/>
          <p:cNvSpPr txBox="1"/>
          <p:nvPr>
            <p:ph type="title"/>
          </p:nvPr>
        </p:nvSpPr>
        <p:spPr>
          <a:xfrm>
            <a:off y="17761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600" lang="en"/>
              <a:t>Countries than can intercept secure communications (SSL)</a:t>
            </a:r>
          </a:p>
        </p:txBody>
      </p:sp>
      <p:pic>
        <p:nvPicPr>
          <p:cNvPr id="401" name="Shape 4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167800" x="1524000"/>
            <a:ext cy="2857500" cx="60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5" name="Shape 4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6" name="Shape 406"/>
          <p:cNvSpPr txBox="1"/>
          <p:nvPr>
            <p:ph idx="1" type="body"/>
          </p:nvPr>
        </p:nvSpPr>
        <p:spPr>
          <a:xfrm>
            <a:off y="160020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/>
              <a:t>We are locked into these trust relationships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Market forces reward the cheapest "Trust" vendors</a:t>
            </a:r>
          </a:p>
          <a:p>
            <a:pPr rtl="0" lvl="2" indent="-3556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/>
              <a:t>only natural to see so many hacks</a:t>
            </a:r>
          </a:p>
          <a:p>
            <a:pPr rtl="0" lvl="3" indent="-355600" marL="18288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imagine the ones that don't get detected  / reported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The browser vendors could have dropped Comodo after their ridiculous hacks</a:t>
            </a:r>
          </a:p>
          <a:p>
            <a:pPr rtl="0" lvl="2" indent="-3556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/>
              <a:t>Would have broken 25% of the internet</a:t>
            </a:r>
          </a:p>
          <a:p>
            <a:pPr rtl="0" lvl="3" indent="-355600" marL="18288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Convenience won out, and we still trust Comodo to this day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/>
              <a:t>There is no "agility" in the current model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we cannot adapt to disturbances in trust</a:t>
            </a:r>
          </a:p>
          <a:p>
            <a:pPr rtl="0" lvl="2" indent="-3556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/>
              <a:t>trust becomes forever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7" name="Shape 407"/>
          <p:cNvSpPr txBox="1"/>
          <p:nvPr>
            <p:ph type="title"/>
          </p:nvPr>
        </p:nvSpPr>
        <p:spPr>
          <a:xfrm>
            <a:off y="17761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flaw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1" name="Shape 4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2" name="Shape 412"/>
          <p:cNvSpPr txBox="1"/>
          <p:nvPr>
            <p:ph idx="1" type="body"/>
          </p:nvPr>
        </p:nvSpPr>
        <p:spPr>
          <a:xfrm>
            <a:off y="160020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skim: </a:t>
            </a:r>
            <a:r>
              <a:rPr u="sng" lang="en">
                <a:solidFill>
                  <a:schemeClr val="hlink"/>
                </a:solidFill>
                <a:hlinkClick r:id="rId3"/>
              </a:rPr>
              <a:t>http://csrc.nist.gov/publications/nistbul/july-2012_itl-bulletin.pdf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in summary: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...Its complicated...</a:t>
            </a:r>
          </a:p>
        </p:txBody>
      </p:sp>
      <p:sp>
        <p:nvSpPr>
          <p:cNvPr id="413" name="Shape 413"/>
          <p:cNvSpPr txBox="1"/>
          <p:nvPr>
            <p:ph type="title"/>
          </p:nvPr>
        </p:nvSpPr>
        <p:spPr>
          <a:xfrm>
            <a:off y="17761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Defending against the Broken CA system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7" name="Shape 4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8" name="Shape 418"/>
          <p:cNvSpPr txBox="1"/>
          <p:nvPr>
            <p:ph idx="1" type="body"/>
          </p:nvPr>
        </p:nvSpPr>
        <p:spPr>
          <a:xfrm>
            <a:off y="160020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http://convergence.io/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Moxie Marlinspike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Trust Agility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Firefox plugin</a:t>
            </a:r>
          </a:p>
          <a:p>
            <a:pPr rtl="0" lvl="2" indent="-3556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/>
              <a:t>its simple and it works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9" name="Shape 419"/>
          <p:cNvSpPr txBox="1"/>
          <p:nvPr>
            <p:ph type="title"/>
          </p:nvPr>
        </p:nvSpPr>
        <p:spPr>
          <a:xfrm>
            <a:off y="17761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Alternatives to the broken CA system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3" name="Shape 4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4" name="Shape 424"/>
          <p:cNvSpPr txBox="1"/>
          <p:nvPr>
            <p:ph type="ctrTitle"/>
          </p:nvPr>
        </p:nvSpPr>
        <p:spPr>
          <a:xfrm>
            <a:off y="1683384" x="391160"/>
            <a:ext cy="561899" cx="8351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Attacking SSL 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(without targeting the CA system)</a:t>
            </a:r>
          </a:p>
        </p:txBody>
      </p:sp>
      <p:sp>
        <p:nvSpPr>
          <p:cNvPr id="425" name="Shape 425"/>
          <p:cNvSpPr txBox="1"/>
          <p:nvPr>
            <p:ph idx="1" type="subTitle"/>
          </p:nvPr>
        </p:nvSpPr>
        <p:spPr>
          <a:xfrm>
            <a:off y="2643248" x="403761"/>
            <a:ext cy="456299" cx="834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426" name="Shape 4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5107787" x="228600"/>
            <a:ext cy="1597811" cx="1361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0" name="Shape 4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1" name="Shape 431"/>
          <p:cNvSpPr txBox="1"/>
          <p:nvPr>
            <p:ph idx="1" type="body"/>
          </p:nvPr>
        </p:nvSpPr>
        <p:spPr>
          <a:xfrm>
            <a:off y="160020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432" name="Shape 432"/>
          <p:cNvSpPr txBox="1"/>
          <p:nvPr>
            <p:ph type="title"/>
          </p:nvPr>
        </p:nvSpPr>
        <p:spPr>
          <a:xfrm>
            <a:off y="17761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SSL / TLS Handshake</a:t>
            </a:r>
          </a:p>
        </p:txBody>
      </p:sp>
      <p:pic>
        <p:nvPicPr>
          <p:cNvPr id="433" name="Shape 4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787165" x="523018"/>
            <a:ext cy="1906209" cx="1200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Shape 4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864575" x="6858000"/>
            <a:ext cy="1828799" cx="1828799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Shape 435"/>
          <p:cNvSpPr txBox="1"/>
          <p:nvPr/>
        </p:nvSpPr>
        <p:spPr>
          <a:xfrm>
            <a:off y="1467525" x="394400"/>
            <a:ext cy="482099" cx="1489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Client</a:t>
            </a:r>
          </a:p>
        </p:txBody>
      </p:sp>
      <p:sp>
        <p:nvSpPr>
          <p:cNvPr id="436" name="Shape 436"/>
          <p:cNvSpPr txBox="1"/>
          <p:nvPr/>
        </p:nvSpPr>
        <p:spPr>
          <a:xfrm>
            <a:off y="1611075" x="7027500"/>
            <a:ext cy="482099" cx="1489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spcBef>
                <a:spcPts val="0"/>
              </a:spcBef>
              <a:buNone/>
            </a:pPr>
            <a:r>
              <a:rPr lang="en"/>
              <a:t>Server</a:t>
            </a:r>
          </a:p>
        </p:txBody>
      </p:sp>
      <p:sp>
        <p:nvSpPr>
          <p:cNvPr id="437" name="Shape 437"/>
          <p:cNvSpPr txBox="1"/>
          <p:nvPr/>
        </p:nvSpPr>
        <p:spPr>
          <a:xfrm rot="129404">
            <a:off y="1797234" x="1687052"/>
            <a:ext cy="459929" cx="553231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Client's SSL version #, Cipher Settings, Session-data, etc..</a:t>
            </a:r>
          </a:p>
        </p:txBody>
      </p:sp>
      <p:cxnSp>
        <p:nvCxnSpPr>
          <p:cNvPr id="438" name="Shape 438"/>
          <p:cNvCxnSpPr/>
          <p:nvPr/>
        </p:nvCxnSpPr>
        <p:spPr>
          <a:xfrm>
            <a:off y="2072000" x="1687100"/>
            <a:ext cy="164400" cx="4929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439" name="Shape 439"/>
          <p:cNvSpPr txBox="1"/>
          <p:nvPr/>
        </p:nvSpPr>
        <p:spPr>
          <a:xfrm>
            <a:off y="1327050" x="3166075"/>
            <a:ext cy="328499" cx="3505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u="sng" lang="en" i="1"/>
              <a:t>The following is sent in plaintext:</a:t>
            </a:r>
          </a:p>
        </p:txBody>
      </p:sp>
      <p:sp>
        <p:nvSpPr>
          <p:cNvPr id="440" name="Shape 440"/>
          <p:cNvSpPr txBox="1"/>
          <p:nvPr/>
        </p:nvSpPr>
        <p:spPr>
          <a:xfrm rot="-183897">
            <a:off y="2258659" x="1557154"/>
            <a:ext cy="536573" cx="524610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Server's SSL version #, Cipher Settings, Session-data, etc..</a:t>
            </a:r>
            <a:br>
              <a:rPr lang="en"/>
            </a:br>
            <a:r>
              <a:rPr lang="en"/>
              <a:t>+ Server's certificate</a:t>
            </a:r>
          </a:p>
        </p:txBody>
      </p:sp>
      <p:cxnSp>
        <p:nvCxnSpPr>
          <p:cNvPr id="441" name="Shape 441"/>
          <p:cNvCxnSpPr/>
          <p:nvPr/>
        </p:nvCxnSpPr>
        <p:spPr>
          <a:xfrm flipH="1">
            <a:off y="2608825" x="1730850"/>
            <a:ext cy="284699" cx="4820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442" name="Shape 442"/>
          <p:cNvSpPr/>
          <p:nvPr/>
        </p:nvSpPr>
        <p:spPr>
          <a:xfrm>
            <a:off y="3145397" x="1467772"/>
            <a:ext cy="526200" cx="526200"/>
          </a:xfrm>
          <a:prstGeom prst="arc">
            <a:avLst>
              <a:gd fmla="val 15632543" name="adj1"/>
              <a:gd fmla="val 5543089" name="adj2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triangl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3" name="Shape 443"/>
          <p:cNvSpPr txBox="1"/>
          <p:nvPr/>
        </p:nvSpPr>
        <p:spPr>
          <a:xfrm>
            <a:off y="3054225" x="1943200"/>
            <a:ext cy="529799" cx="4358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Client uses certificate info to authenticate the server</a:t>
            </a:r>
          </a:p>
        </p:txBody>
      </p:sp>
      <p:sp>
        <p:nvSpPr>
          <p:cNvPr id="444" name="Shape 444"/>
          <p:cNvSpPr txBox="1"/>
          <p:nvPr/>
        </p:nvSpPr>
        <p:spPr>
          <a:xfrm>
            <a:off y="3287925" x="2023192"/>
            <a:ext cy="359999" cx="490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If authentication fails, the user is warned that an encrypted and authenticated connection cannot be established</a:t>
            </a:r>
          </a:p>
        </p:txBody>
      </p:sp>
      <p:sp>
        <p:nvSpPr>
          <p:cNvPr id="445" name="Shape 445"/>
          <p:cNvSpPr/>
          <p:nvPr/>
        </p:nvSpPr>
        <p:spPr>
          <a:xfrm>
            <a:off y="3907397" x="1467772"/>
            <a:ext cy="526200" cx="526200"/>
          </a:xfrm>
          <a:prstGeom prst="arc">
            <a:avLst>
              <a:gd fmla="val 15632543" name="adj1"/>
              <a:gd fmla="val 5543089" name="adj2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triangl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6" name="Shape 446"/>
          <p:cNvCxnSpPr>
            <a:stCxn id="445" idx="0"/>
          </p:cNvCxnSpPr>
          <p:nvPr/>
        </p:nvCxnSpPr>
        <p:spPr>
          <a:xfrm>
            <a:off y="3910973" x="1687640"/>
            <a:ext cy="579000" cx="4910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47" name="Shape 447"/>
          <p:cNvCxnSpPr/>
          <p:nvPr/>
        </p:nvCxnSpPr>
        <p:spPr>
          <a:xfrm flipH="1">
            <a:off y="3920200" x="1969349"/>
            <a:ext cy="499800" cx="4748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448" name="Shape 448"/>
          <p:cNvSpPr/>
          <p:nvPr/>
        </p:nvSpPr>
        <p:spPr>
          <a:xfrm flipH="1">
            <a:off y="3907397" x="6516739"/>
            <a:ext cy="526200" cx="526200"/>
          </a:xfrm>
          <a:prstGeom prst="arc">
            <a:avLst>
              <a:gd fmla="val 15632543" name="adj1"/>
              <a:gd fmla="val 5543089" name="adj2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triangl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9" name="Shape 449"/>
          <p:cNvSpPr txBox="1"/>
          <p:nvPr/>
        </p:nvSpPr>
        <p:spPr>
          <a:xfrm>
            <a:off y="4360050" x="2279326"/>
            <a:ext cy="420000" cx="4128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Client and server establish a master secret to generate the </a:t>
            </a:r>
            <a:r>
              <a:rPr lang="en">
                <a:solidFill>
                  <a:schemeClr val="accent4"/>
                </a:solidFill>
              </a:rPr>
              <a:t>session key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accent4"/>
                </a:solidFill>
              </a:rPr>
              <a:t>Session key = a symmetric</a:t>
            </a:r>
            <a:r>
              <a:rPr lang="en"/>
              <a:t> key used to encrypt and decrypt the session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Details depend on cipher settings</a:t>
            </a:r>
          </a:p>
        </p:txBody>
      </p:sp>
      <p:cxnSp>
        <p:nvCxnSpPr>
          <p:cNvPr id="450" name="Shape 450"/>
          <p:cNvCxnSpPr/>
          <p:nvPr/>
        </p:nvCxnSpPr>
        <p:spPr>
          <a:xfrm>
            <a:off y="5887175" x="1639525"/>
            <a:ext cy="98700" cx="5138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451" name="Shape 451"/>
          <p:cNvSpPr txBox="1"/>
          <p:nvPr/>
        </p:nvSpPr>
        <p:spPr>
          <a:xfrm rot="125204">
            <a:off y="5439717" x="1562329"/>
            <a:ext cy="349727" cx="477856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"Begin encrypted session", Encrypted (with symmetric key) final client handshake message</a:t>
            </a:r>
          </a:p>
        </p:txBody>
      </p:sp>
      <p:sp>
        <p:nvSpPr>
          <p:cNvPr id="452" name="Shape 452"/>
          <p:cNvSpPr txBox="1"/>
          <p:nvPr/>
        </p:nvSpPr>
        <p:spPr>
          <a:xfrm>
            <a:off y="3693375" x="6838000"/>
            <a:ext cy="1319700" cx="2059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 i="1">
                <a:solidFill>
                  <a:schemeClr val="accent2"/>
                </a:solidFill>
              </a:rPr>
              <a:t>Now encrypted communication begins...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 i="1">
              <a:solidFill>
                <a:schemeClr val="accent2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rPr b="1" lang="en" i="1">
                <a:solidFill>
                  <a:schemeClr val="accent2"/>
                </a:solidFill>
              </a:rPr>
              <a:t>Supported by the </a:t>
            </a:r>
            <a:r>
              <a:rPr u="sng" b="1" lang="en" i="1">
                <a:solidFill>
                  <a:schemeClr val="accent3"/>
                </a:solidFill>
              </a:rPr>
              <a:t>asymmetric key </a:t>
            </a:r>
            <a:r>
              <a:rPr b="1" lang="en" i="1">
                <a:solidFill>
                  <a:schemeClr val="accent2"/>
                </a:solidFill>
              </a:rPr>
              <a:t>encryption </a:t>
            </a:r>
          </a:p>
        </p:txBody>
      </p:sp>
      <p:cxnSp>
        <p:nvCxnSpPr>
          <p:cNvPr id="453" name="Shape 453"/>
          <p:cNvCxnSpPr/>
          <p:nvPr/>
        </p:nvCxnSpPr>
        <p:spPr>
          <a:xfrm flipH="1">
            <a:off y="6375700" x="1589425"/>
            <a:ext cy="80099" cx="5208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454" name="Shape 454"/>
          <p:cNvSpPr txBox="1"/>
          <p:nvPr/>
        </p:nvSpPr>
        <p:spPr>
          <a:xfrm rot="-54172">
            <a:off y="5896854" x="1714759"/>
            <a:ext cy="349846" cx="477869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"Begin encrypted session", Encrypted (with symmetric key) final server handshake message</a:t>
            </a:r>
          </a:p>
        </p:txBody>
      </p:sp>
      <p:sp>
        <p:nvSpPr>
          <p:cNvPr id="455" name="Shape 455"/>
          <p:cNvSpPr txBox="1"/>
          <p:nvPr/>
        </p:nvSpPr>
        <p:spPr>
          <a:xfrm>
            <a:off y="5411927" x="52425"/>
            <a:ext cy="1269600" cx="1579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spcBef>
                <a:spcPts val="0"/>
              </a:spcBef>
              <a:buNone/>
            </a:pPr>
            <a:r>
              <a:rPr b="1" sz="1200" lang="en" i="1">
                <a:solidFill>
                  <a:schemeClr val="accent2"/>
                </a:solidFill>
              </a:rPr>
              <a:t>Now encrypted communication begins with the </a:t>
            </a:r>
            <a:r>
              <a:rPr u="sng" b="1" sz="1200" lang="en" i="1">
                <a:solidFill>
                  <a:schemeClr val="accent4"/>
                </a:solidFill>
              </a:rPr>
              <a:t>symmetric key </a:t>
            </a:r>
            <a:r>
              <a:rPr b="1" sz="1200" lang="en" i="1">
                <a:solidFill>
                  <a:schemeClr val="accent2"/>
                </a:solidFill>
              </a:rPr>
              <a:t>encryption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xit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xit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100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9" name="Shape 4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0" name="Shape 460"/>
          <p:cNvSpPr txBox="1"/>
          <p:nvPr>
            <p:ph idx="1" type="body"/>
          </p:nvPr>
        </p:nvSpPr>
        <p:spPr>
          <a:xfrm>
            <a:off y="160020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sslstrip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uses ARP poisoning to MITM attack unwitting users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sslsniff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provided a CA cert, can decrypt all SSL/TLS traffic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BEAST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Juliano Rizzo and Thai Duong (2011)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attacks TLS 1.0, 1.1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CRIME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Juliano Rizzo and Thai Duong (again 2012)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attacks all versions of TLS/SSL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details unknown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Or the slew of SSL bugs that have recently come out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Linux GNUUtils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iOS “goto fail” bug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and the many others over history. </a:t>
            </a:r>
          </a:p>
        </p:txBody>
      </p:sp>
      <p:sp>
        <p:nvSpPr>
          <p:cNvPr id="461" name="Shape 461"/>
          <p:cNvSpPr txBox="1"/>
          <p:nvPr>
            <p:ph type="title"/>
          </p:nvPr>
        </p:nvSpPr>
        <p:spPr>
          <a:xfrm>
            <a:off y="17761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en"/>
              <a:t>Tools for breaking SSL/TSL</a:t>
            </a:r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5" name="Shape 4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6" name="Shape 466"/>
          <p:cNvSpPr txBox="1"/>
          <p:nvPr>
            <p:ph idx="1" type="body"/>
          </p:nvPr>
        </p:nvSpPr>
        <p:spPr>
          <a:xfrm>
            <a:off y="160020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need to be on same network as your victim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ARP spoof the victim</a:t>
            </a:r>
          </a:p>
          <a:p>
            <a:pPr rtl="0" lvl="2" indent="-3556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/>
              <a:t>impersonate the gateway</a:t>
            </a:r>
          </a:p>
          <a:p>
            <a:pPr rtl="0" lvl="3" indent="-355600" marL="18288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all traffic routes through you then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Once you intercept all traffic: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replace all GET HTTPS / POST HTTPS with</a:t>
            </a:r>
          </a:p>
          <a:p>
            <a:pPr rtl="0" lvl="2" indent="-3556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/>
              <a:t>GET HTTP</a:t>
            </a:r>
          </a:p>
          <a:p>
            <a:pPr rtl="0" lvl="2" indent="-3556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/>
              <a:t>POST HTTP</a:t>
            </a:r>
          </a:p>
          <a:p>
            <a:pPr rtl="0" lvl="3" indent="-355600" marL="18288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simply just replace HTTPS with HTTP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7" name="Shape 467"/>
          <p:cNvSpPr txBox="1"/>
          <p:nvPr>
            <p:ph type="title"/>
          </p:nvPr>
        </p:nvSpPr>
        <p:spPr>
          <a:xfrm>
            <a:off y="17761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sslstrip</a:t>
            </a: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1" name="Shape 4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2" name="Shape 472"/>
          <p:cNvSpPr txBox="1"/>
          <p:nvPr>
            <p:ph type="ctrTitle"/>
          </p:nvPr>
        </p:nvSpPr>
        <p:spPr>
          <a:xfrm>
            <a:off y="1911984" x="391160"/>
            <a:ext cy="561899" cx="8351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SSLSTRIP tutorial</a:t>
            </a:r>
          </a:p>
        </p:txBody>
      </p:sp>
      <p:sp>
        <p:nvSpPr>
          <p:cNvPr id="473" name="Shape 473"/>
          <p:cNvSpPr txBox="1"/>
          <p:nvPr>
            <p:ph idx="1" type="subTitle"/>
          </p:nvPr>
        </p:nvSpPr>
        <p:spPr>
          <a:xfrm>
            <a:off y="2643248" x="403761"/>
            <a:ext cy="456299" cx="834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View: </a:t>
            </a:r>
            <a:r>
              <a:rPr u="sng" lang="en">
                <a:solidFill>
                  <a:schemeClr val="hlink"/>
                </a:solidFill>
                <a:hlinkClick r:id="rId3"/>
              </a:rPr>
              <a:t>http://www.youtube.com/watch?v=Q1hnHbBb_bA</a:t>
            </a: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7" name="Shape 4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8" name="Shape 478"/>
          <p:cNvSpPr txBox="1"/>
          <p:nvPr>
            <p:ph idx="1" type="body"/>
          </p:nvPr>
        </p:nvSpPr>
        <p:spPr>
          <a:xfrm>
            <a:off y="160020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Have your website run </a:t>
            </a:r>
            <a:r>
              <a:rPr u="sng" b="1" lang="en"/>
              <a:t>strict transport security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ssl on all pages</a:t>
            </a:r>
          </a:p>
          <a:p>
            <a:pPr rtl="0" lvl="2" indent="-3556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/>
              <a:t>MANY websites do not do this</a:t>
            </a:r>
          </a:p>
          <a:p>
            <a:pPr rtl="0" lvl="3" indent="-355600" marL="18288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u="sng" b="1" lang="en">
                <a:solidFill>
                  <a:srgbClr val="FF0000"/>
                </a:solidFill>
              </a:rPr>
              <a:t>due to incompentence</a:t>
            </a:r>
          </a:p>
          <a:p>
            <a:pPr rtl="0" lvl="4" indent="-355600" marL="22860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there is NO other excuse now a days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A HTTP request to your server will always respond with a HTTPS response.</a:t>
            </a:r>
          </a:p>
          <a:p>
            <a:pPr rtl="0" lvl="2" indent="-3556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/>
              <a:t>no more downgrading from HTTPS to HTTP</a:t>
            </a:r>
          </a:p>
          <a:p>
            <a:pPr lvl="2" indent="-3556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/>
              <a:t>plain HTTP not permitted</a:t>
            </a:r>
          </a:p>
        </p:txBody>
      </p:sp>
      <p:sp>
        <p:nvSpPr>
          <p:cNvPr id="479" name="Shape 479"/>
          <p:cNvSpPr txBox="1"/>
          <p:nvPr>
            <p:ph type="title"/>
          </p:nvPr>
        </p:nvSpPr>
        <p:spPr>
          <a:xfrm>
            <a:off y="17761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defeating sslstrip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y="160020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web browsing (HTTPS)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email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internet faxing (still exists???)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instant messaging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VOIP</a:t>
            </a:r>
          </a:p>
          <a:p>
            <a:pPr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etc...</a:t>
            </a:r>
          </a:p>
        </p:txBody>
      </p:sp>
      <p:sp>
        <p:nvSpPr>
          <p:cNvPr id="107" name="Shape 107"/>
          <p:cNvSpPr txBox="1"/>
          <p:nvPr>
            <p:ph type="title"/>
          </p:nvPr>
        </p:nvSpPr>
        <p:spPr>
          <a:xfrm>
            <a:off y="17761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SSL / TLS uses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754000" x="4114800"/>
            <a:ext cy="3949700" cx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3" name="Shape 4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4" name="Shape 484"/>
          <p:cNvSpPr txBox="1"/>
          <p:nvPr>
            <p:ph idx="1" type="body"/>
          </p:nvPr>
        </p:nvSpPr>
        <p:spPr>
          <a:xfrm>
            <a:off y="160020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requires being able to monitor the communication of your intended victim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requires also having the certificates to decrypt the SSL/TLS traffic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Bad guys do this after hacking a CA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cannot be defended against</a:t>
            </a:r>
          </a:p>
        </p:txBody>
      </p:sp>
      <p:sp>
        <p:nvSpPr>
          <p:cNvPr id="485" name="Shape 485"/>
          <p:cNvSpPr txBox="1"/>
          <p:nvPr>
            <p:ph type="title"/>
          </p:nvPr>
        </p:nvSpPr>
        <p:spPr>
          <a:xfrm>
            <a:off y="17761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sslsniff</a:t>
            </a:r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9" name="Shape 4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0" name="Shape 490"/>
          <p:cNvSpPr txBox="1"/>
          <p:nvPr>
            <p:ph idx="1" type="body"/>
          </p:nvPr>
        </p:nvSpPr>
        <p:spPr>
          <a:xfrm>
            <a:off y="160020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Crypto attack tools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can strip HTTPS cookies from a session</a:t>
            </a:r>
          </a:p>
          <a:p>
            <a:pPr rtl="0" lvl="2" indent="-3556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/>
              <a:t>&lt; 10 minutes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exploits vulnerabilities in TLS 1.0, 1.1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Defense is to use latest TLS / SSL versions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1" name="Shape 491"/>
          <p:cNvSpPr txBox="1"/>
          <p:nvPr>
            <p:ph type="title"/>
          </p:nvPr>
        </p:nvSpPr>
        <p:spPr>
          <a:xfrm>
            <a:off y="17761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BEAST</a:t>
            </a:r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5" name="Shape 4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6" name="Shape 496"/>
          <p:cNvSpPr txBox="1"/>
          <p:nvPr>
            <p:ph type="ctrTitle"/>
          </p:nvPr>
        </p:nvSpPr>
        <p:spPr>
          <a:xfrm>
            <a:off y="1835784" x="391160"/>
            <a:ext cy="561899" cx="8351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Illustrated Guide to BEAST </a:t>
            </a:r>
          </a:p>
        </p:txBody>
      </p:sp>
      <p:sp>
        <p:nvSpPr>
          <p:cNvPr id="497" name="Shape 497"/>
          <p:cNvSpPr txBox="1"/>
          <p:nvPr>
            <p:ph idx="1" type="subTitle"/>
          </p:nvPr>
        </p:nvSpPr>
        <p:spPr>
          <a:xfrm>
            <a:off y="2643248" x="403761"/>
            <a:ext cy="456299" cx="834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l" rtl="0" lvl="0"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3"/>
              </a:rPr>
              <a:t>http://commandlinefanatic.com/cgi-bin/showarticle.cgi?article=art027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1" name="Shape 5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2" name="Shape 502"/>
          <p:cNvSpPr txBox="1"/>
          <p:nvPr>
            <p:ph idx="1" type="body"/>
          </p:nvPr>
        </p:nvSpPr>
        <p:spPr>
          <a:xfrm>
            <a:off y="160020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Similar to BEAST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details not fully disclosed yet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supposedly affects all versions of TLS / SSL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3" name="Shape 503"/>
          <p:cNvSpPr txBox="1"/>
          <p:nvPr>
            <p:ph type="title"/>
          </p:nvPr>
        </p:nvSpPr>
        <p:spPr>
          <a:xfrm>
            <a:off y="17761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CRIME</a:t>
            </a:r>
          </a:p>
        </p:txBody>
      </p: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7" name="Shape 5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8" name="Shape 508"/>
          <p:cNvSpPr txBox="1"/>
          <p:nvPr>
            <p:ph type="ctrTitle"/>
          </p:nvPr>
        </p:nvSpPr>
        <p:spPr>
          <a:xfrm>
            <a:off y="1911984" x="391160"/>
            <a:ext cy="561899" cx="8351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Required Reading:</a:t>
            </a:r>
          </a:p>
        </p:txBody>
      </p:sp>
      <p:sp>
        <p:nvSpPr>
          <p:cNvPr id="509" name="Shape 509"/>
          <p:cNvSpPr txBox="1"/>
          <p:nvPr>
            <p:ph idx="1" type="subTitle"/>
          </p:nvPr>
        </p:nvSpPr>
        <p:spPr>
          <a:xfrm>
            <a:off y="2643248" x="403761"/>
            <a:ext cy="456299" cx="834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l"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AutoNum type="arabicPeriod"/>
            </a:pPr>
            <a:r>
              <a:rPr lang="en"/>
              <a:t>“SSL and the future of Authenticity”: </a:t>
            </a:r>
            <a:r>
              <a:rPr u="sng" lang="en">
                <a:solidFill>
                  <a:schemeClr val="hlink"/>
                </a:solidFill>
                <a:hlinkClick r:id="rId3"/>
              </a:rPr>
              <a:t>https://www.youtube.com/watch?v=Z7Wl2FW2TcA 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AutoNum type="arabicPeriod"/>
            </a:pPr>
            <a:r>
              <a:rPr lang="en"/>
              <a:t>Certified Lies: Detecting and Defeating Government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Interception Attacks Against SSL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u="sng" lang="en">
                <a:solidFill>
                  <a:schemeClr val="hlink"/>
                </a:solidFill>
                <a:hlinkClick r:id="rId4"/>
              </a:rPr>
              <a:t>http://files.cloudprivacy.net/ssl-mitm.pdf</a:t>
            </a:r>
            <a:r>
              <a:rPr lang="en"/>
              <a:t> 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AutoNum startAt="3" type="arabicPeriod"/>
            </a:pPr>
            <a:r>
              <a:rPr lang="en"/>
              <a:t>Read Chapter 10 in WAHH </a:t>
            </a:r>
          </a:p>
        </p:txBody>
      </p:sp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3" name="Shape 5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4" name="Shape 514"/>
          <p:cNvSpPr txBox="1"/>
          <p:nvPr>
            <p:ph type="ctrTitle"/>
          </p:nvPr>
        </p:nvSpPr>
        <p:spPr>
          <a:xfrm>
            <a:off y="1911984" x="391160"/>
            <a:ext cy="561899" cx="8351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end</a:t>
            </a:r>
          </a:p>
        </p:txBody>
      </p:sp>
      <p:sp>
        <p:nvSpPr>
          <p:cNvPr id="515" name="Shape 515"/>
          <p:cNvSpPr txBox="1"/>
          <p:nvPr>
            <p:ph idx="1" type="subTitle"/>
          </p:nvPr>
        </p:nvSpPr>
        <p:spPr>
          <a:xfrm>
            <a:off y="2643248" x="403761"/>
            <a:ext cy="456299" cx="834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y="160020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In the early 90's, at the dawn </a:t>
            </a:r>
            <a:r>
              <a:rPr strike="sngStrike" lang="en"/>
              <a:t>of time</a:t>
            </a:r>
            <a:r>
              <a:rPr lang="en"/>
              <a:t> the World Wide Web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Engineers at Netscape developed a protocol for making secure HTTP requests</a:t>
            </a:r>
          </a:p>
          <a:p>
            <a:pPr rtl="0" lvl="2" indent="-3556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/>
              <a:t>Very scarce body of knowledge about how to secure protocols</a:t>
            </a:r>
          </a:p>
          <a:p>
            <a:pPr rtl="0" lvl="2" indent="-3556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/>
              <a:t>+ intense pressure to get the job done</a:t>
            </a:r>
          </a:p>
          <a:p>
            <a:pPr rtl="0" lvl="3" indent="-355600" marL="18288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Deadlines man!!!</a:t>
            </a:r>
          </a:p>
          <a:p>
            <a:pPr rtl="0" lvl="4" indent="-355600" marL="22860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i="1"/>
              <a:t>4AM decisions</a:t>
            </a:r>
          </a:p>
          <a:p>
            <a:pPr rtl="0" lvl="2" indent="-3556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/>
              <a:t>gave us </a:t>
            </a:r>
            <a:r>
              <a:rPr b="1" lang="en"/>
              <a:t>SSL</a:t>
            </a:r>
            <a:r>
              <a:rPr lang="en"/>
              <a:t>!</a:t>
            </a:r>
          </a:p>
          <a:p>
            <a:pPr rtl="0" lvl="3" indent="-355600" marL="18288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amazing it lasted this long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Today, the fundamental system engineered back in the 90's now faces serious problems with authenticity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Diminishing trust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Hackers are smarter</a:t>
            </a:r>
          </a:p>
          <a:p>
            <a:pPr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We now know more about how to secure things</a:t>
            </a:r>
          </a:p>
        </p:txBody>
      </p:sp>
      <p:sp>
        <p:nvSpPr>
          <p:cNvPr id="114" name="Shape 114"/>
          <p:cNvSpPr txBox="1"/>
          <p:nvPr>
            <p:ph type="title"/>
          </p:nvPr>
        </p:nvSpPr>
        <p:spPr>
          <a:xfrm>
            <a:off y="17761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history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7761" x="7357300"/>
            <a:ext cy="1816099" cx="181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y="160020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5334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4800" lang="en"/>
              <a:t>Secrecy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4800"/>
          </a:p>
          <a:p>
            <a:pPr rtl="0" lvl="0" indent="-5334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4800" lang="en"/>
              <a:t>Integrity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4800"/>
          </a:p>
          <a:p>
            <a:pPr lvl="0" indent="-5334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4800" lang="en"/>
              <a:t>Authenticity</a:t>
            </a:r>
          </a:p>
        </p:txBody>
      </p:sp>
      <p:sp>
        <p:nvSpPr>
          <p:cNvPr id="121" name="Shape 121"/>
          <p:cNvSpPr txBox="1"/>
          <p:nvPr>
            <p:ph type="title"/>
          </p:nvPr>
        </p:nvSpPr>
        <p:spPr>
          <a:xfrm>
            <a:off y="17761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 Secure Protocol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y="160020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127" name="Shape 127"/>
          <p:cNvSpPr txBox="1"/>
          <p:nvPr>
            <p:ph type="title"/>
          </p:nvPr>
        </p:nvSpPr>
        <p:spPr>
          <a:xfrm>
            <a:off y="17761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SSL / TLS Handshake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787165" x="523018"/>
            <a:ext cy="1906209" cx="1200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864575" x="6858000"/>
            <a:ext cy="1828799" cx="182879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/>
        </p:nvSpPr>
        <p:spPr>
          <a:xfrm>
            <a:off y="1467525" x="394400"/>
            <a:ext cy="482099" cx="1489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Client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y="1611075" x="7027500"/>
            <a:ext cy="482099" cx="1489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spcBef>
                <a:spcPts val="0"/>
              </a:spcBef>
              <a:buNone/>
            </a:pPr>
            <a:r>
              <a:rPr lang="en"/>
              <a:t>Server</a:t>
            </a:r>
          </a:p>
        </p:txBody>
      </p:sp>
      <p:sp>
        <p:nvSpPr>
          <p:cNvPr id="132" name="Shape 132"/>
          <p:cNvSpPr txBox="1"/>
          <p:nvPr/>
        </p:nvSpPr>
        <p:spPr>
          <a:xfrm rot="129404">
            <a:off y="1797234" x="1687052"/>
            <a:ext cy="459929" cx="553231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Client's SSL version #, Cipher Settings, Session-data, etc..</a:t>
            </a:r>
          </a:p>
        </p:txBody>
      </p:sp>
      <p:cxnSp>
        <p:nvCxnSpPr>
          <p:cNvPr id="133" name="Shape 133"/>
          <p:cNvCxnSpPr/>
          <p:nvPr/>
        </p:nvCxnSpPr>
        <p:spPr>
          <a:xfrm>
            <a:off y="2072000" x="1687100"/>
            <a:ext cy="164400" cx="4929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34" name="Shape 134"/>
          <p:cNvSpPr txBox="1"/>
          <p:nvPr/>
        </p:nvSpPr>
        <p:spPr>
          <a:xfrm>
            <a:off y="1327050" x="3166075"/>
            <a:ext cy="328499" cx="3505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u="sng" lang="en" i="1"/>
              <a:t>The following is sent in plaintext:</a:t>
            </a:r>
          </a:p>
        </p:txBody>
      </p:sp>
      <p:sp>
        <p:nvSpPr>
          <p:cNvPr id="135" name="Shape 135"/>
          <p:cNvSpPr txBox="1"/>
          <p:nvPr/>
        </p:nvSpPr>
        <p:spPr>
          <a:xfrm rot="-183897">
            <a:off y="2258659" x="1557154"/>
            <a:ext cy="536573" cx="524610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Server's SSL version #, Cipher Settings, Session-data, etc..</a:t>
            </a:r>
            <a:br>
              <a:rPr lang="en"/>
            </a:br>
            <a:r>
              <a:rPr lang="en"/>
              <a:t>+ Server's certificate</a:t>
            </a:r>
          </a:p>
        </p:txBody>
      </p:sp>
      <p:cxnSp>
        <p:nvCxnSpPr>
          <p:cNvPr id="136" name="Shape 136"/>
          <p:cNvCxnSpPr/>
          <p:nvPr/>
        </p:nvCxnSpPr>
        <p:spPr>
          <a:xfrm flipH="1">
            <a:off y="2608825" x="1730850"/>
            <a:ext cy="284699" cx="4820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37" name="Shape 137"/>
          <p:cNvSpPr/>
          <p:nvPr/>
        </p:nvSpPr>
        <p:spPr>
          <a:xfrm>
            <a:off y="3145397" x="1467772"/>
            <a:ext cy="526200" cx="526200"/>
          </a:xfrm>
          <a:prstGeom prst="arc">
            <a:avLst>
              <a:gd fmla="val 15632543" name="adj1"/>
              <a:gd fmla="val 5543089" name="adj2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triangl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/>
        </p:nvSpPr>
        <p:spPr>
          <a:xfrm>
            <a:off y="3054225" x="1943200"/>
            <a:ext cy="529799" cx="4358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Client uses certificate info to authenticate the server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y="3287925" x="2023192"/>
            <a:ext cy="359999" cx="490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If authentication fails, the user is warned that an encrypted and authenticated connection cannot be established</a:t>
            </a:r>
          </a:p>
        </p:txBody>
      </p:sp>
      <p:sp>
        <p:nvSpPr>
          <p:cNvPr id="140" name="Shape 140"/>
          <p:cNvSpPr/>
          <p:nvPr/>
        </p:nvSpPr>
        <p:spPr>
          <a:xfrm>
            <a:off y="3907397" x="1467772"/>
            <a:ext cy="526200" cx="526200"/>
          </a:xfrm>
          <a:prstGeom prst="arc">
            <a:avLst>
              <a:gd fmla="val 15632543" name="adj1"/>
              <a:gd fmla="val 5543089" name="adj2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triangl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1" name="Shape 141"/>
          <p:cNvCxnSpPr>
            <a:stCxn id="140" idx="0"/>
          </p:cNvCxnSpPr>
          <p:nvPr/>
        </p:nvCxnSpPr>
        <p:spPr>
          <a:xfrm>
            <a:off y="3910973" x="1687640"/>
            <a:ext cy="579000" cx="4910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42" name="Shape 142"/>
          <p:cNvCxnSpPr/>
          <p:nvPr/>
        </p:nvCxnSpPr>
        <p:spPr>
          <a:xfrm flipH="1">
            <a:off y="3920200" x="1969349"/>
            <a:ext cy="499800" cx="4748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43" name="Shape 143"/>
          <p:cNvSpPr/>
          <p:nvPr/>
        </p:nvSpPr>
        <p:spPr>
          <a:xfrm flipH="1">
            <a:off y="3907397" x="6516739"/>
            <a:ext cy="526200" cx="526200"/>
          </a:xfrm>
          <a:prstGeom prst="arc">
            <a:avLst>
              <a:gd fmla="val 15632543" name="adj1"/>
              <a:gd fmla="val 5543089" name="adj2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triangl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/>
        </p:nvSpPr>
        <p:spPr>
          <a:xfrm>
            <a:off y="4360050" x="2279326"/>
            <a:ext cy="420000" cx="4128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Client and server establish a master secret to generate the </a:t>
            </a:r>
            <a:r>
              <a:rPr lang="en">
                <a:solidFill>
                  <a:schemeClr val="accent4"/>
                </a:solidFill>
              </a:rPr>
              <a:t>session key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accent4"/>
                </a:solidFill>
              </a:rPr>
              <a:t>Session key = a symmetric</a:t>
            </a:r>
            <a:r>
              <a:rPr lang="en"/>
              <a:t> key used to encrypt and decrypt the session</a:t>
            </a:r>
          </a:p>
          <a:p>
            <a:pPr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Details depend on cipher settings</a:t>
            </a:r>
          </a:p>
        </p:txBody>
      </p:sp>
      <p:cxnSp>
        <p:nvCxnSpPr>
          <p:cNvPr id="145" name="Shape 145"/>
          <p:cNvCxnSpPr/>
          <p:nvPr/>
        </p:nvCxnSpPr>
        <p:spPr>
          <a:xfrm>
            <a:off y="5887175" x="1639525"/>
            <a:ext cy="98700" cx="5138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46" name="Shape 146"/>
          <p:cNvSpPr txBox="1"/>
          <p:nvPr/>
        </p:nvSpPr>
        <p:spPr>
          <a:xfrm rot="125204">
            <a:off y="5439717" x="1562329"/>
            <a:ext cy="349727" cx="477856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"Begin encrypted session", Encrypted (with symmetric key) final client handshake message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y="3693375" x="6838000"/>
            <a:ext cy="1319700" cx="2059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 i="1">
                <a:solidFill>
                  <a:schemeClr val="accent2"/>
                </a:solidFill>
              </a:rPr>
              <a:t>Now encrypted communication begins...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 i="1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b="1" lang="en" i="1">
                <a:solidFill>
                  <a:schemeClr val="accent2"/>
                </a:solidFill>
              </a:rPr>
              <a:t>Supported by the </a:t>
            </a:r>
            <a:r>
              <a:rPr u="sng" b="1" lang="en" i="1">
                <a:solidFill>
                  <a:schemeClr val="accent3"/>
                </a:solidFill>
              </a:rPr>
              <a:t>asymmetric key </a:t>
            </a:r>
            <a:r>
              <a:rPr b="1" lang="en" i="1">
                <a:solidFill>
                  <a:schemeClr val="accent2"/>
                </a:solidFill>
              </a:rPr>
              <a:t>encryption </a:t>
            </a:r>
          </a:p>
        </p:txBody>
      </p:sp>
      <p:cxnSp>
        <p:nvCxnSpPr>
          <p:cNvPr id="148" name="Shape 148"/>
          <p:cNvCxnSpPr/>
          <p:nvPr/>
        </p:nvCxnSpPr>
        <p:spPr>
          <a:xfrm flipH="1">
            <a:off y="6375700" x="1589425"/>
            <a:ext cy="80099" cx="5208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49" name="Shape 149"/>
          <p:cNvSpPr txBox="1"/>
          <p:nvPr/>
        </p:nvSpPr>
        <p:spPr>
          <a:xfrm rot="-54172">
            <a:off y="5896854" x="1714759"/>
            <a:ext cy="349846" cx="477869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"Begin encrypted session", Encrypted (with symmetric key) final server handshake message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y="5411927" x="52425"/>
            <a:ext cy="1269600" cx="1579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spcBef>
                <a:spcPts val="0"/>
              </a:spcBef>
              <a:buNone/>
            </a:pPr>
            <a:r>
              <a:rPr b="1" sz="1200" lang="en" i="1">
                <a:solidFill>
                  <a:schemeClr val="accent2"/>
                </a:solidFill>
              </a:rPr>
              <a:t>Now encrypted communication begins with the </a:t>
            </a:r>
            <a:r>
              <a:rPr u="sng" b="1" sz="1200" lang="en" i="1">
                <a:solidFill>
                  <a:schemeClr val="accent4"/>
                </a:solidFill>
              </a:rPr>
              <a:t>symmetric key </a:t>
            </a:r>
            <a:r>
              <a:rPr b="1" sz="1200" lang="en" i="1">
                <a:solidFill>
                  <a:schemeClr val="accent2"/>
                </a:solidFill>
              </a:rPr>
              <a:t>encryption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xit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xit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1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y="160020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chemeClr val="accent2"/>
              </a:solidFill>
            </a:endParaRP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chemeClr val="accent2"/>
              </a:solidFill>
            </a:endParaRPr>
          </a:p>
          <a:p>
            <a:pPr algn="ctr" rtl="0" lvl="0">
              <a:spcBef>
                <a:spcPts val="0"/>
              </a:spcBef>
              <a:buNone/>
            </a:pPr>
            <a:r>
              <a:rPr sz="3600" lang="en">
                <a:solidFill>
                  <a:schemeClr val="accent2"/>
                </a:solidFill>
              </a:rPr>
              <a:t>Certificate Authorities (CAs) say</a:t>
            </a:r>
          </a:p>
          <a:p>
            <a:pPr algn="ctr" rtl="0" lvl="0">
              <a:spcBef>
                <a:spcPts val="0"/>
              </a:spcBef>
              <a:buNone/>
            </a:pPr>
            <a:br>
              <a:rPr sz="3600" lang="en">
                <a:solidFill>
                  <a:schemeClr val="accent2"/>
                </a:solidFill>
              </a:rPr>
            </a:br>
            <a:r>
              <a:rPr sz="3600" lang="en">
                <a:solidFill>
                  <a:schemeClr val="accent2"/>
                </a:solidFill>
              </a:rPr>
              <a:t>"This key belongs to mail.live.com"</a:t>
            </a: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chemeClr val="accent2"/>
              </a:solidFill>
            </a:endParaRPr>
          </a:p>
          <a:p>
            <a:pPr algn="ctr">
              <a:spcBef>
                <a:spcPts val="0"/>
              </a:spcBef>
              <a:buNone/>
            </a:pPr>
            <a:r>
              <a:rPr sz="3600" lang="en">
                <a:solidFill>
                  <a:schemeClr val="accent2"/>
                </a:solidFill>
              </a:rPr>
              <a:t>(Browser trusts the CAs)</a:t>
            </a:r>
          </a:p>
        </p:txBody>
      </p:sp>
      <p:sp>
        <p:nvSpPr>
          <p:cNvPr id="156" name="Shape 156"/>
          <p:cNvSpPr txBox="1"/>
          <p:nvPr>
            <p:ph type="title"/>
          </p:nvPr>
        </p:nvSpPr>
        <p:spPr>
          <a:xfrm>
            <a:off y="17761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 HTTPS uses Certificates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Custom 503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CFCFCF"/>
      </a:accent1>
      <a:accent2>
        <a:srgbClr val="94AE8E"/>
      </a:accent2>
      <a:accent3>
        <a:srgbClr val="4E7A82"/>
      </a:accent3>
      <a:accent4>
        <a:srgbClr val="666699"/>
      </a:accent4>
      <a:accent5>
        <a:srgbClr val="60506F"/>
      </a:accent5>
      <a:accent6>
        <a:srgbClr val="4B4352"/>
      </a:accent6>
      <a:hlink>
        <a:srgbClr val="8694C0"/>
      </a:hlink>
      <a:folHlink>
        <a:srgbClr val="919191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