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y="0" x="0"/>
          <a:ext cy="0" cx="0"/>
          <a:chOff y="0" x="0"/>
          <a:chExt cy="0" cx="0"/>
        </a:xfrm>
      </p:grpSpPr>
      <p:sp>
        <p:nvSpPr>
          <p:cNvPr id="38" name="Shape 38"/>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SzPct val="1000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y="0" x="0"/>
          <a:ext cy="0" cx="0"/>
          <a:chOff y="0" x="0"/>
          <a:chExt cy="0" cx="0"/>
        </a:xfrm>
      </p:grpSpPr>
      <p:sp>
        <p:nvSpPr>
          <p:cNvPr id="26" name="Shape 26"/>
          <p:cNvSpPr txBox="1"/>
          <p:nvPr>
            <p:ph idx="1" type="subTitle"/>
          </p:nvPr>
        </p:nvSpPr>
        <p:spPr>
          <a:xfrm>
            <a:off y="2840053" x="685800"/>
            <a:ext cy="784799" cx="7772400"/>
          </a:xfrm>
          <a:prstGeom prst="rect">
            <a:avLst/>
          </a:prstGeom>
        </p:spPr>
        <p:txBody>
          <a:bodyPr bIns="91425" rIns="91425" lIns="91425" t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p:txBody>
      </p:sp>
      <p:sp>
        <p:nvSpPr>
          <p:cNvPr id="27" name="Shape 27"/>
          <p:cNvSpPr txBox="1"/>
          <p:nvPr>
            <p:ph type="ctrTitle"/>
          </p:nvPr>
        </p:nvSpPr>
        <p:spPr>
          <a:xfrm>
            <a:off y="1583342" x="685800"/>
            <a:ext cy="1159799" cx="7772400"/>
          </a:xfrm>
          <a:prstGeom prst="rect">
            <a:avLst/>
          </a:prstGeom>
        </p:spPr>
        <p:txBody>
          <a:bodyPr bIns="91425" rIns="91425" lIns="91425" t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4.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lt1"/>
              </a:buClr>
              <a:buSzPct val="100000"/>
              <a:buNone/>
              <a:defRPr b="1" sz="3600">
                <a:solidFill>
                  <a:schemeClr val="lt1"/>
                </a:solidFill>
              </a:defRPr>
            </a:lvl1pPr>
            <a:lvl2pPr rtl="0">
              <a:spcBef>
                <a:spcPts val="0"/>
              </a:spcBef>
              <a:buClr>
                <a:schemeClr val="lt1"/>
              </a:buClr>
              <a:buSzPct val="100000"/>
              <a:buNone/>
              <a:defRPr b="1" sz="3600">
                <a:solidFill>
                  <a:schemeClr val="lt1"/>
                </a:solidFill>
              </a:defRPr>
            </a:lvl2pPr>
            <a:lvl3pPr rtl="0">
              <a:spcBef>
                <a:spcPts val="0"/>
              </a:spcBef>
              <a:buClr>
                <a:schemeClr val="lt1"/>
              </a:buClr>
              <a:buSzPct val="100000"/>
              <a:buNone/>
              <a:defRPr b="1" sz="3600">
                <a:solidFill>
                  <a:schemeClr val="lt1"/>
                </a:solidFill>
              </a:defRPr>
            </a:lvl3pPr>
            <a:lvl4pPr rtl="0">
              <a:spcBef>
                <a:spcPts val="0"/>
              </a:spcBef>
              <a:buClr>
                <a:schemeClr val="lt1"/>
              </a:buClr>
              <a:buSzPct val="100000"/>
              <a:buNone/>
              <a:defRPr b="1" sz="3600">
                <a:solidFill>
                  <a:schemeClr val="lt1"/>
                </a:solidFill>
              </a:defRPr>
            </a:lvl4pPr>
            <a:lvl5pPr rtl="0">
              <a:spcBef>
                <a:spcPts val="0"/>
              </a:spcBef>
              <a:buClr>
                <a:schemeClr val="lt1"/>
              </a:buClr>
              <a:buSzPct val="100000"/>
              <a:buNone/>
              <a:defRPr b="1" sz="3600">
                <a:solidFill>
                  <a:schemeClr val="lt1"/>
                </a:solidFill>
              </a:defRPr>
            </a:lvl5pPr>
            <a:lvl6pPr rtl="0">
              <a:spcBef>
                <a:spcPts val="0"/>
              </a:spcBef>
              <a:buClr>
                <a:schemeClr val="lt1"/>
              </a:buClr>
              <a:buSzPct val="100000"/>
              <a:buNone/>
              <a:defRPr b="1" sz="3600">
                <a:solidFill>
                  <a:schemeClr val="lt1"/>
                </a:solidFill>
              </a:defRPr>
            </a:lvl6pPr>
            <a:lvl7pPr rtl="0">
              <a:spcBef>
                <a:spcPts val="0"/>
              </a:spcBef>
              <a:buClr>
                <a:schemeClr val="lt1"/>
              </a:buClr>
              <a:buSzPct val="100000"/>
              <a:buNone/>
              <a:defRPr b="1" sz="3600">
                <a:solidFill>
                  <a:schemeClr val="lt1"/>
                </a:solidFill>
              </a:defRPr>
            </a:lvl7pPr>
            <a:lvl8pPr rtl="0">
              <a:spcBef>
                <a:spcPts val="0"/>
              </a:spcBef>
              <a:buClr>
                <a:schemeClr val="lt1"/>
              </a:buClr>
              <a:buSzPct val="100000"/>
              <a:buNone/>
              <a:defRPr b="1" sz="3600">
                <a:solidFill>
                  <a:schemeClr val="lt1"/>
                </a:solidFill>
              </a:defRPr>
            </a:lvl8pPr>
            <a:lvl9pPr rtl="0">
              <a:spcBef>
                <a:spcPts val="0"/>
              </a:spcBef>
              <a:buClr>
                <a:schemeClr val="lt1"/>
              </a:buClr>
              <a:buSzPct val="100000"/>
              <a:buNone/>
              <a:defRPr b="1" sz="3600">
                <a:solidFill>
                  <a:schemeClr val="lt1"/>
                </a:solidFill>
              </a:defRPr>
            </a:lvl9pPr>
          </a:lstStyle>
          <a:p/>
        </p:txBody>
      </p:sp>
      <p:sp>
        <p:nvSpPr>
          <p:cNvPr id="24" name="Shape 24"/>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0.xml" Type="http://schemas.openxmlformats.org/officeDocument/2006/relationships/slideLayout" Id="rId1"/><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0.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0.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0.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0.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0.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0.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0.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0.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0.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0.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0.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0.xml" Type="http://schemas.openxmlformats.org/officeDocument/2006/relationships/slideLayout" Id="rId1"/><Relationship Target="../media/image02.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0.xml" Type="http://schemas.openxmlformats.org/officeDocument/2006/relationships/slideLayout" Id="rId1"/><Relationship Target="http://cyvera.com/aslr-disabled-dropbox/" Type="http://schemas.openxmlformats.org/officeDocument/2006/relationships/hyperlink" TargetMode="External"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0.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0.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0.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10.xml" Type="http://schemas.openxmlformats.org/officeDocument/2006/relationships/slideLayout" Id="rId1"/><Relationship Target="http://net-force.nl/challenges/" Type="http://schemas.openxmlformats.org/officeDocument/2006/relationships/hyperlink" TargetMode="External" Id="rId4"/><Relationship Target="http://repo.shell-storm.org/CTF/" Type="http://schemas.openxmlformats.org/officeDocument/2006/relationships/hyperlink" TargetMode="External" Id="rId3"/><Relationship Target="http://io.smashthestack.org:84/" Type="http://schemas.openxmlformats.org/officeDocument/2006/relationships/hyperlink" TargetMode="External" Id="rId6"/><Relationship Target="http://microcorruption.com/" Type="http://schemas.openxmlformats.org/officeDocument/2006/relationships/hyperlink" TargetMode="External"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10.xml" Type="http://schemas.openxmlformats.org/officeDocument/2006/relationships/slideLayout" Id="rId1"/><Relationship Target="../media/image01.jp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0.xml" Type="http://schemas.openxmlformats.org/officeDocument/2006/relationships/slideLayout" Id="rId1"/><Relationship Target="http://shell-storm.org/blog/Return-Oriented-Programming-and-ROPgadget-tool/" Type="http://schemas.openxmlformats.org/officeDocument/2006/relationships/hyperlink" TargetMode="External" Id="rId10"/><Relationship Target="http://www.phrack.org/issues.html?issue=49&amp;id=14" Type="http://schemas.openxmlformats.org/officeDocument/2006/relationships/hyperlink" TargetMode="External" Id="rId4"/><Relationship Target="https://www.soldierx.com/tutorials/Stack-Smashing-Modern-Linux-System" Type="http://schemas.openxmlformats.org/officeDocument/2006/relationships/hyperlink" TargetMode="External" Id="rId3"/><Relationship Target="http://duartes.org/gustavo/blog/post/anatomy-of-a-program-in-memory/" Type="http://schemas.openxmlformats.org/officeDocument/2006/relationships/hyperlink" TargetMode="External" Id="rId9"/><Relationship Target="http://neilscomputerblog.blogspot.com/2012/06/stack-pivoting.html" Type="http://schemas.openxmlformats.org/officeDocument/2006/relationships/hyperlink" TargetMode="External" Id="rId6"/><Relationship Target="http://www.phrack.org/issues.html?issue=58&amp;id=4" Type="http://schemas.openxmlformats.org/officeDocument/2006/relationships/hyperlink" TargetMode="External" Id="rId5"/><Relationship Target="https://www.corelan.be/index.php/2009/07/25/writing-buffer-overflow-exploits-a-quick-and-basic-tutorial-part-3-seh/" Type="http://schemas.openxmlformats.org/officeDocument/2006/relationships/hyperlink" TargetMode="External" Id="rId8"/><Relationship Target="http://neilscomputerblog.blogspot.com/2013/04/rop-return-oriented-programming.html" Type="http://schemas.openxmlformats.org/officeDocument/2006/relationships/hyperlink" TargetMode="External"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0.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0.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0.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0.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0.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0.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0.xml" Type="http://schemas.openxmlformats.org/officeDocument/2006/relationships/slideLayout" Id="rId1"/><Relationship Target="../media/image0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sz="2400" lang="en"/>
              <a:t>Devin Cook</a:t>
            </a:r>
          </a:p>
          <a:p>
            <a:pPr rtl="0" lvl="0">
              <a:spcBef>
                <a:spcPts val="0"/>
              </a:spcBef>
              <a:buNone/>
            </a:pPr>
            <a:r>
              <a:rPr sz="2400" lang="en"/>
              <a:t>Auburn University</a:t>
            </a:r>
          </a:p>
          <a:p>
            <a:pPr rtl="0" lvl="0">
              <a:spcBef>
                <a:spcPts val="0"/>
              </a:spcBef>
              <a:buClr>
                <a:schemeClr val="dk1"/>
              </a:buClr>
              <a:buSzPct val="45833"/>
              <a:buFont typeface="Arial"/>
              <a:buNone/>
            </a:pPr>
            <a:r>
              <a:rPr sz="2400" lang="en"/>
              <a:t>CIS 4930 / CIS 5930</a:t>
            </a:r>
          </a:p>
          <a:p>
            <a:pPr rtl="0" lvl="0">
              <a:spcBef>
                <a:spcPts val="0"/>
              </a:spcBef>
              <a:buClr>
                <a:schemeClr val="dk1"/>
              </a:buClr>
              <a:buSzPct val="45833"/>
              <a:buFont typeface="Arial"/>
              <a:buNone/>
            </a:pPr>
            <a:r>
              <a:rPr sz="2400" lang="en"/>
              <a:t>Offensive Computer Security</a:t>
            </a:r>
          </a:p>
          <a:p>
            <a:pPr rtl="0" lvl="0">
              <a:spcBef>
                <a:spcPts val="0"/>
              </a:spcBef>
              <a:buClr>
                <a:schemeClr val="dk1"/>
              </a:buClr>
              <a:buSzPct val="45833"/>
              <a:buFont typeface="Arial"/>
              <a:buNone/>
            </a:pPr>
            <a:r>
              <a:rPr sz="2400" lang="en"/>
              <a:t>Spring 2014</a:t>
            </a:r>
          </a:p>
        </p:txBody>
      </p:sp>
      <p:sp>
        <p:nvSpPr>
          <p:cNvPr id="42" name="Shape 42"/>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t>A Brief History of Exploitation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DEP/NX</a:t>
            </a:r>
          </a:p>
        </p:txBody>
      </p:sp>
      <p:sp>
        <p:nvSpPr>
          <p:cNvPr id="97" name="Shape 97"/>
          <p:cNvSpPr txBox="1"/>
          <p:nvPr/>
        </p:nvSpPr>
        <p:spPr>
          <a:xfrm>
            <a:off y="1161975" x="120375"/>
            <a:ext cy="1368299" cx="3231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Here’s what the memory</a:t>
            </a:r>
          </a:p>
          <a:p>
            <a:pPr rtl="0" lvl="0">
              <a:spcBef>
                <a:spcPts val="0"/>
              </a:spcBef>
              <a:buNone/>
            </a:pPr>
            <a:r>
              <a:rPr sz="1800" lang="en">
                <a:solidFill>
                  <a:srgbClr val="FFFFFF"/>
                </a:solidFill>
              </a:rPr>
              <a:t>space of a process looks like.</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See anything useful?</a:t>
            </a:r>
          </a:p>
        </p:txBody>
      </p:sp>
      <p:pic>
        <p:nvPicPr>
          <p:cNvPr id="98" name="Shape 98"/>
          <p:cNvPicPr preferRelativeResize="0"/>
          <p:nvPr/>
        </p:nvPicPr>
        <p:blipFill>
          <a:blip r:embed="rId3">
            <a:alphaModFix/>
          </a:blip>
          <a:stretch>
            <a:fillRect/>
          </a:stretch>
        </p:blipFill>
        <p:spPr>
          <a:xfrm>
            <a:off y="420375" x="3432900"/>
            <a:ext cy="4302750" cx="5253900"/>
          </a:xfrm>
          <a:prstGeom prst="rect">
            <a:avLst/>
          </a:prstGeom>
          <a:noFill/>
          <a:ln>
            <a:noFill/>
          </a:ln>
        </p:spPr>
      </p:pic>
      <p:sp>
        <p:nvSpPr>
          <p:cNvPr id="99" name="Shape 99"/>
          <p:cNvSpPr/>
          <p:nvPr/>
        </p:nvSpPr>
        <p:spPr>
          <a:xfrm>
            <a:off y="1791000" x="3828475"/>
            <a:ext cy="739199" cx="3483300"/>
          </a:xfrm>
          <a:prstGeom prst="rect">
            <a:avLst/>
          </a:prstGeom>
          <a:noFill/>
          <a:ln w="38100" cap="flat">
            <a:solidFill>
              <a:srgbClr val="FF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solidFill>
                <a:srgbClr val="FFFFFF"/>
              </a:solidFill>
            </a:endParaRPr>
          </a:p>
        </p:txBody>
      </p:sp>
      <p:sp>
        <p:nvSpPr>
          <p:cNvPr id="100" name="Shape 100"/>
          <p:cNvSpPr txBox="1"/>
          <p:nvPr/>
        </p:nvSpPr>
        <p:spPr>
          <a:xfrm>
            <a:off y="2719375" x="1076250"/>
            <a:ext cy="457200" cx="36576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FF0000"/>
                </a:solidFill>
              </a:rPr>
              <a:t>OH BOY</a:t>
            </a:r>
          </a:p>
        </p:txBody>
      </p:sp>
      <p:cxnSp>
        <p:nvCxnSpPr>
          <p:cNvPr id="101" name="Shape 101"/>
          <p:cNvCxnSpPr/>
          <p:nvPr/>
        </p:nvCxnSpPr>
        <p:spPr>
          <a:xfrm rot="10800000" flipH="1">
            <a:off y="2316949" x="2456475"/>
            <a:ext cy="542100" cx="1265100"/>
          </a:xfrm>
          <a:prstGeom prst="straightConnector1">
            <a:avLst/>
          </a:prstGeom>
          <a:noFill/>
          <a:ln w="38100" cap="flat">
            <a:solidFill>
              <a:srgbClr val="FF0000"/>
            </a:solidFill>
            <a:prstDash val="solid"/>
            <a:round/>
            <a:headEnd w="lg" len="lg" type="none"/>
            <a:tailEnd w="lg" len="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ret2libc</a:t>
            </a:r>
          </a:p>
        </p:txBody>
      </p:sp>
      <p:pic>
        <p:nvPicPr>
          <p:cNvPr id="107" name="Shape 107"/>
          <p:cNvPicPr preferRelativeResize="0"/>
          <p:nvPr/>
        </p:nvPicPr>
        <p:blipFill>
          <a:blip r:embed="rId3">
            <a:alphaModFix/>
          </a:blip>
          <a:stretch>
            <a:fillRect/>
          </a:stretch>
        </p:blipFill>
        <p:spPr>
          <a:xfrm>
            <a:off y="949025" x="3531600"/>
            <a:ext cy="3811025" cx="5039374"/>
          </a:xfrm>
          <a:prstGeom prst="rect">
            <a:avLst/>
          </a:prstGeom>
          <a:noFill/>
          <a:ln>
            <a:noFill/>
          </a:ln>
        </p:spPr>
      </p:pic>
      <p:sp>
        <p:nvSpPr>
          <p:cNvPr id="108" name="Shape 108"/>
          <p:cNvSpPr txBox="1"/>
          <p:nvPr/>
        </p:nvSpPr>
        <p:spPr>
          <a:xfrm>
            <a:off y="1161975" x="120375"/>
            <a:ext cy="1368299" cx="3231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2,000 subroutines? We can work with that. We just need to make it return into one of those.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ret2libc</a:t>
            </a:r>
          </a:p>
        </p:txBody>
      </p:sp>
      <p:sp>
        <p:nvSpPr>
          <p:cNvPr id="114" name="Shape 114"/>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This is pretty easy as long as the function isn’t expecting any arguments or the arguments don’t matter. Here’s what it ends up looking like:</a:t>
            </a:r>
          </a:p>
          <a:p>
            <a:pPr rtl="0" lvl="0">
              <a:spcBef>
                <a:spcPts val="0"/>
              </a:spcBef>
              <a:buNone/>
            </a:pPr>
            <a:r>
              <a:t/>
            </a:r>
            <a:endParaRPr sz="1800">
              <a:solidFill>
                <a:srgbClr val="FFFFFF"/>
              </a:solidFill>
            </a:endParaRPr>
          </a:p>
          <a:p>
            <a:pPr rtl="0" lvl="0">
              <a:lnSpc>
                <a:spcPct val="115000"/>
              </a:lnSpc>
              <a:spcBef>
                <a:spcPts val="0"/>
              </a:spcBef>
              <a:buClr>
                <a:schemeClr val="dk1"/>
              </a:buClr>
              <a:buSzPct val="78571"/>
              <a:buFont typeface="Arial"/>
              <a:buNone/>
            </a:pPr>
            <a:r>
              <a:rPr lang="en">
                <a:solidFill>
                  <a:schemeClr val="lt1"/>
                </a:solidFill>
                <a:latin typeface="Consolas"/>
                <a:ea typeface="Consolas"/>
                <a:cs typeface="Consolas"/>
                <a:sym typeface="Consolas"/>
              </a:rPr>
              <a:t>bottom of    DDDDDDDDEEEEEEEEEEEE  EEEE  FFFF  FFFF  FFFF  FFFF     top of</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memory       89ABCDEF0123456789AB  CDEF  0123  4567  89AB  CDEF     memory</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buffer                ebp   ret   a     b     c</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[libs] ... [JJJJJJJJJJJJJJJJJJJJ][JJJJ][0x42][0x01][0x02][0x03]</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                                      |</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|______________________________________|</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top of                                                   bottom of</a:t>
            </a:r>
            <a:br>
              <a:rPr lang="en">
                <a:solidFill>
                  <a:schemeClr val="lt1"/>
                </a:solidFill>
                <a:latin typeface="Consolas"/>
                <a:ea typeface="Consolas"/>
                <a:cs typeface="Consolas"/>
                <a:sym typeface="Consolas"/>
              </a:rPr>
            </a:br>
            <a:r>
              <a:rPr lang="en">
                <a:solidFill>
                  <a:schemeClr val="lt1"/>
                </a:solidFill>
                <a:latin typeface="Consolas"/>
                <a:ea typeface="Consolas"/>
                <a:cs typeface="Consolas"/>
                <a:sym typeface="Consolas"/>
              </a:rPr>
              <a:t>        stack                                                        stack</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Unfortunately, to do anything useful we usually need to pass those functions some arguments.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Stack Pivoting</a:t>
            </a:r>
          </a:p>
        </p:txBody>
      </p:sp>
      <p:sp>
        <p:nvSpPr>
          <p:cNvPr id="120" name="Shape 120"/>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FFFFFF"/>
                </a:solidFill>
              </a:rPr>
              <a:t>The current frame pointer (EBP) and stack pointer (ESP) are pointing at the frame we’ve just smashed. In order to make the called function see any arguments, we have to do something called a stack pivot. This allows us to create a stack with our own fake arguments and return addresses.</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Basically we can create a new stack somewhere (maybe even on top of the old stack) and then fix the pointers.</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How can we do that?</a:t>
            </a:r>
          </a:p>
        </p:txBody>
      </p:sp>
      <p:sp>
        <p:nvSpPr>
          <p:cNvPr id="121" name="Shape 121"/>
          <p:cNvSpPr txBox="1"/>
          <p:nvPr/>
        </p:nvSpPr>
        <p:spPr>
          <a:xfrm>
            <a:off y="3011475" x="7144800"/>
            <a:ext cy="857400" cx="728399"/>
          </a:xfrm>
          <a:prstGeom prst="rect">
            <a:avLst/>
          </a:prstGeom>
          <a:noFill/>
          <a:ln>
            <a:noFill/>
          </a:ln>
        </p:spPr>
        <p:txBody>
          <a:bodyPr bIns="91425" rIns="91425" lIns="91425" tIns="91425" anchor="t" anchorCtr="0">
            <a:noAutofit/>
          </a:bodyPr>
          <a:lstStyle/>
          <a:p>
            <a:pPr algn="ctr" rtl="0" lvl="0">
              <a:spcBef>
                <a:spcPts val="0"/>
              </a:spcBef>
              <a:buNone/>
            </a:pPr>
            <a:r>
              <a:rPr sz="1800" lang="en">
                <a:solidFill>
                  <a:srgbClr val="FFFFFF"/>
                </a:solidFill>
              </a:rPr>
              <a:t>ESP</a:t>
            </a:r>
          </a:p>
          <a:p>
            <a:pPr algn="ctr" rtl="0" lvl="0">
              <a:spcBef>
                <a:spcPts val="0"/>
              </a:spcBef>
              <a:buNone/>
            </a:pPr>
            <a:r>
              <a:t/>
            </a:r>
            <a:endParaRPr sz="1800">
              <a:solidFill>
                <a:srgbClr val="FFFFFF"/>
              </a:solidFill>
            </a:endParaRPr>
          </a:p>
          <a:p>
            <a:pPr algn="ctr" rtl="0" lvl="0">
              <a:spcBef>
                <a:spcPts val="0"/>
              </a:spcBef>
              <a:buNone/>
            </a:pPr>
            <a:r>
              <a:rPr sz="1800" lang="en">
                <a:solidFill>
                  <a:srgbClr val="FFFFFF"/>
                </a:solidFill>
              </a:rPr>
              <a:t>EBP</a:t>
            </a:r>
          </a:p>
        </p:txBody>
      </p:sp>
      <p:sp>
        <p:nvSpPr>
          <p:cNvPr id="122" name="Shape 122"/>
          <p:cNvSpPr/>
          <p:nvPr/>
        </p:nvSpPr>
        <p:spPr>
          <a:xfrm>
            <a:off y="2742825" x="6331200"/>
            <a:ext cy="1394699" cx="506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3" name="Shape 123"/>
          <p:cNvSpPr/>
          <p:nvPr/>
        </p:nvSpPr>
        <p:spPr>
          <a:xfrm>
            <a:off y="2742825" x="8180400"/>
            <a:ext cy="1394699" cx="506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cxnSp>
        <p:nvCxnSpPr>
          <p:cNvPr id="124" name="Shape 124"/>
          <p:cNvCxnSpPr/>
          <p:nvPr/>
        </p:nvCxnSpPr>
        <p:spPr>
          <a:xfrm rot="10800000">
            <a:off y="2742824" x="6837600"/>
            <a:ext cy="470700" cx="337499"/>
          </a:xfrm>
          <a:prstGeom prst="straightConnector1">
            <a:avLst/>
          </a:prstGeom>
          <a:noFill/>
          <a:ln w="19050" cap="flat">
            <a:solidFill>
              <a:srgbClr val="FFFFFF"/>
            </a:solidFill>
            <a:prstDash val="lgDash"/>
            <a:round/>
            <a:headEnd w="lg" len="lg" type="none"/>
            <a:tailEnd w="lg" len="lg" type="triangle"/>
          </a:ln>
        </p:spPr>
      </p:cxnSp>
      <p:cxnSp>
        <p:nvCxnSpPr>
          <p:cNvPr id="125" name="Shape 125"/>
          <p:cNvCxnSpPr/>
          <p:nvPr/>
        </p:nvCxnSpPr>
        <p:spPr>
          <a:xfrm rot="10800000">
            <a:off y="3251324" x="6837600"/>
            <a:ext cy="470700" cx="337499"/>
          </a:xfrm>
          <a:prstGeom prst="straightConnector1">
            <a:avLst/>
          </a:prstGeom>
          <a:noFill/>
          <a:ln w="19050" cap="flat">
            <a:solidFill>
              <a:srgbClr val="FFFFFF"/>
            </a:solidFill>
            <a:prstDash val="lgDash"/>
            <a:round/>
            <a:headEnd w="lg" len="lg" type="none"/>
            <a:tailEnd w="lg" len="lg" type="triangle"/>
          </a:ln>
        </p:spPr>
      </p:cxnSp>
      <p:cxnSp>
        <p:nvCxnSpPr>
          <p:cNvPr id="126" name="Shape 126"/>
          <p:cNvCxnSpPr/>
          <p:nvPr/>
        </p:nvCxnSpPr>
        <p:spPr>
          <a:xfrm rot="10800000" flipH="1">
            <a:off y="2742824" x="7795775"/>
            <a:ext cy="470700" cx="337499"/>
          </a:xfrm>
          <a:prstGeom prst="straightConnector1">
            <a:avLst/>
          </a:prstGeom>
          <a:noFill/>
          <a:ln w="19050" cap="flat">
            <a:solidFill>
              <a:srgbClr val="FFFFFF"/>
            </a:solidFill>
            <a:prstDash val="solid"/>
            <a:round/>
            <a:headEnd w="lg" len="lg" type="none"/>
            <a:tailEnd w="lg" len="lg" type="triangle"/>
          </a:ln>
        </p:spPr>
      </p:cxnSp>
      <p:cxnSp>
        <p:nvCxnSpPr>
          <p:cNvPr id="127" name="Shape 127"/>
          <p:cNvCxnSpPr/>
          <p:nvPr/>
        </p:nvCxnSpPr>
        <p:spPr>
          <a:xfrm rot="10800000" flipH="1">
            <a:off y="3251324" x="7873200"/>
            <a:ext cy="470700" cx="337499"/>
          </a:xfrm>
          <a:prstGeom prst="straightConnector1">
            <a:avLst/>
          </a:prstGeom>
          <a:noFill/>
          <a:ln w="19050" cap="flat">
            <a:solidFill>
              <a:srgbClr val="FFFFFF"/>
            </a:solidFill>
            <a:prstDash val="solid"/>
            <a:round/>
            <a:headEnd w="lg" len="lg" type="none"/>
            <a:tailEnd w="lg" len="lg" type="triangle"/>
          </a:ln>
        </p:spPr>
      </p:cxnSp>
      <p:sp>
        <p:nvSpPr>
          <p:cNvPr id="128" name="Shape 128"/>
          <p:cNvSpPr txBox="1"/>
          <p:nvPr/>
        </p:nvSpPr>
        <p:spPr>
          <a:xfrm>
            <a:off y="4137525" x="6331200"/>
            <a:ext cy="457200" cx="506399"/>
          </a:xfrm>
          <a:prstGeom prst="rect">
            <a:avLst/>
          </a:prstGeom>
          <a:noFill/>
          <a:ln>
            <a:noFill/>
          </a:ln>
        </p:spPr>
        <p:txBody>
          <a:bodyPr bIns="91425" rIns="91425" lIns="91425" tIns="91425" anchor="t" anchorCtr="0">
            <a:noAutofit/>
          </a:bodyPr>
          <a:lstStyle/>
          <a:p>
            <a:pPr rtl="0" lvl="0">
              <a:spcBef>
                <a:spcPts val="0"/>
              </a:spcBef>
              <a:buNone/>
            </a:pPr>
            <a:r>
              <a:rPr lang="en">
                <a:solidFill>
                  <a:srgbClr val="FFFFFF"/>
                </a:solidFill>
              </a:rPr>
              <a:t>Old</a:t>
            </a:r>
          </a:p>
        </p:txBody>
      </p:sp>
      <p:sp>
        <p:nvSpPr>
          <p:cNvPr id="129" name="Shape 129"/>
          <p:cNvSpPr txBox="1"/>
          <p:nvPr/>
        </p:nvSpPr>
        <p:spPr>
          <a:xfrm>
            <a:off y="4137525" x="8180400"/>
            <a:ext cy="457200" cx="596399"/>
          </a:xfrm>
          <a:prstGeom prst="rect">
            <a:avLst/>
          </a:prstGeom>
          <a:noFill/>
          <a:ln>
            <a:noFill/>
          </a:ln>
        </p:spPr>
        <p:txBody>
          <a:bodyPr bIns="91425" rIns="91425" lIns="91425" tIns="91425" anchor="t" anchorCtr="0">
            <a:noAutofit/>
          </a:bodyPr>
          <a:lstStyle/>
          <a:p>
            <a:pPr rtl="0" lvl="0">
              <a:spcBef>
                <a:spcPts val="0"/>
              </a:spcBef>
              <a:buNone/>
            </a:pPr>
            <a:r>
              <a:rPr lang="en">
                <a:solidFill>
                  <a:srgbClr val="FFFFFF"/>
                </a:solidFill>
              </a:rPr>
              <a:t>New</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Stack Pivoting</a:t>
            </a:r>
          </a:p>
        </p:txBody>
      </p:sp>
      <p:sp>
        <p:nvSpPr>
          <p:cNvPr id="135" name="Shape 135"/>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FFFFFF"/>
                </a:solidFill>
              </a:rPr>
              <a:t>The current frame pointer (EBP) and stack pointer (ESP) are pointing at the frame we’ve just smashed. In order to make the called function see any arguments, we have to do something called a stack pivot. This allows us to create a stack with our own fake arguments and return addresses.</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Basically we can create a new stack somewhere (maybe even on top of the old stack) and then fix the pointers.</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How can we do that?</a:t>
            </a:r>
          </a:p>
          <a:p>
            <a:pPr rtl="0" lvl="0" indent="-330200" marL="457200">
              <a:spcBef>
                <a:spcPts val="0"/>
              </a:spcBef>
              <a:buClr>
                <a:srgbClr val="FFFFFF"/>
              </a:buClr>
              <a:buSzPct val="100000"/>
              <a:buFont typeface="Arial"/>
              <a:buChar char="●"/>
            </a:pPr>
            <a:r>
              <a:rPr sz="1600" lang="en">
                <a:solidFill>
                  <a:srgbClr val="FFFFFF"/>
                </a:solidFill>
              </a:rPr>
              <a:t>xchg registerContainingFakeStackAddress, ESP</a:t>
            </a:r>
          </a:p>
          <a:p>
            <a:pPr rtl="0" lvl="0" indent="-330200" marL="457200">
              <a:spcBef>
                <a:spcPts val="0"/>
              </a:spcBef>
              <a:buClr>
                <a:srgbClr val="FFFFFF"/>
              </a:buClr>
              <a:buSzPct val="100000"/>
              <a:buFont typeface="Arial"/>
              <a:buChar char="●"/>
            </a:pPr>
            <a:r>
              <a:rPr sz="1600" lang="en">
                <a:solidFill>
                  <a:srgbClr val="FFFFFF"/>
                </a:solidFill>
              </a:rPr>
              <a:t>add ESP, SomeConstant</a:t>
            </a:r>
          </a:p>
          <a:p>
            <a:pPr rtl="0" lvl="0" indent="-330200" marL="457200">
              <a:spcBef>
                <a:spcPts val="0"/>
              </a:spcBef>
              <a:buClr>
                <a:srgbClr val="FFFFFF"/>
              </a:buClr>
              <a:buSzPct val="100000"/>
              <a:buFont typeface="Arial"/>
              <a:buChar char="●"/>
            </a:pPr>
            <a:r>
              <a:rPr sz="1600" lang="en">
                <a:solidFill>
                  <a:srgbClr val="FFFFFF"/>
                </a:solidFill>
              </a:rPr>
              <a:t>sub ESP, SomeConstant</a:t>
            </a:r>
          </a:p>
          <a:p>
            <a:pPr rtl="0" lvl="0" indent="-330200" marL="457200">
              <a:spcBef>
                <a:spcPts val="0"/>
              </a:spcBef>
              <a:buClr>
                <a:srgbClr val="FFFFFF"/>
              </a:buClr>
              <a:buSzPct val="100000"/>
              <a:buFont typeface="Arial"/>
              <a:buChar char="●"/>
            </a:pPr>
            <a:r>
              <a:rPr sz="1600" lang="en">
                <a:solidFill>
                  <a:srgbClr val="FFFFFF"/>
                </a:solidFill>
              </a:rPr>
              <a:t>mov ESP, registerContainingFakeStackAddress</a:t>
            </a:r>
          </a:p>
          <a:p>
            <a:pPr rtl="0" lvl="0" indent="-330200" marL="457200">
              <a:spcBef>
                <a:spcPts val="0"/>
              </a:spcBef>
              <a:buClr>
                <a:srgbClr val="FFFFFF"/>
              </a:buClr>
              <a:buSzPct val="100000"/>
              <a:buFont typeface="Arial"/>
              <a:buChar char="●"/>
            </a:pPr>
            <a:r>
              <a:rPr sz="1600" lang="en">
                <a:solidFill>
                  <a:srgbClr val="FFFFFF"/>
                </a:solidFill>
              </a:rPr>
              <a:t>hack the function prologue because they modify ESP there</a:t>
            </a:r>
          </a:p>
          <a:p>
            <a:pPr rtl="0" lvl="0" indent="-330200" marL="457200">
              <a:spcBef>
                <a:spcPts val="0"/>
              </a:spcBef>
              <a:buClr>
                <a:srgbClr val="FFFFFF"/>
              </a:buClr>
              <a:buSzPct val="100000"/>
              <a:buFont typeface="Arial"/>
              <a:buChar char="●"/>
            </a:pPr>
            <a:r>
              <a:rPr sz="1600" lang="en">
                <a:solidFill>
                  <a:srgbClr val="FFFFFF"/>
                </a:solidFill>
              </a:rPr>
              <a:t>hack the function epilogue because they modify ESP there</a:t>
            </a:r>
          </a:p>
        </p:txBody>
      </p:sp>
      <p:sp>
        <p:nvSpPr>
          <p:cNvPr id="136" name="Shape 136"/>
          <p:cNvSpPr txBox="1"/>
          <p:nvPr/>
        </p:nvSpPr>
        <p:spPr>
          <a:xfrm>
            <a:off y="3011475" x="7144800"/>
            <a:ext cy="857400" cx="728399"/>
          </a:xfrm>
          <a:prstGeom prst="rect">
            <a:avLst/>
          </a:prstGeom>
          <a:noFill/>
          <a:ln>
            <a:noFill/>
          </a:ln>
        </p:spPr>
        <p:txBody>
          <a:bodyPr bIns="91425" rIns="91425" lIns="91425" tIns="91425" anchor="t" anchorCtr="0">
            <a:noAutofit/>
          </a:bodyPr>
          <a:lstStyle/>
          <a:p>
            <a:pPr algn="ctr" rtl="0" lvl="0">
              <a:spcBef>
                <a:spcPts val="0"/>
              </a:spcBef>
              <a:buNone/>
            </a:pPr>
            <a:r>
              <a:rPr sz="1800" lang="en">
                <a:solidFill>
                  <a:srgbClr val="FFFFFF"/>
                </a:solidFill>
              </a:rPr>
              <a:t>ESP</a:t>
            </a:r>
          </a:p>
          <a:p>
            <a:pPr algn="ctr" rtl="0" lvl="0">
              <a:spcBef>
                <a:spcPts val="0"/>
              </a:spcBef>
              <a:buNone/>
            </a:pPr>
            <a:r>
              <a:t/>
            </a:r>
            <a:endParaRPr sz="1800">
              <a:solidFill>
                <a:srgbClr val="FFFFFF"/>
              </a:solidFill>
            </a:endParaRPr>
          </a:p>
          <a:p>
            <a:pPr algn="ctr" rtl="0" lvl="0">
              <a:spcBef>
                <a:spcPts val="0"/>
              </a:spcBef>
              <a:buNone/>
            </a:pPr>
            <a:r>
              <a:rPr sz="1800" lang="en">
                <a:solidFill>
                  <a:srgbClr val="FFFFFF"/>
                </a:solidFill>
              </a:rPr>
              <a:t>EBP</a:t>
            </a:r>
          </a:p>
        </p:txBody>
      </p:sp>
      <p:sp>
        <p:nvSpPr>
          <p:cNvPr id="137" name="Shape 137"/>
          <p:cNvSpPr/>
          <p:nvPr/>
        </p:nvSpPr>
        <p:spPr>
          <a:xfrm>
            <a:off y="2742825" x="6331200"/>
            <a:ext cy="1394699" cx="506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8" name="Shape 138"/>
          <p:cNvSpPr/>
          <p:nvPr/>
        </p:nvSpPr>
        <p:spPr>
          <a:xfrm>
            <a:off y="2742825" x="8180400"/>
            <a:ext cy="1394699" cx="506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cxnSp>
        <p:nvCxnSpPr>
          <p:cNvPr id="139" name="Shape 139"/>
          <p:cNvCxnSpPr/>
          <p:nvPr/>
        </p:nvCxnSpPr>
        <p:spPr>
          <a:xfrm rot="10800000">
            <a:off y="2742824" x="6837600"/>
            <a:ext cy="470700" cx="337499"/>
          </a:xfrm>
          <a:prstGeom prst="straightConnector1">
            <a:avLst/>
          </a:prstGeom>
          <a:noFill/>
          <a:ln w="19050" cap="flat">
            <a:solidFill>
              <a:srgbClr val="FFFFFF"/>
            </a:solidFill>
            <a:prstDash val="lgDash"/>
            <a:round/>
            <a:headEnd w="lg" len="lg" type="none"/>
            <a:tailEnd w="lg" len="lg" type="triangle"/>
          </a:ln>
        </p:spPr>
      </p:cxnSp>
      <p:cxnSp>
        <p:nvCxnSpPr>
          <p:cNvPr id="140" name="Shape 140"/>
          <p:cNvCxnSpPr/>
          <p:nvPr/>
        </p:nvCxnSpPr>
        <p:spPr>
          <a:xfrm rot="10800000">
            <a:off y="3251324" x="6837600"/>
            <a:ext cy="470700" cx="337499"/>
          </a:xfrm>
          <a:prstGeom prst="straightConnector1">
            <a:avLst/>
          </a:prstGeom>
          <a:noFill/>
          <a:ln w="19050" cap="flat">
            <a:solidFill>
              <a:srgbClr val="FFFFFF"/>
            </a:solidFill>
            <a:prstDash val="lgDash"/>
            <a:round/>
            <a:headEnd w="lg" len="lg" type="none"/>
            <a:tailEnd w="lg" len="lg" type="triangle"/>
          </a:ln>
        </p:spPr>
      </p:cxnSp>
      <p:cxnSp>
        <p:nvCxnSpPr>
          <p:cNvPr id="141" name="Shape 141"/>
          <p:cNvCxnSpPr/>
          <p:nvPr/>
        </p:nvCxnSpPr>
        <p:spPr>
          <a:xfrm rot="10800000" flipH="1">
            <a:off y="2742824" x="7795775"/>
            <a:ext cy="470700" cx="337499"/>
          </a:xfrm>
          <a:prstGeom prst="straightConnector1">
            <a:avLst/>
          </a:prstGeom>
          <a:noFill/>
          <a:ln w="19050" cap="flat">
            <a:solidFill>
              <a:srgbClr val="FFFFFF"/>
            </a:solidFill>
            <a:prstDash val="solid"/>
            <a:round/>
            <a:headEnd w="lg" len="lg" type="none"/>
            <a:tailEnd w="lg" len="lg" type="triangle"/>
          </a:ln>
        </p:spPr>
      </p:cxnSp>
      <p:cxnSp>
        <p:nvCxnSpPr>
          <p:cNvPr id="142" name="Shape 142"/>
          <p:cNvCxnSpPr/>
          <p:nvPr/>
        </p:nvCxnSpPr>
        <p:spPr>
          <a:xfrm rot="10800000" flipH="1">
            <a:off y="3251324" x="7873200"/>
            <a:ext cy="470700" cx="337499"/>
          </a:xfrm>
          <a:prstGeom prst="straightConnector1">
            <a:avLst/>
          </a:prstGeom>
          <a:noFill/>
          <a:ln w="19050" cap="flat">
            <a:solidFill>
              <a:srgbClr val="FFFFFF"/>
            </a:solidFill>
            <a:prstDash val="solid"/>
            <a:round/>
            <a:headEnd w="lg" len="lg" type="none"/>
            <a:tailEnd w="lg" len="lg" type="triangle"/>
          </a:ln>
        </p:spPr>
      </p:cxnSp>
      <p:sp>
        <p:nvSpPr>
          <p:cNvPr id="143" name="Shape 143"/>
          <p:cNvSpPr txBox="1"/>
          <p:nvPr/>
        </p:nvSpPr>
        <p:spPr>
          <a:xfrm>
            <a:off y="4137525" x="6331200"/>
            <a:ext cy="457200" cx="506399"/>
          </a:xfrm>
          <a:prstGeom prst="rect">
            <a:avLst/>
          </a:prstGeom>
          <a:noFill/>
          <a:ln>
            <a:noFill/>
          </a:ln>
        </p:spPr>
        <p:txBody>
          <a:bodyPr bIns="91425" rIns="91425" lIns="91425" tIns="91425" anchor="t" anchorCtr="0">
            <a:noAutofit/>
          </a:bodyPr>
          <a:lstStyle/>
          <a:p>
            <a:pPr rtl="0" lvl="0">
              <a:spcBef>
                <a:spcPts val="0"/>
              </a:spcBef>
              <a:buNone/>
            </a:pPr>
            <a:r>
              <a:rPr lang="en">
                <a:solidFill>
                  <a:srgbClr val="FFFFFF"/>
                </a:solidFill>
              </a:rPr>
              <a:t>Old</a:t>
            </a:r>
          </a:p>
        </p:txBody>
      </p:sp>
      <p:sp>
        <p:nvSpPr>
          <p:cNvPr id="144" name="Shape 144"/>
          <p:cNvSpPr txBox="1"/>
          <p:nvPr/>
        </p:nvSpPr>
        <p:spPr>
          <a:xfrm>
            <a:off y="4137525" x="8180400"/>
            <a:ext cy="457200" cx="596399"/>
          </a:xfrm>
          <a:prstGeom prst="rect">
            <a:avLst/>
          </a:prstGeom>
          <a:noFill/>
          <a:ln>
            <a:noFill/>
          </a:ln>
        </p:spPr>
        <p:txBody>
          <a:bodyPr bIns="91425" rIns="91425" lIns="91425" tIns="91425" anchor="t" anchorCtr="0">
            <a:noAutofit/>
          </a:bodyPr>
          <a:lstStyle/>
          <a:p>
            <a:pPr rtl="0" lvl="0">
              <a:spcBef>
                <a:spcPts val="0"/>
              </a:spcBef>
              <a:buNone/>
            </a:pPr>
            <a:r>
              <a:rPr lang="en">
                <a:solidFill>
                  <a:srgbClr val="FFFFFF"/>
                </a:solidFill>
              </a:rPr>
              <a:t>New</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aside: ret2libc Mitigations</a:t>
            </a:r>
          </a:p>
        </p:txBody>
      </p:sp>
      <p:sp>
        <p:nvSpPr>
          <p:cNvPr id="150" name="Shape 150"/>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indent="-342900" marL="457200">
              <a:spcBef>
                <a:spcPts val="0"/>
              </a:spcBef>
              <a:buClr>
                <a:srgbClr val="FFFFFF"/>
              </a:buClr>
              <a:buSzPct val="100000"/>
              <a:buFont typeface="Arial"/>
              <a:buChar char="●"/>
            </a:pPr>
            <a:r>
              <a:rPr sz="1800" lang="en">
                <a:solidFill>
                  <a:srgbClr val="FFFFFF"/>
                </a:solidFill>
              </a:rPr>
              <a:t>We can remove unnecessary functions from the libraries we link.</a:t>
            </a:r>
          </a:p>
          <a:p>
            <a:pPr rtl="0" lvl="1" indent="-342900" marL="914400">
              <a:spcBef>
                <a:spcPts val="0"/>
              </a:spcBef>
              <a:buClr>
                <a:srgbClr val="FFFFFF"/>
              </a:buClr>
              <a:buSzPct val="100000"/>
              <a:buFont typeface="Arial"/>
              <a:buChar char="○"/>
            </a:pPr>
            <a:r>
              <a:rPr sz="1800" lang="en">
                <a:solidFill>
                  <a:srgbClr val="FFFFFF"/>
                </a:solidFill>
              </a:rPr>
              <a:t>That still leaves all the functions available in our own code, and all the library functions that we don’t remove.</a:t>
            </a:r>
          </a:p>
          <a:p>
            <a:pPr rtl="0" lvl="0">
              <a:spcBef>
                <a:spcPts val="0"/>
              </a:spcBef>
              <a:buNone/>
            </a:pPr>
            <a:r>
              <a:t/>
            </a:r>
            <a:endParaRPr sz="1800">
              <a:solidFill>
                <a:srgbClr val="FFFFFF"/>
              </a:solidFill>
            </a:endParaRPr>
          </a:p>
          <a:p>
            <a:pPr rtl="0" lvl="0" indent="-342900" marL="457200">
              <a:spcBef>
                <a:spcPts val="0"/>
              </a:spcBef>
              <a:buClr>
                <a:srgbClr val="FFFFFF"/>
              </a:buClr>
              <a:buSzPct val="100000"/>
              <a:buFont typeface="Arial"/>
              <a:buChar char="●"/>
            </a:pPr>
            <a:r>
              <a:rPr sz="1800" lang="en">
                <a:solidFill>
                  <a:srgbClr val="FFFFFF"/>
                </a:solidFill>
              </a:rPr>
              <a:t>We can also make sure that the libraries get loaded into an area of memory with null bytes in the address.</a:t>
            </a:r>
          </a:p>
          <a:p>
            <a:pPr rtl="0" lvl="1" indent="-342900" marL="914400">
              <a:spcBef>
                <a:spcPts val="0"/>
              </a:spcBef>
              <a:buClr>
                <a:srgbClr val="FFFFFF"/>
              </a:buClr>
              <a:buSzPct val="100000"/>
              <a:buFont typeface="Arial"/>
              <a:buChar char="○"/>
            </a:pPr>
            <a:r>
              <a:rPr sz="1800" lang="en">
                <a:solidFill>
                  <a:srgbClr val="FFFFFF"/>
                </a:solidFill>
              </a:rPr>
              <a:t>Doesn’t help if we can write null bytes in our buffer overflow (i.e. not exploiting a string function).</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Of course, making less functions available doesn’t prevent us from arbitrarily stringing together pieces of the available code in an order we specify...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ROP</a:t>
            </a:r>
          </a:p>
        </p:txBody>
      </p:sp>
      <p:sp>
        <p:nvSpPr>
          <p:cNvPr id="156" name="Shape 156"/>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FFFFFF"/>
                </a:solidFill>
              </a:rPr>
              <a:t>Those techniques can be done with Return Oriented Programming (ROP). It utilizes small pieces of code, followed by a ret instruction. You can chain these “gadgets” together by simply writing their addresses in a row. This chain is often called a “ROP chain”.</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Example gadgets:</a:t>
            </a:r>
          </a:p>
          <a:p>
            <a:pPr rtl="0" lvl="0" indent="0" marL="1828800">
              <a:spcBef>
                <a:spcPts val="0"/>
              </a:spcBef>
              <a:buNone/>
            </a:pPr>
            <a:r>
              <a:rPr sz="1600" lang="en">
                <a:solidFill>
                  <a:srgbClr val="FFFFFF"/>
                </a:solidFill>
              </a:rPr>
              <a:t>push EAX				pop ECX</a:t>
            </a:r>
          </a:p>
          <a:p>
            <a:pPr rtl="0" lvl="0" indent="0" marL="1828800">
              <a:spcBef>
                <a:spcPts val="0"/>
              </a:spcBef>
              <a:buNone/>
            </a:pPr>
            <a:r>
              <a:rPr sz="1600" lang="en">
                <a:solidFill>
                  <a:srgbClr val="FFFFFF"/>
                </a:solidFill>
              </a:rPr>
              <a:t>ret					ret</a:t>
            </a:r>
          </a:p>
          <a:p>
            <a:pPr rtl="0" lvl="0" indent="0" marL="1828800">
              <a:spcBef>
                <a:spcPts val="0"/>
              </a:spcBef>
              <a:buNone/>
            </a:pPr>
            <a:r>
              <a:t/>
            </a:r>
            <a:endParaRPr sz="1600">
              <a:solidFill>
                <a:srgbClr val="FFFFFF"/>
              </a:solidFill>
            </a:endParaRPr>
          </a:p>
          <a:p>
            <a:pPr rtl="0" lvl="0" indent="0" marL="1828800">
              <a:spcBef>
                <a:spcPts val="0"/>
              </a:spcBef>
              <a:buNone/>
            </a:pPr>
            <a:r>
              <a:rPr sz="1600" lang="en">
                <a:solidFill>
                  <a:srgbClr val="FFFFFF"/>
                </a:solidFill>
              </a:rPr>
              <a:t>sub EAX, 4			add ECX, 8</a:t>
            </a:r>
          </a:p>
          <a:p>
            <a:pPr rtl="0" lvl="0" indent="0" marL="1828800">
              <a:spcBef>
                <a:spcPts val="0"/>
              </a:spcBef>
              <a:buNone/>
            </a:pPr>
            <a:r>
              <a:rPr sz="1600" lang="en">
                <a:solidFill>
                  <a:srgbClr val="FFFFFF"/>
                </a:solidFill>
              </a:rPr>
              <a:t>ret					ret</a:t>
            </a:r>
          </a:p>
          <a:p>
            <a:pPr rtl="0" lvl="0" indent="0" marL="1828800">
              <a:spcBef>
                <a:spcPts val="0"/>
              </a:spcBef>
              <a:buNone/>
            </a:pPr>
            <a:r>
              <a:t/>
            </a:r>
            <a:endParaRPr sz="1600">
              <a:solidFill>
                <a:srgbClr val="FFFFFF"/>
              </a:solidFill>
            </a:endParaRPr>
          </a:p>
          <a:p>
            <a:pPr rtl="0" lvl="0" indent="0" marL="1828800">
              <a:spcBef>
                <a:spcPts val="0"/>
              </a:spcBef>
              <a:buNone/>
            </a:pPr>
            <a:r>
              <a:rPr sz="1600" lang="en">
                <a:solidFill>
                  <a:srgbClr val="FFFFFF"/>
                </a:solidFill>
              </a:rPr>
              <a:t>pop EBX				pop EAX</a:t>
            </a:r>
          </a:p>
          <a:p>
            <a:pPr rtl="0" lvl="0" indent="0" marL="1828800">
              <a:spcBef>
                <a:spcPts val="0"/>
              </a:spcBef>
              <a:buNone/>
            </a:pPr>
            <a:r>
              <a:rPr sz="1600" lang="en">
                <a:solidFill>
                  <a:srgbClr val="FFFFFF"/>
                </a:solidFill>
              </a:rPr>
              <a:t>xor EAX, EAX			pop EBX</a:t>
            </a:r>
          </a:p>
          <a:p>
            <a:pPr rtl="0" lvl="0" indent="0" marL="1828800">
              <a:spcBef>
                <a:spcPts val="0"/>
              </a:spcBef>
              <a:buNone/>
            </a:pPr>
            <a:r>
              <a:rPr sz="1600" lang="en">
                <a:solidFill>
                  <a:srgbClr val="FFFFFF"/>
                </a:solidFill>
              </a:rPr>
              <a:t>ret					ret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ROP</a:t>
            </a:r>
          </a:p>
        </p:txBody>
      </p:sp>
      <p:sp>
        <p:nvSpPr>
          <p:cNvPr id="162" name="Shape 162"/>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indent="0" marL="0">
              <a:spcBef>
                <a:spcPts val="0"/>
              </a:spcBef>
              <a:buNone/>
            </a:pPr>
            <a:r>
              <a:rPr sz="1800" lang="en">
                <a:solidFill>
                  <a:srgbClr val="FFFFFF"/>
                </a:solidFill>
              </a:rPr>
              <a:t>Using ROP, we can accomplish several different things.</a:t>
            </a:r>
          </a:p>
          <a:p>
            <a:pPr rtl="0" lvl="0" indent="0" marL="0">
              <a:spcBef>
                <a:spcPts val="0"/>
              </a:spcBef>
              <a:buNone/>
            </a:pPr>
            <a:r>
              <a:t/>
            </a:r>
            <a:endParaRPr sz="1800">
              <a:solidFill>
                <a:srgbClr val="FFFFFF"/>
              </a:solidFill>
            </a:endParaRPr>
          </a:p>
          <a:p>
            <a:pPr rtl="0" lvl="0" indent="0" marL="0">
              <a:spcBef>
                <a:spcPts val="0"/>
              </a:spcBef>
              <a:buNone/>
            </a:pPr>
            <a:r>
              <a:rPr sz="1800" lang="en">
                <a:solidFill>
                  <a:srgbClr val="FFFFFF"/>
                </a:solidFill>
              </a:rPr>
              <a:t>As Owen mentioned last week, if you have the right combination of gadgets, you can do ANYTHING (they can be Turing Complete).</a:t>
            </a:r>
          </a:p>
          <a:p>
            <a:pPr rtl="0" lvl="0" indent="0" marL="0">
              <a:spcBef>
                <a:spcPts val="0"/>
              </a:spcBef>
              <a:buNone/>
            </a:pPr>
            <a:r>
              <a:t/>
            </a:r>
            <a:endParaRPr sz="1800">
              <a:solidFill>
                <a:srgbClr val="FFFFFF"/>
              </a:solidFill>
            </a:endParaRPr>
          </a:p>
          <a:p>
            <a:pPr rtl="0" lvl="0" indent="0" marL="0">
              <a:spcBef>
                <a:spcPts val="0"/>
              </a:spcBef>
              <a:buNone/>
            </a:pPr>
            <a:r>
              <a:rPr sz="1800" lang="en">
                <a:solidFill>
                  <a:srgbClr val="FFFFFF"/>
                </a:solidFill>
              </a:rPr>
              <a:t>Often the goal is to make some area of memory where your shellcode lives executable. You can also do things like change file descriptors.</a:t>
            </a:r>
          </a:p>
          <a:p>
            <a:pPr rtl="0" lvl="0" indent="0" marL="0">
              <a:spcBef>
                <a:spcPts val="0"/>
              </a:spcBef>
              <a:buNone/>
            </a:pPr>
            <a:r>
              <a:t/>
            </a:r>
            <a:endParaRPr sz="1800">
              <a:solidFill>
                <a:srgbClr val="FFFFFF"/>
              </a:solidFill>
            </a:endParaRPr>
          </a:p>
          <a:p>
            <a:pPr rtl="0" lvl="0" indent="0" marL="0">
              <a:spcBef>
                <a:spcPts val="0"/>
              </a:spcBef>
              <a:buNone/>
            </a:pPr>
            <a:r>
              <a:rPr sz="1800" lang="en">
                <a:solidFill>
                  <a:srgbClr val="FFFFFF"/>
                </a:solidFill>
              </a:rPr>
              <a:t>You end up jumping around all over the memory space of the process, executing various bits of code that incrementally get you closer to the state you want it to be 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ROP</a:t>
            </a:r>
          </a:p>
        </p:txBody>
      </p:sp>
      <p:sp>
        <p:nvSpPr>
          <p:cNvPr id="168" name="Shape 168"/>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lang="en">
                <a:solidFill>
                  <a:srgbClr val="FFFFFF"/>
                </a:solidFill>
              </a:rPr>
              <a:t>Imagine the following gadgets:</a:t>
            </a:r>
          </a:p>
          <a:p>
            <a:pPr rtl="0" lvl="0">
              <a:spcBef>
                <a:spcPts val="0"/>
              </a:spcBef>
              <a:buNone/>
            </a:pPr>
            <a:r>
              <a:t/>
            </a:r>
            <a:endParaRPr>
              <a:solidFill>
                <a:srgbClr val="FFFFFF"/>
              </a:solidFill>
            </a:endParaRP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xor %eax,%eax; ret        0x08041111</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inc %eax; ret             0x08042222</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pop %ebx; pop %ecx; ret   0x08043333</a:t>
            </a:r>
          </a:p>
          <a:p>
            <a:pPr rtl="0" lvl="0">
              <a:spcBef>
                <a:spcPts val="0"/>
              </a:spcBef>
              <a:buNone/>
            </a:pPr>
            <a:br>
              <a:rPr lang="en">
                <a:solidFill>
                  <a:srgbClr val="FFFFFF"/>
                </a:solidFill>
              </a:rPr>
            </a:br>
            <a:r>
              <a:rPr lang="en">
                <a:solidFill>
                  <a:srgbClr val="FFFFFF"/>
                </a:solidFill>
              </a:rPr>
              <a:t>Before the buffer overflow the registers are:</a:t>
            </a:r>
          </a:p>
          <a:p>
            <a:pPr rtl="0" lvl="0">
              <a:spcBef>
                <a:spcPts val="0"/>
              </a:spcBef>
              <a:buNone/>
            </a:pPr>
            <a:r>
              <a:t/>
            </a:r>
            <a:endParaRPr>
              <a:solidFill>
                <a:srgbClr val="FFFFFF"/>
              </a:solidFill>
            </a:endParaRP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%eax 0xbfffff53</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%ebx 0x080482a3</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%ecx 0x13</a:t>
            </a:r>
          </a:p>
          <a:p>
            <a:pPr rtl="0" lvl="0">
              <a:spcBef>
                <a:spcPts val="0"/>
              </a:spcBef>
              <a:buNone/>
            </a:pPr>
            <a:br>
              <a:rPr lang="en">
                <a:solidFill>
                  <a:srgbClr val="FFFFFF"/>
                </a:solidFill>
              </a:rPr>
            </a:br>
            <a:r>
              <a:rPr lang="en">
                <a:solidFill>
                  <a:srgbClr val="FFFFFF"/>
                </a:solidFill>
              </a:rPr>
              <a:t>The objective is to set the following registers:</a:t>
            </a:r>
          </a:p>
          <a:p>
            <a:pPr rtl="0" lvl="0">
              <a:spcBef>
                <a:spcPts val="0"/>
              </a:spcBef>
              <a:buNone/>
            </a:pPr>
            <a:r>
              <a:t/>
            </a:r>
            <a:endParaRPr>
              <a:solidFill>
                <a:srgbClr val="FFFFFF"/>
              </a:solidFill>
            </a:endParaRP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%eax 0x4</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%ebx 0x41424344</a:t>
            </a:r>
          </a:p>
          <a:p>
            <a:pPr rtl="0" lvl="0" indent="-317500" marL="457200">
              <a:spcBef>
                <a:spcPts val="0"/>
              </a:spcBef>
              <a:buClr>
                <a:srgbClr val="FFFFFF"/>
              </a:buClr>
              <a:buSzPct val="100000"/>
              <a:buFont typeface="Consolas"/>
              <a:buChar char="●"/>
            </a:pPr>
            <a:r>
              <a:rPr lang="en">
                <a:solidFill>
                  <a:srgbClr val="FFFFFF"/>
                </a:solidFill>
                <a:latin typeface="Consolas"/>
                <a:ea typeface="Consolas"/>
                <a:cs typeface="Consolas"/>
                <a:sym typeface="Consolas"/>
              </a:rPr>
              <a:t>%ecx 0x44434241</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ROP</a:t>
            </a:r>
          </a:p>
        </p:txBody>
      </p:sp>
      <p:sp>
        <p:nvSpPr>
          <p:cNvPr id="174" name="Shape 174"/>
          <p:cNvSpPr txBox="1"/>
          <p:nvPr/>
        </p:nvSpPr>
        <p:spPr>
          <a:xfrm>
            <a:off y="654750" x="457200"/>
            <a:ext cy="4080000" cx="8229600"/>
          </a:xfrm>
          <a:prstGeom prst="rect">
            <a:avLst/>
          </a:prstGeom>
          <a:noFill/>
          <a:ln>
            <a:noFill/>
          </a:ln>
        </p:spPr>
        <p:txBody>
          <a:bodyPr bIns="91425" rIns="91425" lIns="91425" tIns="91425" anchor="t" anchorCtr="0">
            <a:noAutofit/>
          </a:bodyPr>
          <a:lstStyle/>
          <a:p>
            <a:pPr rtl="0" lvl="0">
              <a:spcBef>
                <a:spcPts val="0"/>
              </a:spcBef>
              <a:buClr>
                <a:schemeClr val="dk1"/>
              </a:buClr>
              <a:buSzPct val="91666"/>
              <a:buFont typeface="Arial"/>
              <a:buNone/>
            </a:pPr>
            <a:r>
              <a:rPr sz="1200" lang="en">
                <a:solidFill>
                  <a:srgbClr val="FFFFFF"/>
                </a:solidFill>
                <a:latin typeface="Consolas"/>
                <a:ea typeface="Consolas"/>
                <a:cs typeface="Consolas"/>
                <a:sym typeface="Consolas"/>
              </a:rPr>
              <a:t>                             +------- Address of your buffer. (tab[0])</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v</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0xbfffe53c: 0x5f746973   0x90909020   0x90909090   0x90909090</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0xbfffe54c: 0x90909090   0x90909090   0x90909090   0x90909090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0xbfffe55c: 0x90909090   0x90909090   0x90909090   0x90909090     |  .text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0xbfffe56c: 0x90909090   0x90909090   0x90909090   0x90909090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+----------------------1------------&gt;|0x08041111| xor %eax,%eax</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+------------2------------&lt;|0x08041113| ret</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  +---------------1------&gt;|0x08042222| inc %eax</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Saved ebp ----+            |         |  |         +-----2------&lt;|0x08042223| ret</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v            ^         v  ^         v</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0xbfffe57c:     0x90909090   0x08041111   0x08042222   0x08042222</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0xbfffe58c:     0x08042222   0x08042222</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+--------------------------------------------1---&gt;|0x08043333|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+-------------------------------2---&lt;|0x08043333| pop %ebx</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            +------------------3---&lt;|0x08043334| pop %ecx</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            |           +------4---&lt;|0x08043335| ret</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P            P           |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O            O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P            P           |</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                ^            v            v           v</a:t>
            </a:r>
            <a:br>
              <a:rPr sz="1200" lang="en">
                <a:solidFill>
                  <a:srgbClr val="FFFFFF"/>
                </a:solidFill>
                <a:latin typeface="Consolas"/>
                <a:ea typeface="Consolas"/>
                <a:cs typeface="Consolas"/>
                <a:sym typeface="Consolas"/>
              </a:rPr>
            </a:br>
            <a:r>
              <a:rPr sz="1200" lang="en">
                <a:solidFill>
                  <a:srgbClr val="FFFFFF"/>
                </a:solidFill>
                <a:latin typeface="Consolas"/>
                <a:ea typeface="Consolas"/>
                <a:cs typeface="Consolas"/>
                <a:sym typeface="Consolas"/>
              </a:rPr>
              <a:t>0xbfffe594:     0x08043333   0x41424344   0x44434241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Overview</a:t>
            </a:r>
          </a:p>
        </p:txBody>
      </p:sp>
      <p:sp>
        <p:nvSpPr>
          <p:cNvPr id="48" name="Shape 48"/>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Security is a cat and mouse game. New mitigations are usually enacted as a reaction to an attack. Shortly after, new attacks are often developed that circumvent those mitigations.</a:t>
            </a:r>
          </a:p>
          <a:p>
            <a:pPr rtl="0" lvl="0">
              <a:spcBef>
                <a:spcPts val="0"/>
              </a:spcBef>
              <a:buNone/>
            </a:pPr>
            <a:r>
              <a:t/>
            </a:r>
            <a:endParaRPr sz="1800">
              <a:solidFill>
                <a:srgbClr val="FFFFFF"/>
              </a:solidFill>
            </a:endParaRPr>
          </a:p>
          <a:p>
            <a:pPr rtl="0" lvl="0" indent="-342900" marL="457200">
              <a:spcBef>
                <a:spcPts val="0"/>
              </a:spcBef>
              <a:buClr>
                <a:srgbClr val="FFFFFF"/>
              </a:buClr>
              <a:buSzPct val="100000"/>
              <a:buFont typeface="Arial"/>
              <a:buChar char="●"/>
            </a:pPr>
            <a:r>
              <a:rPr sz="1800" lang="en">
                <a:solidFill>
                  <a:srgbClr val="FFFFFF"/>
                </a:solidFill>
              </a:rPr>
              <a:t>Stack canaries, SEH</a:t>
            </a:r>
          </a:p>
          <a:p>
            <a:pPr rtl="0" lvl="1" indent="-342900" marL="914400">
              <a:spcBef>
                <a:spcPts val="0"/>
              </a:spcBef>
              <a:buClr>
                <a:srgbClr val="FFFFFF"/>
              </a:buClr>
              <a:buSzPct val="100000"/>
              <a:buFont typeface="Arial"/>
              <a:buChar char="○"/>
            </a:pPr>
            <a:r>
              <a:rPr sz="1800" lang="en">
                <a:solidFill>
                  <a:srgbClr val="FFFFFF"/>
                </a:solidFill>
              </a:rPr>
              <a:t>overwrite variables instead</a:t>
            </a:r>
          </a:p>
          <a:p>
            <a:pPr rtl="0" lvl="1" indent="-342900" marL="914400">
              <a:spcBef>
                <a:spcPts val="0"/>
              </a:spcBef>
              <a:buClr>
                <a:srgbClr val="FFFFFF"/>
              </a:buClr>
              <a:buSzPct val="100000"/>
              <a:buFont typeface="Arial"/>
              <a:buChar char="○"/>
            </a:pPr>
            <a:r>
              <a:rPr sz="1800" lang="en">
                <a:solidFill>
                  <a:srgbClr val="FFFFFF"/>
                </a:solidFill>
              </a:rPr>
              <a:t>SEH hacking</a:t>
            </a:r>
          </a:p>
          <a:p>
            <a:pPr rtl="0" lvl="0" indent="-342900" marL="457200">
              <a:spcBef>
                <a:spcPts val="0"/>
              </a:spcBef>
              <a:buClr>
                <a:srgbClr val="FFFFFF"/>
              </a:buClr>
              <a:buSzPct val="100000"/>
              <a:buFont typeface="Arial"/>
              <a:buChar char="●"/>
            </a:pPr>
            <a:r>
              <a:rPr sz="1800" lang="en">
                <a:solidFill>
                  <a:srgbClr val="FFFFFF"/>
                </a:solidFill>
              </a:rPr>
              <a:t>DEP/NX</a:t>
            </a:r>
          </a:p>
          <a:p>
            <a:pPr rtl="0" lvl="1" indent="-342900" marL="914400">
              <a:spcBef>
                <a:spcPts val="0"/>
              </a:spcBef>
              <a:buClr>
                <a:srgbClr val="FFFFFF"/>
              </a:buClr>
              <a:buSzPct val="100000"/>
              <a:buFont typeface="Arial"/>
              <a:buChar char="○"/>
            </a:pPr>
            <a:r>
              <a:rPr sz="1800" lang="en">
                <a:solidFill>
                  <a:srgbClr val="FFFFFF"/>
                </a:solidFill>
              </a:rPr>
              <a:t>ret2libc</a:t>
            </a:r>
          </a:p>
          <a:p>
            <a:pPr rtl="0" lvl="1" indent="-342900" marL="914400">
              <a:spcBef>
                <a:spcPts val="0"/>
              </a:spcBef>
              <a:buClr>
                <a:srgbClr val="FFFFFF"/>
              </a:buClr>
              <a:buSzPct val="100000"/>
              <a:buFont typeface="Arial"/>
              <a:buChar char="○"/>
            </a:pPr>
            <a:r>
              <a:rPr sz="1800" lang="en">
                <a:solidFill>
                  <a:srgbClr val="FFFFFF"/>
                </a:solidFill>
              </a:rPr>
              <a:t>ROP</a:t>
            </a:r>
          </a:p>
          <a:p>
            <a:pPr rtl="0" lvl="0" indent="-342900" marL="457200">
              <a:spcBef>
                <a:spcPts val="0"/>
              </a:spcBef>
              <a:buClr>
                <a:srgbClr val="FFFFFF"/>
              </a:buClr>
              <a:buSzPct val="100000"/>
              <a:buFont typeface="Arial"/>
              <a:buChar char="●"/>
            </a:pPr>
            <a:r>
              <a:rPr sz="1800" lang="en">
                <a:solidFill>
                  <a:srgbClr val="FFFFFF"/>
                </a:solidFill>
              </a:rPr>
              <a:t>ASLR</a:t>
            </a:r>
          </a:p>
          <a:p>
            <a:pPr rtl="0" lvl="1" indent="-342900" marL="914400">
              <a:spcBef>
                <a:spcPts val="0"/>
              </a:spcBef>
              <a:buClr>
                <a:srgbClr val="FFFFFF"/>
              </a:buClr>
              <a:buSzPct val="100000"/>
              <a:buFont typeface="Arial"/>
              <a:buChar char="○"/>
            </a:pPr>
            <a:r>
              <a:rPr sz="1800" lang="en">
                <a:solidFill>
                  <a:srgbClr val="FFFFFF"/>
                </a:solidFill>
              </a:rPr>
              <a:t>brute force, address disclosure, lazy developers</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Any other examples?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ROP</a:t>
            </a:r>
          </a:p>
        </p:txBody>
      </p:sp>
      <p:sp>
        <p:nvSpPr>
          <p:cNvPr id="180" name="Shape 180"/>
          <p:cNvSpPr txBox="1"/>
          <p:nvPr/>
        </p:nvSpPr>
        <p:spPr>
          <a:xfrm>
            <a:off y="1063375" x="457200"/>
            <a:ext cy="3387299" cx="8229600"/>
          </a:xfrm>
          <a:prstGeom prst="rect">
            <a:avLst/>
          </a:prstGeom>
          <a:noFill/>
          <a:ln>
            <a:noFill/>
          </a:ln>
        </p:spPr>
        <p:txBody>
          <a:bodyPr bIns="91425" rIns="91425" lIns="91425" tIns="91425" anchor="ctr" anchorCtr="0">
            <a:noAutofit/>
          </a:bodyPr>
          <a:lstStyle/>
          <a:p>
            <a:pPr algn="ctr" rtl="0" lvl="0" indent="0" marL="0">
              <a:spcBef>
                <a:spcPts val="0"/>
              </a:spcBef>
              <a:buNone/>
            </a:pPr>
            <a:r>
              <a:rPr sz="3600" lang="en">
                <a:solidFill>
                  <a:srgbClr val="FFFFFF"/>
                </a:solidFill>
              </a:rPr>
              <a:t>How can we make this more difficult?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ASLR</a:t>
            </a:r>
          </a:p>
        </p:txBody>
      </p:sp>
      <p:pic>
        <p:nvPicPr>
          <p:cNvPr id="186" name="Shape 186"/>
          <p:cNvPicPr preferRelativeResize="0"/>
          <p:nvPr/>
        </p:nvPicPr>
        <p:blipFill>
          <a:blip r:embed="rId3">
            <a:alphaModFix/>
          </a:blip>
          <a:stretch>
            <a:fillRect/>
          </a:stretch>
        </p:blipFill>
        <p:spPr>
          <a:xfrm>
            <a:off y="420375" x="3432900"/>
            <a:ext cy="4302750" cx="5253900"/>
          </a:xfrm>
          <a:prstGeom prst="rect">
            <a:avLst/>
          </a:prstGeom>
          <a:noFill/>
          <a:ln>
            <a:noFill/>
          </a:ln>
        </p:spPr>
      </p:pic>
      <p:sp>
        <p:nvSpPr>
          <p:cNvPr id="187" name="Shape 187"/>
          <p:cNvSpPr txBox="1"/>
          <p:nvPr/>
        </p:nvSpPr>
        <p:spPr>
          <a:xfrm>
            <a:off y="1161975" x="120375"/>
            <a:ext cy="3561000" cx="3231600"/>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FFFFFF"/>
                </a:solidFill>
              </a:rPr>
              <a:t>Address Space Layout Randomization changes the locations of everything in memory on a process-by-process basis.</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32-bit: only 16 bits of entropy</a:t>
            </a:r>
          </a:p>
          <a:p>
            <a:pPr rtl="0" lvl="0">
              <a:spcBef>
                <a:spcPts val="0"/>
              </a:spcBef>
              <a:buNone/>
            </a:pPr>
            <a:r>
              <a:rPr sz="1600" lang="en">
                <a:solidFill>
                  <a:srgbClr val="FFFFFF"/>
                </a:solidFill>
              </a:rPr>
              <a:t>64-bit: much more</a:t>
            </a:r>
          </a:p>
          <a:p>
            <a:pPr rtl="0" lvl="0">
              <a:spcBef>
                <a:spcPts val="0"/>
              </a:spcBef>
              <a:buNone/>
            </a:pPr>
            <a:r>
              <a:t/>
            </a:r>
            <a:endParaRPr sz="1600">
              <a:solidFill>
                <a:srgbClr val="FFFFFF"/>
              </a:solidFill>
            </a:endParaRPr>
          </a:p>
          <a:p>
            <a:pPr rtl="0" lvl="0">
              <a:spcBef>
                <a:spcPts val="0"/>
              </a:spcBef>
              <a:buNone/>
            </a:pPr>
            <a:r>
              <a:rPr sz="1600" lang="en">
                <a:solidFill>
                  <a:srgbClr val="FFFFFF"/>
                </a:solidFill>
              </a:rPr>
              <a:t>important to note that ASLR is not always enabled for all libraries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Defeating ASLR</a:t>
            </a:r>
          </a:p>
        </p:txBody>
      </p:sp>
      <p:sp>
        <p:nvSpPr>
          <p:cNvPr id="193" name="Shape 193"/>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32-bit system: We can often brute force addresses.</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If we don’t want to brute force, or we’re on a 64-bit system, we need some way of determining the address. This is called Address Disclosure.</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Alternatively, there are some libraries that are still ASLR-disabled. That makes them pretty easy targets.</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Fairly recently: </a:t>
            </a:r>
            <a:r>
              <a:rPr u="sng" sz="1800" lang="en">
                <a:solidFill>
                  <a:schemeClr val="hlink"/>
                </a:solidFill>
                <a:hlinkClick r:id="rId3"/>
              </a:rPr>
              <a:t>http://cyvera.com/aslr-disabled-dropbox/</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Future Mitigations</a:t>
            </a:r>
          </a:p>
        </p:txBody>
      </p:sp>
      <p:sp>
        <p:nvSpPr>
          <p:cNvPr id="199" name="Shape 199"/>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indent="0" marL="0">
              <a:spcBef>
                <a:spcPts val="0"/>
              </a:spcBef>
              <a:buNone/>
            </a:pPr>
            <a:r>
              <a:rPr sz="1800" lang="en">
                <a:solidFill>
                  <a:srgbClr val="FFFFFF"/>
                </a:solidFill>
              </a:rPr>
              <a:t>Control Flow Integrity</a:t>
            </a:r>
          </a:p>
          <a:p>
            <a:pPr rtl="0" lvl="0" indent="-342900" marL="457200">
              <a:spcBef>
                <a:spcPts val="0"/>
              </a:spcBef>
              <a:buClr>
                <a:srgbClr val="FFFFFF"/>
              </a:buClr>
              <a:buSzPct val="100000"/>
              <a:buFont typeface="Arial"/>
              <a:buChar char="●"/>
            </a:pPr>
            <a:r>
              <a:rPr sz="1800" lang="en">
                <a:solidFill>
                  <a:srgbClr val="FFFFFF"/>
                </a:solidFill>
              </a:rPr>
              <a:t>Works by restricting where you can return to by various means</a:t>
            </a:r>
          </a:p>
          <a:p>
            <a:pPr rtl="0" lvl="1" indent="-342900" marL="914400">
              <a:spcBef>
                <a:spcPts val="0"/>
              </a:spcBef>
              <a:buClr>
                <a:srgbClr val="FFFFFF"/>
              </a:buClr>
              <a:buSzPct val="100000"/>
              <a:buFont typeface="Arial"/>
              <a:buChar char="○"/>
            </a:pPr>
            <a:r>
              <a:rPr sz="1800" lang="en">
                <a:solidFill>
                  <a:srgbClr val="FFFFFF"/>
                </a:solidFill>
              </a:rPr>
              <a:t>shadow call stack</a:t>
            </a:r>
          </a:p>
          <a:p>
            <a:pPr rtl="0" lvl="1" indent="-342900" marL="914400">
              <a:spcBef>
                <a:spcPts val="0"/>
              </a:spcBef>
              <a:buClr>
                <a:srgbClr val="FFFFFF"/>
              </a:buClr>
              <a:buSzPct val="100000"/>
              <a:buFont typeface="Arial"/>
              <a:buChar char="○"/>
            </a:pPr>
            <a:r>
              <a:rPr sz="1800" lang="en">
                <a:solidFill>
                  <a:srgbClr val="FFFFFF"/>
                </a:solidFill>
              </a:rPr>
              <a:t>access control for memory regions</a:t>
            </a:r>
          </a:p>
          <a:p>
            <a:pPr rtl="0" lvl="0" indent="-342900" marL="457200">
              <a:spcBef>
                <a:spcPts val="0"/>
              </a:spcBef>
              <a:buClr>
                <a:srgbClr val="FFFFFF"/>
              </a:buClr>
              <a:buSzPct val="100000"/>
              <a:buFont typeface="Arial"/>
              <a:buChar char="●"/>
            </a:pPr>
            <a:r>
              <a:rPr sz="1800" lang="en">
                <a:solidFill>
                  <a:srgbClr val="FFFFFF"/>
                </a:solidFill>
              </a:rPr>
              <a:t>Still fairly academic, but looks promising</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Sandboxing</a:t>
            </a:r>
          </a:p>
          <a:p>
            <a:pPr rtl="0" lvl="0" indent="-342900" marL="457200">
              <a:spcBef>
                <a:spcPts val="0"/>
              </a:spcBef>
              <a:buClr>
                <a:srgbClr val="FFFFFF"/>
              </a:buClr>
              <a:buSzPct val="100000"/>
              <a:buFont typeface="Arial"/>
              <a:buChar char="●"/>
            </a:pPr>
            <a:r>
              <a:rPr sz="1800" lang="en">
                <a:solidFill>
                  <a:srgbClr val="FFFFFF"/>
                </a:solidFill>
              </a:rPr>
              <a:t>Used in Chrome, Adobe Reader, etc.</a:t>
            </a:r>
          </a:p>
          <a:p>
            <a:pPr rtl="0" lvl="0" indent="-342900" marL="457200">
              <a:spcBef>
                <a:spcPts val="0"/>
              </a:spcBef>
              <a:buClr>
                <a:srgbClr val="FFFFFF"/>
              </a:buClr>
              <a:buSzPct val="100000"/>
              <a:buFont typeface="Arial"/>
              <a:buChar char="●"/>
            </a:pPr>
            <a:r>
              <a:rPr sz="1800" lang="en">
                <a:solidFill>
                  <a:srgbClr val="FFFFFF"/>
                </a:solidFill>
              </a:rPr>
              <a:t>Works pretty well, successful attacks must also escape the sandbox</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Security is about increasing the cost (time and money) of an attack.</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APT/targeted attacks can usually find a way in.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Tools</a:t>
            </a:r>
          </a:p>
        </p:txBody>
      </p:sp>
      <p:sp>
        <p:nvSpPr>
          <p:cNvPr id="205" name="Shape 205"/>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mona.py</a:t>
            </a:r>
          </a:p>
          <a:p>
            <a:pPr rtl="0" lvl="0" indent="-342900" marL="457200">
              <a:spcBef>
                <a:spcPts val="0"/>
              </a:spcBef>
              <a:buClr>
                <a:srgbClr val="FFFFFF"/>
              </a:buClr>
              <a:buSzPct val="100000"/>
              <a:buFont typeface="Arial"/>
              <a:buChar char="●"/>
            </a:pPr>
            <a:r>
              <a:rPr sz="1800" lang="en">
                <a:solidFill>
                  <a:srgbClr val="FFFFFF"/>
                </a:solidFill>
              </a:rPr>
              <a:t>Immunity plugin, now works on WinDBG</a:t>
            </a:r>
          </a:p>
          <a:p>
            <a:pPr rtl="0" lvl="0" indent="-342900" marL="457200">
              <a:spcBef>
                <a:spcPts val="0"/>
              </a:spcBef>
              <a:buClr>
                <a:srgbClr val="FFFFFF"/>
              </a:buClr>
              <a:buSzPct val="100000"/>
              <a:buFont typeface="Arial"/>
              <a:buChar char="●"/>
            </a:pPr>
            <a:r>
              <a:rPr sz="1800" lang="en">
                <a:solidFill>
                  <a:srgbClr val="FFFFFF"/>
                </a:solidFill>
              </a:rPr>
              <a:t>Can automatically generate ROP exploits for you</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vivisect</a:t>
            </a:r>
          </a:p>
          <a:p>
            <a:pPr rtl="0" lvl="0" indent="-342900" marL="457200">
              <a:spcBef>
                <a:spcPts val="0"/>
              </a:spcBef>
              <a:buClr>
                <a:srgbClr val="FFFFFF"/>
              </a:buClr>
              <a:buSzPct val="100000"/>
              <a:buFont typeface="Arial"/>
              <a:buChar char="●"/>
            </a:pPr>
            <a:r>
              <a:rPr sz="1800" lang="en">
                <a:solidFill>
                  <a:srgbClr val="FFFFFF"/>
                </a:solidFill>
              </a:rPr>
              <a:t>Debugger from the kenshoto guys</a:t>
            </a:r>
          </a:p>
          <a:p>
            <a:pPr rtl="0" lvl="0" indent="-342900" marL="457200">
              <a:spcBef>
                <a:spcPts val="0"/>
              </a:spcBef>
              <a:buClr>
                <a:srgbClr val="FFFFFF"/>
              </a:buClr>
              <a:buSzPct val="100000"/>
              <a:buFont typeface="Arial"/>
              <a:buChar char="●"/>
            </a:pPr>
            <a:r>
              <a:rPr sz="1800" lang="en">
                <a:solidFill>
                  <a:srgbClr val="FFFFFF"/>
                </a:solidFill>
              </a:rPr>
              <a:t>Mostly in python, easily scriptable</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ROPgadget</a:t>
            </a:r>
          </a:p>
          <a:p>
            <a:pPr rtl="0" lvl="0" indent="-342900" marL="457200">
              <a:spcBef>
                <a:spcPts val="0"/>
              </a:spcBef>
              <a:buClr>
                <a:srgbClr val="FFFFFF"/>
              </a:buClr>
              <a:buSzPct val="100000"/>
              <a:buFont typeface="Arial"/>
              <a:buChar char="●"/>
            </a:pPr>
            <a:r>
              <a:rPr sz="1800" lang="en">
                <a:solidFill>
                  <a:srgbClr val="FFFFFF"/>
                </a:solidFill>
              </a:rPr>
              <a:t>Great tool for creating your ROP catalogue</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ropc</a:t>
            </a:r>
          </a:p>
          <a:p>
            <a:pPr rtl="0" lvl="0" indent="-342900" marL="457200">
              <a:spcBef>
                <a:spcPts val="0"/>
              </a:spcBef>
              <a:buClr>
                <a:srgbClr val="FFFFFF"/>
              </a:buClr>
              <a:buSzPct val="100000"/>
              <a:buFont typeface="Arial"/>
              <a:buChar char="●"/>
            </a:pPr>
            <a:r>
              <a:rPr sz="1800" lang="en">
                <a:solidFill>
                  <a:srgbClr val="FFFFFF"/>
                </a:solidFill>
              </a:rPr>
              <a:t>ROP compiler! Owen talked about this last week.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Post Exploitation</a:t>
            </a:r>
          </a:p>
        </p:txBody>
      </p:sp>
      <p:sp>
        <p:nvSpPr>
          <p:cNvPr id="211" name="Shape 211"/>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indent="0" marL="0">
              <a:spcBef>
                <a:spcPts val="0"/>
              </a:spcBef>
              <a:buNone/>
            </a:pPr>
            <a:r>
              <a:rPr sz="1800" lang="en">
                <a:solidFill>
                  <a:srgbClr val="FFFFFF"/>
                </a:solidFill>
              </a:rPr>
              <a:t>Once you have arbitrary code execution, what can you do with it?</a:t>
            </a:r>
          </a:p>
          <a:p>
            <a:pPr rtl="0" lvl="0" indent="0" marL="0">
              <a:spcBef>
                <a:spcPts val="0"/>
              </a:spcBef>
              <a:buNone/>
            </a:pPr>
            <a:r>
              <a:t/>
            </a:r>
            <a:endParaRPr sz="1800">
              <a:solidFill>
                <a:srgbClr val="FFFFFF"/>
              </a:solidFill>
            </a:endParaRPr>
          </a:p>
          <a:p>
            <a:pPr rtl="0" lvl="0" indent="-342900" marL="457200">
              <a:spcBef>
                <a:spcPts val="0"/>
              </a:spcBef>
              <a:buClr>
                <a:srgbClr val="FFFFFF"/>
              </a:buClr>
              <a:buSzPct val="100000"/>
              <a:buFont typeface="Arial"/>
              <a:buChar char="●"/>
            </a:pPr>
            <a:r>
              <a:rPr sz="1800" lang="en">
                <a:solidFill>
                  <a:srgbClr val="FFFFFF"/>
                </a:solidFill>
              </a:rPr>
              <a:t>Read/Write files - open(), fread(), fwrite()</a:t>
            </a:r>
          </a:p>
          <a:p>
            <a:pPr rtl="0" lvl="0" indent="-342900" marL="457200">
              <a:spcBef>
                <a:spcPts val="0"/>
              </a:spcBef>
              <a:buClr>
                <a:srgbClr val="FFFFFF"/>
              </a:buClr>
              <a:buSzPct val="100000"/>
              <a:buFont typeface="Arial"/>
              <a:buChar char="●"/>
            </a:pPr>
            <a:r>
              <a:rPr sz="1800" lang="en">
                <a:solidFill>
                  <a:srgbClr val="FFFFFF"/>
                </a:solidFill>
              </a:rPr>
              <a:t>Change user - setuid(), seteuid()</a:t>
            </a:r>
          </a:p>
          <a:p>
            <a:pPr rtl="0" lvl="0" indent="-342900" marL="457200">
              <a:spcBef>
                <a:spcPts val="0"/>
              </a:spcBef>
              <a:buClr>
                <a:srgbClr val="FFFFFF"/>
              </a:buClr>
              <a:buSzPct val="100000"/>
              <a:buFont typeface="Arial"/>
              <a:buChar char="●"/>
            </a:pPr>
            <a:r>
              <a:rPr sz="1800" lang="en">
                <a:solidFill>
                  <a:srgbClr val="FFFFFF"/>
                </a:solidFill>
              </a:rPr>
              <a:t>Execute other programs - exec*()</a:t>
            </a:r>
          </a:p>
          <a:p>
            <a:pPr rtl="0" lvl="0" indent="-342900" marL="457200">
              <a:spcBef>
                <a:spcPts val="0"/>
              </a:spcBef>
              <a:buClr>
                <a:srgbClr val="FFFFFF"/>
              </a:buClr>
              <a:buSzPct val="100000"/>
              <a:buFont typeface="Arial"/>
              <a:buChar char="●"/>
            </a:pPr>
            <a:r>
              <a:rPr sz="1800" lang="en">
                <a:solidFill>
                  <a:srgbClr val="FFFFFF"/>
                </a:solidFill>
              </a:rPr>
              <a:t>Phone home - socket(), connect(), nc</a:t>
            </a:r>
          </a:p>
          <a:p>
            <a:pPr rtl="0" lvl="0" indent="-342900" marL="457200">
              <a:spcBef>
                <a:spcPts val="0"/>
              </a:spcBef>
              <a:buClr>
                <a:srgbClr val="FFFFFF"/>
              </a:buClr>
              <a:buSzPct val="100000"/>
              <a:buFont typeface="Arial"/>
              <a:buChar char="●"/>
            </a:pPr>
            <a:r>
              <a:rPr sz="1800" lang="en">
                <a:solidFill>
                  <a:srgbClr val="FFFFFF"/>
                </a:solidFill>
              </a:rPr>
              <a:t>Establish persistence</a:t>
            </a:r>
          </a:p>
          <a:p>
            <a:pPr rtl="0" lvl="0" indent="-342900" marL="457200">
              <a:spcBef>
                <a:spcPts val="0"/>
              </a:spcBef>
              <a:buClr>
                <a:srgbClr val="FFFFFF"/>
              </a:buClr>
              <a:buSzPct val="100000"/>
              <a:buFont typeface="Arial"/>
              <a:buChar char="●"/>
            </a:pPr>
            <a:r>
              <a:rPr sz="1800" lang="en">
                <a:solidFill>
                  <a:schemeClr val="lt1"/>
                </a:solidFill>
              </a:rPr>
              <a:t>Privilege Escalation</a:t>
            </a:r>
          </a:p>
          <a:p>
            <a:pPr rtl="0" lvl="0" indent="-342900" marL="457200">
              <a:spcBef>
                <a:spcPts val="0"/>
              </a:spcBef>
              <a:buClr>
                <a:srgbClr val="FFFFFF"/>
              </a:buClr>
              <a:buSzPct val="100000"/>
              <a:buFont typeface="Arial"/>
              <a:buChar char="●"/>
            </a:pPr>
            <a:r>
              <a:rPr sz="1800" lang="en">
                <a:solidFill>
                  <a:srgbClr val="FFFFFF"/>
                </a:solidFill>
              </a:rPr>
              <a:t>etc...</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Practice</a:t>
            </a:r>
          </a:p>
        </p:txBody>
      </p:sp>
      <p:sp>
        <p:nvSpPr>
          <p:cNvPr id="217" name="Shape 217"/>
          <p:cNvSpPr txBox="1"/>
          <p:nvPr/>
        </p:nvSpPr>
        <p:spPr>
          <a:xfrm>
            <a:off y="1199500" x="457200"/>
            <a:ext cy="31668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War games and CTFs can be a great learning experience. They’re also a great place to try out all of these techniques (sometimes on really weird architectures).</a:t>
            </a:r>
          </a:p>
          <a:p>
            <a:pPr rtl="0" lvl="0">
              <a:spcBef>
                <a:spcPts val="0"/>
              </a:spcBef>
              <a:buNone/>
            </a:pPr>
            <a:r>
              <a:t/>
            </a:r>
            <a:endParaRPr sz="1800">
              <a:solidFill>
                <a:srgbClr val="FFFFFF"/>
              </a:solidFill>
            </a:endParaRPr>
          </a:p>
          <a:p>
            <a:pPr rtl="0" lvl="0" indent="-342900" marL="457200">
              <a:spcBef>
                <a:spcPts val="0"/>
              </a:spcBef>
              <a:buClr>
                <a:srgbClr val="FFFFFF"/>
              </a:buClr>
              <a:buSzPct val="100000"/>
              <a:buFont typeface="Arial"/>
              <a:buChar char="●"/>
            </a:pPr>
            <a:r>
              <a:rPr u="sng" sz="1800" lang="en">
                <a:solidFill>
                  <a:srgbClr val="FFFFFF"/>
                </a:solidFill>
                <a:hlinkClick r:id="rId3"/>
              </a:rPr>
              <a:t>http://repo.shell-storm.org/CTF/</a:t>
            </a:r>
          </a:p>
          <a:p>
            <a:pPr rtl="0" lvl="0" indent="-342900" marL="457200">
              <a:spcBef>
                <a:spcPts val="0"/>
              </a:spcBef>
              <a:buClr>
                <a:srgbClr val="FFFFFF"/>
              </a:buClr>
              <a:buSzPct val="100000"/>
              <a:buFont typeface="Arial"/>
              <a:buChar char="●"/>
            </a:pPr>
            <a:r>
              <a:rPr u="sng" sz="1800" lang="en">
                <a:solidFill>
                  <a:srgbClr val="FFFFFF"/>
                </a:solidFill>
                <a:hlinkClick r:id="rId4"/>
              </a:rPr>
              <a:t>http://net-force.nl/challenges/</a:t>
            </a:r>
          </a:p>
          <a:p>
            <a:pPr rtl="0" lvl="0" indent="-342900" marL="457200">
              <a:spcBef>
                <a:spcPts val="0"/>
              </a:spcBef>
              <a:buClr>
                <a:srgbClr val="FFFFFF"/>
              </a:buClr>
              <a:buSzPct val="100000"/>
              <a:buFont typeface="Arial"/>
              <a:buChar char="●"/>
            </a:pPr>
            <a:r>
              <a:rPr u="sng" sz="1800" lang="en">
                <a:solidFill>
                  <a:srgbClr val="FFFFFF"/>
                </a:solidFill>
                <a:hlinkClick r:id="rId5"/>
              </a:rPr>
              <a:t>http://microcorruption.com/</a:t>
            </a:r>
          </a:p>
          <a:p>
            <a:pPr rtl="0" lvl="0" indent="-342900" marL="457200">
              <a:spcBef>
                <a:spcPts val="0"/>
              </a:spcBef>
              <a:buClr>
                <a:srgbClr val="FFFFFF"/>
              </a:buClr>
              <a:buSzPct val="100000"/>
              <a:buFont typeface="Arial"/>
              <a:buChar char="●"/>
            </a:pPr>
            <a:r>
              <a:rPr u="sng" sz="1800" lang="en">
                <a:solidFill>
                  <a:srgbClr val="FFFFFF"/>
                </a:solidFill>
                <a:hlinkClick r:id="rId6"/>
              </a:rPr>
              <a:t>http://io.smashthestack.org:84/</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3" x="409925"/>
            <a:ext cy="857400" cx="8229600"/>
          </a:xfrm>
          <a:prstGeom prst="rect">
            <a:avLst/>
          </a:prstGeom>
        </p:spPr>
        <p:txBody>
          <a:bodyPr bIns="91425" rIns="91425" lIns="91425" tIns="91425" anchor="t" anchorCtr="0">
            <a:noAutofit/>
          </a:bodyPr>
          <a:lstStyle/>
          <a:p>
            <a:pPr algn="ctr" rtl="0" lvl="0">
              <a:spcBef>
                <a:spcPts val="0"/>
              </a:spcBef>
              <a:buNone/>
            </a:pPr>
            <a:r>
              <a:rPr sz="3200" lang="en"/>
              <a:t>Questions?</a:t>
            </a:r>
          </a:p>
        </p:txBody>
      </p:sp>
      <p:pic>
        <p:nvPicPr>
          <p:cNvPr id="223" name="Shape 223"/>
          <p:cNvPicPr preferRelativeResize="0"/>
          <p:nvPr/>
        </p:nvPicPr>
        <p:blipFill>
          <a:blip r:embed="rId3">
            <a:alphaModFix/>
          </a:blip>
          <a:stretch>
            <a:fillRect/>
          </a:stretch>
        </p:blipFill>
        <p:spPr>
          <a:xfrm>
            <a:off y="857400" x="1866950"/>
            <a:ext cy="4041724" cx="54100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References</a:t>
            </a:r>
          </a:p>
        </p:txBody>
      </p:sp>
      <p:sp>
        <p:nvSpPr>
          <p:cNvPr id="229" name="Shape 229"/>
          <p:cNvSpPr txBox="1"/>
          <p:nvPr/>
        </p:nvSpPr>
        <p:spPr>
          <a:xfrm>
            <a:off y="1199500" x="457200"/>
            <a:ext cy="3166800" cx="8229600"/>
          </a:xfrm>
          <a:prstGeom prst="rect">
            <a:avLst/>
          </a:prstGeom>
          <a:noFill/>
          <a:ln>
            <a:noFill/>
          </a:ln>
        </p:spPr>
        <p:txBody>
          <a:bodyPr bIns="91425" rIns="91425" lIns="91425" tIns="91425" anchor="t" anchorCtr="0">
            <a:noAutofit/>
          </a:bodyPr>
          <a:lstStyle/>
          <a:p>
            <a:pPr rtl="0" lvl="0" indent="-342900" marL="457200">
              <a:spcBef>
                <a:spcPts val="0"/>
              </a:spcBef>
              <a:buClr>
                <a:srgbClr val="FFFFFF"/>
              </a:buClr>
              <a:buSzPct val="100000"/>
              <a:buFont typeface="Arial"/>
              <a:buChar char="●"/>
            </a:pPr>
            <a:r>
              <a:rPr u="sng" sz="1800" lang="en">
                <a:solidFill>
                  <a:srgbClr val="FFFFFF"/>
                </a:solidFill>
                <a:hlinkClick r:id="rId3"/>
              </a:rPr>
              <a:t>https://www.soldierx.com/tutorials/Stack-Smashing-Modern-Linux-System</a:t>
            </a:r>
          </a:p>
          <a:p>
            <a:pPr rtl="0" lvl="0" indent="-342900" marL="457200">
              <a:spcBef>
                <a:spcPts val="0"/>
              </a:spcBef>
              <a:buClr>
                <a:srgbClr val="FFFFFF"/>
              </a:buClr>
              <a:buSzPct val="100000"/>
              <a:buFont typeface="Arial"/>
              <a:buChar char="●"/>
            </a:pPr>
            <a:r>
              <a:rPr u="sng" sz="1800" lang="en">
                <a:solidFill>
                  <a:srgbClr val="FFFFFF"/>
                </a:solidFill>
                <a:hlinkClick r:id="rId4"/>
              </a:rPr>
              <a:t>http://www.phrack.org/issues.html?issue=49&amp;id=14</a:t>
            </a:r>
          </a:p>
          <a:p>
            <a:pPr rtl="0" lvl="0" indent="-342900" marL="457200">
              <a:spcBef>
                <a:spcPts val="0"/>
              </a:spcBef>
              <a:buClr>
                <a:srgbClr val="FFFFFF"/>
              </a:buClr>
              <a:buSzPct val="100000"/>
              <a:buFont typeface="Arial"/>
              <a:buChar char="●"/>
            </a:pPr>
            <a:r>
              <a:rPr u="sng" sz="1800" lang="en">
                <a:solidFill>
                  <a:srgbClr val="FFFFFF"/>
                </a:solidFill>
                <a:hlinkClick r:id="rId5"/>
              </a:rPr>
              <a:t>http://www.phrack.org/issues.html?issue=58&amp;id=4</a:t>
            </a:r>
          </a:p>
          <a:p>
            <a:pPr rtl="0" lvl="0" indent="-342900" marL="457200">
              <a:spcBef>
                <a:spcPts val="0"/>
              </a:spcBef>
              <a:buClr>
                <a:srgbClr val="FFFFFF"/>
              </a:buClr>
              <a:buSzPct val="100000"/>
              <a:buFont typeface="Arial"/>
              <a:buChar char="●"/>
            </a:pPr>
            <a:r>
              <a:rPr u="sng" sz="1800" lang="en">
                <a:solidFill>
                  <a:srgbClr val="FFFFFF"/>
                </a:solidFill>
                <a:hlinkClick r:id="rId6"/>
              </a:rPr>
              <a:t>http://neilscomputerblog.blogspot.com/2012/06/stack-pivoting.html</a:t>
            </a:r>
          </a:p>
          <a:p>
            <a:pPr rtl="0" lvl="0" indent="-342900" marL="457200">
              <a:spcBef>
                <a:spcPts val="0"/>
              </a:spcBef>
              <a:buClr>
                <a:srgbClr val="FFFFFF"/>
              </a:buClr>
              <a:buSzPct val="100000"/>
              <a:buFont typeface="Arial"/>
              <a:buChar char="●"/>
            </a:pPr>
            <a:r>
              <a:rPr u="sng" sz="1800" lang="en">
                <a:solidFill>
                  <a:srgbClr val="FFFFFF"/>
                </a:solidFill>
                <a:hlinkClick r:id="rId7"/>
              </a:rPr>
              <a:t>http://neilscomputerblog.blogspot.com/2013/04/rop-return-oriented-programming.html</a:t>
            </a:r>
          </a:p>
          <a:p>
            <a:pPr rtl="0" lvl="0" indent="-342900" marL="457200">
              <a:spcBef>
                <a:spcPts val="0"/>
              </a:spcBef>
              <a:buClr>
                <a:srgbClr val="FFFFFF"/>
              </a:buClr>
              <a:buSzPct val="100000"/>
              <a:buFont typeface="Arial"/>
              <a:buChar char="●"/>
            </a:pPr>
            <a:r>
              <a:rPr u="sng" sz="1800" lang="en">
                <a:solidFill>
                  <a:srgbClr val="FFFFFF"/>
                </a:solidFill>
                <a:hlinkClick r:id="rId8"/>
              </a:rPr>
              <a:t>https://www.corelan.be/index.php/2009/07/25/writing-buffer-overflow-exploits-a-quick-and-basic-tutorial-part-3-seh/</a:t>
            </a:r>
          </a:p>
          <a:p>
            <a:pPr rtl="0" lvl="0" indent="-342900" marL="457200">
              <a:spcBef>
                <a:spcPts val="0"/>
              </a:spcBef>
              <a:buClr>
                <a:srgbClr val="FFFFFF"/>
              </a:buClr>
              <a:buSzPct val="100000"/>
              <a:buFont typeface="Arial"/>
              <a:buChar char="●"/>
            </a:pPr>
            <a:r>
              <a:rPr u="sng" sz="1800" lang="en">
                <a:solidFill>
                  <a:srgbClr val="FFFFFF"/>
                </a:solidFill>
                <a:hlinkClick r:id="rId9"/>
              </a:rPr>
              <a:t>http://duartes.org/gustavo/blog/post/anatomy-of-a-program-in-memory/</a:t>
            </a:r>
          </a:p>
          <a:p>
            <a:pPr rtl="0" lvl="0" indent="-342900" marL="457200">
              <a:spcBef>
                <a:spcPts val="0"/>
              </a:spcBef>
              <a:buClr>
                <a:srgbClr val="FFFFFF"/>
              </a:buClr>
              <a:buSzPct val="100000"/>
              <a:buFont typeface="Arial"/>
              <a:buChar char="●"/>
            </a:pPr>
            <a:r>
              <a:rPr u="sng" sz="1800" lang="en">
                <a:solidFill>
                  <a:srgbClr val="FFFFFF"/>
                </a:solidFill>
                <a:hlinkClick r:id="rId10"/>
              </a:rPr>
              <a:t>http://shell-storm.org/blog/Return-Oriented-Programming-and-ROPgadget-tool/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The Old Days</a:t>
            </a:r>
          </a:p>
        </p:txBody>
      </p:sp>
      <p:sp>
        <p:nvSpPr>
          <p:cNvPr id="54" name="Shape 54"/>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Things used to be so easy for us… Here’s a stack frame:</a:t>
            </a:r>
          </a:p>
          <a:p>
            <a:pPr rtl="0" lvl="0">
              <a:spcBef>
                <a:spcPts val="0"/>
              </a:spcBef>
              <a:buNone/>
            </a:pPr>
            <a:r>
              <a:t/>
            </a:r>
            <a:endParaRPr sz="1800">
              <a:solidFill>
                <a:srgbClr val="FFFFFF"/>
              </a:solidFill>
            </a:endParaRPr>
          </a:p>
          <a:p>
            <a:pPr rtl="0" lvl="0">
              <a:lnSpc>
                <a:spcPct val="115000"/>
              </a:lnSpc>
              <a:spcBef>
                <a:spcPts val="0"/>
              </a:spcBef>
              <a:buNone/>
            </a:pPr>
            <a:r>
              <a:rPr lang="en">
                <a:solidFill>
                  <a:srgbClr val="FFFFFF"/>
                </a:solidFill>
                <a:latin typeface="Consolas"/>
                <a:ea typeface="Consolas"/>
                <a:cs typeface="Consolas"/>
                <a:sym typeface="Consolas"/>
              </a:rPr>
              <a:t>bottom of                                                            top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memory                                                               memory</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buffer                ebp   ret   a     b     c</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&lt;------   [                    ][    ][    ][    ][    ][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top of                                                            bottom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stack                                                                 stack</a:t>
            </a:r>
          </a:p>
          <a:p>
            <a:pPr rtl="0" lvl="0">
              <a:spcBef>
                <a:spcPts val="0"/>
              </a:spcBef>
              <a:buNone/>
            </a:pPr>
            <a:r>
              <a:t/>
            </a:r>
            <a:endParaRPr>
              <a:solidFill>
                <a:srgbClr val="FFFFFF"/>
              </a:solidFill>
            </a:endParaRPr>
          </a:p>
          <a:p>
            <a:pPr rtl="0" lvl="0">
              <a:spcBef>
                <a:spcPts val="0"/>
              </a:spcBef>
              <a:buNone/>
            </a:pPr>
            <a:r>
              <a:t/>
            </a:r>
            <a:endParaRPr sz="1800">
              <a:solidFill>
                <a:srgbClr val="FFFFFF"/>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The Old Days</a:t>
            </a:r>
          </a:p>
        </p:txBody>
      </p:sp>
      <p:sp>
        <p:nvSpPr>
          <p:cNvPr id="60" name="Shape 60"/>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We used to be able to just jump to shellcode via a ret instruction:</a:t>
            </a:r>
          </a:p>
          <a:p>
            <a:pPr rtl="0" lvl="0">
              <a:spcBef>
                <a:spcPts val="0"/>
              </a:spcBef>
              <a:buNone/>
            </a:pPr>
            <a:r>
              <a:t/>
            </a:r>
            <a:endParaRPr sz="1800">
              <a:solidFill>
                <a:srgbClr val="FFFFFF"/>
              </a:solidFill>
              <a:latin typeface="Consolas"/>
              <a:ea typeface="Consolas"/>
              <a:cs typeface="Consolas"/>
              <a:sym typeface="Consolas"/>
            </a:endParaRPr>
          </a:p>
          <a:p>
            <a:pPr rtl="0" lvl="0">
              <a:lnSpc>
                <a:spcPct val="115000"/>
              </a:lnSpc>
              <a:spcBef>
                <a:spcPts val="0"/>
              </a:spcBef>
              <a:buClr>
                <a:schemeClr val="dk1"/>
              </a:buClr>
              <a:buSzPct val="78571"/>
              <a:buFont typeface="Arial"/>
              <a:buNone/>
            </a:pPr>
            <a:r>
              <a:rPr lang="en">
                <a:solidFill>
                  <a:srgbClr val="FFFFFF"/>
                </a:solidFill>
                <a:latin typeface="Consolas"/>
                <a:ea typeface="Consolas"/>
                <a:cs typeface="Consolas"/>
                <a:sym typeface="Consolas"/>
              </a:rPr>
              <a:t>bottom of  DDDDDDDDEEEEEEEEEEEE  EEEE  FFFF  FFFF  FFFF  FFFF     top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memory     89ABCDEF0123456789AB  CDEF  0123  4567  89AB  CDEF     memory</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buffer                ebp   ret   a     b     c</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&lt;------   [SSSSSSSSSSSSSSSSSSSS][SSSS][0xD8][0x01][0x02][0x03]</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|____________________________|</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top of                                                            bottom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stack                                                                 stack</a:t>
            </a:r>
          </a:p>
          <a:p>
            <a:pPr rtl="0" lvl="0">
              <a:spcBef>
                <a:spcPts val="0"/>
              </a:spcBef>
              <a:buNone/>
            </a:pPr>
            <a:r>
              <a:t/>
            </a:r>
            <a:endParaRPr>
              <a:solidFill>
                <a:srgbClr val="FFFFFF"/>
              </a:solidFill>
              <a:latin typeface="Consolas"/>
              <a:ea typeface="Consolas"/>
              <a:cs typeface="Consolas"/>
              <a:sym typeface="Consolas"/>
            </a:endParaRPr>
          </a:p>
          <a:p>
            <a:pPr rtl="0" lvl="0" indent="-342900" marL="457200">
              <a:spcBef>
                <a:spcPts val="0"/>
              </a:spcBef>
              <a:buClr>
                <a:srgbClr val="FFFFFF"/>
              </a:buClr>
              <a:buSzPct val="100000"/>
              <a:buFont typeface="Arial"/>
              <a:buChar char="●"/>
            </a:pPr>
            <a:r>
              <a:rPr sz="1800" lang="en">
                <a:solidFill>
                  <a:srgbClr val="FFFFFF"/>
                </a:solidFill>
              </a:rPr>
              <a:t>Why is this possible?</a:t>
            </a:r>
          </a:p>
          <a:p>
            <a:pPr rtl="0" lvl="0" indent="-342900" marL="457200">
              <a:spcBef>
                <a:spcPts val="0"/>
              </a:spcBef>
              <a:buClr>
                <a:srgbClr val="FFFFFF"/>
              </a:buClr>
              <a:buSzPct val="100000"/>
              <a:buFont typeface="Arial"/>
              <a:buChar char="●"/>
            </a:pPr>
            <a:r>
              <a:rPr sz="1800" lang="en">
                <a:solidFill>
                  <a:srgbClr val="FFFFFF"/>
                </a:solidFill>
              </a:rPr>
              <a:t>How can we prevent it?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Stack Canaries</a:t>
            </a:r>
          </a:p>
        </p:txBody>
      </p:sp>
      <p:sp>
        <p:nvSpPr>
          <p:cNvPr id="66" name="Shape 66"/>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What if we do this?</a:t>
            </a:r>
          </a:p>
          <a:p>
            <a:pPr rtl="0" lvl="0">
              <a:spcBef>
                <a:spcPts val="0"/>
              </a:spcBef>
              <a:buNone/>
            </a:pPr>
            <a:r>
              <a:t/>
            </a:r>
            <a:endParaRPr sz="1800">
              <a:solidFill>
                <a:srgbClr val="FFFFFF"/>
              </a:solidFill>
            </a:endParaRPr>
          </a:p>
          <a:p>
            <a:pPr rtl="0" lvl="0">
              <a:lnSpc>
                <a:spcPct val="115000"/>
              </a:lnSpc>
              <a:spcBef>
                <a:spcPts val="0"/>
              </a:spcBef>
              <a:buNone/>
            </a:pPr>
            <a:r>
              <a:rPr lang="en">
                <a:solidFill>
                  <a:srgbClr val="FFFFFF"/>
                </a:solidFill>
                <a:latin typeface="Consolas"/>
                <a:ea typeface="Consolas"/>
                <a:cs typeface="Consolas"/>
                <a:sym typeface="Consolas"/>
              </a:rPr>
              <a:t>bottom of                                                            top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memory                                                               memory</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buffer, locals   </a:t>
            </a:r>
            <a:r>
              <a:rPr lang="en">
                <a:solidFill>
                  <a:schemeClr val="lt1"/>
                </a:solidFill>
                <a:latin typeface="Consolas"/>
                <a:ea typeface="Consolas"/>
                <a:cs typeface="Consolas"/>
                <a:sym typeface="Consolas"/>
              </a:rPr>
              <a:t> canary  ebp  </a:t>
            </a:r>
            <a:r>
              <a:rPr lang="en">
                <a:solidFill>
                  <a:srgbClr val="FFFFFF"/>
                </a:solidFill>
                <a:latin typeface="Consolas"/>
                <a:ea typeface="Consolas"/>
                <a:cs typeface="Consolas"/>
                <a:sym typeface="Consolas"/>
              </a:rPr>
              <a:t> ret   a     b     c</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&lt;------   [                ]</a:t>
            </a:r>
            <a:r>
              <a:rPr lang="en">
                <a:solidFill>
                  <a:schemeClr val="lt1"/>
                </a:solidFill>
                <a:latin typeface="Consolas"/>
                <a:ea typeface="Consolas"/>
                <a:cs typeface="Consolas"/>
                <a:sym typeface="Consolas"/>
              </a:rPr>
              <a:t>[0xbeef][    ]</a:t>
            </a:r>
            <a:r>
              <a:rPr lang="en">
                <a:solidFill>
                  <a:srgbClr val="FFFFFF"/>
                </a:solidFill>
                <a:latin typeface="Consolas"/>
                <a:ea typeface="Consolas"/>
                <a:cs typeface="Consolas"/>
                <a:sym typeface="Consolas"/>
              </a:rPr>
              <a:t>[    ][    ][    ][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top of                                                            bottom of</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stack                                                                 stack</a:t>
            </a:r>
          </a:p>
          <a:p>
            <a:pPr rtl="0" lvl="0">
              <a:spcBef>
                <a:spcPts val="0"/>
              </a:spcBef>
              <a:buNone/>
            </a:pPr>
            <a:r>
              <a:t/>
            </a:r>
            <a:endParaRPr>
              <a:solidFill>
                <a:srgbClr val="FFFFFF"/>
              </a:solidFill>
            </a:endParaRPr>
          </a:p>
          <a:p>
            <a:pPr rtl="0" lvl="0">
              <a:spcBef>
                <a:spcPts val="0"/>
              </a:spcBef>
              <a:buNone/>
            </a:pPr>
            <a:r>
              <a:rPr lang="en">
                <a:solidFill>
                  <a:srgbClr val="FFFFFF"/>
                </a:solidFill>
              </a:rPr>
              <a:t>Now we can’t easily overwrite the return address.</a:t>
            </a:r>
          </a:p>
          <a:p>
            <a:pPr rtl="0" lvl="0" indent="-317500" marL="457200">
              <a:spcBef>
                <a:spcPts val="0"/>
              </a:spcBef>
              <a:buClr>
                <a:srgbClr val="FFFFFF"/>
              </a:buClr>
              <a:buSzPct val="100000"/>
              <a:buFont typeface="Arial"/>
              <a:buChar char="●"/>
            </a:pPr>
            <a:r>
              <a:rPr lang="en">
                <a:solidFill>
                  <a:srgbClr val="FFFFFF"/>
                </a:solidFill>
              </a:rPr>
              <a:t>could brute force, but not usually feasible</a:t>
            </a:r>
          </a:p>
          <a:p>
            <a:pPr rtl="0" lvl="0" indent="-317500" marL="457200">
              <a:spcBef>
                <a:spcPts val="0"/>
              </a:spcBef>
              <a:buClr>
                <a:srgbClr val="FFFFFF"/>
              </a:buClr>
              <a:buSzPct val="100000"/>
              <a:buFont typeface="Arial"/>
              <a:buChar char="●"/>
            </a:pPr>
            <a:r>
              <a:rPr lang="en">
                <a:solidFill>
                  <a:srgbClr val="FFFFFF"/>
                </a:solidFill>
              </a:rPr>
              <a:t>better strategy is to smash local variables</a:t>
            </a:r>
          </a:p>
          <a:p>
            <a:pPr rtl="0" lvl="1" indent="-317500" marL="914400">
              <a:spcBef>
                <a:spcPts val="0"/>
              </a:spcBef>
              <a:buClr>
                <a:srgbClr val="FFFFFF"/>
              </a:buClr>
              <a:buSzPct val="100000"/>
              <a:buFont typeface="Arial"/>
              <a:buChar char="○"/>
            </a:pPr>
            <a:r>
              <a:rPr lang="en">
                <a:solidFill>
                  <a:srgbClr val="FFFFFF"/>
                </a:solidFill>
              </a:rPr>
              <a:t>maybe function pointers if we’re lucky, otherwise maybe overwrite a pointer used for reading or writing memory so we can write to arbitrary locations</a:t>
            </a:r>
          </a:p>
          <a:p>
            <a:pPr rtl="0" lvl="0" indent="-317500" marL="457200">
              <a:spcBef>
                <a:spcPts val="0"/>
              </a:spcBef>
              <a:buClr>
                <a:srgbClr val="FFFFFF"/>
              </a:buClr>
              <a:buSzPct val="100000"/>
              <a:buFont typeface="Arial"/>
              <a:buChar char="●"/>
            </a:pPr>
            <a:r>
              <a:rPr lang="en">
                <a:solidFill>
                  <a:srgbClr val="FFFFFF"/>
                </a:solidFill>
              </a:rPr>
              <a:t>SEH is a bit more interesting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Stack Exception Handler</a:t>
            </a:r>
          </a:p>
        </p:txBody>
      </p:sp>
      <p:sp>
        <p:nvSpPr>
          <p:cNvPr id="72" name="Shape 72"/>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lnSpc>
                <a:spcPct val="150000"/>
              </a:lnSpc>
              <a:spcBef>
                <a:spcPts val="0"/>
              </a:spcBef>
              <a:buNone/>
            </a:pPr>
            <a:r>
              <a:rPr sz="1100" lang="en">
                <a:solidFill>
                  <a:srgbClr val="FFFFFF"/>
                </a:solidFill>
                <a:latin typeface="Consolas"/>
                <a:ea typeface="Consolas"/>
                <a:cs typeface="Consolas"/>
                <a:sym typeface="Consolas"/>
              </a:rPr>
              <a:t>1st exception occurs :---- (1)</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(3) opcode in next SEH : jump over SE Handler to</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             |     the shellcode</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V             V</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Junk buffer ][ next SEH ][ SE Handler ][ Shellcode ]</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opcode to   do                 (3) Shellcode gets executed</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jump over   pop pop ret</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SE Handler   |</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a:t>
            </a:r>
            <a:br>
              <a:rPr sz="1100" lang="en">
                <a:solidFill>
                  <a:srgbClr val="FFFFFF"/>
                </a:solidFill>
                <a:latin typeface="Consolas"/>
                <a:ea typeface="Consolas"/>
                <a:cs typeface="Consolas"/>
                <a:sym typeface="Consolas"/>
              </a:rPr>
            </a:br>
            <a:r>
              <a:rPr sz="1100" lang="en">
                <a:solidFill>
                  <a:srgbClr val="FFFFFF"/>
                </a:solidFill>
                <a:latin typeface="Consolas"/>
                <a:ea typeface="Consolas"/>
                <a:cs typeface="Consolas"/>
                <a:sym typeface="Consolas"/>
              </a:rPr>
              <a:t>                -------------- (2) will ‘pretend’ there’s a second exception, puts address of next SEH</a:t>
            </a:r>
          </a:p>
          <a:p>
            <a:pPr rtl="0" lvl="0">
              <a:lnSpc>
                <a:spcPct val="150000"/>
              </a:lnSpc>
              <a:spcBef>
                <a:spcPts val="0"/>
              </a:spcBef>
              <a:buNone/>
            </a:pPr>
            <a:r>
              <a:rPr sz="1100" lang="en">
                <a:solidFill>
                  <a:srgbClr val="FFFFFF"/>
                </a:solidFill>
                <a:latin typeface="Consolas"/>
                <a:ea typeface="Consolas"/>
                <a:cs typeface="Consolas"/>
                <a:sym typeface="Consolas"/>
              </a:rPr>
              <a:t>                                   location in EIP, so opcode gets executed</a:t>
            </a:r>
          </a:p>
          <a:p>
            <a:pPr rtl="0" lvl="0">
              <a:spcBef>
                <a:spcPts val="0"/>
              </a:spcBef>
              <a:buNone/>
            </a:pPr>
            <a:r>
              <a:rPr sz="1800" lang="en">
                <a:solidFill>
                  <a:srgbClr val="FFFFFF"/>
                </a:solidFill>
              </a:rPr>
              <a:t>If you can cause an exception to be triggered, you can run your shellcode.</a:t>
            </a:r>
          </a:p>
          <a:p>
            <a:pPr rtl="0" lvl="0">
              <a:spcBef>
                <a:spcPts val="0"/>
              </a:spcBef>
              <a:buNone/>
            </a:pPr>
            <a:r>
              <a:rPr sz="1800" lang="en">
                <a:solidFill>
                  <a:srgbClr val="FFFFFF"/>
                </a:solidFill>
              </a:rPr>
              <a:t>This is for Windows, but it’s kind of neat.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DEP/NX</a:t>
            </a:r>
          </a:p>
        </p:txBody>
      </p:sp>
      <p:sp>
        <p:nvSpPr>
          <p:cNvPr id="78" name="Shape 78"/>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Data execution prevention (DEP) prevents us from running anything stored on the stack, so that means shellcode is out.</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Basically any writeable memory will not be marked as executable. If we can get control of EIP, though, can we still do anything with it?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DEP/NX</a:t>
            </a:r>
          </a:p>
        </p:txBody>
      </p:sp>
      <p:sp>
        <p:nvSpPr>
          <p:cNvPr id="84" name="Shape 84"/>
          <p:cNvSpPr txBox="1"/>
          <p:nvPr/>
        </p:nvSpPr>
        <p:spPr>
          <a:xfrm>
            <a:off y="1063375" x="457200"/>
            <a:ext cy="4080000" cx="8229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Data execution prevention (DEP) prevents us from running anything stored on the stack, so that means shellcode is out.</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Basically any writeable memory will not be marked as executable. If we can get control of EIP, though, can we still do anything with it?</a:t>
            </a:r>
          </a:p>
          <a:p>
            <a:pPr rtl="0" lvl="0">
              <a:spcBef>
                <a:spcPts val="0"/>
              </a:spcBef>
              <a:buNone/>
            </a:pPr>
            <a:r>
              <a:t/>
            </a:r>
            <a:endParaRPr sz="1800">
              <a:solidFill>
                <a:srgbClr val="FFFFFF"/>
              </a:solidFill>
            </a:endParaRPr>
          </a:p>
          <a:p>
            <a:pPr algn="ctr" rtl="0" lvl="0">
              <a:spcBef>
                <a:spcPts val="0"/>
              </a:spcBef>
              <a:buNone/>
            </a:pPr>
            <a:r>
              <a:t/>
            </a:r>
            <a:endParaRPr sz="1800">
              <a:solidFill>
                <a:srgbClr val="FFFFFF"/>
              </a:solidFill>
            </a:endParaRPr>
          </a:p>
          <a:p>
            <a:pPr algn="ctr" rtl="0" lvl="0">
              <a:spcBef>
                <a:spcPts val="0"/>
              </a:spcBef>
              <a:buNone/>
            </a:pPr>
            <a:r>
              <a:t/>
            </a:r>
            <a:endParaRPr sz="1800">
              <a:solidFill>
                <a:srgbClr val="FFFFFF"/>
              </a:solidFill>
            </a:endParaRPr>
          </a:p>
          <a:p>
            <a:pPr algn="ctr" rtl="0" lvl="0">
              <a:spcBef>
                <a:spcPts val="0"/>
              </a:spcBef>
              <a:buNone/>
            </a:pPr>
            <a:r>
              <a:rPr sz="6000" lang="en">
                <a:solidFill>
                  <a:srgbClr val="FFFFFF"/>
                </a:solidFill>
              </a:rPr>
              <a:t>YEP</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200" lang="en"/>
              <a:t>DEP/NX</a:t>
            </a:r>
          </a:p>
        </p:txBody>
      </p:sp>
      <p:sp>
        <p:nvSpPr>
          <p:cNvPr id="90" name="Shape 90"/>
          <p:cNvSpPr txBox="1"/>
          <p:nvPr/>
        </p:nvSpPr>
        <p:spPr>
          <a:xfrm>
            <a:off y="1161975" x="120375"/>
            <a:ext cy="1368299" cx="3231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FFFFFF"/>
                </a:solidFill>
              </a:rPr>
              <a:t>Here’s what the memory</a:t>
            </a:r>
          </a:p>
          <a:p>
            <a:pPr rtl="0" lvl="0">
              <a:spcBef>
                <a:spcPts val="0"/>
              </a:spcBef>
              <a:buNone/>
            </a:pPr>
            <a:r>
              <a:rPr sz="1800" lang="en">
                <a:solidFill>
                  <a:srgbClr val="FFFFFF"/>
                </a:solidFill>
              </a:rPr>
              <a:t>space of a process looks like.</a:t>
            </a:r>
          </a:p>
          <a:p>
            <a:pPr rtl="0" lvl="0">
              <a:spcBef>
                <a:spcPts val="0"/>
              </a:spcBef>
              <a:buNone/>
            </a:pPr>
            <a:r>
              <a:t/>
            </a:r>
            <a:endParaRPr sz="1800">
              <a:solidFill>
                <a:srgbClr val="FFFFFF"/>
              </a:solidFill>
            </a:endParaRPr>
          </a:p>
          <a:p>
            <a:pPr rtl="0" lvl="0">
              <a:spcBef>
                <a:spcPts val="0"/>
              </a:spcBef>
              <a:buNone/>
            </a:pPr>
            <a:r>
              <a:rPr sz="1800" lang="en">
                <a:solidFill>
                  <a:srgbClr val="FFFFFF"/>
                </a:solidFill>
              </a:rPr>
              <a:t>See anything useful?</a:t>
            </a:r>
          </a:p>
        </p:txBody>
      </p:sp>
      <p:pic>
        <p:nvPicPr>
          <p:cNvPr id="91" name="Shape 91"/>
          <p:cNvPicPr preferRelativeResize="0"/>
          <p:nvPr/>
        </p:nvPicPr>
        <p:blipFill>
          <a:blip r:embed="rId3">
            <a:alphaModFix/>
          </a:blip>
          <a:stretch>
            <a:fillRect/>
          </a:stretch>
        </p:blipFill>
        <p:spPr>
          <a:xfrm>
            <a:off y="420375" x="3432900"/>
            <a:ext cy="4302750" cx="52539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