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1pPr>
            <a:lvl2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4pPr>
            <a:lvl5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7pPr>
            <a:lvl8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http://www.offensive-security.com/metasploit-unleashed/Fun_With_Incognito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abs.mwrinfosecurity.com/assets/142/mwri_security-implications-of-windows-access-tokens_2008-04-14.pdf" Type="http://schemas.openxmlformats.org/officeDocument/2006/relationships/hyperlink" TargetMode="External" Id="rId4"/><Relationship Target="http://technet.microsoft.com/en-us/sysinternals/bb545021.aspx" Type="http://schemas.openxmlformats.org/officeDocument/2006/relationships/hyperlink" TargetMode="External" Id="rId3"/><Relationship Target="http://www.darkoperator.com/" Type="http://schemas.openxmlformats.org/officeDocument/2006/relationships/hyperlink" TargetMode="External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gif" Type="http://schemas.openxmlformats.org/officeDocument/2006/relationships/image" Id="rId4"/><Relationship Target="../media/image05.gif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gif" Type="http://schemas.openxmlformats.org/officeDocument/2006/relationships/image" Id="rId4"/><Relationship Target="../media/image05.gif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gif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gif" Type="http://schemas.openxmlformats.org/officeDocument/2006/relationships/image" Id="rId4"/><Relationship Target="../media/image05.gif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offensive-security.com/metasploit-unleashed/Meterpreter_Basics" Type="http://schemas.openxmlformats.org/officeDocument/2006/relationships/hyperlink" TargetMode="External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arkoperator.com/tools-and-scripts/" Type="http://schemas.openxmlformats.org/officeDocument/2006/relationships/hyperlink" TargetMode="External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http://www.offensive-security.com/metasploit-unleashed/Meterpreter_Basics)" Type="http://schemas.openxmlformats.org/officeDocument/2006/relationships/hyperlink" TargetMode="External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Post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Exploitation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Spring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Users are made very aware of permissions (and permissions related problems)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ls -l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Most experienced users understand the permissions system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 i="1">
                <a:solidFill>
                  <a:schemeClr val="accent2"/>
                </a:solidFill>
              </a:rPr>
              <a:t>Thus is commonly, well-understood by security / system admins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Machine - to - Machine access is not streamlined, unless specially set up to be.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ssh &amp; ssh keys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Access Control in Linux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RUID = real user id. 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is the identity of the logged in user who launches programs. 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set when the user logs in, and can only be changed by a root user. 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Also process signalling is controlled by ruid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Process X can only signal process Y if process X  has the same ruid as Y, or is root ruid.  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Recap (Linux)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EUID = effective user id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>
                <a:solidFill>
                  <a:schemeClr val="accent2"/>
                </a:solidFill>
              </a:rPr>
              <a:t>Is the UID used to judge privilege and access permission. </a:t>
            </a:r>
            <a:r>
              <a:rPr lang="en"/>
              <a:t>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In most cases, this is the same as ruid.  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But if a program were flagged with the setuid bit, then when it is executed, it is assigned the euid of the owner of the program. 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Also the setuid() or seteuid() functions allow for the EUID to be changed</a:t>
            </a:r>
          </a:p>
          <a:p>
            <a:pPr rtl="0" lvl="0" indent="-29845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Recap (Linux)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5475575" x="1763875"/>
            <a:ext cy="930600" cx="61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solidFill>
                  <a:schemeClr val="accent3"/>
                </a:solidFill>
              </a:rPr>
              <a:t>But what is used in Windows to judge privilege and access permission?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Security Model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6912" x="1543050"/>
            <a:ext cy="5613400" cx="60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</a:rPr>
              <a:t>DAC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How owners specify specific permissions on a user by user basis for a object.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</a:rPr>
              <a:t>Privileged Access Control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How Administrators gain access to other user's objects (i.e. employee is fired...)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</a:rPr>
              <a:t>MIC/MAC (or Mandatory </a:t>
            </a:r>
            <a:r>
              <a:rPr u="sng" b="1" sz="2400" lang="en">
                <a:solidFill>
                  <a:schemeClr val="accent1"/>
                </a:solidFill>
              </a:rPr>
              <a:t>Integrity</a:t>
            </a:r>
            <a:r>
              <a:rPr b="1" sz="2400" lang="en">
                <a:solidFill>
                  <a:schemeClr val="accent1"/>
                </a:solidFill>
              </a:rPr>
              <a:t> Control)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Used to prevent non-elevated accounts from accessing elevated objects &amp; to isolate Protected-mode processes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i.e. a protected process from accessing unprotected configuration files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Access Control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Subject </a:t>
            </a:r>
            <a:r>
              <a:rPr lang="en"/>
              <a:t>- synonymous with "User"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Security Descriptor</a:t>
            </a:r>
            <a:r>
              <a:rPr lang="en"/>
              <a:t> - contains the security information associated with a securable </a:t>
            </a:r>
            <a:r>
              <a:rPr lang="en" i="1"/>
              <a:t>object</a:t>
            </a:r>
            <a:r>
              <a:rPr lang="en"/>
              <a:t>.  The descriptor can include: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Security Identifiers (SIDs) for the owner/group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DACL - Specifies the rights for specific users/groups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SACL - Like DACL but for auditing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"/>
              <a:t>control flags - to describe the Security Descriptor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Security Model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Object </a:t>
            </a:r>
            <a:r>
              <a:rPr lang="en"/>
              <a:t>- "a kernel object is a single, run-time instance of a statically defined object type" - Windows Internals 6th edition, pt1, page 21.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Object protection &amp; Access logging are the essence of discretionary access control &amp; auditing.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Objects usually</a:t>
            </a:r>
            <a:br>
              <a:rPr lang="en"/>
            </a:br>
            <a:r>
              <a:rPr lang="en"/>
              <a:t>contain a </a:t>
            </a:r>
            <a:r>
              <a:rPr lang="en" i="1">
                <a:solidFill>
                  <a:schemeClr val="accent1"/>
                </a:solidFill>
              </a:rPr>
              <a:t>security</a:t>
            </a:r>
            <a:br>
              <a:rPr lang="en" i="1">
                <a:solidFill>
                  <a:schemeClr val="accent1"/>
                </a:solidFill>
              </a:rPr>
            </a:br>
            <a:r>
              <a:rPr lang="en" i="1">
                <a:solidFill>
                  <a:schemeClr val="accent1"/>
                </a:solidFill>
              </a:rPr>
              <a:t>descriptor</a:t>
            </a:r>
            <a:r>
              <a:rPr lang="en"/>
              <a:t>..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Security Model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35100" x="4978700"/>
            <a:ext cy="2457450" cx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y="4750550" x="984750"/>
            <a:ext cy="1882800" cx="372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46362" x="2173698"/>
            <a:ext cy="4254500" cx="5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Objects are essentially: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 class/struct for holding attributes / functions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 i="1"/>
              <a:t>A 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lang="en" i="1"/>
              <a:t>is an instance of the 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process object </a:t>
            </a:r>
            <a:r>
              <a:rPr lang="en" i="1"/>
              <a:t>type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Object attributes: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data field for holding some info about the object's state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Process ID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Scheduling priority #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Pointer to access token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Objects...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Anything managed by the </a:t>
            </a:r>
            <a:r>
              <a:rPr u="sng" b="1" lang="en"/>
              <a:t>Executive Object Manager</a:t>
            </a:r>
            <a:r>
              <a:rPr lang="en"/>
              <a:t>....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files, devices, mailslots, pipes (named &amp; anonymous), jobs, processes, threads, events, keyed events, event pairs, mutexes, semaphores, shared memory sections, I/O completion ports, LPC ports, waitable timers, </a:t>
            </a:r>
            <a:r>
              <a:rPr lang="en">
                <a:solidFill>
                  <a:schemeClr val="accent1"/>
                </a:solidFill>
              </a:rPr>
              <a:t>access tokens</a:t>
            </a:r>
            <a:r>
              <a:rPr lang="en"/>
              <a:t>, volumes, window stations, desktops, network shares, services, registry keys, printers, Active Directory objects, etc... etc...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 of Objects?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Overview of Post Exploitation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Basics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400" lang="en"/>
              <a:t>Tools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Goals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Credentials/Authorization Overview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Passwords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2-Auth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Linux (recap)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Windows Access Tokens (new)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Meterpreter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Passing the Hash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Pivoting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Security Model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6912" x="1543050"/>
            <a:ext cy="5613400" cx="60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y="4631525" x="2813550"/>
            <a:ext cy="1579800" cx="476100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Access Token</a:t>
            </a:r>
            <a:r>
              <a:rPr lang="en"/>
              <a:t> - [In Microsoft OSes] is a [kernel] object that contains the security information for a </a:t>
            </a:r>
            <a:r>
              <a:rPr u="sng" lang="en"/>
              <a:t>login session</a:t>
            </a:r>
            <a:r>
              <a:rPr lang="en"/>
              <a:t>, and identifies: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user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user's groups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and the user's privileges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en" i="1">
                <a:solidFill>
                  <a:schemeClr val="accent5"/>
                </a:solidFill>
              </a:rPr>
              <a:t>Windows Access Tokens are commonly </a:t>
            </a:r>
            <a:r>
              <a:rPr b="1" lang="en" i="1">
                <a:solidFill>
                  <a:schemeClr val="accent5"/>
                </a:solidFill>
              </a:rPr>
              <a:t>not</a:t>
            </a:r>
            <a:r>
              <a:rPr lang="en" i="1">
                <a:solidFill>
                  <a:schemeClr val="accent5"/>
                </a:solidFill>
              </a:rPr>
              <a:t> well-understood by most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Often, the confusion about it is akin to quantum physics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What is a login session?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All the activity between login and logout in a multi-user OS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400" lang="en"/>
              <a:t>maintained by kernel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controlled by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Local Security Authority Subsystem Service (LSA  /  LSASS)</a:t>
            </a:r>
          </a:p>
          <a:p>
            <a:pPr rtl="0" lvl="1" indent="-381000" marL="914400">
              <a:spcBef>
                <a:spcPts val="48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winlogon </a:t>
            </a:r>
            <a:r>
              <a:rPr lang="en"/>
              <a:t>loads the user's profile upon login</a:t>
            </a:r>
          </a:p>
          <a:p>
            <a:pPr rtl="0" lvl="0">
              <a:spcBef>
                <a:spcPts val="480"/>
              </a:spcBef>
              <a:buNone/>
            </a:pPr>
            <a:r>
              <a:rPr lang="en">
                <a:solidFill>
                  <a:schemeClr val="accent1"/>
                </a:solidFill>
              </a:rPr>
              <a:t>Machine - to - Machine access is streamlined during a login session (via access tokens)</a:t>
            </a:r>
          </a:p>
          <a:p>
            <a:pPr rtl="0" lvl="0" indent="-381000" marL="914400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sz="2400" lang="en" i="1">
                <a:solidFill>
                  <a:schemeClr val="accent3"/>
                </a:solidFill>
              </a:rPr>
              <a:t>user's aren't re-prompted for credentials when operating on remote systems on the domain...</a:t>
            </a:r>
          </a:p>
          <a:p>
            <a:pPr rtl="0" lvl="0">
              <a:spcBef>
                <a:spcPts val="48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y="1579562" x="854948"/>
            <a:ext cy="4988100" cx="464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Responsible for describing the security context of a process/thread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Used by the kernel,</a:t>
            </a:r>
            <a:br>
              <a:rPr lang="en"/>
            </a:br>
            <a:r>
              <a:rPr lang="en"/>
              <a:t>to make access control decisions.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Threads inherit the parent process's primary token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  <p:sp>
        <p:nvSpPr>
          <p:cNvPr id="213" name="Shape 213"/>
          <p:cNvSpPr/>
          <p:nvPr/>
        </p:nvSpPr>
        <p:spPr>
          <a:xfrm>
            <a:off y="2233450" x="6037675"/>
            <a:ext cy="4379700" cx="2596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ACCESS TOKEN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Security ID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Group ID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Privileges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Default owner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Primary group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Default ACL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Create token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Open token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Query token info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Set token info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Duplicate token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Adjust token privileges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Adjust token groups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y="3029075" x="6056575"/>
            <a:ext cy="0" cx="2551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5" name="Shape 215"/>
          <p:cNvCxnSpPr/>
          <p:nvPr/>
        </p:nvCxnSpPr>
        <p:spPr>
          <a:xfrm>
            <a:off y="4629275" x="6056575"/>
            <a:ext cy="0" cx="253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16" name="Shape 216"/>
          <p:cNvSpPr txBox="1"/>
          <p:nvPr/>
        </p:nvSpPr>
        <p:spPr>
          <a:xfrm>
            <a:off y="4908325" x="5132725"/>
            <a:ext cy="359400" cx="126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Services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3308125" x="5132725"/>
            <a:ext cy="359400" cx="139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Object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Body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Attributes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What gets access tokens?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Each process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&amp; Each thread </a:t>
            </a:r>
            <a:br>
              <a:rPr lang="en"/>
            </a:br>
            <a:r>
              <a:rPr lang="en"/>
              <a:t>(Windows is a multithreaded environment)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Processes have a primary token associated, which dictates their privileges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primary token not to be confused with token types/security levels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u="sng" lang="en">
                <a:solidFill>
                  <a:schemeClr val="accent1"/>
                </a:solidFill>
              </a:rPr>
              <a:t>Two main types of tokens: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lang="en"/>
              <a:t>Primary </a:t>
            </a:r>
            <a:r>
              <a:rPr lang="en"/>
              <a:t>(All processes/threads have one)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accent2"/>
                </a:solidFill>
              </a:rPr>
              <a:t>Impersonation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u="sng" lang="en">
                <a:solidFill>
                  <a:schemeClr val="accent1"/>
                </a:solidFill>
              </a:rPr>
              <a:t>Tokens have 4 different security levels: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Anonymous Tokens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Identification Tokens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accent2"/>
                </a:solidFill>
              </a:rPr>
              <a:t>Impersonation Tokens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result (normally) from non-interactive logons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accent3"/>
                </a:solidFill>
              </a:rPr>
              <a:t>Delegation Tokens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 i="1"/>
              <a:t>quite interesting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result from interactive logons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5355500" x="4683725"/>
            <a:ext cy="1222799" cx="470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Impersonation &amp; Delegation are the one's we are interested in for now --- </a:t>
            </a:r>
            <a:r>
              <a:rPr u="sng" lang="en">
                <a:solidFill>
                  <a:schemeClr val="accent2"/>
                </a:solidFill>
              </a:rPr>
              <a:t>they can be used to assume a different security context!!!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Impersonation tokens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Even if another token is the primary token, if an impersonation token is present, allows the thread/process to act under a different security context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commonly used by developers to allow SYSTEM or the windows kernel to handle special functions (like Windows Auth).</a:t>
            </a: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Delegation tokens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Allows thread/process to impersonate the security context of the given token on ANY OTHER system [in the domain]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as long as that token is valid on that system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3400" x="152400"/>
            <a:ext cy="6124575" cx="87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Tokens may be present on compromised systems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may allow for privilege escalation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may allow for pivoting within the Domain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Attackers want to enumerate available tokens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Tools: </a:t>
            </a:r>
            <a:r>
              <a:rPr u="sng" lang="en">
                <a:solidFill>
                  <a:schemeClr val="hlink"/>
                </a:solidFill>
                <a:hlinkClick r:id="rId3"/>
              </a:rPr>
              <a:t>Incognito</a:t>
            </a:r>
            <a:r>
              <a:rPr lang="en"/>
              <a:t> (part of Metasploit)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93550" x="854948"/>
            <a:ext cy="1962150" cx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y="5269975" x="5291625"/>
            <a:ext cy="1114499" cx="270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The SYSTEM token is the holy grail of token stealing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Windows Internals books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SysInternals Suite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http://technet.microsoft.com/en-us/sysinternals/bb545021.aspx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/>
              <a:t>Security Implications of Windows Access Tokens - A Penetration Tester's Guide</a:t>
            </a:r>
            <a:r>
              <a:rPr lang="en"/>
              <a:t>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http://labs.mwrinfosecurity.com/assets/142/mwri_security-implications-of-windows-access-tokens_2008-04-14.pdf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http://www.darkoperator.com/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textbooks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Resources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9000" x="854948"/>
            <a:ext cy="2390775" cx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y="1688125" x="779125"/>
            <a:ext cy="357000" cx="26729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rgbClr val="FF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y="1634025" x="4209475"/>
            <a:ext cy="3073199" cx="456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Meterpreter has many nice features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Here is an example of listing all the tokens, having already compromised a SYSTEM token.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The SYSTEM token allows us to access everything in the system, and here we see the full list of tokens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Impersonating Tokens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3550" x="854948"/>
            <a:ext cy="3238500" cx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y="1937025" x="5183400"/>
            <a:ext cy="2921700" cx="373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Example of abusing impersonation tokens</a:t>
            </a:r>
          </a:p>
        </p:txBody>
      </p:sp>
      <p:sp>
        <p:nvSpPr>
          <p:cNvPr id="275" name="Shape 275"/>
          <p:cNvSpPr/>
          <p:nvPr/>
        </p:nvSpPr>
        <p:spPr>
          <a:xfrm>
            <a:off y="4041774" x="817026"/>
            <a:ext cy="606000" cx="44853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rgbClr val="FF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Incognito commands 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4850" x="854948"/>
            <a:ext cy="2343150" cx="6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Local Privilege Escalation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Impersonation tokens may allow this if present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Example: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alphaLcPeriod"/>
            </a:pPr>
            <a:r>
              <a:rPr lang="en"/>
              <a:t>Attacker compromises some server/service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alphaLcPeriod"/>
            </a:pPr>
            <a:r>
              <a:rPr lang="en"/>
              <a:t>Any administrators who connect using windows auth, will expose their token to the attacker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alphaLcPeriod"/>
            </a:pPr>
            <a:r>
              <a:rPr lang="en"/>
              <a:t>Attacker uses token to escalate to local administrator</a:t>
            </a:r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sp>
        <p:nvSpPr>
          <p:cNvPr id="289" name="Shape 289"/>
          <p:cNvSpPr/>
          <p:nvPr/>
        </p:nvSpPr>
        <p:spPr>
          <a:xfrm>
            <a:off y="5684525" x="176890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Exploited Process</a:t>
            </a:r>
          </a:p>
        </p:txBody>
      </p:sp>
      <p:sp>
        <p:nvSpPr>
          <p:cNvPr id="290" name="Shape 290"/>
          <p:cNvSpPr/>
          <p:nvPr/>
        </p:nvSpPr>
        <p:spPr>
          <a:xfrm>
            <a:off y="5684525" x="572395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Process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415383" x="612851"/>
            <a:ext cy="1356941" cx="115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19873" x="7152250"/>
            <a:ext cy="1347961" cx="84304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y="5618825" x="6839075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294" name="Shape 294"/>
          <p:cNvSpPr/>
          <p:nvPr/>
        </p:nvSpPr>
        <p:spPr>
          <a:xfrm>
            <a:off y="5618825" x="612851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295" name="Shape 295"/>
          <p:cNvSpPr/>
          <p:nvPr/>
        </p:nvSpPr>
        <p:spPr>
          <a:xfrm>
            <a:off y="6286776" x="2903051"/>
            <a:ext cy="439799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Network Service</a:t>
            </a:r>
          </a:p>
        </p:txBody>
      </p:sp>
      <p:cxnSp>
        <p:nvCxnSpPr>
          <p:cNvPr id="296" name="Shape 296"/>
          <p:cNvCxnSpPr>
            <a:stCxn id="290" idx="2"/>
            <a:endCxn id="289" idx="6"/>
          </p:cNvCxnSpPr>
          <p:nvPr/>
        </p:nvCxnSpPr>
        <p:spPr>
          <a:xfrm rot="10800000">
            <a:off y="6228424" x="3197050"/>
            <a:ext cy="0" cx="2526900"/>
          </a:xfrm>
          <a:prstGeom prst="straightConnector1">
            <a:avLst/>
          </a:prstGeom>
          <a:noFill/>
          <a:ln w="38100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y="5892625" x="4345500"/>
            <a:ext cy="227099" cx="175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Windows Auth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Pivoting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Delegation tokens may allow this if present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Example: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alphaLcPeriod"/>
            </a:pPr>
            <a:r>
              <a:rPr lang="en"/>
              <a:t>Attacker compromises some server/service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alphaLcPeriod"/>
            </a:pPr>
            <a:r>
              <a:rPr lang="en"/>
              <a:t>Any administrators who connect using windows auth, will expose their token to the attacker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Arial"/>
              <a:buAutoNum type="alphaLcPeriod"/>
            </a:pPr>
            <a:r>
              <a:rPr lang="en"/>
              <a:t>Attacker uses token to escalate to local administrator, </a:t>
            </a:r>
            <a:r>
              <a:rPr lang="en">
                <a:solidFill>
                  <a:schemeClr val="accent1"/>
                </a:solidFill>
              </a:rPr>
              <a:t>and </a:t>
            </a:r>
            <a:r>
              <a:rPr lang="en" i="1">
                <a:solidFill>
                  <a:schemeClr val="accent1"/>
                </a:solidFill>
              </a:rPr>
              <a:t>perhaps even on other systems.</a:t>
            </a: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sp>
        <p:nvSpPr>
          <p:cNvPr id="304" name="Shape 304"/>
          <p:cNvSpPr/>
          <p:nvPr/>
        </p:nvSpPr>
        <p:spPr>
          <a:xfrm>
            <a:off y="5684525" x="176890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Exploited Process</a:t>
            </a:r>
          </a:p>
        </p:txBody>
      </p:sp>
      <p:sp>
        <p:nvSpPr>
          <p:cNvPr id="305" name="Shape 305"/>
          <p:cNvSpPr/>
          <p:nvPr/>
        </p:nvSpPr>
        <p:spPr>
          <a:xfrm>
            <a:off y="5684525" x="572395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Process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415383" x="612851"/>
            <a:ext cy="1356941" cx="115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19873" x="7152250"/>
            <a:ext cy="1347961" cx="84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y="5618825" x="6839075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09" name="Shape 309"/>
          <p:cNvSpPr/>
          <p:nvPr/>
        </p:nvSpPr>
        <p:spPr>
          <a:xfrm>
            <a:off y="5618825" x="612851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10" name="Shape 310"/>
          <p:cNvSpPr/>
          <p:nvPr/>
        </p:nvSpPr>
        <p:spPr>
          <a:xfrm>
            <a:off y="6286776" x="2903051"/>
            <a:ext cy="439799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Network Service</a:t>
            </a:r>
          </a:p>
        </p:txBody>
      </p:sp>
      <p:cxnSp>
        <p:nvCxnSpPr>
          <p:cNvPr id="311" name="Shape 311"/>
          <p:cNvCxnSpPr>
            <a:stCxn id="305" idx="2"/>
            <a:endCxn id="304" idx="6"/>
          </p:cNvCxnSpPr>
          <p:nvPr/>
        </p:nvCxnSpPr>
        <p:spPr>
          <a:xfrm rot="10800000">
            <a:off y="6228424" x="3197050"/>
            <a:ext cy="0" cx="2526900"/>
          </a:xfrm>
          <a:prstGeom prst="straightConnector1">
            <a:avLst/>
          </a:prstGeom>
          <a:noFill/>
          <a:ln w="38100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y="5892625" x="4345500"/>
            <a:ext cy="227099" cx="175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Windows Auth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>
            <a:off y="4237750" x="756824"/>
            <a:ext cy="1494599" cx="14472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14" name="Shape 314"/>
          <p:cNvSpPr/>
          <p:nvPr/>
        </p:nvSpPr>
        <p:spPr>
          <a:xfrm>
            <a:off y="3149950" x="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Remote System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7833" x="0"/>
            <a:ext cy="1356941" cx="1156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y="2271275" x="0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17" name="Shape 317"/>
          <p:cNvSpPr/>
          <p:nvPr/>
        </p:nvSpPr>
        <p:spPr>
          <a:xfrm>
            <a:off y="3454750" x="228600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Remote System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2633" x="2286000"/>
            <a:ext cy="1356941" cx="1156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y="2576075" x="2286000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20" name="Shape 320"/>
          <p:cNvSpPr/>
          <p:nvPr/>
        </p:nvSpPr>
        <p:spPr>
          <a:xfrm>
            <a:off y="4216750" x="4343400"/>
            <a:ext cy="1087799" cx="1428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Remote System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34633" x="4343400"/>
            <a:ext cy="1356941" cx="115604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y="3338075" x="4343400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cxnSp>
        <p:nvCxnSpPr>
          <p:cNvPr id="323" name="Shape 323"/>
          <p:cNvCxnSpPr>
            <a:endCxn id="317" idx="4"/>
          </p:cNvCxnSpPr>
          <p:nvPr/>
        </p:nvCxnSpPr>
        <p:spPr>
          <a:xfrm rot="10800000" flipH="1">
            <a:off y="4542550" x="2506650"/>
            <a:ext cy="1104600" cx="4935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4" name="Shape 324"/>
          <p:cNvCxnSpPr>
            <a:endCxn id="320" idx="3"/>
          </p:cNvCxnSpPr>
          <p:nvPr/>
        </p:nvCxnSpPr>
        <p:spPr>
          <a:xfrm rot="10800000" flipH="1">
            <a:off y="5145245" x="3102669"/>
            <a:ext cy="786900" cx="14498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Active Directory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For getting around easily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LSASS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For stealing passwords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Network logon services (netlogon)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For establishing hidden users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 Exploitation:</a:t>
            </a:r>
            <a:br>
              <a:rPr lang="en"/>
            </a:br>
            <a:r>
              <a:rPr lang="en"/>
              <a:t>Relevant Windows Features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Meterpreter</a:t>
            </a:r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9175" x="5126925"/>
            <a:ext cy="3556000" cx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 advanced, dynamically extensible payload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uses in-memory DLL injection stagers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extended over the network at runtime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Mixture of C / Ruby components.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Client = Ruby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Server = C</a:t>
            </a:r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Meterpreter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chemeClr val="accent1"/>
                </a:solidFill>
              </a:rPr>
              <a:t>The target executes the initial stager</a:t>
            </a:r>
            <a:r>
              <a:rPr sz="2400" lang="en"/>
              <a:t>. This is usually one of bind, reverse, findtag, passivex, etc.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chemeClr val="accent1"/>
                </a:solidFill>
              </a:rPr>
              <a:t>The stager loads the DLL prefixed with Reflective. </a:t>
            </a:r>
            <a:r>
              <a:rPr sz="2400" lang="en"/>
              <a:t>The Reflective stub handles the loading/injection of the DLL.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chemeClr val="accent1"/>
                </a:solidFill>
              </a:rPr>
              <a:t>The Metepreter core initializes, establishes a TLS/1.0 link over the socket and sends a GET. Metasploit receives this GET and configures the client.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chemeClr val="accent1"/>
                </a:solidFill>
              </a:rPr>
              <a:t>Lastly, Meterpreter loads extensions. It will always load stdapi</a:t>
            </a:r>
            <a:r>
              <a:rPr sz="2400" lang="en"/>
              <a:t> and will load priv if the module gives administrative rights. All of these extensions are loaded over TLS/1.0 using a TLV protocol.</a:t>
            </a:r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Meterpreter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Designed as a payload to be: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u="sng" lang="en"/>
              <a:t>Stealthy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resides entirely in memory (nothing on disk)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no new processes created, injected into compromised process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can migrate to other processes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Always uses encrypted communication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u="sng" lang="en"/>
              <a:t>Powerful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Feature-rich and encrypted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u="sng" lang="en"/>
              <a:t>Extensible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Features can be augmented at runtime over the network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New features can be added without rebuilding</a:t>
            </a: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Meterpreter Design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Post Exploitation:</a:t>
            </a:r>
            <a:r>
              <a:rPr lang="en"/>
              <a:t> "</a:t>
            </a:r>
            <a:r>
              <a:rPr lang="en" i="1"/>
              <a:t>Ok I hacked it, now what?</a:t>
            </a:r>
            <a:r>
              <a:rPr lang="en"/>
              <a:t>"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Is about making the most out of every successful exploitation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Common Activities / Targets: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User credentials (for password cracking)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Maintaining access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Covering tracks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Expanding attacker control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Pivoting / passing the hash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 Exploitation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y="4682217" x="854948"/>
            <a:ext cy="18854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Say the attacker manages to exploit a vulnerable service through the firewall (say port 80) </a:t>
            </a:r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From the Defender's Perspective</a:t>
            </a:r>
          </a:p>
        </p:txBody>
      </p:sp>
      <p:sp>
        <p:nvSpPr>
          <p:cNvPr id="362" name="Shape 362"/>
          <p:cNvSpPr/>
          <p:nvPr/>
        </p:nvSpPr>
        <p:spPr>
          <a:xfrm>
            <a:off y="2373750" x="1959886"/>
            <a:ext cy="1087799" cx="1688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Metasploit + </a:t>
            </a:r>
            <a:br>
              <a:rPr lang="en"/>
            </a:br>
            <a:r>
              <a:rPr lang="en"/>
              <a:t>Meterpreter</a:t>
            </a:r>
          </a:p>
        </p:txBody>
      </p:sp>
      <p:sp>
        <p:nvSpPr>
          <p:cNvPr id="363" name="Shape 363"/>
          <p:cNvSpPr/>
          <p:nvPr/>
        </p:nvSpPr>
        <p:spPr>
          <a:xfrm>
            <a:off y="2373750" x="6331136"/>
            <a:ext cy="1087799" cx="1640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Vulnerable Service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04608" x="803838"/>
            <a:ext cy="1356941" cx="115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42873" x="7576766"/>
            <a:ext cy="1347961" cx="84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y="2109098" x="7343236"/>
            <a:ext cy="406800" cx="1310099"/>
          </a:xfrm>
          <a:prstGeom prst="rect">
            <a:avLst/>
          </a:prstGeom>
          <a:solidFill>
            <a:schemeClr val="dk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67" name="Shape 367"/>
          <p:cNvSpPr/>
          <p:nvPr/>
        </p:nvSpPr>
        <p:spPr>
          <a:xfrm>
            <a:off y="1710025" x="5555775"/>
            <a:ext cy="2213475" cx="728349"/>
          </a:xfrm>
          <a:prstGeom prst="flowChartManualOperation">
            <a:avLst/>
          </a:prstGeom>
          <a:solidFill>
            <a:srgbClr val="99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I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W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  <p:sp>
        <p:nvSpPr>
          <p:cNvPr id="368" name="Shape 368"/>
          <p:cNvSpPr/>
          <p:nvPr/>
        </p:nvSpPr>
        <p:spPr>
          <a:xfrm>
            <a:off y="1960840" x="3074275"/>
            <a:ext cy="470200" cx="3963450"/>
          </a:xfrm>
          <a:custGeom>
            <a:pathLst>
              <a:path w="158538" extrusionOk="0" h="18808">
                <a:moveTo>
                  <a:pt y="18808" x="0"/>
                </a:moveTo>
                <a:cubicBezTo>
                  <a:pt y="16411" x="3027"/>
                  <a:pt y="7394" x="8198"/>
                  <a:pt y="4430" x="18162"/>
                </a:cubicBezTo>
                <a:cubicBezTo>
                  <a:pt y="1466" x="28125"/>
                  <a:pt y="1528" x="40107"/>
                  <a:pt y="1024" x="59783"/>
                </a:cubicBezTo>
                <a:cubicBezTo>
                  <a:pt y="519" x="79458"/>
                  <a:pt y="-1119" x="119754"/>
                  <a:pt y="1403" x="136214"/>
                </a:cubicBezTo>
                <a:cubicBezTo>
                  <a:pt y="3925" x="152673"/>
                  <a:pt y="13699" x="154817"/>
                  <a:pt y="16159" x="158538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69" name="Shape 369"/>
          <p:cNvSpPr txBox="1"/>
          <p:nvPr/>
        </p:nvSpPr>
        <p:spPr>
          <a:xfrm>
            <a:off y="1543565" x="1745461"/>
            <a:ext cy="283799" cx="358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1) Encoded exploit + (reverse) Meterpreter payload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(perhaps staged)</a:t>
            </a:r>
          </a:p>
        </p:txBody>
      </p:sp>
      <p:sp>
        <p:nvSpPr>
          <p:cNvPr id="370" name="Shape 370"/>
          <p:cNvSpPr/>
          <p:nvPr/>
        </p:nvSpPr>
        <p:spPr>
          <a:xfrm>
            <a:off y="3329675" x="7282636"/>
            <a:ext cy="594125" cx="771575"/>
          </a:xfrm>
          <a:custGeom>
            <a:pathLst>
              <a:path w="30863" extrusionOk="0" h="23765">
                <a:moveTo>
                  <a:pt y="0" x="16312"/>
                </a:moveTo>
                <a:cubicBezTo>
                  <a:pt y="2270" x="18708"/>
                  <a:pt y="9774" x="29996"/>
                  <a:pt y="13621" x="30690"/>
                </a:cubicBezTo>
                <a:cubicBezTo>
                  <a:pt y="17467" x="31383"/>
                  <a:pt y="21882" x="25392"/>
                  <a:pt y="23081" x="20474"/>
                </a:cubicBezTo>
                <a:cubicBezTo>
                  <a:pt y="24279" x="15555"/>
                  <a:pt y="23964" x="4204"/>
                  <a:pt y="20811" x="1177"/>
                </a:cubicBezTo>
                <a:cubicBezTo>
                  <a:pt y="17657" x="-1850"/>
                  <a:pt y="6936" x="2122"/>
                  <a:pt y="4162" x="2312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71" name="Shape 371"/>
          <p:cNvSpPr txBox="1"/>
          <p:nvPr/>
        </p:nvSpPr>
        <p:spPr>
          <a:xfrm>
            <a:off y="3897225" x="6839075"/>
            <a:ext cy="756600" cx="205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2) Vuln service is injected with the Meterpreter DLLs</a:t>
            </a:r>
          </a:p>
        </p:txBody>
      </p:sp>
      <p:sp>
        <p:nvSpPr>
          <p:cNvPr id="372" name="Shape 372"/>
          <p:cNvSpPr/>
          <p:nvPr/>
        </p:nvSpPr>
        <p:spPr>
          <a:xfrm>
            <a:off y="2904000" x="3660750"/>
            <a:ext cy="28375" cx="2695900"/>
          </a:xfrm>
          <a:custGeom>
            <a:pathLst>
              <a:path w="107836" extrusionOk="0" h="1135">
                <a:moveTo>
                  <a:pt y="1135" x="107836"/>
                </a:moveTo>
                <a:cubicBezTo>
                  <a:pt y="945" x="89863"/>
                  <a:pt y="189" x="17972"/>
                  <a:pt y="0" x="0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73" name="Shape 373"/>
          <p:cNvSpPr txBox="1"/>
          <p:nvPr/>
        </p:nvSpPr>
        <p:spPr>
          <a:xfrm>
            <a:off y="2984035" x="3746700"/>
            <a:ext cy="406800" cx="165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3) outgoing TLS/SSL connection back to attacker</a:t>
            </a:r>
          </a:p>
        </p:txBody>
      </p:sp>
      <p:sp>
        <p:nvSpPr>
          <p:cNvPr id="374" name="Shape 374"/>
          <p:cNvSpPr/>
          <p:nvPr/>
        </p:nvSpPr>
        <p:spPr>
          <a:xfrm>
            <a:off y="3339125" x="2866175"/>
            <a:ext cy="1157125" cx="3670200"/>
          </a:xfrm>
          <a:custGeom>
            <a:pathLst>
              <a:path w="146808" extrusionOk="0" h="46285">
                <a:moveTo>
                  <a:pt y="5676" x="0"/>
                </a:moveTo>
                <a:cubicBezTo>
                  <a:pt y="9270" x="2648"/>
                  <a:pt y="20558" x="6747"/>
                  <a:pt y="27243" x="15891"/>
                </a:cubicBezTo>
                <a:cubicBezTo>
                  <a:pt y="33927" x="25035"/>
                  <a:pt y="44207" x="41999"/>
                  <a:pt y="45784" x="54864"/>
                </a:cubicBezTo>
                <a:cubicBezTo>
                  <a:pt y="47360" x="67728"/>
                  <a:pt y="44333" x="77755"/>
                  <a:pt y="36703" x="93079"/>
                </a:cubicBezTo>
                <a:cubicBezTo>
                  <a:pt y="29072" x="108403"/>
                  <a:pt y="6117" x="137853"/>
                  <a:pt y="0" x="146808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75" name="Shape 375"/>
          <p:cNvSpPr txBox="1"/>
          <p:nvPr/>
        </p:nvSpPr>
        <p:spPr>
          <a:xfrm>
            <a:off y="4360750" x="2847250"/>
            <a:ext cy="331199" cx="318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4) Encrypted pwnage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y="5609375" x="2771575"/>
            <a:ext cy="614699" cx="534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Can a network-based IDS system detect any part of this?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See: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http://www.offensive-security.com/metasploit-unleashed/Meterpreter_Basics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Designed to provide similar functionality to linux shells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ls (instead of dir)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cd &amp; pwd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getuid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ipconfig (actually windows style)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ps</a:t>
            </a:r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upload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send file to victim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download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download file from victim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getsystem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will attempt a number of ways to steal &amp; use a SYSTEM token (5 or so ways)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hashdump (windows)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will dump the contents of the SAM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requires system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See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http://www.darkoperator.com/tools-and-scripts/</a:t>
            </a:r>
            <a:r>
              <a:rPr lang="en"/>
              <a:t> for dumping hashes on OSX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 of getsystem &amp; hashdump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hashdump fails without SYSTEM privileges</a:t>
            </a:r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76812" x="854948"/>
            <a:ext cy="2990850" cx="71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execute, ps, migrate demo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5375" x="854948"/>
            <a:ext cy="5829300" cx="70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webcam_list &amp; webcam_snap</a:t>
            </a:r>
          </a:p>
          <a:p>
            <a:pPr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(from http://www.offensive-security.com/metasploit-unleashed/Meterpreter_Basics)</a:t>
            </a: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80386" x="854948"/>
            <a:ext cy="4139676" cx="479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Meterpreter Features: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User interface commands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6650" x="854948"/>
            <a:ext cy="2219325" cx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certain cases, it is not necessary to crack password hashes.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They sometimes are used as-is in machine-to-machine authentication on the Domain (NTLANMAN/LANMAN)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allows attacker to quickly pivot into other systems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Metasploit: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windows/smb/psexec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Pass the hash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SSH keys (linux)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usually in ~/.ssh/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Active Directory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NTDS.DIT file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Password reuse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emails + spear-phishing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netlogon / ssh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CMS logon / web application logon</a:t>
            </a:r>
          </a:p>
        </p:txBody>
      </p:sp>
      <p:sp>
        <p:nvSpPr>
          <p:cNvPr id="427" name="Shape 42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ways to pivot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Goals: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survive reboot/BSOD/crash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survive patching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survive/avoid discovery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Windows: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Incognito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add users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autorun?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Linux: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Can add users with root shell access</a:t>
            </a:r>
          </a:p>
        </p:txBody>
      </p:sp>
      <p:sp>
        <p:nvSpPr>
          <p:cNvPr id="433" name="Shape 43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Maintaining Access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Techniques, Approaches, and Tools: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Entirely architecture/platform specific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requires familiarity with target environment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Windows, *nix, Android, OSX, etc...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Depends on the security model of target system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can differ drastically from platform to platform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 Exploitation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Leveraging the Win32 API with Meterpreter's RAILGUN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irb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command to drop into meterpreter scripting mode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can access meterpreter modules and devise custom scripts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Injecting backdoors disguised as bugs</a:t>
            </a:r>
          </a:p>
          <a:p>
            <a:pPr rtl="0" lvl="0" indent="-419100" marL="457200">
              <a:spcBef>
                <a:spcPts val="480"/>
              </a:spcBef>
              <a:buClr>
                <a:schemeClr val="lt2"/>
              </a:buClr>
              <a:buSzPct val="125000"/>
              <a:buFont typeface="Arial"/>
              <a:buChar char="●"/>
            </a:pPr>
            <a:r>
              <a:rPr sz="2400" lang="en"/>
              <a:t>Stuxnet did this</a:t>
            </a:r>
          </a:p>
          <a:p>
            <a:pPr rtl="0" lvl="0" indent="-419100" marL="457200">
              <a:spcBef>
                <a:spcPts val="480"/>
              </a:spcBef>
              <a:buClr>
                <a:schemeClr val="lt2"/>
              </a:buClr>
              <a:buSzPct val="125000"/>
              <a:buFont typeface="Arial"/>
              <a:buChar char="●"/>
            </a:pPr>
            <a:r>
              <a:rPr sz="2400" lang="en"/>
              <a:t>in existing applications</a:t>
            </a:r>
          </a:p>
          <a:p>
            <a:pPr rtl="0" lvl="0" indent="-419100" marL="457200">
              <a:spcBef>
                <a:spcPts val="480"/>
              </a:spcBef>
              <a:buClr>
                <a:schemeClr val="lt2"/>
              </a:buClr>
              <a:buSzPct val="125000"/>
              <a:buFont typeface="Arial"/>
              <a:buChar char="●"/>
            </a:pPr>
            <a:r>
              <a:rPr sz="2400" lang="en"/>
              <a:t>in the kernel?</a:t>
            </a:r>
          </a:p>
          <a:p>
            <a:pPr rtl="0" lvl="0">
              <a:spcBef>
                <a:spcPts val="48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These are just the basics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One's post-exploitation kung-fu is limited only by one's creativity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and system familiarity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Volatility to analyze post exploitation / exploits!</a:t>
            </a:r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time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Application / Software / Network security has improved over the past decade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Defense in Depth, Layers, Multi-factor auth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Applications have also grown more complex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May be able to get at your target indirectly</a:t>
            </a:r>
          </a:p>
          <a:p>
            <a:pPr rtl="0" lvl="2" indent="-381000" marL="137160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lang="en"/>
              <a:t>Exploit A, to get to B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Attackers can no longer just directly hack their target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inch by inch, incremental progress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 Exploitation (Theory)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Exploit existing system: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features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Trust relationships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Account privileges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Account access across the network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 Exploitation (Theory)</a:t>
            </a:r>
          </a:p>
        </p:txBody>
      </p:sp>
      <p:sp>
        <p:nvSpPr>
          <p:cNvPr id="93" name="Shape 93"/>
          <p:cNvSpPr/>
          <p:nvPr/>
        </p:nvSpPr>
        <p:spPr>
          <a:xfrm>
            <a:off y="3592675" x="4815475"/>
            <a:ext cy="2878500" cx="28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y="3745075" x="4967875"/>
            <a:ext cy="2521499" cx="25214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y="3897475" x="5120275"/>
            <a:ext cy="2245499" cx="22454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y="4049875" x="5272675"/>
            <a:ext cy="1969499" cx="19694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y="4202275" x="5425075"/>
            <a:ext cy="1639500" cx="1639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y="4354675" x="5577475"/>
            <a:ext cy="1201200" cx="120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99" name="Shape 99"/>
          <p:cNvSpPr/>
          <p:nvPr/>
        </p:nvSpPr>
        <p:spPr>
          <a:xfrm>
            <a:off y="3592675" x="929275"/>
            <a:ext cy="2878500" cx="28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3745075" x="1081675"/>
            <a:ext cy="2521499" cx="25214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3897475" x="1234075"/>
            <a:ext cy="2245499" cx="22454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4049875" x="1386475"/>
            <a:ext cy="1969499" cx="19694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y="4202275" x="1538875"/>
            <a:ext cy="1639500" cx="1639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y="4354675" x="1691275"/>
            <a:ext cy="1201200" cx="120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05" name="Shape 105"/>
          <p:cNvSpPr/>
          <p:nvPr/>
        </p:nvSpPr>
        <p:spPr>
          <a:xfrm>
            <a:off y="5908875" x="3462375"/>
            <a:ext cy="443675" cx="574200"/>
          </a:xfrm>
          <a:custGeom>
            <a:pathLst>
              <a:path w="22968" extrusionOk="0" h="17747">
                <a:moveTo>
                  <a:pt y="17747" x="1298"/>
                </a:moveTo>
                <a:cubicBezTo>
                  <a:pt y="16232" x="4905"/>
                  <a:pt y="11614" x="23157"/>
                  <a:pt y="8657" x="22941"/>
                </a:cubicBezTo>
                <a:cubicBezTo>
                  <a:pt y="5699" x="22724"/>
                  <a:pt y="1442" x="3823"/>
                  <a:pt y="0" x="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06" name="Shape 106"/>
          <p:cNvSpPr/>
          <p:nvPr/>
        </p:nvSpPr>
        <p:spPr>
          <a:xfrm>
            <a:off y="5558542" x="3571025"/>
            <a:ext cy="241675" cx="1482525"/>
          </a:xfrm>
          <a:custGeom>
            <a:pathLst>
              <a:path w="59301" extrusionOk="0" h="9667">
                <a:moveTo>
                  <a:pt y="9667" x="0"/>
                </a:moveTo>
                <a:cubicBezTo>
                  <a:pt y="8079" x="3390"/>
                  <a:pt y="721" x="13706"/>
                  <a:pt y="144" x="20344"/>
                </a:cubicBezTo>
                <a:cubicBezTo>
                  <a:pt y="-433" x="26981"/>
                  <a:pt y="5987" x="33330"/>
                  <a:pt y="6204" x="39823"/>
                </a:cubicBezTo>
                <a:cubicBezTo>
                  <a:pt y="6420" x="46315"/>
                  <a:pt y="2236" x="56054"/>
                  <a:pt y="1443" x="59301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07" name="Shape 107"/>
          <p:cNvSpPr/>
          <p:nvPr/>
        </p:nvSpPr>
        <p:spPr>
          <a:xfrm>
            <a:off y="4934525" x="4562876"/>
            <a:ext cy="519400" cx="642175"/>
          </a:xfrm>
          <a:custGeom>
            <a:pathLst>
              <a:path w="25687" extrusionOk="0" h="20776">
                <a:moveTo>
                  <a:pt y="20776" x="19627"/>
                </a:moveTo>
                <a:cubicBezTo>
                  <a:pt y="19621" x="16741"/>
                  <a:pt y="16520" x="5126"/>
                  <a:pt y="13851" x="2313"/>
                </a:cubicBezTo>
                <a:cubicBezTo>
                  <a:pt y="11181" x="-500"/>
                  <a:pt y="7069" x="-1149"/>
                  <a:pt y="4761" x="2746"/>
                </a:cubicBezTo>
                <a:cubicBezTo>
                  <a:pt y="2452" x="6641"/>
                  <a:pt y="793" x="21863"/>
                  <a:pt y="0" x="25687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08" name="Shape 108"/>
          <p:cNvSpPr/>
          <p:nvPr/>
        </p:nvSpPr>
        <p:spPr>
          <a:xfrm>
            <a:off y="6362925" x="2694500"/>
            <a:ext cy="584350" cx="1904550"/>
          </a:xfrm>
          <a:custGeom>
            <a:pathLst>
              <a:path w="76182" extrusionOk="0" h="23374">
                <a:moveTo>
                  <a:pt y="23374" x="76182"/>
                </a:moveTo>
                <a:cubicBezTo>
                  <a:pt y="21209" x="75099"/>
                  <a:pt y="12335" x="74955"/>
                  <a:pt y="10388" x="69689"/>
                </a:cubicBezTo>
                <a:cubicBezTo>
                  <a:pt y="8440" x="64422"/>
                  <a:pt y="11398" x="55116"/>
                  <a:pt y="11687" x="44584"/>
                </a:cubicBezTo>
                <a:cubicBezTo>
                  <a:pt y="11975" x="34051"/>
                  <a:pt y="14067" x="13923"/>
                  <a:pt y="12120" x="6493"/>
                </a:cubicBezTo>
                <a:cubicBezTo>
                  <a:pt y="10172" x="-937"/>
                  <a:pt y="2020" x="1082"/>
                  <a:pt y="0" x="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Brief Overview of Authorization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11362" x="1574800"/>
            <a:ext cy="5524500" cx="5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Whenever a user/entity makes a request to perform an action on an object, they must present </a:t>
            </a:r>
            <a:r>
              <a:rPr lang="en" i="1">
                <a:solidFill>
                  <a:schemeClr val="accent2"/>
                </a:solidFill>
              </a:rPr>
              <a:t>credentials</a:t>
            </a:r>
            <a:r>
              <a:rPr lang="en" i="1"/>
              <a:t>.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25000"/>
              <a:buFont typeface="Arial"/>
              <a:buChar char="●"/>
            </a:pPr>
            <a:r>
              <a:rPr sz="2400" lang="en"/>
              <a:t>(i.e. read a file)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25000"/>
              <a:buFont typeface="Arial"/>
              <a:buChar char="●"/>
            </a:pPr>
            <a:r>
              <a:rPr sz="2400" lang="en"/>
              <a:t>user/pass, biometrics, certificate, token, session ID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The decision (permit / deny) is made with reference to the </a:t>
            </a:r>
            <a:r>
              <a:rPr lang="en" i="1">
                <a:solidFill>
                  <a:schemeClr val="accent2"/>
                </a:solidFill>
              </a:rPr>
              <a:t>access control(s)</a:t>
            </a:r>
            <a:r>
              <a:rPr lang="en" i="1"/>
              <a:t> of the system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MAC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DAC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capabilities-models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Credentials Overview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