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4056001" x="381000"/>
            <a:ext cy="803275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4659251" x="6781800"/>
            <a:ext cy="736601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0" x="381000"/>
            <a:ext cy="39623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4659251" x="3268663"/>
            <a:ext cy="200099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4659251" x="5021262"/>
            <a:ext cy="200099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y="5449826" x="7546975"/>
            <a:ext cy="1409700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5333978" x="228600"/>
            <a:ext cy="152769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y="5334000" x="2497136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y="5334000" x="4995862"/>
            <a:ext cy="2079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y="5334000" x="7010400"/>
            <a:ext cy="2079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5875078" x="1020958"/>
            <a:ext cy="692700" cx="781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1pPr>
            <a:lvl2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2pPr>
            <a:lvl3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3pPr>
            <a:lvl4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4pPr>
            <a:lvl5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5pPr>
            <a:lvl6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6pPr>
            <a:lvl7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7pPr>
            <a:lvl8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8pPr>
            <a:lvl9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y="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y="0" x="0"/>
            <a:ext cy="2079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y="6650036" x="0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y="6650036" x="2498725"/>
            <a:ext cy="2079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y="6650036" x="4513262"/>
            <a:ext cy="2079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gif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gif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moonsols.com/windows-memory-toolkit/" Type="http://schemas.openxmlformats.org/officeDocument/2006/relationships/hyperlink" TargetMode="External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code.google.com/p/volatility/wiki/CommandReferenceMal22" Type="http://schemas.openxmlformats.org/officeDocument/2006/relationships/hyperlink" TargetMode="External" Id="rId4"/><Relationship Target="../media/image10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oyix.blogspot.com/2008/08/indroducing-volshell.html" Type="http://schemas.openxmlformats.org/officeDocument/2006/relationships/hyperlink" TargetMode="External" Id="rId3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974907" x="115510"/>
            <a:ext cy="1346199" cx="69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subTitle"/>
          </p:nvPr>
        </p:nvSpPr>
        <p:spPr>
          <a:xfrm>
            <a:off y="3704907" x="5367835"/>
            <a:ext cy="884999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FED47D"/>
                </a:solidFill>
              </a:rPr>
              <a:t>CIS 5930/4930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FED47D"/>
                </a:solidFill>
              </a:rPr>
              <a:t>Offensive Computer Security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FED47D"/>
                </a:solidFill>
              </a:rPr>
              <a:t>Spring 2014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ED47D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5550" x="1623775"/>
            <a:ext cy="3187700" cx="59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How are incidents identified?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What's suitable for just an IT ticket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What's suitable for a full fledged incident response?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False positives / False negatives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No perfect way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When do you respond?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25082" x="4824251"/>
            <a:ext cy="2442581" cx="386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02362" x="854948"/>
            <a:ext cy="1765300" cx="22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Indicator of Compromise = </a:t>
            </a:r>
            <a:r>
              <a:rPr lang="en"/>
              <a:t> is a forensic artifact or remnant of an intrusion that can be identified on a host or network.</a:t>
            </a:r>
          </a:p>
          <a:p>
            <a:pPr rtl="0" lvl="0" indent="-419100" marL="45720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i="1">
                <a:solidFill>
                  <a:schemeClr val="accent1"/>
                </a:solidFill>
              </a:rPr>
              <a:t>Used to communicate threat intelligence among defenders</a:t>
            </a:r>
          </a:p>
          <a:p>
            <a:pPr rtl="0" lvl="0" indent="-419100" marL="45720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Depends on attacker</a:t>
            </a:r>
          </a:p>
          <a:p>
            <a:pPr rtl="0" lvl="1" indent="-381000" marL="914400">
              <a:spcBef>
                <a:spcPts val="0"/>
              </a:spcBef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"/>
              <a:t>Insider threat</a:t>
            </a:r>
          </a:p>
          <a:p>
            <a:pPr rtl="0" lvl="1" indent="-381000" marL="914400">
              <a:spcBef>
                <a:spcPts val="0"/>
              </a:spcBef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"/>
              <a:t>Outside hacker</a:t>
            </a:r>
          </a:p>
          <a:p>
            <a:pPr rtl="0" lvl="2" indent="-381000" marL="1371600">
              <a:spcBef>
                <a:spcPts val="0"/>
              </a:spcBef>
              <a:buClr>
                <a:schemeClr val="accent1"/>
              </a:buClr>
              <a:buSzPct val="80000"/>
              <a:buFont typeface="Wingdings"/>
              <a:buChar char="§"/>
            </a:pPr>
            <a:r>
              <a:rPr lang="en"/>
              <a:t>or hybrid</a:t>
            </a:r>
          </a:p>
          <a:p>
            <a:pPr rtl="0" lvl="0" indent="-419100" marL="45720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Depends on attack vector</a:t>
            </a:r>
          </a:p>
          <a:p>
            <a:pPr rtl="0" lvl="1" indent="-381000" marL="914400">
              <a:spcBef>
                <a:spcPts val="0"/>
              </a:spcBef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"/>
              <a:t>over the network</a:t>
            </a:r>
          </a:p>
          <a:p>
            <a:pPr rtl="0" lvl="1" indent="-381000" marL="914400">
              <a:spcBef>
                <a:spcPts val="0"/>
              </a:spcBef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"/>
              <a:t>malicious USBs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Indicators of Compromise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83162" x="6400748"/>
            <a:ext cy="2984500" cx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>
                <a:solidFill>
                  <a:srgbClr val="6AA84F"/>
                </a:solidFill>
              </a:rPr>
              <a:t>Straightforward indicators: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Anonymous dumps your corporate emails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Your corporate secrets are on Wikileaks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Audit reveals $$$$$ is missing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Not-so-straightforward indicators: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You find out from the news</a:t>
            </a:r>
          </a:p>
          <a:p>
            <a:pPr rtl="0" lvl="1" indent="-381000" marL="91440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2400" lang="en"/>
              <a:t>Whistle blower?</a:t>
            </a:r>
          </a:p>
          <a:p>
            <a:pPr rtl="0" lvl="2" indent="-381000" marL="13716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</a:pPr>
            <a:r>
              <a:rPr sz="2400" lang="en"/>
              <a:t>legitimacy?  Imposter?</a:t>
            </a:r>
          </a:p>
          <a:p>
            <a:pPr rtl="0" lvl="1" indent="-381000" marL="91440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2400" lang="en"/>
              <a:t>Leak?</a:t>
            </a:r>
          </a:p>
          <a:p>
            <a:pPr rtl="0" lvl="2" indent="-381000" marL="13716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</a:pPr>
            <a:r>
              <a:rPr sz="2400" lang="en"/>
              <a:t>of future product plans / IP</a:t>
            </a:r>
          </a:p>
          <a:p>
            <a:pPr rtl="0" lvl="2" indent="-381000" marL="13716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</a:pPr>
            <a:r>
              <a:rPr sz="2400" lang="en"/>
              <a:t>of mergers</a:t>
            </a:r>
          </a:p>
          <a:p>
            <a:pPr rtl="0" lvl="2" indent="-381000" marL="1371600">
              <a:spcBef>
                <a:spcPts val="48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of quarterly performance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Indicators of Compromise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General Examples: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Database tables missing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Systems crashing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Strange traffic on the network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User machines abnormally slow?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IDS alerts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Indicators of Compromise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Realistic examples: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Combinations of suspicious metadata on a *victim's* system plus complex malicious code (Say a packed .dll or .exe) 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creation of suspicious registry keys + mutexes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Indicators of Compromise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The Incident Object Description Exchange Format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http://www.openioc.org/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http://www.ietf.org/rfc/rfc5070.txt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IOC standards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After identifying the vector(s), perhaps: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Fix firewall rules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add malware signature to IDS/AV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identify full extent of compromise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Response / Containment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Damage contained / stopped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Attacker's vector identified / stopped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Hopefully patched, or in the process of being secured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Incident response report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Impact of breach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details of the scope &amp; damage done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Details of breach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How you addressed the incident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with IR budget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technical steps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indicators of compromise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How it was fixed &amp; steps to take in the future</a:t>
            </a:r>
          </a:p>
          <a:p>
            <a:pPr rtl="0" lvl="3" indent="-342900" marL="1828800">
              <a:spcBef>
                <a:spcPts val="0"/>
              </a:spcBef>
              <a:buClr>
                <a:schemeClr val="lt2"/>
              </a:buClr>
              <a:buSzPct val="60000"/>
              <a:buFont typeface="Arial"/>
              <a:buChar char="●"/>
            </a:pPr>
            <a:r>
              <a:rPr lang="en">
                <a:solidFill>
                  <a:schemeClr val="accent2"/>
                </a:solidFill>
              </a:rPr>
              <a:t>more pentesting?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from a proper Incident Response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1579562" x="854948"/>
            <a:ext cy="4988100" cx="275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Company's risk: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"/>
              <a:t>should be reviewed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"/>
              <a:t>perhaps updated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27376" x="3288396"/>
            <a:ext cy="4636274" cx="581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IR toolkit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(Not comprehensive)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Refers to a security breach or attack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DoS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Data leaks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Confidential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PII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IP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Secret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Sabotage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data corruption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Malware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an Incident?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EnCase ($$$$$$$$$$$$$$$$$$$$$$$$$$)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Commercial IDS/IPS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The Sleuth Kit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Volatility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SysInternals Suite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IDA pro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 debugger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Immunity, Ollydbg, WinDbg, etc...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(Not comprehensive list)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Depending on what you can afford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framework for extracting digital artifacts from RAM samples (virtual memory dumps)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32bit / 64bit Windows XP, 2003, Vista, 7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Has two interfaces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single-command command line binary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 interactive volshell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Volatility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intermission to look at the volatility cheat sheet</a:t>
            </a:r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memory dump = binary file containing complete contents of systems memory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 use MoonSol's memory dump tools to get my memory dumps</a:t>
            </a: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http://www.moonsols.com/windows-memory-toolkit/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a memory dump for Volatility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win32dd (for 32bit)  win64dd (for 64bit) </a:t>
            </a: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moonsols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86187" x="854948"/>
            <a:ext cy="4181475" cx="5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output</a:t>
            </a: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Using moonsols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86212" x="854948"/>
            <a:ext cy="3981450" cx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Given a memory dump, we can analyze: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process list / thread list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process memory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connections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sockets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dlls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malware / backdoors in memory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 i="1">
                <a:solidFill>
                  <a:schemeClr val="accent3"/>
                </a:solidFill>
              </a:rPr>
              <a:t>which may leave zero forensic evidence on disk!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helpful volatility options </a:t>
            </a:r>
          </a:p>
          <a:p>
            <a:pPr rtl="0" lvl="0" indent="-419100" marL="45720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D9D9D9"/>
                </a:solidFill>
              </a:rPr>
              <a:t>-h for help</a:t>
            </a:r>
          </a:p>
          <a:p>
            <a:pPr lvl="0" indent="-419100" marL="45720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D9D9D9"/>
                </a:solidFill>
              </a:rPr>
              <a:t>-v for verbose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Volatility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silently fails given bad commands/options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volatility's options are mostly community-written plugins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fail in weird ways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don't always work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don't work for all versions of windows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don't work for IPv6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process memory dumps on malware/backdoors will often trigger your AV</a:t>
            </a: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Volatility nuances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time</a:t>
            </a:r>
          </a:p>
        </p:txBody>
      </p:sp>
      <p:sp>
        <p:nvSpPr>
          <p:cNvPr id="229" name="Shape 229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Volatility + Ida + yara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69150" x="3835400"/>
            <a:ext cy="1473199" cx="14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I've exploited a vulnerable windows system with a meterpreter payload.  I ran: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getsystem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execute -f calc.exe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migrate (to calc.exe)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i="1"/>
              <a:t>Then on the victim I acquired a memory dump at this moment afterwards.</a:t>
            </a:r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Scenario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Is an organized approach to addressing and remediating the aftermath of a security breach / attack.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The Goal(s):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To limit the damage of the incident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To limit the recovery time 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To limit the costs incurred by the incident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Common Challenges: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Budgets, resources, limited personnel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Bureaucracy, Share/Stakeholders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Incident Response?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malfind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1"/>
                </a:solidFill>
              </a:rPr>
              <a:t>plugin helps find hidden / injected code blocks in user mode memory.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Based off of VAD tag and page permissions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Can't detect DLL's injected into a process using CreateRemoteThead-&gt;LoadLibrary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Still helpful...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Common tactic of hackers, malware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Not a silver bullet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YMMV</a:t>
            </a: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volatility to find bad stuff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malfind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idrmodules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dlllist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impscan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site note on finding injected/hidden DLLs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of </a:t>
            </a:r>
            <a:r>
              <a:rPr u="sng" lang="en"/>
              <a:t>malfind</a:t>
            </a:r>
            <a:r>
              <a:rPr lang="en"/>
              <a:t> to detect Zeus malware family: (not demo related)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8675" x="854948"/>
            <a:ext cy="5038725" cx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y="3474350" x="7161875"/>
            <a:ext cy="507900" cx="169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From: </a:t>
            </a:r>
            <a:br>
              <a:rPr lang="en"/>
            </a:br>
            <a:r>
              <a:rPr u="sng" lang="en">
                <a:solidFill>
                  <a:schemeClr val="hlink"/>
                </a:solidFill>
                <a:hlinkClick r:id="rId4"/>
              </a:rPr>
              <a:t>https://code.google.com/p/volatility/wiki/CommandReferenceMal22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With the memory dump of the victim machine,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we're going to do: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Triage/Containment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Response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Resolution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 to the demo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6537" x="854948"/>
            <a:ext cy="7105650" cx="60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y="2204350" x="4953000"/>
            <a:ext cy="1623899" cx="3764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Results from malfind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malfind -D C:\output\directory\...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06612" x="854948"/>
            <a:ext cy="5334000" cx="95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y="6395350" x="1133925"/>
            <a:ext cy="335700" cx="273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are valid PE files...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Since when does calc.exe need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"priv_elevate_getsystem"</a:t>
            </a:r>
            <a:r>
              <a:rPr lang="en"/>
              <a:t>?</a:t>
            </a: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Investigation w/ IDA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05287" x="-66726"/>
            <a:ext cy="3762375" cx="87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y="5334000" x="5805725"/>
            <a:ext cy="834600" cx="253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>
                <a:solidFill>
                  <a:srgbClr val="FF0000"/>
                </a:solidFill>
              </a:rPr>
              <a:t>Why would calc.exe or any other process have these strings????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the .rdata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66962" x="896250"/>
            <a:ext cy="5600700" cx="6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These two strings shouldn't exist in calc.exe, or really any process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Strong IoC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2"/>
                </a:solidFill>
              </a:rPr>
              <a:t>Strong signature too!</a:t>
            </a:r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/>
              <a:t>Indicator of Compromise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95862" x="854948"/>
            <a:ext cy="3048000" cx="5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Given these strings, it is possible to write a signature to detect this</a:t>
            </a:r>
          </a:p>
          <a:p>
            <a:pPr rtl="0" lvl="0" indent="-3429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1800" lang="en"/>
              <a:t>on Host-based-IDS</a:t>
            </a:r>
          </a:p>
          <a:p>
            <a:pPr rtl="0" lvl="0" indent="-3429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1800" lang="en"/>
              <a:t>on AV</a:t>
            </a:r>
          </a:p>
          <a:p>
            <a:pPr rtl="0" lvl="0" indent="-3429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1800" lang="en"/>
              <a:t>with custom RAT (perhaps)</a:t>
            </a:r>
          </a:p>
          <a:p>
            <a:pPr rtl="0" lvl="0">
              <a:spcBef>
                <a:spcPts val="0"/>
              </a:spcBef>
              <a:buNone/>
            </a:pPr>
            <a:r>
              <a:rPr u="sng" b="1" sz="1800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Here's a Yara rule to detect meterpreter in memory: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rule MeterpreterDetected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strings: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$a = "priv_elevate_getsystem"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$b = "priv_passwd_get_sam_hashes"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condition: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$a and $b</a:t>
            </a:r>
          </a:p>
          <a:p>
            <a:pPr lvl="0" indent="0" mar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Containment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 i="1">
                <a:solidFill>
                  <a:schemeClr val="accent1"/>
                </a:solidFill>
              </a:rPr>
              <a:t>The following roles must be part of an effective IR team: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 i="1">
              <a:solidFill>
                <a:schemeClr val="accent1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chemeClr val="accent1"/>
                </a:solidFill>
              </a:rPr>
              <a:t>Incident Coordinator</a:t>
            </a:r>
          </a:p>
          <a:p>
            <a:pPr rtl="0" lvl="1" indent="-342900" marL="91440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1800" lang="en"/>
              <a:t>Keep track of everything, address expectations, understands bureaucracy, understands laws/regs</a:t>
            </a:r>
          </a:p>
          <a:p>
            <a:pPr rtl="0" lvl="0" indent="-3429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chemeClr val="accent1"/>
                </a:solidFill>
              </a:rPr>
              <a:t>Incident Manager</a:t>
            </a:r>
          </a:p>
          <a:p>
            <a:pPr rtl="0" lvl="1" indent="-342900" marL="91440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1800" lang="en"/>
              <a:t>someone with strong social skills, knows bosses, SME's</a:t>
            </a:r>
          </a:p>
          <a:p>
            <a:pPr rtl="0" lvl="0" indent="-3429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chemeClr val="accent1"/>
                </a:solidFill>
              </a:rPr>
              <a:t>Incident Responders</a:t>
            </a:r>
          </a:p>
          <a:p>
            <a:pPr rtl="0" lvl="1" indent="-342900" marL="91440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1800" lang="en"/>
              <a:t>capable, well-informed, and technically skilled</a:t>
            </a:r>
          </a:p>
          <a:p>
            <a:pPr rtl="0" lvl="0" indent="-3429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chemeClr val="accent1"/>
                </a:solidFill>
              </a:rPr>
              <a:t>Subject Matter Experts (SME's)</a:t>
            </a:r>
          </a:p>
          <a:p>
            <a:pPr rtl="0" lvl="1" indent="-342900" marL="91440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1800" lang="en"/>
              <a:t>perhaps consultants (usually IR team budgets cannot afford SME's as full time)</a:t>
            </a:r>
          </a:p>
          <a:p>
            <a:pPr rtl="0" lvl="0" indent="-3429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chemeClr val="accent1"/>
                </a:solidFill>
              </a:rPr>
              <a:t>Zeus (Ultimate Authority)</a:t>
            </a:r>
          </a:p>
          <a:p>
            <a:pPr rtl="0" lvl="1" indent="-342900" marL="91440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1800" lang="en"/>
              <a:t>You need someone who can move the bureaucratic mountains and oceans - may be an executive / stakeholder</a:t>
            </a:r>
          </a:p>
          <a:p>
            <a:pPr lvl="2" indent="-342900" marL="1371600">
              <a:spcBef>
                <a:spcPts val="0"/>
              </a:spcBef>
              <a:buClr>
                <a:schemeClr val="lt2"/>
              </a:buClr>
              <a:buSzPct val="100000"/>
              <a:buFont typeface="Wingdings"/>
              <a:buChar char="§"/>
            </a:pPr>
            <a:r>
              <a:rPr sz="1800" lang="en" i="1">
                <a:solidFill>
                  <a:schemeClr val="accent5"/>
                </a:solidFill>
              </a:rPr>
              <a:t>"Why you ask?  Because we just got hacked, do what I say, or else"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Incident Responder Roles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2034762" x="5861582"/>
            <a:ext cy="2054699" cx="297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Balance between responsibility and authority is key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First test the signature to see how many false positives occur - Building a whitelist to exclude processes may be necessary.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rule MeterpreterDetected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strings: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$a = "priv_elevate_getsystem"</a:t>
            </a:r>
          </a:p>
          <a:p>
            <a:pPr rtl="0" lvl="0" indent="45720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$b = "priv_passwd_get_sam_hashes"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condition: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$a and $b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Containment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rule MeterpreterDetected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strings: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$a = "priv_elevate_getsystem"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$b = "priv_passwd_get_sam_hashes"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$whitelist1 = "smss.exe"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condition: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($a and $b) and not $whitelist1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If all is good, establish a whitelist, then update HIDS systems with this Yara rule, with the action to kill any matching process.  </a:t>
            </a:r>
          </a:p>
          <a:p>
            <a:pPr rtl="0" lvl="0" indent="-29845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●"/>
            </a:pPr>
            <a:r>
              <a:rPr sz="1800" lang="en" i="1">
                <a:solidFill>
                  <a:schemeClr val="accent2"/>
                </a:solidFill>
              </a:rPr>
              <a:t>All open meterpreter sessions will be killed (hopefully)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Containment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"priv_elevate_getsystem" and "priv_passwd_get_sam_hashes"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are part of the meterpreter standard api dll - which is loaded every time by default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does not indicate that the attacker has compromised a SYSTEM token</a:t>
            </a: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side note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Strings for signatures can be text and/or hexadecimal.  Also wildcards..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	$hex_string = { A2 34 ?? C8 A? FF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Alternate rules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VirusTotal Intelligence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jsunpack-n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FireEye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We Watch Your Website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ClamAV (with a yara extension)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Volatility</a:t>
            </a:r>
            <a:r>
              <a:rPr lang="en"/>
              <a:t>!!!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u="sng" b="1" lang="en">
                <a:solidFill>
                  <a:schemeClr val="accent1"/>
                </a:solidFill>
              </a:rPr>
              <a:t>yarascan :D</a:t>
            </a:r>
          </a:p>
        </p:txBody>
      </p:sp>
      <p:sp>
        <p:nvSpPr>
          <p:cNvPr id="336" name="Shape 33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uses Yara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y="4969325" x="53195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But only two of these are a  HIDS / AV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Further investigation is needed to determine how the attack happened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We can use </a:t>
            </a:r>
            <a:r>
              <a:rPr lang="en" i="1">
                <a:solidFill>
                  <a:schemeClr val="accent2"/>
                </a:solidFill>
              </a:rPr>
              <a:t>yarascan </a:t>
            </a:r>
            <a:r>
              <a:rPr lang="en"/>
              <a:t>to automate the detection of the attackers in any other memory dumps, with our yara rule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(not going to demo this... just a fun fact)</a:t>
            </a:r>
          </a:p>
        </p:txBody>
      </p:sp>
      <p:sp>
        <p:nvSpPr>
          <p:cNvPr id="343" name="Shape 34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 want to: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/>
              <a:t>Identify where the attacker is coming from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/>
              <a:t>Identify whether the attacker compromised the SYSTEM token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if so, then there's a higher chance of a rootkit</a:t>
            </a:r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apihooks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9562" x="854948"/>
            <a:ext cy="5362575" cx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apihooks...</a:t>
            </a: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9562" x="892625"/>
            <a:ext cy="5676900" cx="65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apihooks....</a:t>
            </a: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9562" x="854948"/>
            <a:ext cy="5562600" cx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Clear leadership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clear division of responsibilities &amp; authorities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Established plan &amp; processes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keep morale up, always learning from mistakes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Address stakeholder's expectations, and keep them informed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Incident responders who ask good questions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Plan is not public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Keys to efficient incident response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90575" x="7010348"/>
            <a:ext cy="1676400" cx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We've detected API hooks present in: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svchost.exe (SYSTEM process)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Foxit Reader.exe (user process)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wuauclt.exe (user process)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windows autoupdate client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could these indicators mean?</a:t>
            </a:r>
          </a:p>
        </p:txBody>
      </p:sp>
      <p:sp>
        <p:nvSpPr>
          <p:cNvPr id="376" name="Shape 37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connscan </a:t>
            </a:r>
            <a:r>
              <a:rPr lang="en"/>
              <a:t>can be very slow, but we see 4 connections open, among two IP addrs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192.168.1.10 - 192.168.1.1 (gateway)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192.168.1.10 - 192.168.1.161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Normally have to sift through lots of connections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Analyzing the open connections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9562" x="854948"/>
            <a:ext cy="1143000" cx="56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 used Volatility to find:</a:t>
            </a:r>
          </a:p>
          <a:p>
            <a:pPr rtl="0" lvl="0" indent="-381000" marL="45720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accent2"/>
                </a:solidFill>
              </a:rPr>
              <a:t>The backdoor</a:t>
            </a:r>
          </a:p>
          <a:p>
            <a:pPr rtl="0" lvl="0" indent="-381000" marL="45720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accent2"/>
                </a:solidFill>
              </a:rPr>
              <a:t>The compromised process</a:t>
            </a:r>
          </a:p>
          <a:p>
            <a:pPr rtl="0" lvl="0" indent="-381000" marL="45720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accent2"/>
                </a:solidFill>
              </a:rPr>
              <a:t>The attacker's IP</a:t>
            </a:r>
          </a:p>
          <a:p>
            <a:pPr rtl="0" lvl="0" indent="-381000" marL="45720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accent2"/>
                </a:solidFill>
              </a:rPr>
              <a:t>An indicator that the attack vector was a Foxit Reader.exe exploit</a:t>
            </a:r>
          </a:p>
          <a:p>
            <a:pPr rtl="0" lvl="0" indent="-381000" marL="45720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accent2"/>
                </a:solidFill>
              </a:rPr>
              <a:t>and an indicator that the attacker compromised a SYSTEM token</a:t>
            </a:r>
          </a:p>
          <a:p>
            <a:pPr rtl="0" lvl="1" indent="-381000" marL="914400">
              <a:spcBef>
                <a:spcPts val="0"/>
              </a:spcBef>
              <a:buClr>
                <a:schemeClr val="accen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accent2"/>
                </a:solidFill>
              </a:rPr>
              <a:t>API hooks in SYSTEM process svchost.exe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 i="1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i="1"/>
              <a:t>In many scenarios attackers will leave zero disk forensic evidence --- and the only evidence will be in volatile memory...</a:t>
            </a:r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is a interactive (but limited) shell in the volatility framework given a memory dump.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66666"/>
              <a:buFont typeface="Arial"/>
              <a:buChar char="●"/>
            </a:pPr>
            <a:r>
              <a:rPr sz="1800" lang="en"/>
              <a:t>Built on top of Python interpreter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133333"/>
              <a:buFont typeface="Courier New"/>
              <a:buChar char="o"/>
            </a:pPr>
            <a:r>
              <a:rPr sz="1800" lang="en"/>
              <a:t>can leverage everything in Python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&gt;volatility-2.1.standalone.exe -f be2.vmem  --profile=WinXPSP2x86 </a:t>
            </a:r>
            <a:r>
              <a:rPr u="sng" sz="1800" lang="en">
                <a:solidFill>
                  <a:schemeClr val="accent1"/>
                </a:solidFill>
              </a:rPr>
              <a:t>volshell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or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$ python volatility </a:t>
            </a:r>
            <a:r>
              <a:rPr sz="1800" lang="en">
                <a:solidFill>
                  <a:schemeClr val="accent1"/>
                </a:solidFill>
              </a:rPr>
              <a:t>volshell </a:t>
            </a:r>
            <a:r>
              <a:rPr sz="1800" lang="en"/>
              <a:t>-f xp-laptop-2005-07-04-1430.img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For help: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hh()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http://moyix.blogspot.com/2008/08/indroducing-volshell.html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Volshell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\x00</a:t>
            </a:r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73662" x="2910298"/>
            <a:ext cy="2794000" cx="3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Bosses / Stakeholders will be impatient.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Not understand the situation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Can make things worse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Can slow things down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Proper incident response != profit to them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Dealing with stakeholder's effectively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22962" x="6642048"/>
            <a:ext cy="2044700" cx="20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119862" x="4559248"/>
            <a:ext cy="1447800" cx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Record keeping is key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b="1" lang="en">
                <a:solidFill>
                  <a:srgbClr val="FF0000"/>
                </a:solidFill>
              </a:rPr>
              <a:t>NOT STORED ON EXTERNAL SYSTEMS </a:t>
            </a:r>
            <a:r>
              <a:rPr lang="en"/>
              <a:t>GOOGLE DOCS or public documents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Usually attackers are targeting PII, or stuff that shouldn't be anywhere OUTSIDE of your networks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Need-to-know basis, Sensitive information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Record the mistakes the team made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not to be used against the team, but to learn from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mistakes are common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Lots of 4am decisions + coffee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25000"/>
              <a:buFont typeface="Arial"/>
              <a:buChar char="●"/>
            </a:pPr>
            <a:r>
              <a:rPr u="sng" b="1" sz="2400" lang="en"/>
              <a:t>Usually law enforcement gets involved + chain of custody on evidence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Nuances of Incident Response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startAt="0" type="arabicPeriod"/>
            </a:pPr>
            <a:r>
              <a:rPr lang="en">
                <a:solidFill>
                  <a:schemeClr val="accent3"/>
                </a:solidFill>
              </a:rPr>
              <a:t>Preparation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Establishing a IR plan / team (very complicated)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startAt="0" type="arabicPeriod"/>
            </a:pPr>
            <a:r>
              <a:rPr lang="en">
                <a:solidFill>
                  <a:schemeClr val="accent1"/>
                </a:solidFill>
              </a:rPr>
              <a:t>Triage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Identify the mortally wounded systems, focus on the ones you can save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startAt="0" type="arabicPeriod"/>
            </a:pPr>
            <a:r>
              <a:rPr lang="en">
                <a:solidFill>
                  <a:schemeClr val="accent1"/>
                </a:solidFill>
              </a:rPr>
              <a:t>Containment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Scramble to understand the problem, communicate (quickly) what is known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accent3"/>
                </a:solidFill>
              </a:rPr>
              <a:t>Goal is to get to a point where the incident is no longer a direct threat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romanLcPeriod"/>
            </a:pPr>
            <a:r>
              <a:rPr lang="en"/>
              <a:t>limit the scope of the incident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romanLcPeriod"/>
            </a:pPr>
            <a:r>
              <a:rPr lang="en"/>
              <a:t>stop the bleeding / infection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Communicate to stakeholders possible root causes (ASAP)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Incident Response Phases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startAt="3" type="arabicPeriod"/>
            </a:pPr>
            <a:r>
              <a:rPr lang="en">
                <a:solidFill>
                  <a:schemeClr val="accent1"/>
                </a:solidFill>
              </a:rPr>
              <a:t>Response</a:t>
            </a:r>
          </a:p>
          <a:p>
            <a:pPr rtl="0" lvl="1" indent="-381000" marL="914400">
              <a:spcBef>
                <a:spcPts val="48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Fix the problems (easier said than done)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startAt="3" type="arabicPeriod"/>
            </a:pPr>
            <a:r>
              <a:rPr lang="en">
                <a:solidFill>
                  <a:schemeClr val="accent1"/>
                </a:solidFill>
              </a:rPr>
              <a:t>Resolution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root cause analysis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romanLcPeriod"/>
            </a:pPr>
            <a:r>
              <a:rPr lang="en"/>
              <a:t>root cause may be deep-seeded in organization, may be political &amp; beyond scope of IR team 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accent2"/>
                </a:solidFill>
              </a:rPr>
              <a:t>IR report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u="sng" b="1" lang="en">
                <a:solidFill>
                  <a:schemeClr val="accent4"/>
                </a:solidFill>
              </a:rPr>
              <a:t>Aftermath: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romanLcPeriod"/>
            </a:pPr>
            <a:r>
              <a:rPr lang="en">
                <a:solidFill>
                  <a:schemeClr val="accent4"/>
                </a:solidFill>
              </a:rPr>
              <a:t>Someone may get fired, goto jail, or get demoted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romanLcPeriod"/>
            </a:pPr>
            <a:r>
              <a:rPr lang="en">
                <a:solidFill>
                  <a:schemeClr val="accent4"/>
                </a:solidFill>
              </a:rPr>
              <a:t>Usually few details are disclosed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Incident Response Phases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