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9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6.xml" Type="http://schemas.openxmlformats.org/officeDocument/2006/relationships/slide" Id="rId12"/><Relationship Target="slides/slide7.xml" Type="http://schemas.openxmlformats.org/officeDocument/2006/relationships/slide" Id="rId13"/><Relationship Target="slides/slide4.xml" Type="http://schemas.openxmlformats.org/officeDocument/2006/relationships/slide" Id="rId10"/><Relationship Target="slides/slide5.xml" Type="http://schemas.openxmlformats.org/officeDocument/2006/relationships/slide" Id="rId11"/><Relationship Target="slides/slide23.xml" Type="http://schemas.openxmlformats.org/officeDocument/2006/relationships/slide" Id="rId29"/><Relationship Target="slides/slide20.xml" Type="http://schemas.openxmlformats.org/officeDocument/2006/relationships/slide" Id="rId26"/><Relationship Target="slides/slide19.xml" Type="http://schemas.openxmlformats.org/officeDocument/2006/relationships/slide" Id="rId25"/><Relationship Target="slides/slide22.xml" Type="http://schemas.openxmlformats.org/officeDocument/2006/relationships/slide" Id="rId28"/><Relationship Target="slides/slide21.xml" Type="http://schemas.openxmlformats.org/officeDocument/2006/relationships/slide" Id="rId27"/><Relationship Target="presProps.xml" Type="http://schemas.openxmlformats.org/officeDocument/2006/relationships/presProps" Id="rId2"/><Relationship Target="slides/slide15.xml" Type="http://schemas.openxmlformats.org/officeDocument/2006/relationships/slide" Id="rId21"/><Relationship Target="theme/theme3.xml" Type="http://schemas.openxmlformats.org/officeDocument/2006/relationships/theme" Id="rId1"/><Relationship Target="slides/slide16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7.xml" Type="http://schemas.openxmlformats.org/officeDocument/2006/relationships/slide" Id="rId23"/><Relationship Target="tableStyles.xml" Type="http://schemas.openxmlformats.org/officeDocument/2006/relationships/tableStyles" Id="rId3"/><Relationship Target="slides/slide18.xml" Type="http://schemas.openxmlformats.org/officeDocument/2006/relationships/slide" Id="rId24"/><Relationship Target="slides/slide14.xml" Type="http://schemas.openxmlformats.org/officeDocument/2006/relationships/slide" Id="rId20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1" name="Shape 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y="685800" x="381175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4" name="Shape 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3093234" x="0"/>
            <a:ext cy="7124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/>
        </p:nvSpPr>
        <p:spPr>
          <a:xfrm>
            <a:off y="0" x="0"/>
            <a:ext cy="11495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1pPr>
            <a:lvl2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4pPr>
            <a:lvl5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7pPr>
            <a:lvl8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Shape 52"/>
          <p:cNvSpPr/>
          <p:nvPr/>
        </p:nvSpPr>
        <p:spPr>
          <a:xfrm>
            <a:off y="0" x="4274"/>
            <a:ext cy="44063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3" name="Shape 53"/>
          <p:cNvCxnSpPr/>
          <p:nvPr/>
        </p:nvCxnSpPr>
        <p:spPr>
          <a:xfrm>
            <a:off y="4384371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4406309" x="0"/>
            <a:ext cy="519599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/>
        </p:nvSpPr>
        <p:spPr>
          <a:xfrm>
            <a:off y="0" x="0"/>
            <a:ext cy="3518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y="3496604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3" name="Shape 33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/>
        </p:nvSpPr>
        <p:spPr>
          <a:xfrm>
            <a:off y="0" x="0"/>
            <a:ext cy="11495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 sz="3600"/>
            </a:lvl1pPr>
            <a:lvl2pPr rtl="0">
              <a:spcBef>
                <a:spcPts val="0"/>
              </a:spcBef>
              <a:defRPr sz="3600"/>
            </a:lvl2pPr>
            <a:lvl3pPr rtl="0">
              <a:spcBef>
                <a:spcPts val="0"/>
              </a:spcBef>
              <a:defRPr sz="3600"/>
            </a:lvl3pPr>
            <a:lvl4pPr rtl="0">
              <a:spcBef>
                <a:spcPts val="0"/>
              </a:spcBef>
              <a:defRPr sz="3600"/>
            </a:lvl4pPr>
            <a:lvl5pPr rtl="0">
              <a:spcBef>
                <a:spcPts val="0"/>
              </a:spcBef>
              <a:defRPr sz="3600"/>
            </a:lvl5pPr>
            <a:lvl6pPr rtl="0">
              <a:spcBef>
                <a:spcPts val="0"/>
              </a:spcBef>
              <a:defRPr sz="3600"/>
            </a:lvl6pPr>
            <a:lvl7pPr rtl="0">
              <a:spcBef>
                <a:spcPts val="0"/>
              </a:spcBef>
              <a:defRPr sz="3600"/>
            </a:lvl7pPr>
            <a:lvl8pPr rtl="0">
              <a:spcBef>
                <a:spcPts val="0"/>
              </a:spcBef>
              <a:defRPr sz="3600"/>
            </a:lvl8pPr>
            <a:lvl9pPr rtl="0">
              <a:spcBef>
                <a:spcPts val="0"/>
              </a:spcBef>
              <a:defRPr sz="36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/>
        </p:nvSpPr>
        <p:spPr>
          <a:xfrm>
            <a:off y="0" x="0"/>
            <a:ext cy="11495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43" name="Shape 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_rels/slideMaster2.xml.rels><?xml version="1.0" encoding="UTF-8" standalone="yes"?><Relationships xmlns="http://schemas.openxmlformats.org/package/2006/relationships"><Relationship Target="../slideLayouts/slideLayout8.xml" Type="http://schemas.openxmlformats.org/officeDocument/2006/relationships/slideLayout" Id="rId2"/><Relationship Target="../slideLayouts/slideLayout7.xml" Type="http://schemas.openxmlformats.org/officeDocument/2006/relationships/slideLayout" Id="rId1"/><Relationship Target="../slideLayouts/slideLayout10.xml" Type="http://schemas.openxmlformats.org/officeDocument/2006/relationships/slideLayout" Id="rId4"/><Relationship Target="../slideLayouts/slideLayout9.xml" Type="http://schemas.openxmlformats.org/officeDocument/2006/relationships/slideLayout" Id="rId3"/><Relationship Target="../slideLayouts/slideLayout12.xml" Type="http://schemas.openxmlformats.org/officeDocument/2006/relationships/slideLayout" Id="rId6"/><Relationship Target="../slideLayouts/slideLayout11.xml" Type="http://schemas.openxmlformats.org/officeDocument/2006/relationships/slideLayout" Id="rId5"/><Relationship Target="../theme/theme4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arstechnica.com/security/2014/03/critical-crypto-bug-leaves-linux-hundreds-of-apps-open-to-eavesdropping/" Type="http://schemas.openxmlformats.org/officeDocument/2006/relationships/hyperlink" TargetMode="External" Id="rId4"/><Relationship Target="https://www.imperialviolet.org/2014/02/22/applebug.html" Type="http://schemas.openxmlformats.org/officeDocument/2006/relationships/hyperlink" TargetMode="External" Id="rId3"/><Relationship Target="../media/image04.jpg" Type="http://schemas.openxmlformats.org/officeDocument/2006/relationships/image" Id="rId6"/><Relationship Target="http://heartbleed.com/" Type="http://schemas.openxmlformats.org/officeDocument/2006/relationships/hyperlink" TargetMode="External" Id="rId5"/><Relationship Target="../media/image03.png" Type="http://schemas.openxmlformats.org/officeDocument/2006/relationships/image" Id="rId7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mashable.com/2014/04/09/heartbleed-bug-websites-affected/" Type="http://schemas.openxmlformats.org/officeDocument/2006/relationships/hyperlink" TargetMode="External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xkcd.com/1354/" Type="http://schemas.openxmlformats.org/officeDocument/2006/relationships/hyperlink" TargetMode="External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computerworld.com/s/article/9247650/Akamai_admits_issuing_faulty_OpenSSL_patch_reissues_keys" Type="http://schemas.openxmlformats.org/officeDocument/2006/relationships/hyperlink" TargetMode="External" Id="rId4"/><Relationship Target="http://en.wikipedia.org/wiki/Akamai_Technologies" Type="http://schemas.openxmlformats.org/officeDocument/2006/relationships/hyperlink" TargetMode="External" Id="rId3"/><Relationship Target="../media/image02.jpg" Type="http://schemas.openxmlformats.org/officeDocument/2006/relationships/image" Id="rId5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4"/><Relationship Target="https://blogs.mcafee.com/mcafee-labs/digitally-signed-malware-just-what-can-you-trust-now" Type="http://schemas.openxmlformats.org/officeDocument/2006/relationships/hyperlink" TargetMode="External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gif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6.jp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http://phrack.org/issues/67/13.html#article" Type="http://schemas.openxmlformats.org/officeDocument/2006/relationships/hyperlink" TargetMode="External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Revisiting Topics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/>
              <a:t>CIS 4930 / 5930.  Offensive Computer Security.  Spring 2014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What you should know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void foo(...)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{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 i="1"/>
              <a:t>// you only control upper half of an address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partial_arbitrary_byte()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How to exploit this: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400" lang="en"/>
              <a:t>with stack cookies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400" lang="en"/>
              <a:t>+ DEP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400" lang="en"/>
              <a:t>+ ASLR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 i="1"/>
              <a:t>Require another bug/weakness?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400" lang="en"/>
              <a:t>Then think about other mitigations: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LcPeriod"/>
            </a:pPr>
            <a:r>
              <a:rPr sz="1800" lang="en"/>
              <a:t>CFI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LcPeriod"/>
            </a:pPr>
            <a:r>
              <a:rPr sz="1800" lang="en"/>
              <a:t>EMET suite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What you should know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void foo(...)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{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 i="1"/>
              <a:t>// you only control upper half of an address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use_after_free()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How to exploit this: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400" lang="en"/>
              <a:t>with stack cookies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400" lang="en"/>
              <a:t>+ DEP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400" lang="en"/>
              <a:t>+ ASLR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 i="1"/>
              <a:t>Require another bug/weakness?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400" lang="en"/>
              <a:t>Then think about other mitigations: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LcPeriod"/>
            </a:pPr>
            <a:r>
              <a:rPr sz="1800" lang="en"/>
              <a:t>CFI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LcPeriod"/>
            </a:pPr>
            <a:r>
              <a:rPr sz="1800" lang="en"/>
              <a:t>EMET suite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What you should know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void foo(...)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{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 i="1"/>
              <a:t>// you only control upper half of an address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use_of_uninitialized_variables()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How to exploit this: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400" lang="en"/>
              <a:t>with stack cookies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400" lang="en"/>
              <a:t>+ DEP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400" lang="en"/>
              <a:t>+ ASLR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 i="1"/>
              <a:t>Require another bug/weakness?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400" lang="en"/>
              <a:t>Then think about other mitigations: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LcPeriod"/>
            </a:pPr>
            <a:r>
              <a:rPr sz="1800" lang="en"/>
              <a:t>CFI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LcPeriod"/>
            </a:pPr>
            <a:r>
              <a:rPr sz="1800" lang="en"/>
              <a:t>EMET suite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What you should know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void foo(...)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{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 i="1"/>
              <a:t>// you only control upper half of an address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format_string_bugs()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How to exploit this: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400" lang="en"/>
              <a:t>with stack cookies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400" lang="en"/>
              <a:t>+ DEP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400" lang="en"/>
              <a:t>+ ASLR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 i="1"/>
              <a:t>Require another bug/weakness?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400" lang="en"/>
              <a:t>Then think about other mitigations: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LcPeriod"/>
            </a:pPr>
            <a:r>
              <a:rPr sz="1800" lang="en"/>
              <a:t>CFI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LcPeriod"/>
            </a:pPr>
            <a:r>
              <a:rPr sz="1800" lang="en"/>
              <a:t>EMET suite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Going Further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Now imagine each of these: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Local priv esc, inside sandbox, against AV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What beats Signature based AV?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Remote exploitation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Through firewall?  Through WAF?</a:t>
            </a:r>
          </a:p>
          <a:p>
            <a:pPr rtl="0" lvl="2" indent="-381000" marL="137160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How does having to work with encoding affect exploitability for each? </a:t>
            </a:r>
          </a:p>
          <a:p>
            <a:pPr rtl="0" lvl="3" indent="-342900" marL="1828800">
              <a:spcBef>
                <a:spcPts val="0"/>
              </a:spcBef>
              <a:buClr>
                <a:schemeClr val="dk2"/>
              </a:buClr>
              <a:buSzPct val="60000"/>
              <a:buFont typeface="Arial"/>
              <a:buChar char="●"/>
            </a:pPr>
            <a:r>
              <a:rPr lang="en"/>
              <a:t>Does it actually affect exploitability?</a:t>
            </a:r>
          </a:p>
          <a:p>
            <a:pPr lvl="3" indent="-342900" marL="1828800">
              <a:spcBef>
                <a:spcPts val="0"/>
              </a:spcBef>
              <a:buClr>
                <a:schemeClr val="dk2"/>
              </a:buClr>
              <a:buSzPct val="60000"/>
              <a:buFont typeface="Arial"/>
              <a:buChar char="●"/>
            </a:pPr>
            <a:r>
              <a:rPr lang="en"/>
              <a:t>or just the payload execution/delivery???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SSL Bugs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1460500" x="457200"/>
            <a:ext cy="3465299" cx="5100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https://www.imperialviolet.org/2014/02/22/applebug.html</a:t>
            </a:r>
            <a:r>
              <a:rPr lang="en"/>
              <a:t> </a:t>
            </a:r>
            <a:br>
              <a:rPr lang="en"/>
            </a:br>
          </a:p>
          <a:p>
            <a:pPr rtl="0" lvl="0">
              <a:spcBef>
                <a:spcPts val="0"/>
              </a:spcBef>
              <a:buNone/>
            </a:pPr>
            <a:r>
              <a:rPr u="sng" sz="1800" lang="en">
                <a:solidFill>
                  <a:schemeClr val="hlink"/>
                </a:solidFill>
                <a:hlinkClick r:id="rId4"/>
              </a:rPr>
              <a:t>http://arstechnica.com/security/2014/03/critical-crypto-bug-leaves-linux-hundreds-of-apps-open-to-eavesdropping/</a:t>
            </a:r>
            <a:r>
              <a:rPr sz="1800" lang="en"/>
              <a:t> </a:t>
            </a:r>
          </a:p>
          <a:p>
            <a:pPr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5"/>
              </a:rPr>
              <a:t>http://heartbleed.com/</a:t>
            </a:r>
            <a:r>
              <a:rPr lang="en"/>
              <a:t> 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1460500" x="5476875"/>
            <a:ext cy="552450" cx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2012950" x="6281759"/>
            <a:ext cy="2912849" cx="240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Big?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http://mashable.com/2014/04/09/heartbleed-bug-websites-affected/</a:t>
            </a: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Heartbleed Works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http://xkcd.com/1354/</a:t>
            </a: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Akamai hit by Heartbleed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sz="2400" lang="en">
                <a:solidFill>
                  <a:schemeClr val="hlink"/>
                </a:solidFill>
                <a:hlinkClick r:id="rId3"/>
              </a:rPr>
              <a:t>http://en.wikipedia.org/wiki/Akamai_Technologies</a:t>
            </a:r>
            <a:r>
              <a:rPr sz="2400" lang="en"/>
              <a:t>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Had a custom patch for heartbleed; still vulnerable:</a:t>
            </a:r>
          </a:p>
          <a:p>
            <a:pPr rtl="0" lvl="0">
              <a:spcBef>
                <a:spcPts val="0"/>
              </a:spcBef>
              <a:buNone/>
            </a:pPr>
            <a:r>
              <a:rPr u="sng" sz="2400" lang="en">
                <a:solidFill>
                  <a:schemeClr val="hlink"/>
                </a:solidFill>
                <a:hlinkClick r:id="rId4"/>
              </a:rPr>
              <a:t>http://www.computerworld.com/s/article/9247650/Akamai_admits_issuing_faulty_OpenSSL_patch_reissues_keys</a:t>
            </a:r>
            <a:r>
              <a:rPr sz="2400" lang="en"/>
              <a:t> 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Attacked.  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Impact: over 30% of all internet traffic exposed.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460500" x="7254350"/>
            <a:ext cy="669525" cx="14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Digitally Signed Malware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over 1.5 digitally signed </a:t>
            </a:r>
            <a:r>
              <a:rPr u="sng" lang="en"/>
              <a:t>NEW</a:t>
            </a:r>
            <a:r>
              <a:rPr lang="en"/>
              <a:t> malware in 2013:</a:t>
            </a:r>
          </a:p>
          <a:p>
            <a:pPr>
              <a:spcBef>
                <a:spcPts val="0"/>
              </a:spcBef>
              <a:buNone/>
            </a:pPr>
            <a:r>
              <a:rPr u="sng" sz="1800" lang="en">
                <a:solidFill>
                  <a:schemeClr val="hlink"/>
                </a:solidFill>
                <a:hlinkClick r:id="rId3"/>
              </a:rPr>
              <a:t>https://blogs.mcafee.com/mcafee-labs/digitally-signed-malware-just-what-can-you-trust-now</a:t>
            </a:r>
            <a:r>
              <a:rPr sz="1800" lang="en"/>
              <a:t> 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436275" x="4261750"/>
            <a:ext cy="2489525" cx="442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Stack cookies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SSL bugs this year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iOS GOTO FAIL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GNU Utils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OPENSSL… 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Akamai’s private key leaked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SSL, Certs, CA’s and the rise of signed malware</a:t>
            </a:r>
          </a:p>
          <a:p>
            <a:pPr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Big picture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68175" x="3764800"/>
            <a:ext cy="1536700" cx="24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Big Picture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Security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Confidentiality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Integrity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Availability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Exploitation / Hacking grants attackers Access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DoS to replay attacks to remote code execution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90056" x="0"/>
            <a:ext cy="1276350" cx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Big Picture</a:t>
            </a:r>
          </a:p>
        </p:txBody>
      </p:sp>
      <p:sp>
        <p:nvSpPr>
          <p:cNvPr id="189" name="Shape 189"/>
          <p:cNvSpPr/>
          <p:nvPr/>
        </p:nvSpPr>
        <p:spPr>
          <a:xfrm>
            <a:off y="2300381" x="6782625"/>
            <a:ext cy="1077600" cx="1477199"/>
          </a:xfrm>
          <a:prstGeom prst="can">
            <a:avLst>
              <a:gd fmla="val 250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190" name="Shape 190"/>
          <p:cNvSpPr/>
          <p:nvPr/>
        </p:nvSpPr>
        <p:spPr>
          <a:xfrm rot="-5400000">
            <a:off y="2404566" x="3137539"/>
            <a:ext cy="915299" cx="1604099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FIREWALL</a:t>
            </a:r>
          </a:p>
        </p:txBody>
      </p:sp>
      <p:sp>
        <p:nvSpPr>
          <p:cNvPr id="191" name="Shape 191"/>
          <p:cNvSpPr/>
          <p:nvPr/>
        </p:nvSpPr>
        <p:spPr>
          <a:xfrm>
            <a:off y="3442818" x="5131350"/>
            <a:ext cy="874199" cx="149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Authentication</a:t>
            </a:r>
            <a:br>
              <a:rPr lang="en"/>
            </a:br>
            <a:r>
              <a:rPr lang="en"/>
              <a:t>Service</a:t>
            </a:r>
          </a:p>
        </p:txBody>
      </p:sp>
      <p:sp>
        <p:nvSpPr>
          <p:cNvPr id="192" name="Shape 192"/>
          <p:cNvSpPr/>
          <p:nvPr/>
        </p:nvSpPr>
        <p:spPr>
          <a:xfrm>
            <a:off y="3442818" x="6772725"/>
            <a:ext cy="874199" cx="149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Access Control</a:t>
            </a:r>
          </a:p>
        </p:txBody>
      </p:sp>
      <p:sp>
        <p:nvSpPr>
          <p:cNvPr id="193" name="Shape 193"/>
          <p:cNvSpPr/>
          <p:nvPr/>
        </p:nvSpPr>
        <p:spPr>
          <a:xfrm>
            <a:off y="1386783" x="6672225"/>
            <a:ext cy="874199" cx="158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Web</a:t>
            </a:r>
            <a:br>
              <a:rPr lang="en"/>
            </a:br>
            <a:r>
              <a:rPr lang="en"/>
              <a:t>Service</a:t>
            </a:r>
          </a:p>
        </p:txBody>
      </p:sp>
      <p:sp>
        <p:nvSpPr>
          <p:cNvPr id="194" name="Shape 194"/>
          <p:cNvSpPr/>
          <p:nvPr/>
        </p:nvSpPr>
        <p:spPr>
          <a:xfrm>
            <a:off y="1997118" x="4521750"/>
            <a:ext cy="942030" cx="1688147"/>
          </a:xfrm>
          <a:prstGeom prst="flowChartTerminator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Web Server</a:t>
            </a:r>
          </a:p>
        </p:txBody>
      </p:sp>
      <p:cxnSp>
        <p:nvCxnSpPr>
          <p:cNvPr id="195" name="Shape 195"/>
          <p:cNvCxnSpPr>
            <a:endCxn id="194" idx="1"/>
          </p:cNvCxnSpPr>
          <p:nvPr/>
        </p:nvCxnSpPr>
        <p:spPr>
          <a:xfrm>
            <a:off y="2260833" x="904349"/>
            <a:ext cy="207300" cx="3617400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96" name="Shape 196"/>
          <p:cNvCxnSpPr/>
          <p:nvPr/>
        </p:nvCxnSpPr>
        <p:spPr>
          <a:xfrm flipH="1">
            <a:off y="2630156" x="874349"/>
            <a:ext cy="113100" cx="3687600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97" name="Shape 197"/>
          <p:cNvCxnSpPr>
            <a:stCxn id="194" idx="3"/>
            <a:endCxn id="189" idx="2"/>
          </p:cNvCxnSpPr>
          <p:nvPr/>
        </p:nvCxnSpPr>
        <p:spPr>
          <a:xfrm>
            <a:off y="2468133" x="6209897"/>
            <a:ext cy="371100" cx="572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198" name="Shape 198"/>
          <p:cNvCxnSpPr>
            <a:endCxn id="193" idx="1"/>
          </p:cNvCxnSpPr>
          <p:nvPr/>
        </p:nvCxnSpPr>
        <p:spPr>
          <a:xfrm rot="10800000" flipH="1">
            <a:off y="1823883" x="6139425"/>
            <a:ext cy="369300" cx="532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199" name="Shape 199"/>
          <p:cNvCxnSpPr/>
          <p:nvPr/>
        </p:nvCxnSpPr>
        <p:spPr>
          <a:xfrm>
            <a:off y="2939137" x="6029000"/>
            <a:ext cy="527699" cx="833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200" name="Shape 200"/>
          <p:cNvCxnSpPr>
            <a:stCxn id="194" idx="2"/>
            <a:endCxn id="191" idx="0"/>
          </p:cNvCxnSpPr>
          <p:nvPr/>
        </p:nvCxnSpPr>
        <p:spPr>
          <a:xfrm>
            <a:off y="2939148" x="5365823"/>
            <a:ext cy="503700" cx="513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201" name="Shape 201"/>
          <p:cNvSpPr/>
          <p:nvPr/>
        </p:nvSpPr>
        <p:spPr>
          <a:xfrm>
            <a:off y="1168125" x="513285"/>
            <a:ext cy="904338" cx="2100114"/>
          </a:xfrm>
          <a:prstGeom prst="irregularSeal2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Click jacking</a:t>
            </a:r>
          </a:p>
        </p:txBody>
      </p:sp>
      <p:sp>
        <p:nvSpPr>
          <p:cNvPr id="202" name="Shape 202"/>
          <p:cNvSpPr/>
          <p:nvPr/>
        </p:nvSpPr>
        <p:spPr>
          <a:xfrm>
            <a:off y="2768325" x="208486"/>
            <a:ext cy="904338" cx="1656072"/>
          </a:xfrm>
          <a:prstGeom prst="irregularSeal2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XSS</a:t>
            </a:r>
          </a:p>
        </p:txBody>
      </p:sp>
      <p:sp>
        <p:nvSpPr>
          <p:cNvPr id="203" name="Shape 203"/>
          <p:cNvSpPr/>
          <p:nvPr/>
        </p:nvSpPr>
        <p:spPr>
          <a:xfrm>
            <a:off y="3054075" x="1122886"/>
            <a:ext cy="904338" cx="1656072"/>
          </a:xfrm>
          <a:prstGeom prst="irregularSeal2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CSRF</a:t>
            </a:r>
          </a:p>
        </p:txBody>
      </p:sp>
      <p:sp>
        <p:nvSpPr>
          <p:cNvPr id="204" name="Shape 204"/>
          <p:cNvSpPr/>
          <p:nvPr/>
        </p:nvSpPr>
        <p:spPr>
          <a:xfrm>
            <a:off y="1412883" x="2613400"/>
            <a:ext cy="821999" cx="13320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FFFFFF"/>
                </a:solidFill>
              </a:rPr>
              <a:t>Packet</a:t>
            </a:r>
            <a:br>
              <a:rPr sz="1000" lang="en">
                <a:solidFill>
                  <a:srgbClr val="FFFFFF"/>
                </a:solidFill>
              </a:rPr>
            </a:br>
            <a:r>
              <a:rPr sz="1000" lang="en">
                <a:solidFill>
                  <a:srgbClr val="FFFFFF"/>
                </a:solidFill>
              </a:rPr>
              <a:t>Sniffing</a:t>
            </a:r>
          </a:p>
        </p:txBody>
      </p:sp>
      <p:sp>
        <p:nvSpPr>
          <p:cNvPr id="205" name="Shape 205"/>
          <p:cNvSpPr/>
          <p:nvPr/>
        </p:nvSpPr>
        <p:spPr>
          <a:xfrm>
            <a:off y="2438609" x="2206200"/>
            <a:ext cy="801305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FFFFFF"/>
                </a:solidFill>
              </a:rPr>
              <a:t>Parameter </a:t>
            </a:r>
            <a:br>
              <a:rPr sz="1000" lang="en">
                <a:solidFill>
                  <a:srgbClr val="FFFFFF"/>
                </a:solidFill>
              </a:rPr>
            </a:br>
            <a:r>
              <a:rPr sz="1000" lang="en">
                <a:solidFill>
                  <a:srgbClr val="FFFFFF"/>
                </a:solidFill>
              </a:rPr>
              <a:t>Tampering</a:t>
            </a:r>
          </a:p>
        </p:txBody>
      </p:sp>
      <p:sp>
        <p:nvSpPr>
          <p:cNvPr id="206" name="Shape 206"/>
          <p:cNvSpPr/>
          <p:nvPr/>
        </p:nvSpPr>
        <p:spPr>
          <a:xfrm>
            <a:off y="2838659" x="4797000"/>
            <a:ext cy="801305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FFFFFF"/>
                </a:solidFill>
              </a:rPr>
              <a:t>Forged Tokens</a:t>
            </a:r>
          </a:p>
        </p:txBody>
      </p:sp>
      <p:sp>
        <p:nvSpPr>
          <p:cNvPr id="207" name="Shape 207"/>
          <p:cNvSpPr/>
          <p:nvPr/>
        </p:nvSpPr>
        <p:spPr>
          <a:xfrm>
            <a:off y="2781509" x="5711400"/>
            <a:ext cy="801305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FFFFFF"/>
                </a:solidFill>
              </a:rPr>
              <a:t>Direct Object Reference</a:t>
            </a:r>
          </a:p>
        </p:txBody>
      </p:sp>
      <p:sp>
        <p:nvSpPr>
          <p:cNvPr id="208" name="Shape 208"/>
          <p:cNvSpPr/>
          <p:nvPr/>
        </p:nvSpPr>
        <p:spPr>
          <a:xfrm>
            <a:off y="2210009" x="5787600"/>
            <a:ext cy="801305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rgbClr val="FFFFFF"/>
                </a:solidFill>
              </a:rPr>
              <a:t>SQL injection</a:t>
            </a:r>
          </a:p>
        </p:txBody>
      </p:sp>
      <p:sp>
        <p:nvSpPr>
          <p:cNvPr id="209" name="Shape 209"/>
          <p:cNvSpPr/>
          <p:nvPr/>
        </p:nvSpPr>
        <p:spPr>
          <a:xfrm>
            <a:off y="1695659" x="4492200"/>
            <a:ext cy="801305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100" lang="en">
                <a:solidFill>
                  <a:srgbClr val="FFFFFF"/>
                </a:solidFill>
              </a:rPr>
              <a:t>Directory Traversal</a:t>
            </a:r>
          </a:p>
        </p:txBody>
      </p:sp>
      <p:sp>
        <p:nvSpPr>
          <p:cNvPr id="210" name="Shape 210"/>
          <p:cNvSpPr/>
          <p:nvPr/>
        </p:nvSpPr>
        <p:spPr>
          <a:xfrm>
            <a:off y="1067009" x="6016200"/>
            <a:ext cy="801305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100" lang="en">
                <a:solidFill>
                  <a:srgbClr val="FFFFFF"/>
                </a:solidFill>
              </a:rPr>
              <a:t>XML Injection</a:t>
            </a:r>
          </a:p>
        </p:txBody>
      </p:sp>
      <p:sp>
        <p:nvSpPr>
          <p:cNvPr id="211" name="Shape 211"/>
          <p:cNvSpPr/>
          <p:nvPr/>
        </p:nvSpPr>
        <p:spPr>
          <a:xfrm>
            <a:off y="1278124" x="5648201"/>
            <a:ext cy="582899" cx="782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AJAX</a:t>
            </a:r>
          </a:p>
        </p:txBody>
      </p:sp>
      <p:sp>
        <p:nvSpPr>
          <p:cNvPr id="212" name="Shape 212"/>
          <p:cNvSpPr/>
          <p:nvPr/>
        </p:nvSpPr>
        <p:spPr>
          <a:xfrm>
            <a:off y="1278124" x="4581182"/>
            <a:ext cy="582899" cx="93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FLASH</a:t>
            </a:r>
            <a:br>
              <a:rPr lang="en"/>
            </a:br>
            <a:r>
              <a:rPr lang="en"/>
              <a:t>/ FLEX</a:t>
            </a:r>
          </a:p>
        </p:txBody>
      </p:sp>
      <p:sp>
        <p:nvSpPr>
          <p:cNvPr id="213" name="Shape 213"/>
          <p:cNvSpPr/>
          <p:nvPr/>
        </p:nvSpPr>
        <p:spPr>
          <a:xfrm>
            <a:off y="3564124" x="3943588"/>
            <a:ext cy="582899" cx="1115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(Java)</a:t>
            </a:r>
            <a:br>
              <a:rPr lang="en"/>
            </a:br>
            <a:r>
              <a:rPr lang="en"/>
              <a:t>APPLETS</a:t>
            </a:r>
          </a:p>
        </p:txBody>
      </p:sp>
      <p:sp>
        <p:nvSpPr>
          <p:cNvPr id="214" name="Shape 214"/>
          <p:cNvSpPr/>
          <p:nvPr/>
        </p:nvSpPr>
        <p:spPr>
          <a:xfrm>
            <a:off y="4192774" x="4172188"/>
            <a:ext cy="582899" cx="1115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Silverlight</a:t>
            </a:r>
          </a:p>
        </p:txBody>
      </p:sp>
      <p:sp>
        <p:nvSpPr>
          <p:cNvPr id="215" name="Shape 215"/>
          <p:cNvSpPr/>
          <p:nvPr/>
        </p:nvSpPr>
        <p:spPr>
          <a:xfrm>
            <a:off y="4249924" x="5391388"/>
            <a:ext cy="582899" cx="1115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AND MORE</a:t>
            </a:r>
          </a:p>
        </p:txBody>
      </p:sp>
      <p:sp>
        <p:nvSpPr>
          <p:cNvPr id="216" name="Shape 216"/>
          <p:cNvSpPr/>
          <p:nvPr/>
        </p:nvSpPr>
        <p:spPr>
          <a:xfrm>
            <a:off y="3410160" x="4111200"/>
            <a:ext cy="801305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FFFFFF"/>
                </a:solidFill>
              </a:rPr>
              <a:t>0days</a:t>
            </a:r>
          </a:p>
        </p:txBody>
      </p:sp>
      <p:sp>
        <p:nvSpPr>
          <p:cNvPr id="217" name="Shape 217"/>
          <p:cNvSpPr/>
          <p:nvPr/>
        </p:nvSpPr>
        <p:spPr>
          <a:xfrm>
            <a:off y="3867360" x="4720800"/>
            <a:ext cy="801305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FFFFFF"/>
                </a:solidFill>
              </a:rPr>
              <a:t>0days</a:t>
            </a:r>
          </a:p>
        </p:txBody>
      </p:sp>
      <p:sp>
        <p:nvSpPr>
          <p:cNvPr id="218" name="Shape 218"/>
          <p:cNvSpPr/>
          <p:nvPr/>
        </p:nvSpPr>
        <p:spPr>
          <a:xfrm>
            <a:off y="952709" x="4416000"/>
            <a:ext cy="801305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FFFFFF"/>
                </a:solidFill>
              </a:rPr>
              <a:t>0days</a:t>
            </a:r>
          </a:p>
        </p:txBody>
      </p:sp>
      <p:sp>
        <p:nvSpPr>
          <p:cNvPr id="219" name="Shape 219"/>
          <p:cNvSpPr/>
          <p:nvPr/>
        </p:nvSpPr>
        <p:spPr>
          <a:xfrm>
            <a:off y="1409910" x="5559000"/>
            <a:ext cy="801305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FFFFFF"/>
                </a:solidFill>
              </a:rPr>
              <a:t>0days</a:t>
            </a:r>
          </a:p>
        </p:txBody>
      </p:sp>
      <p:sp>
        <p:nvSpPr>
          <p:cNvPr id="220" name="Shape 220"/>
          <p:cNvSpPr/>
          <p:nvPr/>
        </p:nvSpPr>
        <p:spPr>
          <a:xfrm>
            <a:off y="2114759" x="301200"/>
            <a:ext cy="801305" cx="1540188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FFFFFF"/>
                </a:solidFill>
              </a:rPr>
              <a:t>0days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Next Week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Social Engineering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Physical Security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Take Home Final Exam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0"/>
            <a:ext cy="6091310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   Questions?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Stack Cookies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460500" x="457200"/>
            <a:ext cy="3465299" cx="6007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http://phrack.org/issues/67/13.html#article</a:t>
            </a:r>
            <a:r>
              <a:rPr lang="en"/>
              <a:t> 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703368" x="6464600"/>
            <a:ext cy="3222424" cx="22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2435300"/>
            <a:ext cy="5267599" cx="427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2400" x="304800"/>
            <a:ext cy="3301350" cx="8761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Shape 82"/>
          <p:cNvCxnSpPr/>
          <p:nvPr/>
        </p:nvCxnSpPr>
        <p:spPr>
          <a:xfrm rot="10800000" flipH="1">
            <a:off y="1349350" x="-6200"/>
            <a:ext cy="98999" cx="420900"/>
          </a:xfrm>
          <a:prstGeom prst="straightConnector1">
            <a:avLst/>
          </a:prstGeom>
          <a:noFill/>
          <a:ln w="38100" cap="flat">
            <a:solidFill>
              <a:schemeClr val="accent4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3562" x="713962"/>
            <a:ext cy="5076374" cx="7716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you should know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void foo(...)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{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stack_buffer_overflow()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How to exploit this: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400" lang="en"/>
              <a:t>with stack cookies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400" lang="en"/>
              <a:t>+ DEP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400" lang="en"/>
              <a:t>+ ASLR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 i="1"/>
              <a:t>Require another bug/weakness?</a:t>
            </a:r>
          </a:p>
          <a:p>
            <a:pPr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400" lang="en"/>
              <a:t>Then think about how to further mitigate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What you should know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void foo(...)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{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heap_buffer_overflow()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How to exploit this:</a:t>
            </a:r>
          </a:p>
          <a:p>
            <a:pPr rtl="0" lvl="0">
              <a:spcBef>
                <a:spcPts val="0"/>
              </a:spcBef>
              <a:buNone/>
            </a:pPr>
            <a:r>
              <a:rPr u="sng" sz="1800" lang="en" i="1"/>
              <a:t>(depends on heap algorithms)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400" lang="en"/>
              <a:t>with stack cookies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400" lang="en"/>
              <a:t>+ DEP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400" lang="en"/>
              <a:t>+ ASLR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 i="1"/>
              <a:t>Require another bug/weakness?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400" lang="en"/>
              <a:t>Then think about how to further mitigate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What you should know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void foo(...)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{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integer_bug_+_arbitrary_write()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x[i] = blah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//x[-59] = new return address… 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How to exploit this: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400" lang="en"/>
              <a:t>with stack cookies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400" lang="en"/>
              <a:t>+ DEP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400" lang="en"/>
              <a:t>+ ASLR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 i="1"/>
              <a:t>Require another bug/weakness?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400" lang="en"/>
              <a:t>Then think about other mitigations: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LcPeriod"/>
            </a:pPr>
            <a:r>
              <a:rPr sz="1800" lang="en"/>
              <a:t>CFI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LcPeriod"/>
            </a:pPr>
            <a:r>
              <a:rPr sz="1800" lang="en"/>
              <a:t>EMET suite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