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35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0" r:id="rId46"/>
    <p:sldId id="301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56" r:id="rId72"/>
    <p:sldId id="35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58" r:id="rId94"/>
    <p:sldId id="359" r:id="rId95"/>
    <p:sldId id="360" r:id="rId96"/>
    <p:sldId id="361" r:id="rId97"/>
    <p:sldId id="362" r:id="rId98"/>
    <p:sldId id="363" r:id="rId99"/>
    <p:sldId id="364" r:id="rId100"/>
    <p:sldId id="366" r:id="rId101"/>
    <p:sldId id="365" r:id="rId102"/>
    <p:sldId id="368" r:id="rId103"/>
    <p:sldId id="367" r:id="rId104"/>
    <p:sldId id="369" r:id="rId105"/>
    <p:sldId id="370" r:id="rId106"/>
    <p:sldId id="371" r:id="rId107"/>
    <p:sldId id="372" r:id="rId108"/>
    <p:sldId id="373" r:id="rId109"/>
    <p:sldId id="374" r:id="rId110"/>
    <p:sldId id="375" r:id="rId111"/>
    <p:sldId id="376" r:id="rId112"/>
    <p:sldId id="350" r:id="rId113"/>
    <p:sldId id="351" r:id="rId114"/>
    <p:sldId id="352" r:id="rId115"/>
    <p:sldId id="353" r:id="rId116"/>
    <p:sldId id="354" r:id="rId1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AEA7F-F599-41CA-9AD7-2AC0CD295863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155758-9843-43A4-908D-E1AAB05CDFCC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Try to reverse</a:t>
          </a:r>
          <a:endParaRPr lang="en-US" dirty="0"/>
        </a:p>
      </dgm:t>
    </dgm:pt>
    <dgm:pt modelId="{4E348851-D050-4453-84CD-D1ECD9D705E9}" type="parTrans" cxnId="{CADE9F98-B090-4FD0-BB91-6517127CC7ED}">
      <dgm:prSet/>
      <dgm:spPr/>
      <dgm:t>
        <a:bodyPr/>
        <a:lstStyle/>
        <a:p>
          <a:endParaRPr lang="en-US"/>
        </a:p>
      </dgm:t>
    </dgm:pt>
    <dgm:pt modelId="{BC9E5E59-5B85-4C5F-BD42-87A2A4EC9BDF}" type="sibTrans" cxnId="{CADE9F98-B090-4FD0-BB91-6517127CC7ED}">
      <dgm:prSet/>
      <dgm:spPr/>
      <dgm:t>
        <a:bodyPr/>
        <a:lstStyle/>
        <a:p>
          <a:endParaRPr lang="en-US"/>
        </a:p>
      </dgm:t>
    </dgm:pt>
    <dgm:pt modelId="{950D09CD-FBC0-432E-AE1C-86B6D04B8D14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Learn something new</a:t>
          </a:r>
          <a:endParaRPr lang="en-US" dirty="0"/>
        </a:p>
      </dgm:t>
    </dgm:pt>
    <dgm:pt modelId="{40043506-E243-4E58-A77E-C31D702D42E3}" type="parTrans" cxnId="{FD4F01A4-A9B0-4D8E-B9A4-48C269772411}">
      <dgm:prSet/>
      <dgm:spPr/>
      <dgm:t>
        <a:bodyPr/>
        <a:lstStyle/>
        <a:p>
          <a:endParaRPr lang="en-US"/>
        </a:p>
      </dgm:t>
    </dgm:pt>
    <dgm:pt modelId="{B1936B37-2B9E-436B-A9BC-184C19810376}" type="sibTrans" cxnId="{FD4F01A4-A9B0-4D8E-B9A4-48C269772411}">
      <dgm:prSet/>
      <dgm:spPr/>
      <dgm:t>
        <a:bodyPr/>
        <a:lstStyle/>
        <a:p>
          <a:endParaRPr lang="en-US"/>
        </a:p>
      </dgm:t>
    </dgm:pt>
    <dgm:pt modelId="{D6170ADF-17DF-43D7-85BF-32EFC03C9525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Apply the new knowledge</a:t>
          </a:r>
          <a:endParaRPr lang="en-US" dirty="0"/>
        </a:p>
      </dgm:t>
    </dgm:pt>
    <dgm:pt modelId="{5A49847D-42DC-40BE-A8B0-ABEC55FF1B39}" type="parTrans" cxnId="{F0A431CC-6734-429F-87E9-2857F457BB6A}">
      <dgm:prSet/>
      <dgm:spPr/>
      <dgm:t>
        <a:bodyPr/>
        <a:lstStyle/>
        <a:p>
          <a:endParaRPr lang="en-US"/>
        </a:p>
      </dgm:t>
    </dgm:pt>
    <dgm:pt modelId="{DC0E4623-685F-4B18-9AFD-5D06EE60E152}" type="sibTrans" cxnId="{F0A431CC-6734-429F-87E9-2857F457BB6A}">
      <dgm:prSet/>
      <dgm:spPr/>
      <dgm:t>
        <a:bodyPr/>
        <a:lstStyle/>
        <a:p>
          <a:endParaRPr lang="en-US"/>
        </a:p>
      </dgm:t>
    </dgm:pt>
    <dgm:pt modelId="{7F1D206D-9950-46A2-BCFF-581B737B11D7}" type="pres">
      <dgm:prSet presAssocID="{65CAEA7F-F599-41CA-9AD7-2AC0CD29586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9B875E-6122-4A7C-89B5-ACC67E70C2BA}" type="pres">
      <dgm:prSet presAssocID="{B1155758-9843-43A4-908D-E1AAB05CDFC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BE3292-7123-4C48-89E2-741F3AC09738}" type="pres">
      <dgm:prSet presAssocID="{BC9E5E59-5B85-4C5F-BD42-87A2A4EC9BDF}" presName="sibTrans" presStyleLbl="sibTrans2D1" presStyleIdx="0" presStyleCnt="3" custAng="16085075" custScaleX="49614" custScaleY="381221"/>
      <dgm:spPr>
        <a:prstGeom prst="downArrow">
          <a:avLst/>
        </a:prstGeom>
      </dgm:spPr>
      <dgm:t>
        <a:bodyPr/>
        <a:lstStyle/>
        <a:p>
          <a:endParaRPr lang="en-US"/>
        </a:p>
      </dgm:t>
    </dgm:pt>
    <dgm:pt modelId="{E0ADDD4D-0496-4034-B637-4983C8287FD9}" type="pres">
      <dgm:prSet presAssocID="{BC9E5E59-5B85-4C5F-BD42-87A2A4EC9BD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7F4E03D-D416-4F63-9282-1A5E7E84E751}" type="pres">
      <dgm:prSet presAssocID="{950D09CD-FBC0-432E-AE1C-86B6D04B8D1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BE08E-A1EA-42E0-885A-F355ED1DF584}" type="pres">
      <dgm:prSet presAssocID="{B1936B37-2B9E-436B-A9BC-184C19810376}" presName="sibTrans" presStyleLbl="sibTrans2D1" presStyleIdx="1" presStyleCnt="3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2ACA546E-2BCA-4505-80F9-E5684CAAA313}" type="pres">
      <dgm:prSet presAssocID="{B1936B37-2B9E-436B-A9BC-184C1981037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15DB03C-925B-491B-8AE0-1A8988A3B936}" type="pres">
      <dgm:prSet presAssocID="{D6170ADF-17DF-43D7-85BF-32EFC03C952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2FA05-132F-4100-B2A2-626439729DB3}" type="pres">
      <dgm:prSet presAssocID="{DC0E4623-685F-4B18-9AFD-5D06EE60E152}" presName="sibTrans" presStyleLbl="sibTrans2D1" presStyleIdx="2" presStyleCnt="3" custAng="5249085" custScaleX="39008" custScaleY="407913"/>
      <dgm:spPr>
        <a:prstGeom prst="upArrow">
          <a:avLst/>
        </a:prstGeom>
      </dgm:spPr>
      <dgm:t>
        <a:bodyPr/>
        <a:lstStyle/>
        <a:p>
          <a:endParaRPr lang="en-US"/>
        </a:p>
      </dgm:t>
    </dgm:pt>
    <dgm:pt modelId="{1FE76354-9D4A-4525-8872-8ADA59F82F42}" type="pres">
      <dgm:prSet presAssocID="{DC0E4623-685F-4B18-9AFD-5D06EE60E15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D4F01A4-A9B0-4D8E-B9A4-48C269772411}" srcId="{65CAEA7F-F599-41CA-9AD7-2AC0CD295863}" destId="{950D09CD-FBC0-432E-AE1C-86B6D04B8D14}" srcOrd="1" destOrd="0" parTransId="{40043506-E243-4E58-A77E-C31D702D42E3}" sibTransId="{B1936B37-2B9E-436B-A9BC-184C19810376}"/>
    <dgm:cxn modelId="{F0A431CC-6734-429F-87E9-2857F457BB6A}" srcId="{65CAEA7F-F599-41CA-9AD7-2AC0CD295863}" destId="{D6170ADF-17DF-43D7-85BF-32EFC03C9525}" srcOrd="2" destOrd="0" parTransId="{5A49847D-42DC-40BE-A8B0-ABEC55FF1B39}" sibTransId="{DC0E4623-685F-4B18-9AFD-5D06EE60E152}"/>
    <dgm:cxn modelId="{CADE9F98-B090-4FD0-BB91-6517127CC7ED}" srcId="{65CAEA7F-F599-41CA-9AD7-2AC0CD295863}" destId="{B1155758-9843-43A4-908D-E1AAB05CDFCC}" srcOrd="0" destOrd="0" parTransId="{4E348851-D050-4453-84CD-D1ECD9D705E9}" sibTransId="{BC9E5E59-5B85-4C5F-BD42-87A2A4EC9BDF}"/>
    <dgm:cxn modelId="{302D8FF6-4BE4-45D9-8D5E-B41DE8C63283}" type="presOf" srcId="{B1936B37-2B9E-436B-A9BC-184C19810376}" destId="{2ACA546E-2BCA-4505-80F9-E5684CAAA313}" srcOrd="1" destOrd="0" presId="urn:microsoft.com/office/officeart/2005/8/layout/cycle7"/>
    <dgm:cxn modelId="{E20FE471-7252-4DCA-944F-FD558F1A01A0}" type="presOf" srcId="{DC0E4623-685F-4B18-9AFD-5D06EE60E152}" destId="{1DD2FA05-132F-4100-B2A2-626439729DB3}" srcOrd="0" destOrd="0" presId="urn:microsoft.com/office/officeart/2005/8/layout/cycle7"/>
    <dgm:cxn modelId="{F98AFB71-CD73-4488-97B6-4F0133A4B2C7}" type="presOf" srcId="{DC0E4623-685F-4B18-9AFD-5D06EE60E152}" destId="{1FE76354-9D4A-4525-8872-8ADA59F82F42}" srcOrd="1" destOrd="0" presId="urn:microsoft.com/office/officeart/2005/8/layout/cycle7"/>
    <dgm:cxn modelId="{F9952DAF-F68F-458D-BDD6-533670473E91}" type="presOf" srcId="{65CAEA7F-F599-41CA-9AD7-2AC0CD295863}" destId="{7F1D206D-9950-46A2-BCFF-581B737B11D7}" srcOrd="0" destOrd="0" presId="urn:microsoft.com/office/officeart/2005/8/layout/cycle7"/>
    <dgm:cxn modelId="{F95D9635-5A90-4171-9BFE-30C284FE2546}" type="presOf" srcId="{BC9E5E59-5B85-4C5F-BD42-87A2A4EC9BDF}" destId="{E0ADDD4D-0496-4034-B637-4983C8287FD9}" srcOrd="1" destOrd="0" presId="urn:microsoft.com/office/officeart/2005/8/layout/cycle7"/>
    <dgm:cxn modelId="{8D6E581F-5B1B-48A3-98B8-BDF469233798}" type="presOf" srcId="{950D09CD-FBC0-432E-AE1C-86B6D04B8D14}" destId="{17F4E03D-D416-4F63-9282-1A5E7E84E751}" srcOrd="0" destOrd="0" presId="urn:microsoft.com/office/officeart/2005/8/layout/cycle7"/>
    <dgm:cxn modelId="{31AEBEEA-D641-47EA-A011-755DA8BA417B}" type="presOf" srcId="{B1155758-9843-43A4-908D-E1AAB05CDFCC}" destId="{6B9B875E-6122-4A7C-89B5-ACC67E70C2BA}" srcOrd="0" destOrd="0" presId="urn:microsoft.com/office/officeart/2005/8/layout/cycle7"/>
    <dgm:cxn modelId="{1E42E8A8-9481-479C-8CAF-2CDE95905A8C}" type="presOf" srcId="{BC9E5E59-5B85-4C5F-BD42-87A2A4EC9BDF}" destId="{C9BE3292-7123-4C48-89E2-741F3AC09738}" srcOrd="0" destOrd="0" presId="urn:microsoft.com/office/officeart/2005/8/layout/cycle7"/>
    <dgm:cxn modelId="{25C3CB7C-0C5D-4D36-A5F8-8766D9BB8D7A}" type="presOf" srcId="{D6170ADF-17DF-43D7-85BF-32EFC03C9525}" destId="{615DB03C-925B-491B-8AE0-1A8988A3B936}" srcOrd="0" destOrd="0" presId="urn:microsoft.com/office/officeart/2005/8/layout/cycle7"/>
    <dgm:cxn modelId="{033E4805-076A-4EE3-8DA3-3CB7D82DE006}" type="presOf" srcId="{B1936B37-2B9E-436B-A9BC-184C19810376}" destId="{D85BE08E-A1EA-42E0-885A-F355ED1DF584}" srcOrd="0" destOrd="0" presId="urn:microsoft.com/office/officeart/2005/8/layout/cycle7"/>
    <dgm:cxn modelId="{99F13B43-AD4C-4F0E-A615-EBF0B507F482}" type="presParOf" srcId="{7F1D206D-9950-46A2-BCFF-581B737B11D7}" destId="{6B9B875E-6122-4A7C-89B5-ACC67E70C2BA}" srcOrd="0" destOrd="0" presId="urn:microsoft.com/office/officeart/2005/8/layout/cycle7"/>
    <dgm:cxn modelId="{FF044D50-48DF-47B9-9854-30B7352472B5}" type="presParOf" srcId="{7F1D206D-9950-46A2-BCFF-581B737B11D7}" destId="{C9BE3292-7123-4C48-89E2-741F3AC09738}" srcOrd="1" destOrd="0" presId="urn:microsoft.com/office/officeart/2005/8/layout/cycle7"/>
    <dgm:cxn modelId="{A63E662B-FD8C-4A53-AB3A-9097D4D0B848}" type="presParOf" srcId="{C9BE3292-7123-4C48-89E2-741F3AC09738}" destId="{E0ADDD4D-0496-4034-B637-4983C8287FD9}" srcOrd="0" destOrd="0" presId="urn:microsoft.com/office/officeart/2005/8/layout/cycle7"/>
    <dgm:cxn modelId="{80B5BA4F-041E-4B0F-8CBF-346021757A4B}" type="presParOf" srcId="{7F1D206D-9950-46A2-BCFF-581B737B11D7}" destId="{17F4E03D-D416-4F63-9282-1A5E7E84E751}" srcOrd="2" destOrd="0" presId="urn:microsoft.com/office/officeart/2005/8/layout/cycle7"/>
    <dgm:cxn modelId="{853ED1B9-9A23-4F1B-891E-D692EF3D049D}" type="presParOf" srcId="{7F1D206D-9950-46A2-BCFF-581B737B11D7}" destId="{D85BE08E-A1EA-42E0-885A-F355ED1DF584}" srcOrd="3" destOrd="0" presId="urn:microsoft.com/office/officeart/2005/8/layout/cycle7"/>
    <dgm:cxn modelId="{7251EC7A-48F6-49B3-A096-7E4F24616EB5}" type="presParOf" srcId="{D85BE08E-A1EA-42E0-885A-F355ED1DF584}" destId="{2ACA546E-2BCA-4505-80F9-E5684CAAA313}" srcOrd="0" destOrd="0" presId="urn:microsoft.com/office/officeart/2005/8/layout/cycle7"/>
    <dgm:cxn modelId="{C37D5D9D-16C1-4F12-BDCF-86AF76F91BFE}" type="presParOf" srcId="{7F1D206D-9950-46A2-BCFF-581B737B11D7}" destId="{615DB03C-925B-491B-8AE0-1A8988A3B936}" srcOrd="4" destOrd="0" presId="urn:microsoft.com/office/officeart/2005/8/layout/cycle7"/>
    <dgm:cxn modelId="{91054379-AFDF-4133-AD74-E55913D77CD6}" type="presParOf" srcId="{7F1D206D-9950-46A2-BCFF-581B737B11D7}" destId="{1DD2FA05-132F-4100-B2A2-626439729DB3}" srcOrd="5" destOrd="0" presId="urn:microsoft.com/office/officeart/2005/8/layout/cycle7"/>
    <dgm:cxn modelId="{80120BF3-DF27-4262-87A6-F619AC7EDD2D}" type="presParOf" srcId="{1DD2FA05-132F-4100-B2A2-626439729DB3}" destId="{1FE76354-9D4A-4525-8872-8ADA59F82F4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B875E-6122-4A7C-89B5-ACC67E70C2BA}">
      <dsp:nvSpPr>
        <dsp:cNvPr id="0" name=""/>
        <dsp:cNvSpPr/>
      </dsp:nvSpPr>
      <dsp:spPr>
        <a:xfrm>
          <a:off x="1337667" y="765"/>
          <a:ext cx="1591865" cy="795932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Try to reverse</a:t>
          </a:r>
          <a:endParaRPr lang="en-US" sz="1700" kern="1200" dirty="0"/>
        </a:p>
      </dsp:txBody>
      <dsp:txXfrm>
        <a:off x="1360979" y="24077"/>
        <a:ext cx="1545241" cy="749308"/>
      </dsp:txXfrm>
    </dsp:sp>
    <dsp:sp modelId="{C9BE3292-7123-4C48-89E2-741F3AC09738}">
      <dsp:nvSpPr>
        <dsp:cNvPr id="0" name=""/>
        <dsp:cNvSpPr/>
      </dsp:nvSpPr>
      <dsp:spPr>
        <a:xfrm rot="19685075">
          <a:off x="2584974" y="1005703"/>
          <a:ext cx="411263" cy="106199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708353" y="1218101"/>
        <a:ext cx="164505" cy="637196"/>
      </dsp:txXfrm>
    </dsp:sp>
    <dsp:sp modelId="{17F4E03D-D416-4F63-9282-1A5E7E84E751}">
      <dsp:nvSpPr>
        <dsp:cNvPr id="0" name=""/>
        <dsp:cNvSpPr/>
      </dsp:nvSpPr>
      <dsp:spPr>
        <a:xfrm>
          <a:off x="2651679" y="2276701"/>
          <a:ext cx="1591865" cy="795932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Learn something new</a:t>
          </a:r>
          <a:endParaRPr lang="en-US" sz="1700" kern="1200" dirty="0"/>
        </a:p>
      </dsp:txBody>
      <dsp:txXfrm>
        <a:off x="2674991" y="2300013"/>
        <a:ext cx="1545241" cy="749308"/>
      </dsp:txXfrm>
    </dsp:sp>
    <dsp:sp modelId="{D85BE08E-A1EA-42E0-885A-F355ED1DF584}">
      <dsp:nvSpPr>
        <dsp:cNvPr id="0" name=""/>
        <dsp:cNvSpPr/>
      </dsp:nvSpPr>
      <dsp:spPr>
        <a:xfrm rot="10800000">
          <a:off x="1719136" y="2535379"/>
          <a:ext cx="828926" cy="278576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1802709" y="2591094"/>
        <a:ext cx="661780" cy="167146"/>
      </dsp:txXfrm>
    </dsp:sp>
    <dsp:sp modelId="{615DB03C-925B-491B-8AE0-1A8988A3B936}">
      <dsp:nvSpPr>
        <dsp:cNvPr id="0" name=""/>
        <dsp:cNvSpPr/>
      </dsp:nvSpPr>
      <dsp:spPr>
        <a:xfrm>
          <a:off x="23655" y="2276701"/>
          <a:ext cx="1591865" cy="795932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Apply the new knowledge</a:t>
          </a:r>
          <a:endParaRPr lang="en-US" sz="1700" kern="1200" dirty="0"/>
        </a:p>
      </dsp:txBody>
      <dsp:txXfrm>
        <a:off x="46967" y="2300013"/>
        <a:ext cx="1545241" cy="749308"/>
      </dsp:txXfrm>
    </dsp:sp>
    <dsp:sp modelId="{1DD2FA05-132F-4100-B2A2-626439729DB3}">
      <dsp:nvSpPr>
        <dsp:cNvPr id="0" name=""/>
        <dsp:cNvSpPr/>
      </dsp:nvSpPr>
      <dsp:spPr>
        <a:xfrm rot="1649085">
          <a:off x="1314920" y="968525"/>
          <a:ext cx="323347" cy="1136349"/>
        </a:xfrm>
        <a:prstGeom prst="up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411924" y="1195795"/>
        <a:ext cx="129339" cy="681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075-3D7C-44D6-8739-10007673BC1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075-3D7C-44D6-8739-10007673BC1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075-3D7C-44D6-8739-10007673BC1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075-3D7C-44D6-8739-10007673BC1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075-3D7C-44D6-8739-10007673BC1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075-3D7C-44D6-8739-10007673BC1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075-3D7C-44D6-8739-10007673BC1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075-3D7C-44D6-8739-10007673BC1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075-3D7C-44D6-8739-10007673BC1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075-3D7C-44D6-8739-10007673BC1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075-3D7C-44D6-8739-10007673BC1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70E3075-3D7C-44D6-8739-10007673BC11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odmann.com/RCE-CD-SITES/Quantico/mib/crackme2.zip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Engineering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Mitchell Adair</a:t>
            </a:r>
          </a:p>
          <a:p>
            <a:r>
              <a:rPr lang="en-US" dirty="0" smtClean="0"/>
              <a:t>January,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Dyamic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Okay, no more! </a:t>
            </a:r>
          </a:p>
          <a:p>
            <a:r>
              <a:rPr lang="en-US" dirty="0" smtClean="0"/>
              <a:t>We’ll be going into each of these heavily. </a:t>
            </a:r>
          </a:p>
          <a:p>
            <a:r>
              <a:rPr lang="en-US" dirty="0" smtClean="0"/>
              <a:t>That was just a high level overview to understand</a:t>
            </a:r>
          </a:p>
          <a:p>
            <a:pPr lvl="1"/>
            <a:r>
              <a:rPr lang="en-US" dirty="0" smtClean="0"/>
              <a:t>The difference between static and dynamic analysis</a:t>
            </a:r>
          </a:p>
          <a:p>
            <a:pPr lvl="1"/>
            <a:r>
              <a:rPr lang="en-US" dirty="0" smtClean="0"/>
              <a:t>The general approach taken between the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GDB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633" y="2256575"/>
            <a:ext cx="4192735" cy="2535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extBox 3"/>
          <p:cNvSpPr txBox="1"/>
          <p:nvPr/>
        </p:nvSpPr>
        <p:spPr>
          <a:xfrm>
            <a:off x="2266734" y="6324600"/>
            <a:ext cx="4610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from http://darkdust.net/files/GDB%20Cheat%20Sheet.pdf</a:t>
            </a:r>
          </a:p>
        </p:txBody>
      </p:sp>
    </p:spTree>
    <p:extLst>
      <p:ext uri="{BB962C8B-B14F-4D97-AF65-F5344CB8AC3E}">
        <p14:creationId xmlns:p14="http://schemas.microsoft.com/office/powerpoint/2010/main" val="24349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GDB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694933"/>
              </p:ext>
            </p:extLst>
          </p:nvPr>
        </p:nvGraphicFramePr>
        <p:xfrm>
          <a:off x="457200" y="2743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x/5i $</a:t>
                      </a:r>
                      <a:r>
                        <a:rPr lang="en-US" dirty="0" err="1" smtClean="0"/>
                        <a:t>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Examine 5 instructions at EIP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x/4xw $</a:t>
                      </a:r>
                      <a:r>
                        <a:rPr lang="en-US" dirty="0" err="1" smtClean="0"/>
                        <a:t>esp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Examine 4 hex words at ESP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x/s 0x12345678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Examine the string at 0x12345678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x/5b $</a:t>
                      </a:r>
                      <a:r>
                        <a:rPr lang="en-US" dirty="0" err="1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Examine 5 bytes at ECX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“info register”,</a:t>
                      </a:r>
                      <a:r>
                        <a:rPr lang="en-US" baseline="0" dirty="0" smtClean="0"/>
                        <a:t> s</a:t>
                      </a:r>
                      <a:r>
                        <a:rPr lang="en-US" dirty="0" smtClean="0"/>
                        <a:t>how the values of all registers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r </a:t>
                      </a:r>
                      <a:r>
                        <a:rPr lang="en-US" dirty="0" err="1" smtClean="0"/>
                        <a:t>esp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ebp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the values of registers ESP, EBP, and ECX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828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x/</a:t>
            </a:r>
            <a:r>
              <a:rPr lang="en-US" dirty="0" err="1" smtClean="0"/>
              <a:t>nfu</a:t>
            </a:r>
            <a:r>
              <a:rPr lang="en-US" dirty="0" smtClean="0"/>
              <a:t> &lt;</a:t>
            </a:r>
            <a:r>
              <a:rPr lang="en-US" dirty="0" err="1" smtClean="0"/>
              <a:t>address|register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7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117"/>
            <a:ext cx="5257800" cy="679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71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117"/>
            <a:ext cx="5257800" cy="679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64025" y="92758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" y="-32267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311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117"/>
            <a:ext cx="5257800" cy="679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64025" y="92758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" y="-32267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3116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Where are we? Check out EIP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64402" y="1143000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477" y="1017975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09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117"/>
            <a:ext cx="5257800" cy="679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64025" y="92758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" y="-32267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3116"/>
            <a:ext cx="297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Where are we? Check out EIP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Continue until we hit an instruction of interest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64402" y="1143000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477" y="1017975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64402" y="2258625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477" y="2133600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117"/>
            <a:ext cx="5257800" cy="679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64025" y="92758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" y="-32267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3116"/>
            <a:ext cx="297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Where are we? Check out EIP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Continue until we hit an instruction of interest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Let’s see what’s being compared – we can see this jump is not taken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64402" y="1143000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477" y="1017975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64402" y="2258625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477" y="2133600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64025" y="4114800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" y="3989775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117"/>
            <a:ext cx="5257800" cy="679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64025" y="92758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" y="-32267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3116"/>
            <a:ext cx="2971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Where are we? Check out EIP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Continue until we hit an instruction of interest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Let’s see what’s being </a:t>
            </a:r>
            <a:r>
              <a:rPr lang="en-US" dirty="0"/>
              <a:t>compared – we can see this jump is not </a:t>
            </a:r>
            <a:r>
              <a:rPr lang="en-US" dirty="0" smtClean="0"/>
              <a:t>taken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 out the argument passed to puts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64402" y="1143000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477" y="1017975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64402" y="2258625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477" y="2133600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64025" y="4114800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" y="3989775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64024" y="5605786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099" y="5480761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878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117"/>
            <a:ext cx="5257800" cy="679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64025" y="92758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" y="-32267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3116"/>
            <a:ext cx="2971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Where are we? Check out EIP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Continue until we hit an instruction of interest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Let’s see what’s being </a:t>
            </a:r>
            <a:r>
              <a:rPr lang="en-US" dirty="0"/>
              <a:t>compared – we can see this jump is not </a:t>
            </a:r>
            <a:r>
              <a:rPr lang="en-US" dirty="0" smtClean="0"/>
              <a:t>taken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 out the argument passed to puts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64402" y="1143000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477" y="1017975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64402" y="2258625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477" y="2133600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64025" y="4114800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" y="3989775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64024" y="5605786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099" y="5480761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48400" y="5850093"/>
            <a:ext cx="2667000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Aha! We don’t satisfy the compare (1 != 3), and call puts, then exit!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function protocol for main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main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In main, [ebp+8] would reference the first argument, </a:t>
            </a:r>
            <a:r>
              <a:rPr lang="en-US" b="1" dirty="0" err="1" smtClean="0"/>
              <a:t>argc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We aren’t passing any arguments, besides </a:t>
            </a:r>
            <a:r>
              <a:rPr lang="en-US" dirty="0" err="1" smtClean="0"/>
              <a:t>argv</a:t>
            </a:r>
            <a:r>
              <a:rPr lang="en-US" dirty="0" smtClean="0"/>
              <a:t>[0], the program name, hence why [ebp+8] has the value 1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031450"/>
            <a:ext cx="7543800" cy="333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8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and ELF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Haha</a:t>
            </a:r>
            <a:r>
              <a:rPr lang="en-US" dirty="0" smtClean="0"/>
              <a:t>, passing the program 2 more arguments (3 total) does in fact satisfy the first </a:t>
            </a:r>
            <a:r>
              <a:rPr lang="en-US" dirty="0" err="1" smtClean="0"/>
              <a:t>cmp</a:t>
            </a:r>
            <a:r>
              <a:rPr lang="en-US" dirty="0" smtClean="0"/>
              <a:t> instruction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new code path is taken!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" y="2667000"/>
            <a:ext cx="897466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1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figure out the correct input that will cause the program to print message</a:t>
            </a:r>
            <a:r>
              <a:rPr lang="en-US" dirty="0"/>
              <a:t>, "Congrats, you did it</a:t>
            </a:r>
            <a:r>
              <a:rPr lang="en-US" dirty="0" smtClean="0"/>
              <a:t>!“</a:t>
            </a:r>
          </a:p>
          <a:p>
            <a:r>
              <a:rPr lang="en-US" dirty="0" smtClean="0"/>
              <a:t>Use IDA </a:t>
            </a:r>
            <a:r>
              <a:rPr lang="en-US" b="1" dirty="0" smtClean="0"/>
              <a:t>and</a:t>
            </a:r>
            <a:r>
              <a:rPr lang="en-US" dirty="0" smtClean="0"/>
              <a:t> GDB!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52673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378939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Hey, we’ve seen this graph pattern before!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Vs.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has their own preferences</a:t>
            </a:r>
          </a:p>
          <a:p>
            <a:r>
              <a:rPr lang="en-US" dirty="0" smtClean="0"/>
              <a:t>But the combination of the two will undoubtedly yield the best results</a:t>
            </a:r>
          </a:p>
          <a:p>
            <a:r>
              <a:rPr lang="en-US" dirty="0" smtClean="0"/>
              <a:t>IDA, </a:t>
            </a:r>
            <a:r>
              <a:rPr lang="en-US" dirty="0" err="1" smtClean="0"/>
              <a:t>WinDBG</a:t>
            </a:r>
            <a:r>
              <a:rPr lang="en-US" dirty="0" smtClean="0"/>
              <a:t>, Immunity, GDB all have scripting</a:t>
            </a:r>
          </a:p>
          <a:p>
            <a:pPr lvl="1"/>
            <a:r>
              <a:rPr lang="en-US" dirty="0" smtClean="0"/>
              <a:t>In fact, they all use Python except </a:t>
            </a:r>
            <a:r>
              <a:rPr lang="en-US" dirty="0" err="1" smtClean="0"/>
              <a:t>WinDBG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There are awesome scripts that will import results from debuggers into IDA’s view, filling in all the registers/operands for each instruction.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Exercise (homework?)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key_checker.exe or</a:t>
            </a:r>
          </a:p>
          <a:p>
            <a:r>
              <a:rPr lang="en-US" dirty="0" smtClean="0"/>
              <a:t>We’ll do a real </a:t>
            </a:r>
            <a:r>
              <a:rPr lang="en-US" dirty="0" err="1" smtClean="0"/>
              <a:t>crackme</a:t>
            </a:r>
            <a:endParaRPr lang="en-US" dirty="0" smtClean="0"/>
          </a:p>
          <a:p>
            <a:r>
              <a:rPr lang="en-US" dirty="0" err="1" smtClean="0"/>
              <a:t>Crackme</a:t>
            </a:r>
            <a:r>
              <a:rPr lang="en-US" dirty="0" smtClean="0"/>
              <a:t> at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www.woodmann.com/RCE-CD-SITES/Quantico/mib/crackme2.zip</a:t>
            </a:r>
            <a:endParaRPr lang="en-US" dirty="0" smtClean="0"/>
          </a:p>
          <a:p>
            <a:r>
              <a:rPr lang="en-US" dirty="0" smtClean="0"/>
              <a:t>This might be a little tricky, that’s okay.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quick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err="1" smtClean="0"/>
              <a:t>bytecode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.NET applications, java, python, etc.</a:t>
            </a:r>
          </a:p>
          <a:p>
            <a:r>
              <a:rPr lang="en-US" dirty="0" smtClean="0"/>
              <a:t>Just download a disassembler</a:t>
            </a:r>
          </a:p>
          <a:p>
            <a:r>
              <a:rPr lang="en-US" dirty="0" smtClean="0"/>
              <a:t>You’ll get near complete source code back</a:t>
            </a:r>
          </a:p>
          <a:p>
            <a:r>
              <a:rPr lang="en-US" dirty="0" smtClean="0"/>
              <a:t>It’s really that easy…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Hopefully you feel comfortable </a:t>
            </a:r>
          </a:p>
          <a:p>
            <a:pPr lvl="1"/>
            <a:r>
              <a:rPr lang="en-US" dirty="0" smtClean="0"/>
              <a:t>Opening up and examining a binary and looking at it’s sections to get a feel for it</a:t>
            </a:r>
          </a:p>
          <a:p>
            <a:pPr lvl="1"/>
            <a:r>
              <a:rPr lang="en-US" dirty="0" smtClean="0"/>
              <a:t>Renaming and simplifying the disassembly</a:t>
            </a:r>
          </a:p>
          <a:p>
            <a:pPr lvl="1"/>
            <a:r>
              <a:rPr lang="en-US" dirty="0" smtClean="0"/>
              <a:t>Converting back to source code where needed</a:t>
            </a:r>
          </a:p>
          <a:p>
            <a:pPr lvl="1"/>
            <a:r>
              <a:rPr lang="en-US" dirty="0" smtClean="0"/>
              <a:t>Using a debugger to fill in the gaps or manipulate program execution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Fantastic books</a:t>
            </a:r>
          </a:p>
          <a:p>
            <a:pPr lvl="1"/>
            <a:r>
              <a:rPr lang="en-US" dirty="0" smtClean="0"/>
              <a:t>Reversing: The secrets of reverse engineering</a:t>
            </a:r>
          </a:p>
          <a:p>
            <a:pPr lvl="1"/>
            <a:r>
              <a:rPr lang="en-US" dirty="0" smtClean="0"/>
              <a:t>The IDA Pro book</a:t>
            </a:r>
          </a:p>
          <a:p>
            <a:pPr lvl="1"/>
            <a:r>
              <a:rPr lang="en-US" dirty="0" smtClean="0"/>
              <a:t>The Art of Exploitation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Crackmes.de</a:t>
            </a:r>
          </a:p>
          <a:p>
            <a:pPr lvl="1"/>
            <a:r>
              <a:rPr lang="en-US" dirty="0" smtClean="0"/>
              <a:t>Woodmann.com</a:t>
            </a:r>
          </a:p>
          <a:p>
            <a:pPr lvl="1"/>
            <a:r>
              <a:rPr lang="en-US" dirty="0" smtClean="0"/>
              <a:t>Smashthestack.org (plenty of debugging involved ;) )</a:t>
            </a:r>
          </a:p>
          <a:p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CSG : csg.utdallas.edu and irc.oftc.net #</a:t>
            </a:r>
            <a:r>
              <a:rPr lang="en-US" dirty="0" err="1" smtClean="0"/>
              <a:t>utdcsg</a:t>
            </a:r>
            <a:r>
              <a:rPr lang="en-US" dirty="0" smtClean="0"/>
              <a:t> (everyone is welcome)</a:t>
            </a:r>
          </a:p>
          <a:p>
            <a:pPr lvl="1"/>
            <a:r>
              <a:rPr lang="en-US" dirty="0" smtClean="0"/>
              <a:t>IDA : hex-rays.com</a:t>
            </a:r>
          </a:p>
          <a:p>
            <a:pPr lvl="1"/>
            <a:r>
              <a:rPr lang="en-US" dirty="0" smtClean="0"/>
              <a:t>CFF Explorer : ntcore.com/</a:t>
            </a:r>
            <a:r>
              <a:rPr lang="en-US" dirty="0" err="1" smtClean="0"/>
              <a:t>exsuite.php</a:t>
            </a:r>
            <a:endParaRPr lang="en-US" dirty="0" smtClean="0"/>
          </a:p>
          <a:p>
            <a:pPr lvl="1"/>
            <a:r>
              <a:rPr lang="en-US" dirty="0" smtClean="0"/>
              <a:t>Immunity Debugger : immunityinc.com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and ELF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  (Portable Executable)</a:t>
            </a:r>
          </a:p>
          <a:p>
            <a:pPr lvl="1"/>
            <a:r>
              <a:rPr lang="en-US" dirty="0" smtClean="0"/>
              <a:t>“File </a:t>
            </a:r>
            <a:r>
              <a:rPr lang="en-US" dirty="0"/>
              <a:t>format for executables, object code and DLLs, used in 32-bit and 64-bit versions of </a:t>
            </a:r>
            <a:r>
              <a:rPr lang="en-US" b="1" dirty="0"/>
              <a:t>Windows operating </a:t>
            </a:r>
            <a:r>
              <a:rPr lang="en-US" b="1" dirty="0" smtClean="0"/>
              <a:t>systems</a:t>
            </a:r>
            <a:r>
              <a:rPr lang="en-US" dirty="0" smtClean="0"/>
              <a:t>” – </a:t>
            </a:r>
            <a:r>
              <a:rPr lang="en-US" i="1" dirty="0" err="1" smtClean="0"/>
              <a:t>wikipedia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ELF  (Executable and Linkable Format)</a:t>
            </a:r>
          </a:p>
          <a:p>
            <a:pPr lvl="1"/>
            <a:r>
              <a:rPr lang="en-US" dirty="0" smtClean="0"/>
              <a:t>“A </a:t>
            </a:r>
            <a:r>
              <a:rPr lang="en-US" dirty="0"/>
              <a:t>common standard file format for executables, object code, shared libraries, and core </a:t>
            </a:r>
            <a:r>
              <a:rPr lang="en-US" dirty="0" smtClean="0"/>
              <a:t>dumps” – </a:t>
            </a:r>
            <a:r>
              <a:rPr lang="en-US" i="1" dirty="0" err="1" smtClean="0"/>
              <a:t>wikipedia</a:t>
            </a:r>
            <a:endParaRPr lang="en-US" i="1" dirty="0" smtClean="0"/>
          </a:p>
          <a:p>
            <a:pPr lvl="1"/>
            <a:r>
              <a:rPr lang="en-US" dirty="0" smtClean="0"/>
              <a:t>Linux, Unix, Apple OS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11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and ELF</a:t>
            </a:r>
            <a:endParaRPr lang="en-US" dirty="0"/>
          </a:p>
        </p:txBody>
      </p:sp>
      <p:pic>
        <p:nvPicPr>
          <p:cNvPr id="1028" name="Picture 4" descr="http://software.intel.com/sites/default/files/m/d/4/1/d/8/keep-memory-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399"/>
            <a:ext cx="8077200" cy="459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6324600"/>
            <a:ext cx="777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Image from http://software.intel.com/sites/default/files/m/d/4/1/d/8/keep-memory-002.gif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8613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and 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go very, very deep into file formats… but let’s not</a:t>
            </a:r>
          </a:p>
          <a:p>
            <a:r>
              <a:rPr lang="en-US" dirty="0"/>
              <a:t>Each format is just a big collection of fields and </a:t>
            </a:r>
            <a:r>
              <a:rPr lang="en-US" dirty="0" smtClean="0"/>
              <a:t>sections</a:t>
            </a:r>
          </a:p>
          <a:p>
            <a:r>
              <a:rPr lang="en-US" dirty="0" smtClean="0"/>
              <a:t>Fields will have a particular meaning and hold a particular value</a:t>
            </a:r>
          </a:p>
          <a:p>
            <a:pPr lvl="1"/>
            <a:r>
              <a:rPr lang="en-US" dirty="0" smtClean="0"/>
              <a:t>Date created, last modified, number of sections, image base, etc.</a:t>
            </a:r>
          </a:p>
          <a:p>
            <a:r>
              <a:rPr lang="en-US" dirty="0" smtClean="0"/>
              <a:t>A section is, generally, a logical collection of code or data</a:t>
            </a:r>
          </a:p>
          <a:p>
            <a:pPr lvl="1"/>
            <a:r>
              <a:rPr lang="en-US" dirty="0" smtClean="0"/>
              <a:t>Has permissions (read/write/execute)</a:t>
            </a:r>
          </a:p>
          <a:p>
            <a:pPr lvl="1"/>
            <a:r>
              <a:rPr lang="en-US" dirty="0" smtClean="0"/>
              <a:t>Has a name (.text, .</a:t>
            </a:r>
            <a:r>
              <a:rPr lang="en-US" dirty="0" err="1" smtClean="0"/>
              <a:t>bss</a:t>
            </a:r>
            <a:r>
              <a:rPr lang="en-US" dirty="0" smtClean="0"/>
              <a:t>, etc.)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and 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Okay, so what? Why is this useful?</a:t>
            </a:r>
          </a:p>
          <a:p>
            <a:r>
              <a:rPr lang="en-US" dirty="0" smtClean="0"/>
              <a:t>Can get an overview of what the binary is doing</a:t>
            </a:r>
          </a:p>
          <a:p>
            <a:pPr lvl="1"/>
            <a:r>
              <a:rPr lang="en-US" dirty="0" smtClean="0"/>
              <a:t>Can look at what libraries the binary is loading</a:t>
            </a:r>
          </a:p>
          <a:p>
            <a:pPr lvl="1"/>
            <a:r>
              <a:rPr lang="en-US" dirty="0" smtClean="0"/>
              <a:t>Can look at what functions are used in a library</a:t>
            </a:r>
          </a:p>
          <a:p>
            <a:pPr lvl="2"/>
            <a:r>
              <a:rPr lang="en-US" dirty="0" smtClean="0"/>
              <a:t>Find </a:t>
            </a:r>
            <a:r>
              <a:rPr lang="en-US" dirty="0" err="1" smtClean="0"/>
              <a:t>vulns</a:t>
            </a:r>
            <a:endParaRPr lang="en-US" dirty="0" smtClean="0"/>
          </a:p>
          <a:p>
            <a:pPr lvl="1"/>
            <a:r>
              <a:rPr lang="en-US" dirty="0" smtClean="0"/>
              <a:t>Can parse data sections for strings</a:t>
            </a:r>
          </a:p>
          <a:p>
            <a:pPr lvl="2"/>
            <a:r>
              <a:rPr lang="en-US" dirty="0" smtClean="0"/>
              <a:t>Very helpful on CTFs</a:t>
            </a:r>
          </a:p>
          <a:p>
            <a:pPr lvl="1"/>
            <a:r>
              <a:rPr lang="en-US" dirty="0" smtClean="0"/>
              <a:t>Can help determine if a binary is packed</a:t>
            </a:r>
          </a:p>
          <a:p>
            <a:pPr lvl="2"/>
            <a:r>
              <a:rPr lang="en-US" dirty="0" smtClean="0"/>
              <a:t>Weird section names or sizes, lack of strings, lack of imports</a:t>
            </a:r>
          </a:p>
          <a:p>
            <a:r>
              <a:rPr lang="en-US" dirty="0" smtClean="0"/>
              <a:t>How do we analyze them?</a:t>
            </a:r>
          </a:p>
          <a:p>
            <a:pPr lvl="1"/>
            <a:r>
              <a:rPr lang="en-US" dirty="0" smtClean="0"/>
              <a:t>PE   : CFF Explorer, IDA, </a:t>
            </a:r>
            <a:r>
              <a:rPr lang="en-US" dirty="0" err="1" smtClean="0"/>
              <a:t>pefile</a:t>
            </a:r>
            <a:r>
              <a:rPr lang="en-US" dirty="0" smtClean="0"/>
              <a:t> (python library), …</a:t>
            </a:r>
          </a:p>
          <a:p>
            <a:pPr lvl="1"/>
            <a:r>
              <a:rPr lang="en-US" dirty="0" smtClean="0"/>
              <a:t>ELF : </a:t>
            </a:r>
            <a:r>
              <a:rPr lang="en-US" i="1" dirty="0" err="1" smtClean="0"/>
              <a:t>readelf</a:t>
            </a:r>
            <a:r>
              <a:rPr lang="en-US" dirty="0" smtClean="0"/>
              <a:t>, </a:t>
            </a:r>
            <a:r>
              <a:rPr lang="en-US" i="1" dirty="0" err="1" smtClean="0"/>
              <a:t>objdump</a:t>
            </a:r>
            <a:r>
              <a:rPr lang="en-US" dirty="0" smtClean="0"/>
              <a:t>, </a:t>
            </a:r>
            <a:r>
              <a:rPr lang="en-US" i="1" dirty="0" smtClean="0"/>
              <a:t>file</a:t>
            </a:r>
            <a:r>
              <a:rPr lang="en-US" dirty="0" smtClean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7425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– CFF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CFF Explorer looking at </a:t>
            </a:r>
            <a:r>
              <a:rPr lang="en-US" dirty="0" err="1" smtClean="0"/>
              <a:t>calc.exe’s</a:t>
            </a:r>
            <a:r>
              <a:rPr lang="en-US" dirty="0" smtClean="0"/>
              <a:t> sections headers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4750"/>
            <a:ext cx="9144000" cy="25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ent-Up Arrow 5"/>
          <p:cNvSpPr/>
          <p:nvPr/>
        </p:nvSpPr>
        <p:spPr>
          <a:xfrm>
            <a:off x="8001000" y="4953000"/>
            <a:ext cx="762000" cy="685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57315" y="5257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Represent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– CFF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CFF Explorer looking at a UPX packed executable from a recent CTF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Huge red flag with section names like this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28142"/>
            <a:ext cx="8991600" cy="1691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590800"/>
            <a:ext cx="1066800" cy="19050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ELF - </a:t>
            </a:r>
            <a:r>
              <a:rPr lang="en-US" dirty="0" err="1" smtClean="0"/>
              <a:t>readelf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using </a:t>
            </a:r>
            <a:r>
              <a:rPr lang="en-US" i="1" dirty="0" err="1" smtClean="0"/>
              <a:t>readelf</a:t>
            </a:r>
            <a:r>
              <a:rPr lang="en-US" dirty="0" smtClean="0"/>
              <a:t> to look at section headers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255093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62200" y="2438400"/>
            <a:ext cx="222254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3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and ELF - 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IDA </a:t>
            </a:r>
            <a:r>
              <a:rPr lang="en-US" dirty="0" err="1" smtClean="0"/>
              <a:t>exemaning</a:t>
            </a:r>
            <a:r>
              <a:rPr lang="en-US" dirty="0" smtClean="0"/>
              <a:t> what functions are imported</a:t>
            </a:r>
          </a:p>
          <a:p>
            <a:r>
              <a:rPr lang="en-US" dirty="0" smtClean="0"/>
              <a:t>I have filtered using the regular expression .*str.*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590800"/>
            <a:ext cx="70008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71800" y="3124200"/>
            <a:ext cx="1524000" cy="175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400" y="32766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Probably worth investigating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Owen from our time at Sandia National Labs</a:t>
            </a:r>
          </a:p>
          <a:p>
            <a:r>
              <a:rPr lang="en-US" dirty="0" smtClean="0"/>
              <a:t>Currently work for Raytheon</a:t>
            </a:r>
          </a:p>
          <a:p>
            <a:r>
              <a:rPr lang="en-US" dirty="0" smtClean="0"/>
              <a:t>Founded </a:t>
            </a:r>
            <a:r>
              <a:rPr lang="en-US" dirty="0" err="1" smtClean="0"/>
              <a:t>UTDallas’s</a:t>
            </a:r>
            <a:r>
              <a:rPr lang="en-US" dirty="0" smtClean="0"/>
              <a:t> Computer Security Group (CSG) in Spring 2010</a:t>
            </a:r>
          </a:p>
          <a:p>
            <a:r>
              <a:rPr lang="en-US" dirty="0" smtClean="0"/>
              <a:t>Reversing, binary auditing, fuzzing, exploit </a:t>
            </a:r>
            <a:r>
              <a:rPr lang="en-US" dirty="0" err="1" smtClean="0"/>
              <a:t>dev</a:t>
            </a:r>
            <a:r>
              <a:rPr lang="en-US" dirty="0" smtClean="0"/>
              <a:t>, pen testing…</a:t>
            </a:r>
          </a:p>
          <a:p>
            <a:r>
              <a:rPr lang="en-US" dirty="0" smtClean="0"/>
              <a:t>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7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and ELF -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IDA examining strings it has found for a recent CTF problem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Probably want to start from the “Get your flag %s\n” string and work backwards ;)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80" y="2362200"/>
            <a:ext cx="728724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324600" y="36576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5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and ELF – 5 minute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number_checker.exe and number_checker_packed.exe</a:t>
            </a:r>
          </a:p>
          <a:p>
            <a:r>
              <a:rPr lang="en-US" dirty="0" smtClean="0"/>
              <a:t>Compare these two!</a:t>
            </a:r>
          </a:p>
          <a:p>
            <a:r>
              <a:rPr lang="en-US" dirty="0" smtClean="0"/>
              <a:t>In CFF Explorer</a:t>
            </a:r>
          </a:p>
          <a:p>
            <a:pPr lvl="1"/>
            <a:r>
              <a:rPr lang="en-US" dirty="0" smtClean="0"/>
              <a:t>Look at different fields in the PE format</a:t>
            </a:r>
          </a:p>
          <a:p>
            <a:pPr lvl="1"/>
            <a:r>
              <a:rPr lang="en-US" dirty="0" smtClean="0"/>
              <a:t>Look </a:t>
            </a:r>
            <a:r>
              <a:rPr lang="en-US" dirty="0"/>
              <a:t>at </a:t>
            </a:r>
            <a:r>
              <a:rPr lang="en-US" dirty="0" smtClean="0"/>
              <a:t>sections</a:t>
            </a:r>
          </a:p>
          <a:p>
            <a:pPr lvl="1"/>
            <a:r>
              <a:rPr lang="en-US" dirty="0" smtClean="0"/>
              <a:t>Just explore</a:t>
            </a:r>
          </a:p>
          <a:p>
            <a:r>
              <a:rPr lang="en-US" dirty="0" smtClean="0"/>
              <a:t>In IDA</a:t>
            </a:r>
          </a:p>
          <a:p>
            <a:pPr lvl="1"/>
            <a:r>
              <a:rPr lang="en-US" dirty="0" smtClean="0"/>
              <a:t>Look at strings (shift+f12)</a:t>
            </a:r>
          </a:p>
          <a:p>
            <a:pPr lvl="1"/>
            <a:r>
              <a:rPr lang="en-US" dirty="0" smtClean="0"/>
              <a:t>Look at imports (view-&gt;open </a:t>
            </a:r>
            <a:r>
              <a:rPr lang="en-US" dirty="0" err="1" smtClean="0"/>
              <a:t>subviews</a:t>
            </a:r>
            <a:r>
              <a:rPr lang="en-US" dirty="0" smtClean="0"/>
              <a:t>-&gt;imports)</a:t>
            </a:r>
          </a:p>
          <a:p>
            <a:pPr lvl="1"/>
            <a:r>
              <a:rPr lang="en-US" dirty="0" smtClean="0"/>
              <a:t>Look at sections (shift+f7)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syntax options</a:t>
            </a:r>
          </a:p>
          <a:p>
            <a:pPr lvl="1"/>
            <a:r>
              <a:rPr lang="en-US" dirty="0" smtClean="0"/>
              <a:t>ATT</a:t>
            </a:r>
          </a:p>
          <a:p>
            <a:pPr lvl="1"/>
            <a:r>
              <a:rPr lang="en-US" dirty="0" smtClean="0"/>
              <a:t>Intel</a:t>
            </a:r>
          </a:p>
          <a:p>
            <a:r>
              <a:rPr lang="en-US" dirty="0" smtClean="0"/>
              <a:t>ATT</a:t>
            </a:r>
          </a:p>
          <a:p>
            <a:pPr lvl="1"/>
            <a:r>
              <a:rPr lang="en-US" dirty="0" smtClean="0"/>
              <a:t>instruction source, </a:t>
            </a:r>
            <a:r>
              <a:rPr lang="en-US" dirty="0" err="1" smtClean="0"/>
              <a:t>dest</a:t>
            </a:r>
            <a:endParaRPr lang="en-US" dirty="0" smtClean="0"/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%</a:t>
            </a:r>
            <a:r>
              <a:rPr lang="en-US" dirty="0" err="1" smtClean="0"/>
              <a:t>eax</a:t>
            </a:r>
            <a:r>
              <a:rPr lang="en-US" dirty="0" smtClean="0"/>
              <a:t>, %</a:t>
            </a:r>
            <a:r>
              <a:rPr lang="en-US" dirty="0" err="1" smtClean="0"/>
              <a:t>edx</a:t>
            </a:r>
            <a:endParaRPr lang="en-US" dirty="0" smtClean="0"/>
          </a:p>
          <a:p>
            <a:pPr lvl="1"/>
            <a:r>
              <a:rPr lang="en-US" dirty="0" smtClean="0"/>
              <a:t>“Move </a:t>
            </a:r>
            <a:r>
              <a:rPr lang="en-US" dirty="0" err="1" smtClean="0"/>
              <a:t>eax</a:t>
            </a:r>
            <a:r>
              <a:rPr lang="en-US" dirty="0" smtClean="0"/>
              <a:t> into </a:t>
            </a:r>
            <a:r>
              <a:rPr lang="en-US" dirty="0" err="1" smtClean="0"/>
              <a:t>edx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Intel</a:t>
            </a:r>
          </a:p>
          <a:p>
            <a:pPr lvl="1"/>
            <a:r>
              <a:rPr lang="en-US" dirty="0" smtClean="0"/>
              <a:t>instruction </a:t>
            </a:r>
            <a:r>
              <a:rPr lang="en-US" dirty="0" err="1" smtClean="0"/>
              <a:t>dest</a:t>
            </a:r>
            <a:r>
              <a:rPr lang="en-US" dirty="0" smtClean="0"/>
              <a:t>, source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edx</a:t>
            </a:r>
            <a:r>
              <a:rPr lang="en-US" dirty="0" smtClean="0"/>
              <a:t>,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r>
              <a:rPr lang="en-US" dirty="0" smtClean="0"/>
              <a:t>“Move into </a:t>
            </a:r>
            <a:r>
              <a:rPr lang="en-US" dirty="0" err="1" smtClean="0"/>
              <a:t>edx</a:t>
            </a:r>
            <a:r>
              <a:rPr lang="en-US" dirty="0" smtClean="0"/>
              <a:t>, </a:t>
            </a:r>
            <a:r>
              <a:rPr lang="en-US" dirty="0" err="1" smtClean="0"/>
              <a:t>eax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known fact that Intel’s syntax &gt; ATT’s, so we’ll be using </a:t>
            </a:r>
            <a:r>
              <a:rPr lang="en-US" dirty="0" err="1" smtClean="0"/>
              <a:t>Intels</a:t>
            </a:r>
            <a:r>
              <a:rPr lang="en-US" dirty="0" smtClean="0"/>
              <a:t> ;)</a:t>
            </a:r>
          </a:p>
          <a:p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</a:t>
            </a:r>
            <a:r>
              <a:rPr lang="en-US" dirty="0" err="1" smtClean="0"/>
              <a:t>ecx</a:t>
            </a:r>
            <a:endParaRPr lang="en-US" dirty="0" smtClean="0"/>
          </a:p>
          <a:p>
            <a:pPr lvl="1"/>
            <a:r>
              <a:rPr lang="en-US" dirty="0" smtClean="0"/>
              <a:t>Move into </a:t>
            </a:r>
            <a:r>
              <a:rPr lang="en-US" dirty="0" err="1" smtClean="0"/>
              <a:t>eax</a:t>
            </a:r>
            <a:r>
              <a:rPr lang="en-US" dirty="0" smtClean="0"/>
              <a:t>, the contents of </a:t>
            </a:r>
            <a:r>
              <a:rPr lang="en-US" dirty="0" err="1" smtClean="0"/>
              <a:t>ecx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[</a:t>
            </a:r>
            <a:r>
              <a:rPr lang="en-US" dirty="0" err="1" smtClean="0"/>
              <a:t>ecx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Move into </a:t>
            </a:r>
            <a:r>
              <a:rPr lang="en-US" dirty="0" err="1" smtClean="0"/>
              <a:t>eax</a:t>
            </a:r>
            <a:r>
              <a:rPr lang="en-US" dirty="0" smtClean="0"/>
              <a:t>, the contents of what </a:t>
            </a:r>
            <a:r>
              <a:rPr lang="en-US" dirty="0" err="1" smtClean="0"/>
              <a:t>ecx</a:t>
            </a:r>
            <a:r>
              <a:rPr lang="en-US" dirty="0" smtClean="0"/>
              <a:t> </a:t>
            </a:r>
            <a:r>
              <a:rPr lang="en-US" b="1" u="sng" dirty="0" smtClean="0"/>
              <a:t>points to</a:t>
            </a:r>
          </a:p>
          <a:p>
            <a:pPr lvl="1"/>
            <a:r>
              <a:rPr lang="en-US" dirty="0"/>
              <a:t>The brackets, […], mean </a:t>
            </a:r>
            <a:r>
              <a:rPr lang="en-US" dirty="0" smtClean="0"/>
              <a:t>dereference </a:t>
            </a:r>
            <a:r>
              <a:rPr lang="en-US" dirty="0"/>
              <a:t>the value between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In C, this is like a pointer dereference</a:t>
            </a:r>
          </a:p>
          <a:p>
            <a:pPr lvl="1"/>
            <a:r>
              <a:rPr lang="en-US" dirty="0" err="1" smtClean="0"/>
              <a:t>eax</a:t>
            </a:r>
            <a:r>
              <a:rPr lang="en-US" dirty="0" smtClean="0"/>
              <a:t> = *</a:t>
            </a:r>
            <a:r>
              <a:rPr lang="en-US" dirty="0" err="1" smtClean="0"/>
              <a:t>ecx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2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values and </a:t>
            </a:r>
            <a:r>
              <a:rPr lang="en-US" dirty="0" err="1" smtClean="0"/>
              <a:t>immediates</a:t>
            </a:r>
            <a:r>
              <a:rPr lang="en-US" dirty="0" smtClean="0"/>
              <a:t> can be used as well</a:t>
            </a:r>
          </a:p>
          <a:p>
            <a:endParaRPr lang="en-US" dirty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5</a:t>
            </a:r>
          </a:p>
          <a:p>
            <a:pPr lvl="1"/>
            <a:r>
              <a:rPr lang="en-US" dirty="0" smtClean="0"/>
              <a:t>Move into </a:t>
            </a:r>
            <a:r>
              <a:rPr lang="en-US" dirty="0" err="1" smtClean="0"/>
              <a:t>eax</a:t>
            </a:r>
            <a:r>
              <a:rPr lang="en-US" dirty="0" smtClean="0"/>
              <a:t>, the value 5</a:t>
            </a:r>
          </a:p>
          <a:p>
            <a:pPr lvl="1"/>
            <a:endParaRPr lang="en-US" dirty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edx</a:t>
            </a:r>
            <a:r>
              <a:rPr lang="en-US" dirty="0" smtClean="0"/>
              <a:t>, [0x12345678]</a:t>
            </a:r>
          </a:p>
          <a:p>
            <a:pPr lvl="1"/>
            <a:r>
              <a:rPr lang="en-US" dirty="0" smtClean="0"/>
              <a:t>Move into </a:t>
            </a:r>
            <a:r>
              <a:rPr lang="en-US" dirty="0" err="1" smtClean="0"/>
              <a:t>edx</a:t>
            </a:r>
            <a:r>
              <a:rPr lang="en-US" dirty="0" smtClean="0"/>
              <a:t>, what 0x12345678 points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very small handful of instructions will get you a long way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all, </a:t>
            </a:r>
            <a:r>
              <a:rPr lang="en-US" dirty="0" err="1" smtClean="0"/>
              <a:t>mov</a:t>
            </a:r>
            <a:r>
              <a:rPr lang="en-US" dirty="0" smtClean="0"/>
              <a:t>, </a:t>
            </a:r>
            <a:r>
              <a:rPr lang="en-US" dirty="0" err="1" smtClean="0"/>
              <a:t>cmp</a:t>
            </a:r>
            <a:r>
              <a:rPr lang="en-US" dirty="0" smtClean="0"/>
              <a:t>, </a:t>
            </a:r>
            <a:r>
              <a:rPr lang="en-US" dirty="0" err="1" smtClean="0"/>
              <a:t>jmp</a:t>
            </a:r>
            <a:endParaRPr lang="en-US" dirty="0" smtClean="0"/>
          </a:p>
          <a:p>
            <a:r>
              <a:rPr lang="en-US" dirty="0" smtClean="0"/>
              <a:t>call 0x12345678</a:t>
            </a:r>
          </a:p>
          <a:p>
            <a:pPr lvl="1"/>
            <a:r>
              <a:rPr lang="en-US" dirty="0" smtClean="0"/>
              <a:t>Call the function at 0x12345678</a:t>
            </a:r>
          </a:p>
          <a:p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8</a:t>
            </a:r>
          </a:p>
          <a:p>
            <a:pPr lvl="1"/>
            <a:r>
              <a:rPr lang="en-US" dirty="0" smtClean="0"/>
              <a:t>Compare </a:t>
            </a:r>
            <a:r>
              <a:rPr lang="en-US" dirty="0" err="1" smtClean="0"/>
              <a:t>eax</a:t>
            </a:r>
            <a:r>
              <a:rPr lang="en-US" dirty="0" smtClean="0"/>
              <a:t> to 8</a:t>
            </a:r>
          </a:p>
          <a:p>
            <a:pPr lvl="1"/>
            <a:r>
              <a:rPr lang="en-US" dirty="0" smtClean="0"/>
              <a:t>Compare left to right</a:t>
            </a:r>
          </a:p>
          <a:p>
            <a:r>
              <a:rPr lang="en-US" dirty="0" err="1" smtClean="0"/>
              <a:t>jmp</a:t>
            </a:r>
            <a:r>
              <a:rPr lang="en-US" dirty="0" smtClean="0"/>
              <a:t> 0x12345678</a:t>
            </a:r>
          </a:p>
          <a:p>
            <a:pPr lvl="1"/>
            <a:r>
              <a:rPr lang="en-US" dirty="0" smtClean="0"/>
              <a:t>Unconditional jump to 0x12345678</a:t>
            </a:r>
          </a:p>
          <a:p>
            <a:r>
              <a:rPr lang="en-US" dirty="0" err="1" smtClean="0"/>
              <a:t>jle</a:t>
            </a:r>
            <a:r>
              <a:rPr lang="en-US" dirty="0" smtClean="0"/>
              <a:t> 0x12345678</a:t>
            </a:r>
          </a:p>
          <a:p>
            <a:pPr lvl="1"/>
            <a:r>
              <a:rPr lang="en-US" dirty="0" smtClean="0"/>
              <a:t>Jump to 0x12345678 if </a:t>
            </a:r>
            <a:r>
              <a:rPr lang="en-US" dirty="0" err="1" smtClean="0"/>
              <a:t>eax</a:t>
            </a:r>
            <a:r>
              <a:rPr lang="en-US" dirty="0" smtClean="0"/>
              <a:t> is less than or equal to 8</a:t>
            </a:r>
          </a:p>
          <a:p>
            <a:r>
              <a:rPr lang="en-US" dirty="0" err="1" smtClean="0"/>
              <a:t>jg</a:t>
            </a:r>
            <a:r>
              <a:rPr lang="en-US" dirty="0" smtClean="0"/>
              <a:t> 0x12345678</a:t>
            </a:r>
          </a:p>
          <a:p>
            <a:pPr lvl="1"/>
            <a:r>
              <a:rPr lang="en-US" dirty="0" smtClean="0"/>
              <a:t>Jump to 0x112345678 if </a:t>
            </a:r>
            <a:r>
              <a:rPr lang="en-US" dirty="0" err="1" smtClean="0"/>
              <a:t>eax</a:t>
            </a:r>
            <a:r>
              <a:rPr lang="en-US" dirty="0" smtClean="0"/>
              <a:t> is greater than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– Example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" y="2286000"/>
            <a:ext cx="9016166" cy="356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8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focus on the instructions we know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, </a:t>
            </a:r>
            <a:r>
              <a:rPr lang="en-US" dirty="0" err="1" smtClean="0"/>
              <a:t>cmp</a:t>
            </a:r>
            <a:r>
              <a:rPr lang="en-US" dirty="0" smtClean="0"/>
              <a:t>, </a:t>
            </a:r>
            <a:r>
              <a:rPr lang="en-US" dirty="0" err="1" smtClean="0"/>
              <a:t>jmp</a:t>
            </a:r>
            <a:r>
              <a:rPr lang="en-US" dirty="0" smtClean="0"/>
              <a:t>,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114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[ebp-0x4] = 0x4</a:t>
            </a:r>
          </a:p>
          <a:p>
            <a:r>
              <a:rPr lang="en-US" dirty="0" smtClean="0"/>
              <a:t>[ebp-0x8] = 0xa</a:t>
            </a:r>
          </a:p>
          <a:p>
            <a:r>
              <a:rPr lang="en-US" dirty="0" err="1" smtClean="0"/>
              <a:t>eax</a:t>
            </a:r>
            <a:r>
              <a:rPr lang="en-US" dirty="0" smtClean="0"/>
              <a:t> = [ebp-0x4]</a:t>
            </a:r>
          </a:p>
          <a:p>
            <a:endParaRPr lang="en-US" dirty="0"/>
          </a:p>
          <a:p>
            <a:r>
              <a:rPr lang="en-US" dirty="0" smtClean="0"/>
              <a:t>Two values, relative to the pointer contained in </a:t>
            </a:r>
            <a:r>
              <a:rPr lang="en-US" dirty="0" err="1" smtClean="0"/>
              <a:t>ebp</a:t>
            </a:r>
            <a:r>
              <a:rPr lang="en-US" dirty="0" smtClean="0"/>
              <a:t> have been assigned values</a:t>
            </a:r>
          </a:p>
          <a:p>
            <a:r>
              <a:rPr lang="en-US" dirty="0" smtClean="0"/>
              <a:t>One register has been assigned a value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86" y="2286000"/>
            <a:ext cx="457551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86400" y="3124200"/>
            <a:ext cx="3578999" cy="7239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:P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18" y="1610134"/>
            <a:ext cx="3751365" cy="524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08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114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[ebp-0x4] = 0x4</a:t>
            </a:r>
          </a:p>
          <a:p>
            <a:r>
              <a:rPr lang="en-US" dirty="0" smtClean="0"/>
              <a:t>[ebp-0x8] = 0xa</a:t>
            </a:r>
          </a:p>
          <a:p>
            <a:r>
              <a:rPr lang="en-US" dirty="0" err="1" smtClean="0"/>
              <a:t>eax</a:t>
            </a:r>
            <a:r>
              <a:rPr lang="en-US" dirty="0" smtClean="0"/>
              <a:t> = [ebp-0x4]</a:t>
            </a:r>
          </a:p>
          <a:p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[ebp-0x8]</a:t>
            </a:r>
          </a:p>
          <a:p>
            <a:pPr lvl="1"/>
            <a:r>
              <a:rPr lang="en-US" dirty="0" err="1" smtClean="0"/>
              <a:t>eax</a:t>
            </a:r>
            <a:r>
              <a:rPr lang="en-US" dirty="0" smtClean="0"/>
              <a:t> == [ebp-0x8] ?</a:t>
            </a:r>
          </a:p>
          <a:p>
            <a:pPr lvl="1"/>
            <a:r>
              <a:rPr lang="en-US" dirty="0" smtClean="0"/>
              <a:t>4 == 10 ?</a:t>
            </a:r>
          </a:p>
          <a:p>
            <a:r>
              <a:rPr lang="en-US" dirty="0" err="1" smtClean="0"/>
              <a:t>jge</a:t>
            </a:r>
            <a:r>
              <a:rPr lang="en-US" dirty="0" smtClean="0"/>
              <a:t> 0x80483d7</a:t>
            </a:r>
          </a:p>
          <a:p>
            <a:pPr lvl="1"/>
            <a:r>
              <a:rPr lang="en-US" dirty="0" smtClean="0"/>
              <a:t>If 4 was &gt;= 10, </a:t>
            </a:r>
            <a:r>
              <a:rPr lang="en-US" dirty="0" err="1" smtClean="0"/>
              <a:t>jmp</a:t>
            </a:r>
            <a:endParaRPr lang="en-US" dirty="0" smtClean="0"/>
          </a:p>
          <a:p>
            <a:pPr lvl="1"/>
            <a:r>
              <a:rPr lang="en-US" dirty="0" smtClean="0"/>
              <a:t>Else, continue execution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86" y="2286000"/>
            <a:ext cx="457551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86400" y="3124200"/>
            <a:ext cx="3578999" cy="12192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7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114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[ebp-0x4] = 0x4</a:t>
            </a:r>
          </a:p>
          <a:p>
            <a:r>
              <a:rPr lang="en-US" dirty="0" smtClean="0"/>
              <a:t>[ebp-0x8] = 0xa</a:t>
            </a:r>
          </a:p>
          <a:p>
            <a:r>
              <a:rPr lang="en-US" dirty="0" err="1" smtClean="0"/>
              <a:t>eax</a:t>
            </a:r>
            <a:r>
              <a:rPr lang="en-US" dirty="0" smtClean="0"/>
              <a:t> = [ebp-0x4]</a:t>
            </a:r>
          </a:p>
          <a:p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[ebp-0x8]</a:t>
            </a:r>
          </a:p>
          <a:p>
            <a:pPr lvl="1"/>
            <a:r>
              <a:rPr lang="en-US" dirty="0" err="1" smtClean="0"/>
              <a:t>eax</a:t>
            </a:r>
            <a:r>
              <a:rPr lang="en-US" dirty="0" smtClean="0"/>
              <a:t> == [ebp-0x8] ?</a:t>
            </a:r>
          </a:p>
          <a:p>
            <a:pPr lvl="1"/>
            <a:r>
              <a:rPr lang="en-US" dirty="0" smtClean="0"/>
              <a:t>4 == 10 ?</a:t>
            </a:r>
          </a:p>
          <a:p>
            <a:r>
              <a:rPr lang="en-US" dirty="0" err="1" smtClean="0"/>
              <a:t>jge</a:t>
            </a:r>
            <a:r>
              <a:rPr lang="en-US" dirty="0" smtClean="0"/>
              <a:t> 0x80483d7</a:t>
            </a:r>
          </a:p>
          <a:p>
            <a:pPr lvl="1"/>
            <a:r>
              <a:rPr lang="en-US" dirty="0" smtClean="0"/>
              <a:t>If 4 was &gt;= 10, </a:t>
            </a:r>
            <a:r>
              <a:rPr lang="en-US" dirty="0" err="1" smtClean="0"/>
              <a:t>jmp</a:t>
            </a:r>
            <a:endParaRPr lang="en-US" dirty="0" smtClean="0"/>
          </a:p>
          <a:p>
            <a:pPr lvl="1"/>
            <a:r>
              <a:rPr lang="en-US" dirty="0" smtClean="0"/>
              <a:t>Else, continue execution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86" y="2286000"/>
            <a:ext cx="457551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86400" y="3124200"/>
            <a:ext cx="3578999" cy="12192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4049918" y="5601139"/>
            <a:ext cx="1066800" cy="4572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1600" y="5481935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False, so execution just continues to the next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3434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[ebp-0x4] = 0x4</a:t>
            </a:r>
          </a:p>
          <a:p>
            <a:r>
              <a:rPr lang="en-US" dirty="0" smtClean="0"/>
              <a:t>[ebp-0x8] = 0xa</a:t>
            </a:r>
          </a:p>
          <a:p>
            <a:r>
              <a:rPr lang="en-US" dirty="0" err="1" smtClean="0"/>
              <a:t>eax</a:t>
            </a:r>
            <a:r>
              <a:rPr lang="en-US" dirty="0" smtClean="0"/>
              <a:t> = [ebp-0x4]</a:t>
            </a:r>
          </a:p>
          <a:p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[ebp-0x8]</a:t>
            </a:r>
          </a:p>
          <a:p>
            <a:r>
              <a:rPr lang="en-US" dirty="0" err="1" smtClean="0"/>
              <a:t>jge</a:t>
            </a:r>
            <a:r>
              <a:rPr lang="en-US" dirty="0" smtClean="0"/>
              <a:t> 0x80483d7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0x1</a:t>
            </a:r>
          </a:p>
          <a:p>
            <a:pPr lvl="1"/>
            <a:r>
              <a:rPr lang="en-US" dirty="0" err="1" smtClean="0"/>
              <a:t>eax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jmp</a:t>
            </a:r>
            <a:r>
              <a:rPr lang="en-US" dirty="0" smtClean="0"/>
              <a:t> over the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0</a:t>
            </a:r>
          </a:p>
          <a:p>
            <a:r>
              <a:rPr lang="en-US" dirty="0"/>
              <a:t>l</a:t>
            </a:r>
            <a:r>
              <a:rPr lang="en-US" dirty="0" smtClean="0"/>
              <a:t>eave and return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86" y="2286000"/>
            <a:ext cx="457551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86400" y="3124200"/>
            <a:ext cx="3578999" cy="2286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638800" y="4876800"/>
            <a:ext cx="15608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two memory addresses, relative to the pointer contained in </a:t>
            </a:r>
            <a:r>
              <a:rPr lang="en-US" dirty="0" err="1" smtClean="0"/>
              <a:t>ebp</a:t>
            </a:r>
            <a:r>
              <a:rPr lang="en-US" dirty="0" smtClean="0"/>
              <a:t>, have values. One has 4, one has 10.</a:t>
            </a:r>
          </a:p>
          <a:p>
            <a:r>
              <a:rPr lang="en-US" dirty="0" smtClean="0"/>
              <a:t>There is a comparison</a:t>
            </a:r>
          </a:p>
          <a:p>
            <a:r>
              <a:rPr lang="en-US" dirty="0" smtClean="0"/>
              <a:t>If operand 1 &gt;= operand 2, take the jump</a:t>
            </a:r>
          </a:p>
          <a:p>
            <a:r>
              <a:rPr lang="en-US" dirty="0" smtClean="0"/>
              <a:t>If not, continue execution</a:t>
            </a:r>
          </a:p>
          <a:p>
            <a:r>
              <a:rPr lang="en-US" dirty="0" err="1" smtClean="0"/>
              <a:t>Eax</a:t>
            </a:r>
            <a:r>
              <a:rPr lang="en-US" dirty="0" smtClean="0"/>
              <a:t> gets assigned the value of 1</a:t>
            </a:r>
          </a:p>
          <a:p>
            <a:r>
              <a:rPr lang="en-US" dirty="0" smtClean="0"/>
              <a:t>The function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dig deeper</a:t>
            </a:r>
          </a:p>
          <a:p>
            <a:r>
              <a:rPr lang="en-US" dirty="0" smtClean="0"/>
              <a:t>Everything shown in the disassembly has a purpose</a:t>
            </a:r>
          </a:p>
          <a:p>
            <a:r>
              <a:rPr lang="en-US" dirty="0" err="1"/>
              <a:t>mov</a:t>
            </a:r>
            <a:r>
              <a:rPr lang="en-US" dirty="0"/>
              <a:t> DWORD PTR [ebp-0x4], </a:t>
            </a:r>
            <a:r>
              <a:rPr lang="en-US" dirty="0" smtClean="0"/>
              <a:t>0x4</a:t>
            </a:r>
          </a:p>
          <a:p>
            <a:pPr lvl="1"/>
            <a:r>
              <a:rPr lang="en-US" dirty="0" smtClean="0"/>
              <a:t>What does DWORT PTR mean?</a:t>
            </a:r>
          </a:p>
          <a:p>
            <a:r>
              <a:rPr lang="en-US" dirty="0" smtClean="0"/>
              <a:t>We know the brackets […] mean get the value held at the dereferenced value between them… but DWORD PTR?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mov</a:t>
            </a:r>
            <a:r>
              <a:rPr lang="en-US" dirty="0"/>
              <a:t> DWORD PTR [ebp-0x4], </a:t>
            </a:r>
            <a:r>
              <a:rPr lang="en-US" dirty="0" smtClean="0"/>
              <a:t>0x4</a:t>
            </a:r>
          </a:p>
          <a:p>
            <a:r>
              <a:rPr lang="en-US" dirty="0" smtClean="0"/>
              <a:t>DWORD PTR</a:t>
            </a:r>
          </a:p>
          <a:p>
            <a:pPr lvl="1"/>
            <a:r>
              <a:rPr lang="en-US" dirty="0" smtClean="0"/>
              <a:t>DWORD = the size</a:t>
            </a:r>
          </a:p>
          <a:p>
            <a:pPr lvl="1"/>
            <a:r>
              <a:rPr lang="en-US" dirty="0" smtClean="0"/>
              <a:t>PTR = dereference the value, accompanied by the brackets</a:t>
            </a:r>
          </a:p>
          <a:p>
            <a:r>
              <a:rPr lang="en-US" dirty="0" smtClean="0"/>
              <a:t>We have a few number of sizes allowed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Types and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157689"/>
              </p:ext>
            </p:extLst>
          </p:nvPr>
        </p:nvGraphicFramePr>
        <p:xfrm>
          <a:off x="960120" y="2482164"/>
          <a:ext cx="7040880" cy="23184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08176"/>
                <a:gridCol w="1408176"/>
                <a:gridCol w="1408176"/>
                <a:gridCol w="1408176"/>
                <a:gridCol w="1408176"/>
              </a:tblGrid>
              <a:tr h="46368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Size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Size (bits)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46368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 c;</a:t>
                      </a:r>
                      <a:endParaRPr lang="en-US" dirty="0"/>
                    </a:p>
                  </a:txBody>
                  <a:tcPr/>
                </a:tc>
              </a:tr>
              <a:tr h="46368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short s;</a:t>
                      </a:r>
                      <a:endParaRPr lang="en-US" dirty="0"/>
                    </a:p>
                  </a:txBody>
                  <a:tcPr/>
                </a:tc>
              </a:tr>
              <a:tr h="463687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32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46368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64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long</a:t>
                      </a:r>
                      <a:r>
                        <a:rPr lang="en-US" dirty="0" smtClean="0"/>
                        <a:t> l;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4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So…</a:t>
            </a:r>
          </a:p>
          <a:p>
            <a:r>
              <a:rPr lang="en-US" dirty="0" err="1"/>
              <a:t>mov</a:t>
            </a:r>
            <a:r>
              <a:rPr lang="en-US" dirty="0"/>
              <a:t> DWORD PTR [ebp-0x4], 0x4</a:t>
            </a:r>
          </a:p>
          <a:p>
            <a:r>
              <a:rPr lang="en-US" dirty="0" smtClean="0"/>
              <a:t>The address pointed to by the dereferenced value of [ebp-4] is getting 4 bytes moved into it, with the value of 4.</a:t>
            </a:r>
          </a:p>
          <a:p>
            <a:r>
              <a:rPr lang="en-US" dirty="0" smtClean="0"/>
              <a:t>[ebp-4] is an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So our source code probably has some </a:t>
            </a:r>
            <a:r>
              <a:rPr lang="en-US" dirty="0" err="1" smtClean="0"/>
              <a:t>int</a:t>
            </a:r>
            <a:r>
              <a:rPr lang="en-US" dirty="0" smtClean="0"/>
              <a:t> value and hard codes a value of 4 to it</a:t>
            </a:r>
          </a:p>
        </p:txBody>
      </p:sp>
    </p:spTree>
    <p:extLst>
      <p:ext uri="{BB962C8B-B14F-4D97-AF65-F5344CB8AC3E}">
        <p14:creationId xmlns:p14="http://schemas.microsoft.com/office/powerpoint/2010/main" val="87739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mov</a:t>
            </a:r>
            <a:r>
              <a:rPr lang="en-US" dirty="0"/>
              <a:t> DWORD PTR [ebp-0x4], 0x4</a:t>
            </a:r>
          </a:p>
          <a:p>
            <a:r>
              <a:rPr lang="en-US" dirty="0" err="1"/>
              <a:t>mov</a:t>
            </a:r>
            <a:r>
              <a:rPr lang="en-US" dirty="0"/>
              <a:t> DWORD PTR [ebp-0x8], </a:t>
            </a:r>
            <a:r>
              <a:rPr lang="en-US" dirty="0" smtClean="0"/>
              <a:t>0xa</a:t>
            </a:r>
          </a:p>
          <a:p>
            <a:r>
              <a:rPr lang="en-US" dirty="0" smtClean="0"/>
              <a:t>This leaves us with 2 </a:t>
            </a:r>
            <a:r>
              <a:rPr lang="en-US" dirty="0" err="1" smtClean="0"/>
              <a:t>ints</a:t>
            </a:r>
            <a:r>
              <a:rPr lang="en-US" dirty="0" smtClean="0"/>
              <a:t> being assigned a hard coded value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x = 4;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y = 10;</a:t>
            </a:r>
          </a:p>
          <a:p>
            <a:r>
              <a:rPr lang="en-US" dirty="0" smtClean="0"/>
              <a:t>Are these locals, </a:t>
            </a:r>
            <a:r>
              <a:rPr lang="en-US" dirty="0" err="1" smtClean="0"/>
              <a:t>globals</a:t>
            </a:r>
            <a:r>
              <a:rPr lang="en-US" dirty="0" smtClean="0"/>
              <a:t>, static variables???</a:t>
            </a:r>
          </a:p>
          <a:p>
            <a:r>
              <a:rPr lang="en-US" dirty="0" smtClean="0"/>
              <a:t>We need a little background on process memory layout.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Recap so far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 = 4;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y = 10;</a:t>
            </a:r>
          </a:p>
          <a:p>
            <a:pPr lvl="1"/>
            <a:r>
              <a:rPr lang="en-US" dirty="0" smtClean="0"/>
              <a:t>We don’t know where these are declared</a:t>
            </a:r>
          </a:p>
          <a:p>
            <a:r>
              <a:rPr lang="en-US" dirty="0" smtClean="0"/>
              <a:t>if (4 </a:t>
            </a:r>
            <a:r>
              <a:rPr lang="en-US" dirty="0"/>
              <a:t>&gt;</a:t>
            </a:r>
            <a:r>
              <a:rPr lang="en-US" dirty="0" smtClean="0"/>
              <a:t>= 10)</a:t>
            </a:r>
          </a:p>
          <a:p>
            <a:pPr lvl="1"/>
            <a:r>
              <a:rPr lang="en-US" dirty="0" err="1" smtClean="0"/>
              <a:t>jmp</a:t>
            </a:r>
            <a:r>
              <a:rPr lang="en-US" dirty="0" smtClean="0"/>
              <a:t> to main+0x23</a:t>
            </a:r>
          </a:p>
          <a:p>
            <a:r>
              <a:rPr lang="en-US" dirty="0" err="1" smtClean="0"/>
              <a:t>eax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jmp</a:t>
            </a:r>
            <a:r>
              <a:rPr lang="en-US" dirty="0" smtClean="0"/>
              <a:t> to main+0x28</a:t>
            </a:r>
          </a:p>
          <a:p>
            <a:r>
              <a:rPr lang="en-US" dirty="0" smtClean="0"/>
              <a:t>main+0x23 : </a:t>
            </a:r>
          </a:p>
          <a:p>
            <a:pPr lvl="1"/>
            <a:r>
              <a:rPr lang="en-US" dirty="0" err="1" smtClean="0"/>
              <a:t>eax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main+0x28:</a:t>
            </a:r>
          </a:p>
          <a:p>
            <a:pPr lvl="1"/>
            <a:r>
              <a:rPr lang="en-US" dirty="0" smtClean="0"/>
              <a:t>ret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We don’t take the </a:t>
            </a:r>
            <a:r>
              <a:rPr lang="en-US" dirty="0" err="1" smtClean="0"/>
              <a:t>jmp</a:t>
            </a:r>
            <a:r>
              <a:rPr lang="en-US" dirty="0" smtClean="0"/>
              <a:t> as already discussed.</a:t>
            </a:r>
          </a:p>
          <a:p>
            <a:r>
              <a:rPr lang="en-US" dirty="0" smtClean="0"/>
              <a:t>It’s starting to look like source code!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4499487" cy="307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8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this, you should feel comfortable</a:t>
            </a:r>
          </a:p>
          <a:p>
            <a:pPr lvl="1"/>
            <a:r>
              <a:rPr lang="en-US" dirty="0" smtClean="0"/>
              <a:t>Being handed a binary</a:t>
            </a:r>
          </a:p>
          <a:p>
            <a:pPr lvl="1"/>
            <a:r>
              <a:rPr lang="en-US" dirty="0" smtClean="0"/>
              <a:t>Examining a binaries sections, imports, strings</a:t>
            </a:r>
          </a:p>
          <a:p>
            <a:pPr lvl="1"/>
            <a:r>
              <a:rPr lang="en-US" dirty="0" smtClean="0"/>
              <a:t>Renaming and simplifying the disassembly</a:t>
            </a:r>
          </a:p>
          <a:p>
            <a:pPr lvl="1"/>
            <a:r>
              <a:rPr lang="en-US" dirty="0" smtClean="0"/>
              <a:t>Converting from assembly to source, where needed</a:t>
            </a:r>
          </a:p>
          <a:p>
            <a:pPr lvl="1"/>
            <a:r>
              <a:rPr lang="en-US" dirty="0" smtClean="0"/>
              <a:t>Understanding process memory layout</a:t>
            </a:r>
          </a:p>
          <a:p>
            <a:pPr lvl="1"/>
            <a:r>
              <a:rPr lang="en-US" dirty="0" smtClean="0"/>
              <a:t>Figuring out function arguments and local variables</a:t>
            </a:r>
          </a:p>
          <a:p>
            <a:pPr lvl="2"/>
            <a:r>
              <a:rPr lang="en-US" dirty="0" smtClean="0"/>
              <a:t>How many and what types</a:t>
            </a:r>
          </a:p>
          <a:p>
            <a:pPr lvl="1"/>
            <a:r>
              <a:rPr lang="en-US" dirty="0" smtClean="0"/>
              <a:t>Using a debugger to fill in the gaps or manipulate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10814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Memory Layout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a quick introduction to process memory layout, then we’ll continue with the first example</a:t>
            </a:r>
          </a:p>
          <a:p>
            <a:r>
              <a:rPr lang="en-US" dirty="0" smtClean="0"/>
              <a:t>We want to know </a:t>
            </a:r>
          </a:p>
          <a:p>
            <a:pPr lvl="1"/>
            <a:r>
              <a:rPr lang="en-US" dirty="0" smtClean="0"/>
              <a:t>Why things are relative to </a:t>
            </a:r>
            <a:r>
              <a:rPr lang="en-US" dirty="0" err="1" smtClean="0"/>
              <a:t>esp</a:t>
            </a:r>
            <a:r>
              <a:rPr lang="en-US" dirty="0" smtClean="0"/>
              <a:t>/</a:t>
            </a:r>
            <a:r>
              <a:rPr lang="en-US" dirty="0" err="1" smtClean="0"/>
              <a:t>ebp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are the push/pop instructions doing?</a:t>
            </a:r>
          </a:p>
          <a:p>
            <a:pPr lvl="1"/>
            <a:r>
              <a:rPr lang="en-US" dirty="0" smtClean="0"/>
              <a:t>What about the leave/ret instructions?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ww.corelan.be/wp-content/uploads/2010/08/image_thum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9135"/>
            <a:ext cx="5600700" cy="644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5486400" y="166584"/>
            <a:ext cx="3581400" cy="1738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0" kern="120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Process Memory Layout - Windows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8400" y="6367451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Image from https://www.corelan.be/wp-content/uploads/2010/08/image_thumb3.png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80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tenouk.com/Bufferoverflowc/Bufferoverflow1_files/image0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17352"/>
            <a:ext cx="4600575" cy="686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486400" y="166584"/>
            <a:ext cx="3581400" cy="1738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0" kern="120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Process Memory Layout - Linux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6248400"/>
            <a:ext cx="342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Image from http://www.tenouk.com/Bufferoverflowc/Bufferoverflow1_files/image022.png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5609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228600"/>
            <a:ext cx="8229600" cy="1066800"/>
          </a:xfrm>
        </p:spPr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524000"/>
            <a:ext cx="8216900" cy="514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717313"/>
              </p:ext>
            </p:extLst>
          </p:nvPr>
        </p:nvGraphicFramePr>
        <p:xfrm>
          <a:off x="457200" y="2249488"/>
          <a:ext cx="8229600" cy="4246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instruction executed</a:t>
                      </a:r>
                    </a:p>
                    <a:p>
                      <a:r>
                        <a:rPr lang="en-US" dirty="0" smtClean="0"/>
                        <a:t>*Want to hijack during exploitation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Accumulation</a:t>
                      </a:r>
                    </a:p>
                    <a:p>
                      <a:r>
                        <a:rPr lang="en-US" dirty="0" smtClean="0"/>
                        <a:t>*Holds</a:t>
                      </a:r>
                      <a:r>
                        <a:rPr lang="en-US" baseline="0" dirty="0" smtClean="0"/>
                        <a:t> the return value, usually.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 index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index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2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2270911"/>
            <a:ext cx="856456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4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Okay, we have some background on the registers, the stack, and process layout</a:t>
            </a:r>
          </a:p>
          <a:p>
            <a:r>
              <a:rPr lang="en-US" dirty="0" smtClean="0"/>
              <a:t>Let’s try to figure out what this code’s stack layout would look like</a:t>
            </a:r>
          </a:p>
          <a:p>
            <a:r>
              <a:rPr lang="en-US" dirty="0" smtClean="0"/>
              <a:t>Then, we’ll look back at the code and what we know</a:t>
            </a:r>
          </a:p>
        </p:txBody>
      </p:sp>
    </p:spTree>
    <p:extLst>
      <p:ext uri="{BB962C8B-B14F-4D97-AF65-F5344CB8AC3E}">
        <p14:creationId xmlns:p14="http://schemas.microsoft.com/office/powerpoint/2010/main" val="30333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038600" cy="4325112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ub </a:t>
            </a:r>
            <a:r>
              <a:rPr lang="en-US" dirty="0" err="1" smtClean="0"/>
              <a:t>esp</a:t>
            </a:r>
            <a:r>
              <a:rPr lang="en-US" dirty="0" smtClean="0"/>
              <a:t>, 0x10</a:t>
            </a:r>
          </a:p>
          <a:p>
            <a:pPr lvl="1"/>
            <a:r>
              <a:rPr lang="en-US" dirty="0" smtClean="0"/>
              <a:t>There is room for 16 bytes of locals, or 4 </a:t>
            </a:r>
            <a:r>
              <a:rPr lang="en-US" dirty="0" err="1" smtClean="0"/>
              <a:t>ints</a:t>
            </a:r>
            <a:endParaRPr lang="en-US" dirty="0" smtClean="0"/>
          </a:p>
          <a:p>
            <a:r>
              <a:rPr lang="en-US" dirty="0" smtClean="0"/>
              <a:t>[ebp-4] is a local</a:t>
            </a:r>
          </a:p>
          <a:p>
            <a:r>
              <a:rPr lang="en-US" dirty="0" smtClean="0"/>
              <a:t>[ebp-8] is a local</a:t>
            </a:r>
          </a:p>
          <a:p>
            <a:r>
              <a:rPr lang="en-US" dirty="0" smtClean="0"/>
              <a:t>Return value, </a:t>
            </a:r>
            <a:r>
              <a:rPr lang="en-US" dirty="0" err="1" smtClean="0"/>
              <a:t>eax</a:t>
            </a:r>
            <a:r>
              <a:rPr lang="en-US" dirty="0" smtClean="0"/>
              <a:t>, is either 1 or 0 depending on the comparison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514600"/>
            <a:ext cx="4499487" cy="330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7391400" y="3352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239000" y="4724400"/>
            <a:ext cx="1447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239000" y="4953000"/>
            <a:ext cx="1447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 (overview)</a:t>
            </a:r>
          </a:p>
          <a:p>
            <a:r>
              <a:rPr lang="en-US" dirty="0" smtClean="0"/>
              <a:t>PE and ELF</a:t>
            </a:r>
          </a:p>
          <a:p>
            <a:r>
              <a:rPr lang="en-US" dirty="0" smtClean="0"/>
              <a:t>Assembly</a:t>
            </a:r>
          </a:p>
          <a:p>
            <a:r>
              <a:rPr lang="en-US" dirty="0" smtClean="0"/>
              <a:t>Registers</a:t>
            </a:r>
          </a:p>
          <a:p>
            <a:r>
              <a:rPr lang="en-US" dirty="0" smtClean="0"/>
              <a:t>The Stack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IDA</a:t>
            </a:r>
          </a:p>
          <a:p>
            <a:r>
              <a:rPr lang="en-US" dirty="0" smtClean="0"/>
              <a:t>Debugging</a:t>
            </a:r>
            <a:endParaRPr lang="en-US" dirty="0"/>
          </a:p>
          <a:p>
            <a:r>
              <a:rPr lang="en-US" dirty="0" smtClean="0"/>
              <a:t>Note on </a:t>
            </a:r>
            <a:r>
              <a:rPr lang="en-US" dirty="0" err="1" smtClean="0"/>
              <a:t>Bytecode</a:t>
            </a:r>
            <a:endParaRPr lang="en-US" dirty="0"/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55683165"/>
              </p:ext>
            </p:extLst>
          </p:nvPr>
        </p:nvGraphicFramePr>
        <p:xfrm>
          <a:off x="4572000" y="2590800"/>
          <a:ext cx="4267200" cy="307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42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1’s stack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00200" y="2242066"/>
            <a:ext cx="3048000" cy="4463533"/>
          </a:xfrm>
          <a:prstGeom prst="round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5715000"/>
            <a:ext cx="3048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95600" y="5715000"/>
            <a:ext cx="6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00200" y="5334000"/>
            <a:ext cx="3048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00200" y="4953000"/>
            <a:ext cx="3048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03179" y="5321174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03179" y="4954333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205740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>
            <a:off x="718242" y="2242066"/>
            <a:ext cx="881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70383"/>
            <a:ext cx="33718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Connector 19"/>
          <p:cNvCxnSpPr/>
          <p:nvPr/>
        </p:nvCxnSpPr>
        <p:spPr>
          <a:xfrm>
            <a:off x="1600200" y="4572000"/>
            <a:ext cx="3048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1210" y="4572000"/>
            <a:ext cx="8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EBP-4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623210" y="4191000"/>
            <a:ext cx="3048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52727" y="4180438"/>
            <a:ext cx="8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EBP-8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63689" y="4572000"/>
            <a:ext cx="3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07670" y="4184385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8" name="5-Point Star 17"/>
          <p:cNvSpPr/>
          <p:nvPr/>
        </p:nvSpPr>
        <p:spPr>
          <a:xfrm>
            <a:off x="4953000" y="6172200"/>
            <a:ext cx="304800" cy="3122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0" y="6005154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[</a:t>
            </a:r>
            <a:r>
              <a:rPr lang="en-US" dirty="0" err="1" smtClean="0"/>
              <a:t>ebp+x</a:t>
            </a:r>
            <a:r>
              <a:rPr lang="en-US" dirty="0" smtClean="0"/>
              <a:t>], no arguments to the function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44428" y="2242066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EBP-16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295400" y="4941332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295400" y="4941332"/>
            <a:ext cx="0" cy="773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95400" y="5715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4954333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rgs</a:t>
            </a:r>
            <a:r>
              <a:rPr lang="en-US" dirty="0" smtClean="0"/>
              <a:t> start at EBP+8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Part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someFunction</a:t>
            </a:r>
            <a:r>
              <a:rPr lang="en-US" dirty="0" smtClean="0"/>
              <a:t>() 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 = 4;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y = 10;</a:t>
            </a:r>
          </a:p>
          <a:p>
            <a:r>
              <a:rPr lang="en-US" dirty="0" smtClean="0"/>
              <a:t>if (4 &gt;= 10)</a:t>
            </a:r>
          </a:p>
          <a:p>
            <a:pPr lvl="1"/>
            <a:r>
              <a:rPr lang="en-US" dirty="0" err="1" smtClean="0"/>
              <a:t>jmp</a:t>
            </a:r>
            <a:r>
              <a:rPr lang="en-US" dirty="0" smtClean="0"/>
              <a:t> to main+0x23</a:t>
            </a:r>
          </a:p>
          <a:p>
            <a:r>
              <a:rPr lang="en-US" dirty="0" err="1" smtClean="0"/>
              <a:t>eax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jmp</a:t>
            </a:r>
            <a:r>
              <a:rPr lang="en-US" dirty="0" smtClean="0"/>
              <a:t> to main+0x28</a:t>
            </a:r>
          </a:p>
          <a:p>
            <a:r>
              <a:rPr lang="en-US" dirty="0" smtClean="0"/>
              <a:t>main+0x23 : </a:t>
            </a:r>
          </a:p>
          <a:p>
            <a:pPr lvl="1"/>
            <a:r>
              <a:rPr lang="en-US" dirty="0" err="1" smtClean="0"/>
              <a:t>eax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main+0x28:</a:t>
            </a:r>
          </a:p>
          <a:p>
            <a:pPr lvl="1"/>
            <a:r>
              <a:rPr lang="en-US" dirty="0" smtClean="0"/>
              <a:t>return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4499487" cy="307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7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side note about source to </a:t>
            </a:r>
            <a:r>
              <a:rPr lang="en-US" dirty="0" err="1" smtClean="0"/>
              <a:t>asm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‘if’ comparisons get translated opposite from source to assembly</a:t>
            </a:r>
          </a:p>
          <a:p>
            <a:r>
              <a:rPr lang="en-US" dirty="0" smtClean="0"/>
              <a:t>if x &gt; y</a:t>
            </a:r>
          </a:p>
          <a:p>
            <a:r>
              <a:rPr lang="en-US" dirty="0" smtClean="0"/>
              <a:t>Will become </a:t>
            </a:r>
          </a:p>
          <a:p>
            <a:pPr lvl="1"/>
            <a:r>
              <a:rPr lang="en-US" dirty="0" err="1" smtClean="0"/>
              <a:t>cmp</a:t>
            </a:r>
            <a:r>
              <a:rPr lang="en-US" dirty="0" smtClean="0"/>
              <a:t> x, y</a:t>
            </a:r>
          </a:p>
          <a:p>
            <a:pPr lvl="1"/>
            <a:r>
              <a:rPr lang="en-US" dirty="0" err="1" smtClean="0"/>
              <a:t>jle</a:t>
            </a:r>
            <a:r>
              <a:rPr lang="en-US" dirty="0" smtClean="0"/>
              <a:t> 0x12345678 (jump less than or equal)</a:t>
            </a:r>
          </a:p>
          <a:p>
            <a:pPr lvl="1"/>
            <a:r>
              <a:rPr lang="en-US" dirty="0" smtClean="0"/>
              <a:t>If some condition is *</a:t>
            </a:r>
            <a:r>
              <a:rPr lang="en-US" b="1" dirty="0" smtClean="0"/>
              <a:t>not true</a:t>
            </a:r>
            <a:r>
              <a:rPr lang="en-US" dirty="0" smtClean="0"/>
              <a:t>*, jump over it</a:t>
            </a:r>
          </a:p>
          <a:p>
            <a:r>
              <a:rPr lang="en-US" dirty="0" smtClean="0"/>
              <a:t>If x &lt;= y</a:t>
            </a:r>
          </a:p>
          <a:p>
            <a:r>
              <a:rPr lang="en-US" dirty="0" smtClean="0"/>
              <a:t>Will become</a:t>
            </a:r>
          </a:p>
          <a:p>
            <a:pPr lvl="1"/>
            <a:r>
              <a:rPr lang="en-US" dirty="0" err="1" smtClean="0"/>
              <a:t>cmp</a:t>
            </a:r>
            <a:r>
              <a:rPr lang="en-US" dirty="0" smtClean="0"/>
              <a:t> x, y</a:t>
            </a:r>
          </a:p>
          <a:p>
            <a:pPr lvl="1"/>
            <a:r>
              <a:rPr lang="en-US" dirty="0" err="1" smtClean="0"/>
              <a:t>ja</a:t>
            </a:r>
            <a:r>
              <a:rPr lang="en-US" dirty="0" smtClean="0"/>
              <a:t> 0x12345678 (</a:t>
            </a:r>
            <a:r>
              <a:rPr lang="en-US" dirty="0" err="1" smtClean="0"/>
              <a:t>jmp</a:t>
            </a:r>
            <a:r>
              <a:rPr lang="en-US" dirty="0" smtClean="0"/>
              <a:t> above)</a:t>
            </a:r>
          </a:p>
        </p:txBody>
      </p:sp>
    </p:spTree>
    <p:extLst>
      <p:ext uri="{BB962C8B-B14F-4D97-AF65-F5344CB8AC3E}">
        <p14:creationId xmlns:p14="http://schemas.microsoft.com/office/powerpoint/2010/main" val="166415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Part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someFunction</a:t>
            </a:r>
            <a:r>
              <a:rPr lang="en-US" dirty="0" smtClean="0"/>
              <a:t>() 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 = 4;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y = 10;</a:t>
            </a:r>
          </a:p>
          <a:p>
            <a:r>
              <a:rPr lang="en-US" dirty="0" smtClean="0"/>
              <a:t>if (4 &lt; 10)</a:t>
            </a:r>
          </a:p>
          <a:p>
            <a:pPr lvl="1"/>
            <a:r>
              <a:rPr lang="en-US" dirty="0" smtClean="0"/>
              <a:t>Return 1</a:t>
            </a:r>
          </a:p>
          <a:p>
            <a:r>
              <a:rPr lang="en-US" dirty="0" smtClean="0"/>
              <a:t>Return 0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Hey, that’s source code!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4499487" cy="307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3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Minute Exercise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Produce the source code for the following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many local variables, how many arguments, what types?</a:t>
            </a:r>
          </a:p>
          <a:p>
            <a:r>
              <a:rPr lang="en-US" dirty="0"/>
              <a:t>Hint: lea </a:t>
            </a:r>
            <a:r>
              <a:rPr lang="en-US" dirty="0" err="1"/>
              <a:t>eax</a:t>
            </a:r>
            <a:r>
              <a:rPr lang="en-US" dirty="0"/>
              <a:t>, [</a:t>
            </a:r>
            <a:r>
              <a:rPr lang="en-US" dirty="0" err="1"/>
              <a:t>edx+eax</a:t>
            </a:r>
            <a:r>
              <a:rPr lang="en-US" dirty="0"/>
              <a:t>*1] is the same thing as</a:t>
            </a:r>
          </a:p>
          <a:p>
            <a:pPr lvl="1"/>
            <a:r>
              <a:rPr lang="en-US" dirty="0" err="1"/>
              <a:t>eax</a:t>
            </a:r>
            <a:r>
              <a:rPr lang="en-US" dirty="0"/>
              <a:t> = </a:t>
            </a:r>
            <a:r>
              <a:rPr lang="en-US" dirty="0" err="1" smtClean="0"/>
              <a:t>edx+eax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" y="2438400"/>
            <a:ext cx="9099932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11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114800" cy="4325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we just saw was the sum function.</a:t>
            </a:r>
          </a:p>
          <a:p>
            <a:r>
              <a:rPr lang="en-US" dirty="0" smtClean="0"/>
              <a:t>The compiler used lea </a:t>
            </a:r>
            <a:r>
              <a:rPr lang="en-US" dirty="0" err="1" smtClean="0"/>
              <a:t>edx+eax</a:t>
            </a:r>
            <a:r>
              <a:rPr lang="en-US" dirty="0" smtClean="0"/>
              <a:t> for efficiency</a:t>
            </a:r>
          </a:p>
          <a:p>
            <a:r>
              <a:rPr lang="en-US" dirty="0" smtClean="0"/>
              <a:t>It could have similarly used the add instruction</a:t>
            </a:r>
          </a:p>
          <a:p>
            <a:r>
              <a:rPr lang="en-US" dirty="0" err="1" smtClean="0"/>
              <a:t>eax</a:t>
            </a:r>
            <a:r>
              <a:rPr lang="en-US" dirty="0" smtClean="0"/>
              <a:t> contains the return value</a:t>
            </a:r>
          </a:p>
          <a:p>
            <a:r>
              <a:rPr lang="en-US" dirty="0" smtClean="0"/>
              <a:t>No local variables were used (no [</a:t>
            </a:r>
            <a:r>
              <a:rPr lang="en-US" dirty="0" err="1" smtClean="0"/>
              <a:t>ebp</a:t>
            </a:r>
            <a:r>
              <a:rPr lang="en-US" dirty="0" smtClean="0"/>
              <a:t>-x]), just arguments ([</a:t>
            </a:r>
            <a:r>
              <a:rPr lang="en-US" dirty="0" err="1" smtClean="0"/>
              <a:t>ebp+x</a:t>
            </a:r>
            <a:r>
              <a:rPr lang="en-US" dirty="0" smtClean="0"/>
              <a:t>])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19400"/>
            <a:ext cx="3418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5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at the previous exercise introduces a question about how function calls are handled</a:t>
            </a:r>
          </a:p>
          <a:p>
            <a:r>
              <a:rPr lang="en-US" dirty="0" smtClean="0"/>
              <a:t>We know</a:t>
            </a:r>
          </a:p>
          <a:p>
            <a:pPr lvl="1"/>
            <a:r>
              <a:rPr lang="en-US" dirty="0" err="1" smtClean="0"/>
              <a:t>eax</a:t>
            </a:r>
            <a:r>
              <a:rPr lang="en-US" dirty="0" smtClean="0"/>
              <a:t> holds the return value</a:t>
            </a:r>
          </a:p>
          <a:p>
            <a:pPr lvl="1"/>
            <a:r>
              <a:rPr lang="en-US" dirty="0" smtClean="0"/>
              <a:t>Arguments (from the functions point of view) begin at ebp+8</a:t>
            </a:r>
          </a:p>
          <a:p>
            <a:r>
              <a:rPr lang="en-US" dirty="0" smtClean="0"/>
              <a:t>But how do those arguments get there, and how are they removed?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– Calling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main calling conventions are commonly used</a:t>
            </a:r>
          </a:p>
          <a:p>
            <a:r>
              <a:rPr lang="en-US" dirty="0" smtClean="0"/>
              <a:t>CDECL</a:t>
            </a:r>
          </a:p>
          <a:p>
            <a:pPr lvl="1"/>
            <a:r>
              <a:rPr lang="en-US" dirty="0" smtClean="0"/>
              <a:t>Originates from C</a:t>
            </a:r>
          </a:p>
          <a:p>
            <a:pPr lvl="1"/>
            <a:r>
              <a:rPr lang="en-US" dirty="0" err="1" smtClean="0"/>
              <a:t>Args</a:t>
            </a:r>
            <a:r>
              <a:rPr lang="en-US" dirty="0" smtClean="0"/>
              <a:t> pushed on the stack, right to left (reverse)</a:t>
            </a:r>
          </a:p>
          <a:p>
            <a:pPr lvl="1"/>
            <a:r>
              <a:rPr lang="en-US" b="1" dirty="0" smtClean="0"/>
              <a:t>Calling function cleans up</a:t>
            </a:r>
          </a:p>
          <a:p>
            <a:r>
              <a:rPr lang="en-US" dirty="0" err="1" smtClean="0"/>
              <a:t>STDCall</a:t>
            </a:r>
            <a:endParaRPr lang="en-US" dirty="0" smtClean="0"/>
          </a:p>
          <a:p>
            <a:pPr lvl="1"/>
            <a:r>
              <a:rPr lang="en-US" dirty="0" err="1" smtClean="0"/>
              <a:t>Orignates</a:t>
            </a:r>
            <a:r>
              <a:rPr lang="en-US" dirty="0" smtClean="0"/>
              <a:t> from Microsoft</a:t>
            </a:r>
          </a:p>
          <a:p>
            <a:pPr lvl="1"/>
            <a:r>
              <a:rPr lang="en-US" dirty="0" err="1" smtClean="0"/>
              <a:t>Args</a:t>
            </a:r>
            <a:r>
              <a:rPr lang="en-US" dirty="0" smtClean="0"/>
              <a:t> pushed on the stack, right to left (reverse)</a:t>
            </a:r>
          </a:p>
          <a:p>
            <a:pPr lvl="1"/>
            <a:r>
              <a:rPr lang="en-US" b="1" dirty="0" smtClean="0"/>
              <a:t>Called function cleans up</a:t>
            </a:r>
          </a:p>
          <a:p>
            <a:pPr lvl="2"/>
            <a:r>
              <a:rPr lang="en-US" b="1" dirty="0" smtClean="0"/>
              <a:t>Must know how many bytes ahead of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18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– Exercise 2’s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GCC tends to use : move [</a:t>
            </a:r>
            <a:r>
              <a:rPr lang="en-US" dirty="0" err="1" smtClean="0"/>
              <a:t>esp+x</a:t>
            </a:r>
            <a:r>
              <a:rPr lang="en-US" dirty="0" smtClean="0"/>
              <a:t>], </a:t>
            </a:r>
            <a:r>
              <a:rPr lang="en-US" dirty="0" err="1" smtClean="0"/>
              <a:t>arg</a:t>
            </a:r>
            <a:endParaRPr lang="en-US" dirty="0" smtClean="0"/>
          </a:p>
          <a:p>
            <a:r>
              <a:rPr lang="en-US" dirty="0" smtClean="0"/>
              <a:t>Visual studio tents to use : push </a:t>
            </a:r>
            <a:r>
              <a:rPr lang="en-US" dirty="0" err="1" smtClean="0"/>
              <a:t>arg</a:t>
            </a:r>
            <a:endParaRPr lang="en-US" dirty="0" smtClean="0"/>
          </a:p>
          <a:p>
            <a:r>
              <a:rPr lang="en-US" dirty="0" smtClean="0"/>
              <a:t>Regardless, we’re putting </a:t>
            </a:r>
            <a:r>
              <a:rPr lang="en-US" dirty="0" err="1" smtClean="0"/>
              <a:t>args</a:t>
            </a:r>
            <a:r>
              <a:rPr lang="en-US" dirty="0" smtClean="0"/>
              <a:t> on top of the stack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8342219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29200" y="4724400"/>
            <a:ext cx="3886200" cy="762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– Exercise 2’s main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00200" y="3027489"/>
            <a:ext cx="3048000" cy="2482334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4526" y="4669358"/>
            <a:ext cx="6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96428" y="4671622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290622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526" y="4300026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4526" y="390378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96428" y="3903788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96428" y="351695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85037" y="3452422"/>
            <a:ext cx="3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95600" y="3041823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4428" y="3027488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276539" y="3903788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76539" y="3053525"/>
            <a:ext cx="0" cy="8502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276539" y="3041823"/>
            <a:ext cx="3236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2400" y="30535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 + 8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630" y="3041823"/>
            <a:ext cx="3662635" cy="215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707136"/>
          </a:xfrm>
        </p:spPr>
        <p:txBody>
          <a:bodyPr>
            <a:normAutofit/>
          </a:bodyPr>
          <a:lstStyle/>
          <a:p>
            <a:r>
              <a:rPr lang="en-US" dirty="0" smtClean="0"/>
              <a:t>Now that the stack is setup, sum is 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reference local variables and arguments via their stack frame pointers, </a:t>
            </a:r>
            <a:r>
              <a:rPr lang="en-US" dirty="0" err="1" smtClean="0"/>
              <a:t>esp</a:t>
            </a:r>
            <a:r>
              <a:rPr lang="en-US" dirty="0" smtClean="0"/>
              <a:t> and </a:t>
            </a:r>
            <a:r>
              <a:rPr lang="en-US" dirty="0" err="1" smtClean="0"/>
              <a:t>ebp</a:t>
            </a:r>
            <a:endParaRPr lang="en-US" dirty="0" smtClean="0"/>
          </a:p>
          <a:p>
            <a:r>
              <a:rPr lang="en-US" dirty="0" smtClean="0"/>
              <a:t>So, every function has it’s own prolog and epilog to adjust </a:t>
            </a:r>
            <a:r>
              <a:rPr lang="en-US" dirty="0" err="1" smtClean="0"/>
              <a:t>esp</a:t>
            </a:r>
            <a:r>
              <a:rPr lang="en-US" dirty="0" smtClean="0"/>
              <a:t> and </a:t>
            </a:r>
            <a:r>
              <a:rPr lang="en-US" dirty="0" err="1" smtClean="0"/>
              <a:t>ebp</a:t>
            </a:r>
            <a:r>
              <a:rPr lang="en-US" dirty="0" smtClean="0"/>
              <a:t> to contain the correct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Prolog – push </a:t>
            </a:r>
            <a:r>
              <a:rPr lang="en-US" dirty="0" err="1" smtClean="0"/>
              <a:t>ebp</a:t>
            </a:r>
            <a:r>
              <a:rPr lang="en-US" dirty="0" smtClean="0"/>
              <a:t> to save it on the stack, then move </a:t>
            </a:r>
            <a:r>
              <a:rPr lang="en-US" dirty="0" err="1" smtClean="0"/>
              <a:t>ebp</a:t>
            </a:r>
            <a:r>
              <a:rPr lang="en-US" dirty="0" smtClean="0"/>
              <a:t> to the top of the stack, then make room for locals</a:t>
            </a:r>
          </a:p>
          <a:p>
            <a:pPr lvl="1"/>
            <a:r>
              <a:rPr lang="en-US" dirty="0" smtClean="0"/>
              <a:t>Push </a:t>
            </a:r>
            <a:r>
              <a:rPr lang="en-US" dirty="0" err="1" smtClean="0"/>
              <a:t>ebp</a:t>
            </a:r>
            <a:endParaRPr lang="en-US" dirty="0" smtClean="0"/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ebp</a:t>
            </a:r>
            <a:r>
              <a:rPr lang="en-US" dirty="0" smtClean="0"/>
              <a:t>, </a:t>
            </a:r>
            <a:r>
              <a:rPr lang="en-US" dirty="0" err="1" smtClean="0"/>
              <a:t>esp</a:t>
            </a:r>
            <a:endParaRPr lang="en-US" dirty="0" smtClean="0"/>
          </a:p>
          <a:p>
            <a:pPr lvl="1"/>
            <a:r>
              <a:rPr lang="en-US" dirty="0" smtClean="0"/>
              <a:t>sub </a:t>
            </a:r>
            <a:r>
              <a:rPr lang="en-US" dirty="0" err="1" smtClean="0"/>
              <a:t>esp</a:t>
            </a:r>
            <a:r>
              <a:rPr lang="en-US" dirty="0" smtClean="0"/>
              <a:t>, x</a:t>
            </a:r>
          </a:p>
          <a:p>
            <a:r>
              <a:rPr lang="en-US" dirty="0" smtClean="0"/>
              <a:t>Epilog – move </a:t>
            </a:r>
            <a:r>
              <a:rPr lang="en-US" dirty="0" err="1" smtClean="0"/>
              <a:t>esp</a:t>
            </a:r>
            <a:r>
              <a:rPr lang="en-US" dirty="0" smtClean="0"/>
              <a:t> back to </a:t>
            </a:r>
            <a:r>
              <a:rPr lang="en-US" dirty="0" err="1" smtClean="0"/>
              <a:t>ebp</a:t>
            </a:r>
            <a:r>
              <a:rPr lang="en-US" dirty="0" smtClean="0"/>
              <a:t>, pop the top of the stack into </a:t>
            </a:r>
            <a:r>
              <a:rPr lang="en-US" dirty="0" err="1" smtClean="0"/>
              <a:t>ebp</a:t>
            </a:r>
            <a:r>
              <a:rPr lang="en-US" dirty="0" smtClean="0"/>
              <a:t>, return to the address on top of the stack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esp</a:t>
            </a:r>
            <a:r>
              <a:rPr lang="en-US" dirty="0" smtClean="0"/>
              <a:t>, x</a:t>
            </a:r>
          </a:p>
          <a:p>
            <a:pPr lvl="1"/>
            <a:r>
              <a:rPr lang="en-US" dirty="0" smtClean="0"/>
              <a:t>pop </a:t>
            </a:r>
            <a:r>
              <a:rPr lang="en-US" dirty="0" err="1" smtClean="0"/>
              <a:t>ebp</a:t>
            </a:r>
            <a:endParaRPr lang="en-US" dirty="0" smtClean="0"/>
          </a:p>
          <a:p>
            <a:pPr lvl="1"/>
            <a:r>
              <a:rPr lang="en-US" dirty="0" smtClean="0"/>
              <a:t>ret</a:t>
            </a:r>
          </a:p>
          <a:p>
            <a:r>
              <a:rPr lang="en-US" dirty="0" smtClean="0"/>
              <a:t>Epilog 2 – leave is equivalent to :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esp</a:t>
            </a:r>
            <a:r>
              <a:rPr lang="en-US" dirty="0" smtClean="0"/>
              <a:t>, </a:t>
            </a:r>
            <a:r>
              <a:rPr lang="en-US" dirty="0" err="1" smtClean="0"/>
              <a:t>ebp</a:t>
            </a:r>
            <a:r>
              <a:rPr lang="en-US" dirty="0" smtClean="0"/>
              <a:t>; pop </a:t>
            </a:r>
            <a:r>
              <a:rPr lang="en-US" dirty="0" err="1" smtClean="0"/>
              <a:t>ebp</a:t>
            </a:r>
            <a:endParaRPr lang="en-US" dirty="0" smtClean="0"/>
          </a:p>
          <a:p>
            <a:pPr lvl="1"/>
            <a:r>
              <a:rPr lang="en-US" dirty="0" smtClean="0"/>
              <a:t>leave</a:t>
            </a:r>
          </a:p>
          <a:p>
            <a:pPr lvl="1"/>
            <a:r>
              <a:rPr lang="en-US" dirty="0" smtClean="0"/>
              <a:t>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 – Exercise 2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32578"/>
            <a:ext cx="39624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600200" y="2905652"/>
            <a:ext cx="3048000" cy="2919023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4526" y="4984210"/>
            <a:ext cx="6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96428" y="4986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605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526" y="461487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4526" y="421864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96428" y="421864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96428" y="3831806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5037" y="3767274"/>
            <a:ext cx="3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356675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707136"/>
          </a:xfrm>
        </p:spPr>
        <p:txBody>
          <a:bodyPr>
            <a:normAutofit/>
          </a:bodyPr>
          <a:lstStyle/>
          <a:p>
            <a:r>
              <a:rPr lang="en-US" dirty="0" smtClean="0"/>
              <a:t>The call instruction pushes EIP onto the stack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581339" y="3439052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4526" y="306972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8628" y="2739057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39744" y="2905652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8628" y="5257800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39744" y="5424395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0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 – Exercise 2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32578"/>
            <a:ext cx="39624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600200" y="2514600"/>
            <a:ext cx="3048000" cy="3310075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4526" y="4984210"/>
            <a:ext cx="6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96428" y="4986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605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526" y="461487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4526" y="421864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96428" y="421864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96428" y="3831806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5037" y="3767274"/>
            <a:ext cx="3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356675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707136"/>
          </a:xfrm>
        </p:spPr>
        <p:txBody>
          <a:bodyPr>
            <a:normAutofit/>
          </a:bodyPr>
          <a:lstStyle/>
          <a:p>
            <a:r>
              <a:rPr lang="en-US" dirty="0" smtClean="0"/>
              <a:t>EBP is saved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581339" y="3439052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4526" y="306972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96428" y="304800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3963" y="267866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EBP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4876800" y="3356675"/>
            <a:ext cx="152400" cy="18466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8628" y="2369725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39744" y="253632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628" y="5257800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39744" y="5424395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 – Exercise 2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32578"/>
            <a:ext cx="39624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600200" y="2514600"/>
            <a:ext cx="3048000" cy="3310075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4526" y="4984210"/>
            <a:ext cx="6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96428" y="4986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605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526" y="461487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4526" y="421864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96428" y="421864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96428" y="3831806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5037" y="3767274"/>
            <a:ext cx="3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356675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707136"/>
          </a:xfrm>
        </p:spPr>
        <p:txBody>
          <a:bodyPr>
            <a:normAutofit/>
          </a:bodyPr>
          <a:lstStyle/>
          <a:p>
            <a:r>
              <a:rPr lang="en-US" dirty="0" smtClean="0"/>
              <a:t>EBP has the same value as ESP now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581339" y="3439052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4526" y="306972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96428" y="304800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3963" y="267866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EBP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4876800" y="3631906"/>
            <a:ext cx="152400" cy="18466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8628" y="2369725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39744" y="253632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628" y="2678668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 – Exercise 2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32578"/>
            <a:ext cx="39624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600200" y="2514600"/>
            <a:ext cx="3048000" cy="3310075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4526" y="4984210"/>
            <a:ext cx="6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96428" y="4986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605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526" y="461487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4526" y="421864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96428" y="421864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96428" y="3831806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5037" y="3767274"/>
            <a:ext cx="3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356675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707136"/>
          </a:xfrm>
        </p:spPr>
        <p:txBody>
          <a:bodyPr>
            <a:normAutofit/>
          </a:bodyPr>
          <a:lstStyle/>
          <a:p>
            <a:r>
              <a:rPr lang="en-US" dirty="0" smtClean="0"/>
              <a:t>EAX gets the value of </a:t>
            </a:r>
            <a:r>
              <a:rPr lang="en-US" dirty="0" err="1" smtClean="0"/>
              <a:t>arg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581339" y="3439052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4526" y="306972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96428" y="304800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3963" y="267866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EBP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4876800" y="3859607"/>
            <a:ext cx="152400" cy="18466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8628" y="2369725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39744" y="253632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628" y="2678668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3572" y="3793442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EAX =  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 – Exercise 2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32578"/>
            <a:ext cx="39624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600200" y="2514600"/>
            <a:ext cx="3048000" cy="3310075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4526" y="4984210"/>
            <a:ext cx="6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96428" y="4986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605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526" y="461487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4526" y="421864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96428" y="421864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96428" y="3831806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5037" y="3767274"/>
            <a:ext cx="3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356675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707136"/>
          </a:xfrm>
        </p:spPr>
        <p:txBody>
          <a:bodyPr>
            <a:normAutofit/>
          </a:bodyPr>
          <a:lstStyle/>
          <a:p>
            <a:r>
              <a:rPr lang="en-US" dirty="0" smtClean="0"/>
              <a:t>EDX gets the value of </a:t>
            </a:r>
            <a:r>
              <a:rPr lang="en-US" dirty="0" err="1" smtClean="0"/>
              <a:t>arg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581339" y="3439052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4526" y="306972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96428" y="304800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3963" y="267866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EBP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4876800" y="4126307"/>
            <a:ext cx="152400" cy="18466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8628" y="2369725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39744" y="253632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628" y="2678668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3572" y="3793442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EAX = 7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967" y="3439052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EDX = 5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 – Exercise 2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32578"/>
            <a:ext cx="39624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600200" y="2514600"/>
            <a:ext cx="3048000" cy="3310075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4526" y="4984210"/>
            <a:ext cx="6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96428" y="4986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605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526" y="461487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4526" y="421864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96428" y="421864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96428" y="3831806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5037" y="3767274"/>
            <a:ext cx="3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356675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707136"/>
          </a:xfrm>
        </p:spPr>
        <p:txBody>
          <a:bodyPr>
            <a:normAutofit/>
          </a:bodyPr>
          <a:lstStyle/>
          <a:p>
            <a:r>
              <a:rPr lang="en-US" dirty="0" smtClean="0"/>
              <a:t>EAX contains a new value now, not what was in arg2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581339" y="3439052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4526" y="306972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96428" y="304800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3963" y="267866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EBP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4876800" y="4403306"/>
            <a:ext cx="152400" cy="18466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8628" y="2369725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39744" y="253632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628" y="2678668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6967" y="379344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EAX = 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967" y="3439052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EDX = 5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 – Exercise 2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32578"/>
            <a:ext cx="39624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600200" y="2971800"/>
            <a:ext cx="3048000" cy="2852875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4526" y="4984210"/>
            <a:ext cx="6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96428" y="4986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605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526" y="461487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4526" y="421864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96428" y="421864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96428" y="3831806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5037" y="3767274"/>
            <a:ext cx="3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356675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707136"/>
          </a:xfrm>
        </p:spPr>
        <p:txBody>
          <a:bodyPr>
            <a:normAutofit/>
          </a:bodyPr>
          <a:lstStyle/>
          <a:p>
            <a:r>
              <a:rPr lang="en-US" dirty="0" smtClean="0"/>
              <a:t>In the epilog now, set EBP back to the callers value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581339" y="3439052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4526" y="306972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4876800" y="4661353"/>
            <a:ext cx="152400" cy="18466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68244" y="2787134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59360" y="2953729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628" y="5184264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23900" y="536893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6967" y="379344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EAX = 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967" y="3439052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EDX = 5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 -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Looking at the code, figure things out</a:t>
            </a:r>
          </a:p>
          <a:p>
            <a:pPr lvl="1"/>
            <a:r>
              <a:rPr lang="en-US" dirty="0" smtClean="0"/>
              <a:t>It’s all there, but possibly more complicated</a:t>
            </a:r>
          </a:p>
          <a:p>
            <a:pPr lvl="1"/>
            <a:r>
              <a:rPr lang="en-US" dirty="0" smtClean="0"/>
              <a:t>A safer approach</a:t>
            </a:r>
          </a:p>
          <a:p>
            <a:pPr lvl="2"/>
            <a:r>
              <a:rPr lang="en-US" dirty="0" smtClean="0"/>
              <a:t>Not running the code!</a:t>
            </a:r>
          </a:p>
          <a:p>
            <a:r>
              <a:rPr lang="en-US" dirty="0" smtClean="0"/>
              <a:t>Dynamic</a:t>
            </a:r>
          </a:p>
          <a:p>
            <a:pPr lvl="1"/>
            <a:r>
              <a:rPr lang="en-US" dirty="0" smtClean="0"/>
              <a:t>Examine the process during execution</a:t>
            </a:r>
          </a:p>
          <a:p>
            <a:pPr lvl="1"/>
            <a:r>
              <a:rPr lang="en-US" dirty="0" smtClean="0"/>
              <a:t>Can see the values in real time</a:t>
            </a:r>
          </a:p>
          <a:p>
            <a:pPr lvl="2"/>
            <a:r>
              <a:rPr lang="en-US" dirty="0" smtClean="0"/>
              <a:t>Registers, memory contents, etc.</a:t>
            </a:r>
          </a:p>
          <a:p>
            <a:pPr lvl="1"/>
            <a:r>
              <a:rPr lang="en-US" dirty="0" smtClean="0"/>
              <a:t>Allows manipulation of the process</a:t>
            </a:r>
          </a:p>
          <a:p>
            <a:pPr lvl="1"/>
            <a:r>
              <a:rPr lang="en-US" dirty="0" smtClean="0"/>
              <a:t>Should run in a VM!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 – Exercise 2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32578"/>
            <a:ext cx="39624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600200" y="3356676"/>
            <a:ext cx="3048000" cy="2468000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4526" y="4984210"/>
            <a:ext cx="6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96428" y="4986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605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526" y="461487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4526" y="421864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96428" y="421864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96428" y="3831806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5037" y="3767274"/>
            <a:ext cx="3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356675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707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Ret is the same as : pop EIP</a:t>
            </a:r>
          </a:p>
          <a:p>
            <a:r>
              <a:rPr lang="en-US" dirty="0" smtClean="0"/>
              <a:t>Control flow returns to the next instruction in the caller</a:t>
            </a:r>
            <a:endParaRPr lang="en-US" dirty="0"/>
          </a:p>
        </p:txBody>
      </p:sp>
      <p:sp>
        <p:nvSpPr>
          <p:cNvPr id="3" name="5-Point Star 2"/>
          <p:cNvSpPr/>
          <p:nvPr/>
        </p:nvSpPr>
        <p:spPr>
          <a:xfrm>
            <a:off x="4876800" y="4873796"/>
            <a:ext cx="152400" cy="18466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84088" y="3172010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75204" y="3338605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628" y="5184264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23900" y="536893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967" y="379344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EAX = 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967" y="3439052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EDX = 5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Exercise –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stack going to look like at the </a:t>
            </a:r>
            <a:r>
              <a:rPr lang="en-US" dirty="0" err="1" smtClean="0"/>
              <a:t>printf</a:t>
            </a:r>
            <a:r>
              <a:rPr lang="en-US" dirty="0" smtClean="0"/>
              <a:t> call?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81" y="2514600"/>
            <a:ext cx="8490709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57200" y="3505200"/>
            <a:ext cx="6096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24526" y="1981200"/>
            <a:ext cx="3048000" cy="4131575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48852" y="5272310"/>
            <a:ext cx="6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33484" y="5653555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37256" y="5272555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61582" y="5281959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61582" y="4885721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733484" y="4885721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33484" y="4498887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08111" y="4481812"/>
            <a:ext cx="74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Sally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41837" y="4103972"/>
            <a:ext cx="46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718395" y="4106133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1582" y="3736801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733484" y="3715081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1019" y="3345749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EBP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718395" y="3345749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24526" y="295510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78486" y="2997378"/>
            <a:ext cx="112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real_age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737256" y="2620774"/>
            <a:ext cx="302913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486" y="2585768"/>
            <a:ext cx="112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real_age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08111" y="2250280"/>
            <a:ext cx="74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name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Left Brace 26"/>
          <p:cNvSpPr/>
          <p:nvPr/>
        </p:nvSpPr>
        <p:spPr>
          <a:xfrm rot="10800000">
            <a:off x="5795675" y="4113024"/>
            <a:ext cx="374869" cy="154731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>
            <a:off x="5785256" y="2286000"/>
            <a:ext cx="215870" cy="181797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170545" y="470201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17911" y="3010320"/>
            <a:ext cx="129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02000" y="2087018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93116" y="225361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02000" y="3198283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893116" y="3364878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37256" y="2286000"/>
            <a:ext cx="301027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00400" y="1981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.data section char *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1"/>
            <a:ext cx="9144000" cy="1143000"/>
          </a:xfrm>
        </p:spPr>
        <p:txBody>
          <a:bodyPr/>
          <a:lstStyle/>
          <a:p>
            <a:r>
              <a:rPr lang="en-US" dirty="0" smtClean="0"/>
              <a:t>Recognizing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6" y="2514600"/>
            <a:ext cx="414192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524000"/>
            <a:ext cx="4476750" cy="5295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733800" y="3886200"/>
            <a:ext cx="6020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35873" y="3886200"/>
            <a:ext cx="0" cy="1066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072936" y="4953000"/>
            <a:ext cx="262938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7600" y="5181600"/>
            <a:ext cx="8306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488273" y="4191000"/>
            <a:ext cx="0" cy="990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034836" y="4191000"/>
            <a:ext cx="453437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28600"/>
            <a:ext cx="9115331" cy="1066800"/>
          </a:xfrm>
        </p:spPr>
        <p:txBody>
          <a:bodyPr/>
          <a:lstStyle/>
          <a:p>
            <a:r>
              <a:rPr lang="en-US" dirty="0" smtClean="0"/>
              <a:t>Recognizing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962400" cy="4325112"/>
          </a:xfrm>
        </p:spPr>
        <p:txBody>
          <a:bodyPr/>
          <a:lstStyle/>
          <a:p>
            <a:r>
              <a:rPr lang="en-US" dirty="0" smtClean="0"/>
              <a:t>Without a single instruction, it’s clear what is happening at a high level here</a:t>
            </a:r>
          </a:p>
          <a:p>
            <a:r>
              <a:rPr lang="en-US" dirty="0" smtClean="0"/>
              <a:t>This common “stair step” graph structure is a series of calls/checks that error out on failure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531" y="1600200"/>
            <a:ext cx="4114800" cy="5212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04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8839200" cy="6622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6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IDA rocks…</a:t>
            </a:r>
          </a:p>
          <a:p>
            <a:r>
              <a:rPr lang="en-US" dirty="0" smtClean="0"/>
              <a:t>We can do many things, including grouping a set of nodes, color coding them, and renaming them</a:t>
            </a:r>
          </a:p>
          <a:p>
            <a:r>
              <a:rPr lang="en-US" dirty="0" smtClean="0"/>
              <a:t>Knowing that all these checks error out on failure we can simplify the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1219200"/>
          </a:xfrm>
        </p:spPr>
        <p:txBody>
          <a:bodyPr/>
          <a:lstStyle/>
          <a:p>
            <a:r>
              <a:rPr lang="en-US" dirty="0" smtClean="0"/>
              <a:t>IDA – Simplifying the graph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341" y="1600200"/>
            <a:ext cx="527265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3831585" cy="391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8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could spend on all day on IDA, too much information to put into slides without making it a pure IDA talk</a:t>
            </a:r>
          </a:p>
          <a:p>
            <a:r>
              <a:rPr lang="en-US" dirty="0" smtClean="0"/>
              <a:t>*Live demo goes here*</a:t>
            </a:r>
          </a:p>
          <a:p>
            <a:pPr lvl="1"/>
            <a:r>
              <a:rPr lang="en-US" dirty="0" smtClean="0"/>
              <a:t>How to use IDA</a:t>
            </a:r>
          </a:p>
          <a:p>
            <a:pPr lvl="1"/>
            <a:r>
              <a:rPr lang="en-US" dirty="0" smtClean="0"/>
              <a:t>Go over variable renaming, function protocol modification, comments, coloring, grouping, sections, string, imports,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figure out the correct input to get the key program to print the key?</a:t>
            </a:r>
          </a:p>
          <a:p>
            <a:r>
              <a:rPr lang="en-US" dirty="0" smtClean="0"/>
              <a:t>Use the executable number_checker.exe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 -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Disassemblers are usually the tool of choice for static</a:t>
            </a:r>
          </a:p>
          <a:p>
            <a:pPr lvl="1"/>
            <a:r>
              <a:rPr lang="en-US" dirty="0" smtClean="0"/>
              <a:t>IDA Pro, </a:t>
            </a:r>
            <a:r>
              <a:rPr lang="en-US" dirty="0" err="1" smtClean="0"/>
              <a:t>objdump</a:t>
            </a:r>
            <a:r>
              <a:rPr lang="en-US" dirty="0" smtClean="0"/>
              <a:t>, etc.</a:t>
            </a:r>
          </a:p>
          <a:p>
            <a:endParaRPr lang="en-US" dirty="0" smtClean="0"/>
          </a:p>
          <a:p>
            <a:r>
              <a:rPr lang="en-US" dirty="0" smtClean="0"/>
              <a:t>Debuggers are used for dynamic analysis</a:t>
            </a:r>
          </a:p>
          <a:p>
            <a:pPr lvl="1"/>
            <a:r>
              <a:rPr lang="en-US" dirty="0" smtClean="0"/>
              <a:t>Windows</a:t>
            </a:r>
          </a:p>
          <a:p>
            <a:pPr lvl="2"/>
            <a:r>
              <a:rPr lang="en-US" dirty="0" err="1" smtClean="0"/>
              <a:t>WinDBG</a:t>
            </a:r>
            <a:r>
              <a:rPr lang="en-US" dirty="0" smtClean="0"/>
              <a:t>, Immunity, </a:t>
            </a:r>
            <a:r>
              <a:rPr lang="en-US" dirty="0" err="1" smtClean="0"/>
              <a:t>OllyDBG</a:t>
            </a:r>
            <a:r>
              <a:rPr lang="en-US" dirty="0" smtClean="0"/>
              <a:t>, IDA</a:t>
            </a:r>
          </a:p>
          <a:p>
            <a:pPr lvl="1"/>
            <a:r>
              <a:rPr lang="en-US" dirty="0" smtClean="0"/>
              <a:t>Linux</a:t>
            </a:r>
          </a:p>
          <a:p>
            <a:pPr lvl="2"/>
            <a:r>
              <a:rPr lang="en-US" dirty="0" smtClean="0"/>
              <a:t>GDB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covered so far has been static analysis</a:t>
            </a:r>
          </a:p>
          <a:p>
            <a:r>
              <a:rPr lang="en-US" dirty="0" smtClean="0"/>
              <a:t>Now we’ll cover dynamic analysis through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1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</a:p>
          <a:p>
            <a:r>
              <a:rPr lang="en-US" dirty="0"/>
              <a:t>A good debugger will have several useful features</a:t>
            </a:r>
          </a:p>
          <a:p>
            <a:pPr lvl="1"/>
            <a:r>
              <a:rPr lang="en-US" dirty="0"/>
              <a:t>Set breakpoints</a:t>
            </a:r>
          </a:p>
          <a:p>
            <a:pPr lvl="1"/>
            <a:r>
              <a:rPr lang="en-US" dirty="0"/>
              <a:t>Step into / over</a:t>
            </a:r>
          </a:p>
          <a:p>
            <a:pPr lvl="1"/>
            <a:r>
              <a:rPr lang="en-US" dirty="0"/>
              <a:t>Show loaded modules, SEH chain, etc.</a:t>
            </a:r>
          </a:p>
          <a:p>
            <a:pPr lvl="1"/>
            <a:r>
              <a:rPr lang="en-US" dirty="0"/>
              <a:t>Memory searching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 err="1" smtClean="0"/>
              <a:t>WinDBG</a:t>
            </a:r>
            <a:r>
              <a:rPr lang="en-US" dirty="0" smtClean="0"/>
              <a:t>, </a:t>
            </a:r>
            <a:r>
              <a:rPr lang="en-US" dirty="0" err="1" smtClean="0"/>
              <a:t>OllyDBG</a:t>
            </a:r>
            <a:r>
              <a:rPr lang="en-US" dirty="0" smtClean="0"/>
              <a:t>, Immunity, IDA, GDB, etc. are good debuggers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– Quick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in mind…</a:t>
            </a:r>
          </a:p>
          <a:p>
            <a:r>
              <a:rPr lang="en-US" b="1" i="1" u="sng" dirty="0" smtClean="0"/>
              <a:t>You control everything!</a:t>
            </a:r>
          </a:p>
          <a:p>
            <a:r>
              <a:rPr lang="en-US" dirty="0" smtClean="0"/>
              <a:t>If you want to skip over an instruction, or a function call, do it!</a:t>
            </a:r>
          </a:p>
          <a:p>
            <a:r>
              <a:rPr lang="en-US" dirty="0" smtClean="0"/>
              <a:t>If you want to bypass the “authentication” method or make it return true… you can!</a:t>
            </a:r>
          </a:p>
          <a:p>
            <a:r>
              <a:rPr lang="en-US" dirty="0" smtClean="0"/>
              <a:t>You can change register contents and memory values, whatever you want.</a:t>
            </a:r>
          </a:p>
          <a:p>
            <a:r>
              <a:rPr lang="en-US" dirty="0" smtClean="0"/>
              <a:t>You can even patch programs (make changes and save it to a new executable).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F2 will set a breakpoint in IDA, </a:t>
            </a:r>
            <a:r>
              <a:rPr lang="en-US" dirty="0" err="1" smtClean="0"/>
              <a:t>Olly</a:t>
            </a:r>
            <a:r>
              <a:rPr lang="en-US" dirty="0" smtClean="0"/>
              <a:t>, Immunity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8196834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1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86854"/>
            <a:ext cx="7162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43400"/>
            <a:ext cx="55149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03" y="4962525"/>
            <a:ext cx="316420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516878"/>
            <a:ext cx="8382000" cy="569976"/>
          </a:xfrm>
        </p:spPr>
        <p:txBody>
          <a:bodyPr/>
          <a:lstStyle/>
          <a:p>
            <a:r>
              <a:rPr lang="en-US" dirty="0" smtClean="0"/>
              <a:t>The breakpoint has been hit, execution is stopped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47861" y="3763254"/>
            <a:ext cx="2971800" cy="5699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registers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9203" y="4333230"/>
            <a:ext cx="2971800" cy="5699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r>
              <a:rPr lang="en-US" dirty="0" smtClean="0"/>
              <a:t>Dynamic Analysis - 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86854"/>
            <a:ext cx="7162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43400"/>
            <a:ext cx="55149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03" y="4962525"/>
            <a:ext cx="316420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516878"/>
            <a:ext cx="8382000" cy="569976"/>
          </a:xfrm>
        </p:spPr>
        <p:txBody>
          <a:bodyPr/>
          <a:lstStyle/>
          <a:p>
            <a:r>
              <a:rPr lang="en-US" dirty="0" smtClean="0"/>
              <a:t>The breakpoint has been hit, execution is stopped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47861" y="3763254"/>
            <a:ext cx="2971800" cy="5699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registers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9203" y="4333230"/>
            <a:ext cx="2971800" cy="5699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>
            <a:off x="762000" y="2362200"/>
            <a:ext cx="228600" cy="533400"/>
          </a:xfrm>
          <a:prstGeom prst="leftBrac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2186" y="2444234"/>
            <a:ext cx="75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9203" y="5181600"/>
            <a:ext cx="2090597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219261" y="4827006"/>
            <a:ext cx="2286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198891" y="5486400"/>
            <a:ext cx="2286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198891" y="5648325"/>
            <a:ext cx="2286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r>
              <a:rPr lang="en-US" dirty="0" smtClean="0"/>
              <a:t>Dynamic Analysis - 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7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now see the function call is</a:t>
            </a:r>
          </a:p>
          <a:p>
            <a:r>
              <a:rPr lang="en-US" dirty="0" err="1"/>
              <a:t>InterlockedCompareExchange</a:t>
            </a:r>
            <a:r>
              <a:rPr lang="en-US" dirty="0"/>
              <a:t>(__</a:t>
            </a:r>
            <a:r>
              <a:rPr lang="en-US" dirty="0" err="1"/>
              <a:t>native_startup_lock</a:t>
            </a:r>
            <a:r>
              <a:rPr lang="en-US" dirty="0"/>
              <a:t>, 0x47000, 0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Looking at the MSDN site for the prototype 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94" y="3962400"/>
            <a:ext cx="5977812" cy="192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9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Knowing the data types of the parameters, we can trace back up through the program where the values in </a:t>
            </a:r>
            <a:r>
              <a:rPr lang="en-US" dirty="0" err="1" smtClean="0"/>
              <a:t>ebx</a:t>
            </a:r>
            <a:r>
              <a:rPr lang="en-US" dirty="0" smtClean="0"/>
              <a:t>, </a:t>
            </a:r>
            <a:r>
              <a:rPr lang="en-US" dirty="0" err="1" smtClean="0"/>
              <a:t>esi</a:t>
            </a:r>
            <a:r>
              <a:rPr lang="en-US" dirty="0" smtClean="0"/>
              <a:t> and </a:t>
            </a:r>
            <a:r>
              <a:rPr lang="en-US" dirty="0" err="1" smtClean="0"/>
              <a:t>edi</a:t>
            </a:r>
            <a:r>
              <a:rPr lang="en-US" dirty="0" smtClean="0"/>
              <a:t> came from</a:t>
            </a:r>
          </a:p>
          <a:p>
            <a:r>
              <a:rPr lang="en-US" dirty="0" smtClean="0"/>
              <a:t>Then we can rename those values to something useful</a:t>
            </a:r>
          </a:p>
          <a:p>
            <a:r>
              <a:rPr lang="en-US" dirty="0" smtClean="0"/>
              <a:t>Just looking at calls, figuring out their arguments, and tracing back to fill in the data types can </a:t>
            </a:r>
            <a:r>
              <a:rPr lang="en-US" b="1" dirty="0" smtClean="0"/>
              <a:t>really</a:t>
            </a:r>
            <a:r>
              <a:rPr lang="en-US" dirty="0" smtClean="0"/>
              <a:t> help figure out most of the functions</a:t>
            </a:r>
          </a:p>
        </p:txBody>
      </p:sp>
    </p:spTree>
    <p:extLst>
      <p:ext uri="{BB962C8B-B14F-4D97-AF65-F5344CB8AC3E}">
        <p14:creationId xmlns:p14="http://schemas.microsoft.com/office/powerpoint/2010/main" val="30207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again use the number_checker.exe binary for this exercise</a:t>
            </a:r>
          </a:p>
          <a:p>
            <a:r>
              <a:rPr lang="en-US" dirty="0" smtClean="0"/>
              <a:t>Can you bypass the key check entirely?</a:t>
            </a:r>
          </a:p>
          <a:p>
            <a:endParaRPr lang="en-US" dirty="0"/>
          </a:p>
          <a:p>
            <a:r>
              <a:rPr lang="en-US" dirty="0" smtClean="0"/>
              <a:t>In CTFs a lot of times we can see where the key get’s printed, and we’ll try to just jump directly to that function, or make checks return True/False depending on where we want to go.</a:t>
            </a:r>
          </a:p>
          <a:p>
            <a:pPr lvl="1"/>
            <a:r>
              <a:rPr lang="en-US" dirty="0" smtClean="0"/>
              <a:t>Usually can get a quick low point problem this way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 -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good disassembler will have several useful features</a:t>
            </a:r>
          </a:p>
          <a:p>
            <a:pPr lvl="1"/>
            <a:r>
              <a:rPr lang="en-US" dirty="0" smtClean="0"/>
              <a:t>Commenting</a:t>
            </a:r>
          </a:p>
          <a:p>
            <a:pPr lvl="1"/>
            <a:r>
              <a:rPr lang="en-US" dirty="0" smtClean="0"/>
              <a:t>Renaming variables</a:t>
            </a:r>
          </a:p>
          <a:p>
            <a:pPr lvl="1"/>
            <a:r>
              <a:rPr lang="en-US" dirty="0" smtClean="0"/>
              <a:t>Changing function prototypes</a:t>
            </a:r>
          </a:p>
          <a:p>
            <a:pPr lvl="1"/>
            <a:r>
              <a:rPr lang="en-US" dirty="0" smtClean="0"/>
              <a:t>Coloring, grouping and renaming nodes (IDA)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good debugger will have several useful features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Step into / over</a:t>
            </a:r>
          </a:p>
          <a:p>
            <a:pPr lvl="1"/>
            <a:r>
              <a:rPr lang="en-US" dirty="0" smtClean="0"/>
              <a:t>Show loaded modules, SEH chain, etc.</a:t>
            </a:r>
          </a:p>
          <a:p>
            <a:pPr lvl="1"/>
            <a:r>
              <a:rPr lang="en-US" dirty="0" smtClean="0"/>
              <a:t>Memory searching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22376"/>
          </a:xfrm>
        </p:spPr>
        <p:txBody>
          <a:bodyPr/>
          <a:lstStyle/>
          <a:p>
            <a:r>
              <a:rPr lang="en-US" dirty="0" smtClean="0"/>
              <a:t>Set a breakpoint at the beginning of the function (f2)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89" y="2362200"/>
            <a:ext cx="875262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0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execution is stopped, find where you want to jump to, and right click -&gt; set </a:t>
            </a:r>
            <a:r>
              <a:rPr lang="en-US" dirty="0" err="1" smtClean="0"/>
              <a:t>ip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63627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762000" y="2616074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0" y="6477000"/>
            <a:ext cx="3200400" cy="3048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Debuggers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Windows debuggers are similar</a:t>
            </a:r>
          </a:p>
          <a:p>
            <a:pPr lvl="1"/>
            <a:r>
              <a:rPr lang="en-US" dirty="0" smtClean="0"/>
              <a:t>Same windows, same hotkeys, etc.</a:t>
            </a:r>
          </a:p>
          <a:p>
            <a:pPr lvl="1"/>
            <a:r>
              <a:rPr lang="en-US" dirty="0" smtClean="0"/>
              <a:t>Except </a:t>
            </a:r>
            <a:r>
              <a:rPr lang="en-US" dirty="0" err="1" smtClean="0"/>
              <a:t>WinDBG</a:t>
            </a:r>
            <a:r>
              <a:rPr lang="en-US" dirty="0" smtClean="0"/>
              <a:t>, </a:t>
            </a:r>
            <a:r>
              <a:rPr lang="en-US" dirty="0" err="1" smtClean="0"/>
              <a:t>WinDBG</a:t>
            </a:r>
            <a:r>
              <a:rPr lang="en-US" dirty="0" smtClean="0"/>
              <a:t> is more GDB like</a:t>
            </a:r>
          </a:p>
          <a:p>
            <a:r>
              <a:rPr lang="en-US" dirty="0" smtClean="0"/>
              <a:t>GDB is similar, but is command line</a:t>
            </a:r>
          </a:p>
          <a:p>
            <a:r>
              <a:rPr lang="en-US" dirty="0" smtClean="0"/>
              <a:t>We’ll cover some simple GDB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GDB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309564"/>
              </p:ext>
            </p:extLst>
          </p:nvPr>
        </p:nvGraphicFramePr>
        <p:xfrm>
          <a:off x="609600" y="2895600"/>
          <a:ext cx="79248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gdb</a:t>
                      </a:r>
                      <a:r>
                        <a:rPr lang="en-US" dirty="0" smtClean="0"/>
                        <a:t> ./</a:t>
                      </a:r>
                      <a:r>
                        <a:rPr lang="en-US" dirty="0" err="1" smtClean="0"/>
                        <a:t>my_program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Launch </a:t>
                      </a:r>
                      <a:r>
                        <a:rPr lang="en-US" dirty="0" err="1" smtClean="0"/>
                        <a:t>gdb</a:t>
                      </a:r>
                      <a:r>
                        <a:rPr lang="en-US" baseline="0" dirty="0" smtClean="0"/>
                        <a:t>, debug </a:t>
                      </a:r>
                      <a:r>
                        <a:rPr lang="en-US" baseline="0" dirty="0" err="1" smtClean="0"/>
                        <a:t>my_program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gdb</a:t>
                      </a:r>
                      <a:r>
                        <a:rPr lang="en-US" dirty="0" smtClean="0"/>
                        <a:t> --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 ./</a:t>
                      </a:r>
                      <a:r>
                        <a:rPr lang="en-US" dirty="0" err="1" smtClean="0"/>
                        <a:t>my_program</a:t>
                      </a:r>
                      <a:r>
                        <a:rPr lang="en-US" baseline="0" dirty="0" smtClean="0"/>
                        <a:t> arg1 arg2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Launch </a:t>
                      </a:r>
                      <a:r>
                        <a:rPr lang="en-US" dirty="0" err="1" smtClean="0"/>
                        <a:t>gdb</a:t>
                      </a:r>
                      <a:r>
                        <a:rPr lang="en-US" dirty="0" smtClean="0"/>
                        <a:t>, debug </a:t>
                      </a:r>
                      <a:r>
                        <a:rPr lang="en-US" dirty="0" err="1" smtClean="0"/>
                        <a:t>my_program</a:t>
                      </a:r>
                      <a:r>
                        <a:rPr lang="en-US" dirty="0" smtClean="0"/>
                        <a:t>, passing two arguments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the 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arg1 arg2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the application, pass two </a:t>
                      </a:r>
                      <a:r>
                        <a:rPr lang="en-US" dirty="0" err="1" smtClean="0"/>
                        <a:t>args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$(python –c “print ‘A’*1000”)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the application, pass one </a:t>
                      </a:r>
                      <a:r>
                        <a:rPr lang="en-US" dirty="0" err="1" smtClean="0"/>
                        <a:t>arg</a:t>
                      </a:r>
                      <a:r>
                        <a:rPr lang="en-US" dirty="0" smtClean="0"/>
                        <a:t>, just like regular shell execution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Starting GDB and launching the application</a:t>
            </a:r>
          </a:p>
          <a:p>
            <a:pPr lvl="1"/>
            <a:r>
              <a:rPr lang="en-US" dirty="0" smtClean="0"/>
              <a:t>With and without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Launch GDB with the program we want to debug</a:t>
            </a:r>
          </a:p>
          <a:p>
            <a:r>
              <a:rPr lang="en-US" dirty="0" smtClean="0"/>
              <a:t>2. Run 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Hmm… we need more information</a:t>
            </a:r>
          </a:p>
          <a:p>
            <a:pPr lvl="1"/>
            <a:r>
              <a:rPr lang="en-US" dirty="0" smtClean="0"/>
              <a:t>(I would just open it in IDA, but we’re trying to learn GDB here!)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3" y="2667000"/>
            <a:ext cx="864664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1371600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8435566" y="2590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GDB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371888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disassembly-flavor </a:t>
                      </a:r>
                      <a:r>
                        <a:rPr lang="en-US" dirty="0" err="1" smtClean="0"/>
                        <a:t>intel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Intel syntax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disas</a:t>
                      </a:r>
                      <a:r>
                        <a:rPr lang="en-US" dirty="0" smtClean="0"/>
                        <a:t> [</a:t>
                      </a:r>
                      <a:r>
                        <a:rPr lang="en-US" dirty="0" err="1" smtClean="0"/>
                        <a:t>function_name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Disassemple</a:t>
                      </a:r>
                      <a:r>
                        <a:rPr lang="en-US" dirty="0" smtClean="0"/>
                        <a:t> the chosen function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8" y="3200400"/>
            <a:ext cx="7159364" cy="335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2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GDB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934257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break 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breakpoint on the function “main”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break *0x12345678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breakpoint on the address 0x…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 breakpoints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information regarding breakpoints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 breakpoint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breakpoint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 breakpoints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all breakpoints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34" y="4267200"/>
            <a:ext cx="6868732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GDB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456029"/>
              </p:ext>
            </p:extLst>
          </p:nvPr>
        </p:nvGraphicFramePr>
        <p:xfrm>
          <a:off x="457200" y="1600200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Instruction. Execute</a:t>
                      </a:r>
                      <a:r>
                        <a:rPr lang="en-US" baseline="0" dirty="0" smtClean="0"/>
                        <a:t> to next instruction, go *into* 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Instruction.</a:t>
                      </a:r>
                      <a:r>
                        <a:rPr lang="en-US" baseline="0" dirty="0" smtClean="0"/>
                        <a:t> Execute to next instruction, go *over* functions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352800"/>
            <a:ext cx="2667000" cy="32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3886200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Look at the addresses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We’re manually stepping through the instructions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667000" y="3657600"/>
            <a:ext cx="5715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667000" y="4114800"/>
            <a:ext cx="5715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667000" y="4613226"/>
            <a:ext cx="5715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GDB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088722"/>
              </p:ext>
            </p:extLst>
          </p:nvPr>
        </p:nvGraphicFramePr>
        <p:xfrm>
          <a:off x="457200" y="1600200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Instruction. Execute</a:t>
                      </a:r>
                      <a:r>
                        <a:rPr lang="en-US" baseline="0" dirty="0" smtClean="0"/>
                        <a:t> to next instruction, go *into* 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Instruction.</a:t>
                      </a:r>
                      <a:r>
                        <a:rPr lang="en-US" baseline="0" dirty="0" smtClean="0"/>
                        <a:t> Execute to next instruction, go *over* functions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352800"/>
            <a:ext cx="2667000" cy="32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3886200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Look at the addresses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We’re manually stepping through the instructions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667000" y="3657600"/>
            <a:ext cx="5715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667000" y="4114800"/>
            <a:ext cx="5715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667000" y="4613226"/>
            <a:ext cx="5715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24600" y="3886200"/>
            <a:ext cx="2438400" cy="2554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This still isn’t helping us though!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508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disassemble, set breakpoints, and step through the program… but</a:t>
            </a:r>
          </a:p>
          <a:p>
            <a:r>
              <a:rPr lang="en-US" dirty="0" smtClean="0"/>
              <a:t>We need to</a:t>
            </a:r>
          </a:p>
          <a:p>
            <a:pPr lvl="1"/>
            <a:r>
              <a:rPr lang="en-US" dirty="0" smtClean="0"/>
              <a:t>See the contents of registers</a:t>
            </a:r>
          </a:p>
          <a:p>
            <a:pPr lvl="1"/>
            <a:r>
              <a:rPr lang="en-US" dirty="0" smtClean="0"/>
              <a:t>See the contents of memory</a:t>
            </a:r>
          </a:p>
          <a:p>
            <a:pPr lvl="1"/>
            <a:r>
              <a:rPr lang="en-US" dirty="0" smtClean="0"/>
              <a:t>Modify (if desired)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Decatur</Template>
  <TotalTime>5002</TotalTime>
  <Words>4092</Words>
  <Application>Microsoft Office PowerPoint</Application>
  <PresentationFormat>On-screen Show (4:3)</PresentationFormat>
  <Paragraphs>874</Paragraphs>
  <Slides>116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17" baseType="lpstr">
      <vt:lpstr>Decatur</vt:lpstr>
      <vt:lpstr>Reverse Engineering</vt:lpstr>
      <vt:lpstr>About Me</vt:lpstr>
      <vt:lpstr>:P</vt:lpstr>
      <vt:lpstr>Goal</vt:lpstr>
      <vt:lpstr>Outline</vt:lpstr>
      <vt:lpstr>Static vs Dynamic</vt:lpstr>
      <vt:lpstr>Static vs Dynamic - Overview</vt:lpstr>
      <vt:lpstr>Static vs Dynamic - Tools</vt:lpstr>
      <vt:lpstr>Static vs Dynamic - Tools</vt:lpstr>
      <vt:lpstr>Static vs Dyamic</vt:lpstr>
      <vt:lpstr>PE and ELF</vt:lpstr>
      <vt:lpstr>PE and ELF</vt:lpstr>
      <vt:lpstr>PE and ELF</vt:lpstr>
      <vt:lpstr>PE and ELF</vt:lpstr>
      <vt:lpstr>PE and ELF</vt:lpstr>
      <vt:lpstr>PE – CFF Explorer</vt:lpstr>
      <vt:lpstr>PE – CFF Explorer</vt:lpstr>
      <vt:lpstr>ELF - readelf</vt:lpstr>
      <vt:lpstr>PE and ELF - Imports</vt:lpstr>
      <vt:lpstr>PE and ELF - Strings</vt:lpstr>
      <vt:lpstr>PE and ELF – 5 minute exercise</vt:lpstr>
      <vt:lpstr>Assembly</vt:lpstr>
      <vt:lpstr>Assembly</vt:lpstr>
      <vt:lpstr>Assembly</vt:lpstr>
      <vt:lpstr>Assembly</vt:lpstr>
      <vt:lpstr>Assembly</vt:lpstr>
      <vt:lpstr>Assembly – Example</vt:lpstr>
      <vt:lpstr>Assembly - Example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 – Types and Sizes</vt:lpstr>
      <vt:lpstr>Example 1</vt:lpstr>
      <vt:lpstr>Example 1</vt:lpstr>
      <vt:lpstr>Example 1 – Recap so far</vt:lpstr>
      <vt:lpstr>Process Memory Layout</vt:lpstr>
      <vt:lpstr>PowerPoint Presentation</vt:lpstr>
      <vt:lpstr>PowerPoint Presentation</vt:lpstr>
      <vt:lpstr>Virtual Memory</vt:lpstr>
      <vt:lpstr>Registers</vt:lpstr>
      <vt:lpstr>Registers</vt:lpstr>
      <vt:lpstr>The Stack</vt:lpstr>
      <vt:lpstr>The Stack</vt:lpstr>
      <vt:lpstr>Example 1 – Part 2</vt:lpstr>
      <vt:lpstr>Example 1 – Part 2</vt:lpstr>
      <vt:lpstr>Example 1’s stack</vt:lpstr>
      <vt:lpstr>Example 1 – Part 2</vt:lpstr>
      <vt:lpstr>A side note about source to asm</vt:lpstr>
      <vt:lpstr>Example 1 – Part 2</vt:lpstr>
      <vt:lpstr>5 Minute Exercise</vt:lpstr>
      <vt:lpstr>Exercise 2 - Solution</vt:lpstr>
      <vt:lpstr>Functions</vt:lpstr>
      <vt:lpstr>Functions</vt:lpstr>
      <vt:lpstr>Functions – Calling Conventions</vt:lpstr>
      <vt:lpstr>Functions – Exercise 2’s main</vt:lpstr>
      <vt:lpstr>Functions – Exercise 2’s main</vt:lpstr>
      <vt:lpstr>Stack Frames</vt:lpstr>
      <vt:lpstr>Stack Frames</vt:lpstr>
      <vt:lpstr>Stack Frames – Exercise 2</vt:lpstr>
      <vt:lpstr>Stack Frames – Exercise 2</vt:lpstr>
      <vt:lpstr>Stack Frames – Exercise 2</vt:lpstr>
      <vt:lpstr>Stack Frames – Exercise 2</vt:lpstr>
      <vt:lpstr>Stack Frames – Exercise 2</vt:lpstr>
      <vt:lpstr>Stack Frames – Exercise 2</vt:lpstr>
      <vt:lpstr>Stack Frames – Exercise 2</vt:lpstr>
      <vt:lpstr>Stack Frames – Exercise 2</vt:lpstr>
      <vt:lpstr>Quick Exercise – 5 minutes</vt:lpstr>
      <vt:lpstr>Solution</vt:lpstr>
      <vt:lpstr>Recognizing Patterns</vt:lpstr>
      <vt:lpstr>Recognizing Patterns</vt:lpstr>
      <vt:lpstr>PowerPoint Presentation</vt:lpstr>
      <vt:lpstr>IDA</vt:lpstr>
      <vt:lpstr>IDA – Simplifying the graph</vt:lpstr>
      <vt:lpstr>IDA</vt:lpstr>
      <vt:lpstr>Exercise 3</vt:lpstr>
      <vt:lpstr>Debugging</vt:lpstr>
      <vt:lpstr>Debugging</vt:lpstr>
      <vt:lpstr>Debugging</vt:lpstr>
      <vt:lpstr>Dynamic Analysis – Quick Note</vt:lpstr>
      <vt:lpstr>Dynamic Analysis - IDA</vt:lpstr>
      <vt:lpstr>Dynamic Analysis - IDA</vt:lpstr>
      <vt:lpstr>Dynamic Analysis - IDA</vt:lpstr>
      <vt:lpstr>Dynamic Analysis - IDA</vt:lpstr>
      <vt:lpstr>Dynamic Analysis - IDA</vt:lpstr>
      <vt:lpstr>Exercise 4</vt:lpstr>
      <vt:lpstr>Exercise 4 - Solution</vt:lpstr>
      <vt:lpstr>Exercise 4 - Solution</vt:lpstr>
      <vt:lpstr>Dynamic Analysis - Debuggers</vt:lpstr>
      <vt:lpstr>Dynamic Analysis - GDB</vt:lpstr>
      <vt:lpstr>Dynamic Analysis - GDB</vt:lpstr>
      <vt:lpstr>Dynamic Analysis - GDB</vt:lpstr>
      <vt:lpstr>Dynamic Analysis - GDB</vt:lpstr>
      <vt:lpstr>Dynamic Analysis - GDB</vt:lpstr>
      <vt:lpstr>Dynamic Analysis - GDB</vt:lpstr>
      <vt:lpstr>Dynamic Analysis - GDB</vt:lpstr>
      <vt:lpstr>Dynamic Analysis - GDB</vt:lpstr>
      <vt:lpstr>Dynamic Analysis - GDB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Analysis - GDB</vt:lpstr>
      <vt:lpstr>Dynamic Analysis - GDB</vt:lpstr>
      <vt:lpstr>Exercise 5</vt:lpstr>
      <vt:lpstr>Dynamic Vs. Static</vt:lpstr>
      <vt:lpstr>Last Exercise (homework?)</vt:lpstr>
      <vt:lpstr>One quick note</vt:lpstr>
      <vt:lpstr>Conclusion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nomnom</dc:creator>
  <cp:lastModifiedBy>nomnom</cp:lastModifiedBy>
  <cp:revision>207</cp:revision>
  <dcterms:created xsi:type="dcterms:W3CDTF">2013-01-08T19:28:17Z</dcterms:created>
  <dcterms:modified xsi:type="dcterms:W3CDTF">2014-01-25T20:11:33Z</dcterms:modified>
</cp:coreProperties>
</file>