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6" r:id="rId2"/>
    <p:sldId id="267" r:id="rId3"/>
    <p:sldId id="261" r:id="rId4"/>
    <p:sldId id="264" r:id="rId5"/>
    <p:sldId id="270" r:id="rId6"/>
    <p:sldId id="274" r:id="rId7"/>
    <p:sldId id="273" r:id="rId8"/>
    <p:sldId id="276" r:id="rId9"/>
    <p:sldId id="282" r:id="rId10"/>
    <p:sldId id="271" r:id="rId11"/>
    <p:sldId id="272" r:id="rId12"/>
    <p:sldId id="265" r:id="rId13"/>
    <p:sldId id="275" r:id="rId14"/>
    <p:sldId id="277" r:id="rId15"/>
    <p:sldId id="279" r:id="rId16"/>
    <p:sldId id="268" r:id="rId17"/>
    <p:sldId id="280" r:id="rId18"/>
    <p:sldId id="283" r:id="rId19"/>
    <p:sldId id="281"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anuele" initials="E" lastIdx="1" clrIdx="0">
    <p:extLst>
      <p:ext uri="{19B8F6BF-5375-455C-9EA6-DF929625EA0E}">
        <p15:presenceInfo xmlns:p15="http://schemas.microsoft.com/office/powerpoint/2012/main" userId="1b0389cb757193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BFA84-C80F-4C08-8F95-B8D36FA3402D}" type="datetimeFigureOut">
              <a:rPr lang="it-IT" smtClean="0"/>
              <a:t>20/02/2024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EAF8A-E759-4EBF-A379-90F61E8B0C5B}" type="slidenum">
              <a:rPr lang="it-IT" smtClean="0"/>
              <a:t>‹N›</a:t>
            </a:fld>
            <a:endParaRPr lang="it-IT"/>
          </a:p>
        </p:txBody>
      </p:sp>
    </p:spTree>
    <p:extLst>
      <p:ext uri="{BB962C8B-B14F-4D97-AF65-F5344CB8AC3E}">
        <p14:creationId xmlns:p14="http://schemas.microsoft.com/office/powerpoint/2010/main" val="382523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77EAF8A-E759-4EBF-A379-90F61E8B0C5B}" type="slidenum">
              <a:rPr lang="it-IT" smtClean="0"/>
              <a:t>3</a:t>
            </a:fld>
            <a:endParaRPr lang="it-IT"/>
          </a:p>
        </p:txBody>
      </p:sp>
    </p:spTree>
    <p:extLst>
      <p:ext uri="{BB962C8B-B14F-4D97-AF65-F5344CB8AC3E}">
        <p14:creationId xmlns:p14="http://schemas.microsoft.com/office/powerpoint/2010/main" val="56875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C4EFF0-73D3-B550-E4F7-28EE8D6E1BF0}"/>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it-IT"/>
              <a:t>Fare clic per modificare lo stile del titolo dello schema</a:t>
            </a:r>
          </a:p>
        </p:txBody>
      </p:sp>
      <p:sp>
        <p:nvSpPr>
          <p:cNvPr id="3" name="Sottotitolo 2">
            <a:extLst>
              <a:ext uri="{FF2B5EF4-FFF2-40B4-BE49-F238E27FC236}">
                <a16:creationId xmlns:a16="http://schemas.microsoft.com/office/drawing/2014/main" id="{A0F216ED-2148-E99C-E606-C4E28C9CFE9F}"/>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it-IT"/>
              <a:t>Fare clic per modificare lo stile del sottotitolo dello schema</a:t>
            </a:r>
          </a:p>
        </p:txBody>
      </p:sp>
      <p:sp>
        <p:nvSpPr>
          <p:cNvPr id="4" name="Segnaposto data 3">
            <a:extLst>
              <a:ext uri="{FF2B5EF4-FFF2-40B4-BE49-F238E27FC236}">
                <a16:creationId xmlns:a16="http://schemas.microsoft.com/office/drawing/2014/main" id="{26649B62-5D90-DE93-392F-FFAE0B984FEB}"/>
              </a:ext>
            </a:extLst>
          </p:cNvPr>
          <p:cNvSpPr txBox="1">
            <a:spLocks noGrp="1"/>
          </p:cNvSpPr>
          <p:nvPr>
            <p:ph type="dt" sz="half" idx="7"/>
          </p:nvPr>
        </p:nvSpPr>
        <p:spPr/>
        <p:txBody>
          <a:bodyPr/>
          <a:lstStyle>
            <a:lvl1pPr>
              <a:defRPr/>
            </a:lvl1pPr>
          </a:lstStyle>
          <a:p>
            <a:pPr lvl="0"/>
            <a:fld id="{9127C2E9-23C2-4F37-A3F6-E1762AA580D3}" type="datetime1">
              <a:rPr lang="it-IT"/>
              <a:pPr lvl="0"/>
              <a:t>20/02/2024</a:t>
            </a:fld>
            <a:endParaRPr lang="it-IT"/>
          </a:p>
        </p:txBody>
      </p:sp>
      <p:sp>
        <p:nvSpPr>
          <p:cNvPr id="5" name="Segnaposto piè di pagina 4">
            <a:extLst>
              <a:ext uri="{FF2B5EF4-FFF2-40B4-BE49-F238E27FC236}">
                <a16:creationId xmlns:a16="http://schemas.microsoft.com/office/drawing/2014/main" id="{235D80A9-9BF4-0A73-DBE2-5AA2C1404AAD}"/>
              </a:ext>
            </a:extLst>
          </p:cNvPr>
          <p:cNvSpPr txBox="1">
            <a:spLocks noGrp="1"/>
          </p:cNvSpPr>
          <p:nvPr>
            <p:ph type="ftr" sz="quarter" idx="9"/>
          </p:nvPr>
        </p:nvSpPr>
        <p:spPr/>
        <p:txBody>
          <a:bodyPr/>
          <a:lstStyle>
            <a:lvl1pPr>
              <a:defRPr/>
            </a:lvl1pPr>
          </a:lstStyle>
          <a:p>
            <a:pPr lvl="0"/>
            <a:endParaRPr lang="it-IT"/>
          </a:p>
        </p:txBody>
      </p:sp>
      <p:sp>
        <p:nvSpPr>
          <p:cNvPr id="6" name="Segnaposto numero diapositiva 5">
            <a:extLst>
              <a:ext uri="{FF2B5EF4-FFF2-40B4-BE49-F238E27FC236}">
                <a16:creationId xmlns:a16="http://schemas.microsoft.com/office/drawing/2014/main" id="{3F4ECB9E-F751-4418-A91B-7A65302165A2}"/>
              </a:ext>
            </a:extLst>
          </p:cNvPr>
          <p:cNvSpPr txBox="1">
            <a:spLocks noGrp="1"/>
          </p:cNvSpPr>
          <p:nvPr>
            <p:ph type="sldNum" sz="quarter" idx="8"/>
          </p:nvPr>
        </p:nvSpPr>
        <p:spPr/>
        <p:txBody>
          <a:bodyPr/>
          <a:lstStyle>
            <a:lvl1pPr>
              <a:defRPr/>
            </a:lvl1pPr>
          </a:lstStyle>
          <a:p>
            <a:pPr lvl="0"/>
            <a:fld id="{0E95F366-D1D9-40F8-97BD-732A2C7B67B7}" type="slidenum">
              <a:t>‹N›</a:t>
            </a:fld>
            <a:endParaRPr lang="it-IT"/>
          </a:p>
        </p:txBody>
      </p:sp>
    </p:spTree>
    <p:extLst>
      <p:ext uri="{BB962C8B-B14F-4D97-AF65-F5344CB8AC3E}">
        <p14:creationId xmlns:p14="http://schemas.microsoft.com/office/powerpoint/2010/main" val="411611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864257-BBA1-67DB-9E63-04B3D5F977BB}"/>
              </a:ext>
            </a:extLst>
          </p:cNvPr>
          <p:cNvSpPr txBox="1">
            <a:spLocks noGrp="1"/>
          </p:cNvSpPr>
          <p:nvPr>
            <p:ph type="title"/>
          </p:nvPr>
        </p:nvSpPr>
        <p:spPr/>
        <p:txBody>
          <a:bodyPr/>
          <a:lstStyle>
            <a:lvl1pPr>
              <a:defRPr/>
            </a:lvl1pPr>
          </a:lstStyle>
          <a:p>
            <a:pPr lvl="0"/>
            <a:r>
              <a:rPr lang="it-IT"/>
              <a:t>Fare clic per modificare lo stile del titolo dello schema</a:t>
            </a:r>
          </a:p>
        </p:txBody>
      </p:sp>
      <p:sp>
        <p:nvSpPr>
          <p:cNvPr id="3" name="Segnaposto testo verticale 2">
            <a:extLst>
              <a:ext uri="{FF2B5EF4-FFF2-40B4-BE49-F238E27FC236}">
                <a16:creationId xmlns:a16="http://schemas.microsoft.com/office/drawing/2014/main" id="{D8771BEA-53C9-5A17-EEF1-481CF07EE58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9B2511E-03E6-139D-DDE1-0172C503C992}"/>
              </a:ext>
            </a:extLst>
          </p:cNvPr>
          <p:cNvSpPr txBox="1">
            <a:spLocks noGrp="1"/>
          </p:cNvSpPr>
          <p:nvPr>
            <p:ph type="dt" sz="half" idx="7"/>
          </p:nvPr>
        </p:nvSpPr>
        <p:spPr/>
        <p:txBody>
          <a:bodyPr/>
          <a:lstStyle>
            <a:lvl1pPr>
              <a:defRPr/>
            </a:lvl1pPr>
          </a:lstStyle>
          <a:p>
            <a:pPr lvl="0"/>
            <a:fld id="{CF7AE0AE-6FD8-4092-9299-E0E39599D037}" type="datetime1">
              <a:rPr lang="it-IT"/>
              <a:pPr lvl="0"/>
              <a:t>20/02/2024</a:t>
            </a:fld>
            <a:endParaRPr lang="it-IT"/>
          </a:p>
        </p:txBody>
      </p:sp>
      <p:sp>
        <p:nvSpPr>
          <p:cNvPr id="5" name="Segnaposto piè di pagina 4">
            <a:extLst>
              <a:ext uri="{FF2B5EF4-FFF2-40B4-BE49-F238E27FC236}">
                <a16:creationId xmlns:a16="http://schemas.microsoft.com/office/drawing/2014/main" id="{1DF7D97B-737D-B8FF-D11B-343EF5562BE5}"/>
              </a:ext>
            </a:extLst>
          </p:cNvPr>
          <p:cNvSpPr txBox="1">
            <a:spLocks noGrp="1"/>
          </p:cNvSpPr>
          <p:nvPr>
            <p:ph type="ftr" sz="quarter" idx="9"/>
          </p:nvPr>
        </p:nvSpPr>
        <p:spPr/>
        <p:txBody>
          <a:bodyPr/>
          <a:lstStyle>
            <a:lvl1pPr>
              <a:defRPr/>
            </a:lvl1pPr>
          </a:lstStyle>
          <a:p>
            <a:pPr lvl="0"/>
            <a:endParaRPr lang="it-IT"/>
          </a:p>
        </p:txBody>
      </p:sp>
      <p:sp>
        <p:nvSpPr>
          <p:cNvPr id="6" name="Segnaposto numero diapositiva 5">
            <a:extLst>
              <a:ext uri="{FF2B5EF4-FFF2-40B4-BE49-F238E27FC236}">
                <a16:creationId xmlns:a16="http://schemas.microsoft.com/office/drawing/2014/main" id="{CD9A6454-5097-4569-7E98-8CCCA6A1B76F}"/>
              </a:ext>
            </a:extLst>
          </p:cNvPr>
          <p:cNvSpPr txBox="1">
            <a:spLocks noGrp="1"/>
          </p:cNvSpPr>
          <p:nvPr>
            <p:ph type="sldNum" sz="quarter" idx="8"/>
          </p:nvPr>
        </p:nvSpPr>
        <p:spPr/>
        <p:txBody>
          <a:bodyPr/>
          <a:lstStyle>
            <a:lvl1pPr>
              <a:defRPr/>
            </a:lvl1pPr>
          </a:lstStyle>
          <a:p>
            <a:pPr lvl="0"/>
            <a:fld id="{ED2114DC-9180-4691-B217-BB989A4CDAB4}" type="slidenum">
              <a:t>‹N›</a:t>
            </a:fld>
            <a:endParaRPr lang="it-IT"/>
          </a:p>
        </p:txBody>
      </p:sp>
    </p:spTree>
    <p:extLst>
      <p:ext uri="{BB962C8B-B14F-4D97-AF65-F5344CB8AC3E}">
        <p14:creationId xmlns:p14="http://schemas.microsoft.com/office/powerpoint/2010/main" val="296719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93CFD66-3737-20AF-AD2C-3554AC0E114F}"/>
              </a:ext>
            </a:extLst>
          </p:cNvPr>
          <p:cNvSpPr txBox="1">
            <a:spLocks noGrp="1"/>
          </p:cNvSpPr>
          <p:nvPr>
            <p:ph type="title" orient="vert"/>
          </p:nvPr>
        </p:nvSpPr>
        <p:spPr>
          <a:xfrm>
            <a:off x="8724903" y="365129"/>
            <a:ext cx="2628899" cy="5811834"/>
          </a:xfrm>
        </p:spPr>
        <p:txBody>
          <a:bodyPr vert="eaVert"/>
          <a:lstStyle>
            <a:lvl1pPr>
              <a:defRPr/>
            </a:lvl1pPr>
          </a:lstStyle>
          <a:p>
            <a:pPr lvl="0"/>
            <a:r>
              <a:rPr lang="it-IT"/>
              <a:t>Fare clic per modificare lo stile del titolo dello schema</a:t>
            </a:r>
          </a:p>
        </p:txBody>
      </p:sp>
      <p:sp>
        <p:nvSpPr>
          <p:cNvPr id="3" name="Segnaposto testo verticale 2">
            <a:extLst>
              <a:ext uri="{FF2B5EF4-FFF2-40B4-BE49-F238E27FC236}">
                <a16:creationId xmlns:a16="http://schemas.microsoft.com/office/drawing/2014/main" id="{92DEADDA-52D8-455E-9E57-8AD3D99E44BA}"/>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8A03518-0686-5C91-3B63-B081B2DF8189}"/>
              </a:ext>
            </a:extLst>
          </p:cNvPr>
          <p:cNvSpPr txBox="1">
            <a:spLocks noGrp="1"/>
          </p:cNvSpPr>
          <p:nvPr>
            <p:ph type="dt" sz="half" idx="7"/>
          </p:nvPr>
        </p:nvSpPr>
        <p:spPr/>
        <p:txBody>
          <a:bodyPr/>
          <a:lstStyle>
            <a:lvl1pPr>
              <a:defRPr/>
            </a:lvl1pPr>
          </a:lstStyle>
          <a:p>
            <a:pPr lvl="0"/>
            <a:fld id="{0AA4C2B8-B5E8-450B-9636-414D9C54B8A4}" type="datetime1">
              <a:rPr lang="it-IT"/>
              <a:pPr lvl="0"/>
              <a:t>20/02/2024</a:t>
            </a:fld>
            <a:endParaRPr lang="it-IT"/>
          </a:p>
        </p:txBody>
      </p:sp>
      <p:sp>
        <p:nvSpPr>
          <p:cNvPr id="5" name="Segnaposto piè di pagina 4">
            <a:extLst>
              <a:ext uri="{FF2B5EF4-FFF2-40B4-BE49-F238E27FC236}">
                <a16:creationId xmlns:a16="http://schemas.microsoft.com/office/drawing/2014/main" id="{7461A2DA-BF2C-EFB7-ECD3-7ED20D37D4DB}"/>
              </a:ext>
            </a:extLst>
          </p:cNvPr>
          <p:cNvSpPr txBox="1">
            <a:spLocks noGrp="1"/>
          </p:cNvSpPr>
          <p:nvPr>
            <p:ph type="ftr" sz="quarter" idx="9"/>
          </p:nvPr>
        </p:nvSpPr>
        <p:spPr/>
        <p:txBody>
          <a:bodyPr/>
          <a:lstStyle>
            <a:lvl1pPr>
              <a:defRPr/>
            </a:lvl1pPr>
          </a:lstStyle>
          <a:p>
            <a:pPr lvl="0"/>
            <a:endParaRPr lang="it-IT"/>
          </a:p>
        </p:txBody>
      </p:sp>
      <p:sp>
        <p:nvSpPr>
          <p:cNvPr id="6" name="Segnaposto numero diapositiva 5">
            <a:extLst>
              <a:ext uri="{FF2B5EF4-FFF2-40B4-BE49-F238E27FC236}">
                <a16:creationId xmlns:a16="http://schemas.microsoft.com/office/drawing/2014/main" id="{962756E5-78F1-94BA-B4CB-6B204FC19C5D}"/>
              </a:ext>
            </a:extLst>
          </p:cNvPr>
          <p:cNvSpPr txBox="1">
            <a:spLocks noGrp="1"/>
          </p:cNvSpPr>
          <p:nvPr>
            <p:ph type="sldNum" sz="quarter" idx="8"/>
          </p:nvPr>
        </p:nvSpPr>
        <p:spPr/>
        <p:txBody>
          <a:bodyPr/>
          <a:lstStyle>
            <a:lvl1pPr>
              <a:defRPr/>
            </a:lvl1pPr>
          </a:lstStyle>
          <a:p>
            <a:pPr lvl="0"/>
            <a:fld id="{D53D0699-DAE0-4435-8E07-2F866B4E31F6}" type="slidenum">
              <a:t>‹N›</a:t>
            </a:fld>
            <a:endParaRPr lang="it-IT"/>
          </a:p>
        </p:txBody>
      </p:sp>
    </p:spTree>
    <p:extLst>
      <p:ext uri="{BB962C8B-B14F-4D97-AF65-F5344CB8AC3E}">
        <p14:creationId xmlns:p14="http://schemas.microsoft.com/office/powerpoint/2010/main" val="135305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49474-E2AE-2970-478B-5B92B34EE3A5}"/>
              </a:ext>
            </a:extLst>
          </p:cNvPr>
          <p:cNvSpPr txBox="1">
            <a:spLocks noGrp="1"/>
          </p:cNvSpPr>
          <p:nvPr>
            <p:ph type="title"/>
          </p:nvPr>
        </p:nvSpPr>
        <p:spPr/>
        <p:txBody>
          <a:bodyPr/>
          <a:lstStyle>
            <a:lvl1pPr>
              <a:defRPr/>
            </a:lvl1pPr>
          </a:lstStyle>
          <a:p>
            <a:pPr lvl="0"/>
            <a:r>
              <a:rPr lang="it-IT"/>
              <a:t>Fare clic per modificare lo stile del titolo dello schema</a:t>
            </a:r>
          </a:p>
        </p:txBody>
      </p:sp>
      <p:sp>
        <p:nvSpPr>
          <p:cNvPr id="3" name="Segnaposto contenuto 2">
            <a:extLst>
              <a:ext uri="{FF2B5EF4-FFF2-40B4-BE49-F238E27FC236}">
                <a16:creationId xmlns:a16="http://schemas.microsoft.com/office/drawing/2014/main" id="{9F7B66E4-CCC4-3993-1935-94B32AF6BA1C}"/>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9E0995-E695-C942-00CB-D730B28F64C2}"/>
              </a:ext>
            </a:extLst>
          </p:cNvPr>
          <p:cNvSpPr txBox="1">
            <a:spLocks noGrp="1"/>
          </p:cNvSpPr>
          <p:nvPr>
            <p:ph type="dt" sz="half" idx="7"/>
          </p:nvPr>
        </p:nvSpPr>
        <p:spPr/>
        <p:txBody>
          <a:bodyPr/>
          <a:lstStyle>
            <a:lvl1pPr>
              <a:defRPr/>
            </a:lvl1pPr>
          </a:lstStyle>
          <a:p>
            <a:pPr lvl="0"/>
            <a:fld id="{588832DC-11D9-4059-AD70-F7F43710B5F1}" type="datetime1">
              <a:rPr lang="it-IT"/>
              <a:pPr lvl="0"/>
              <a:t>20/02/2024</a:t>
            </a:fld>
            <a:endParaRPr lang="it-IT"/>
          </a:p>
        </p:txBody>
      </p:sp>
      <p:sp>
        <p:nvSpPr>
          <p:cNvPr id="5" name="Segnaposto piè di pagina 4">
            <a:extLst>
              <a:ext uri="{FF2B5EF4-FFF2-40B4-BE49-F238E27FC236}">
                <a16:creationId xmlns:a16="http://schemas.microsoft.com/office/drawing/2014/main" id="{6EF0722F-6F9B-B53F-1347-58E143B87AD0}"/>
              </a:ext>
            </a:extLst>
          </p:cNvPr>
          <p:cNvSpPr txBox="1">
            <a:spLocks noGrp="1"/>
          </p:cNvSpPr>
          <p:nvPr>
            <p:ph type="ftr" sz="quarter" idx="9"/>
          </p:nvPr>
        </p:nvSpPr>
        <p:spPr/>
        <p:txBody>
          <a:bodyPr/>
          <a:lstStyle>
            <a:lvl1pPr>
              <a:defRPr/>
            </a:lvl1pPr>
          </a:lstStyle>
          <a:p>
            <a:pPr lvl="0"/>
            <a:endParaRPr lang="it-IT"/>
          </a:p>
        </p:txBody>
      </p:sp>
      <p:sp>
        <p:nvSpPr>
          <p:cNvPr id="6" name="Segnaposto numero diapositiva 5">
            <a:extLst>
              <a:ext uri="{FF2B5EF4-FFF2-40B4-BE49-F238E27FC236}">
                <a16:creationId xmlns:a16="http://schemas.microsoft.com/office/drawing/2014/main" id="{0FBC469D-3D90-2800-89FA-59571E5407B6}"/>
              </a:ext>
            </a:extLst>
          </p:cNvPr>
          <p:cNvSpPr txBox="1">
            <a:spLocks noGrp="1"/>
          </p:cNvSpPr>
          <p:nvPr>
            <p:ph type="sldNum" sz="quarter" idx="8"/>
          </p:nvPr>
        </p:nvSpPr>
        <p:spPr/>
        <p:txBody>
          <a:bodyPr/>
          <a:lstStyle>
            <a:lvl1pPr>
              <a:defRPr/>
            </a:lvl1pPr>
          </a:lstStyle>
          <a:p>
            <a:pPr lvl="0"/>
            <a:fld id="{7A405738-9715-49C9-8266-DD5BE0B4A070}" type="slidenum">
              <a:t>‹N›</a:t>
            </a:fld>
            <a:endParaRPr lang="it-IT"/>
          </a:p>
        </p:txBody>
      </p:sp>
    </p:spTree>
    <p:extLst>
      <p:ext uri="{BB962C8B-B14F-4D97-AF65-F5344CB8AC3E}">
        <p14:creationId xmlns:p14="http://schemas.microsoft.com/office/powerpoint/2010/main" val="345696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0874D3-C46E-415E-4E7F-79F511E1D040}"/>
              </a:ext>
            </a:extLst>
          </p:cNvPr>
          <p:cNvSpPr txBox="1">
            <a:spLocks noGrp="1"/>
          </p:cNvSpPr>
          <p:nvPr>
            <p:ph type="title"/>
          </p:nvPr>
        </p:nvSpPr>
        <p:spPr>
          <a:xfrm>
            <a:off x="831847" y="1709735"/>
            <a:ext cx="10515600" cy="2852735"/>
          </a:xfrm>
        </p:spPr>
        <p:txBody>
          <a:bodyPr anchor="b"/>
          <a:lstStyle>
            <a:lvl1pPr>
              <a:defRPr sz="6000"/>
            </a:lvl1pPr>
          </a:lstStyle>
          <a:p>
            <a:pPr lvl="0"/>
            <a:r>
              <a:rPr lang="it-IT"/>
              <a:t>Fare clic per modificare lo stile del titolo dello schema</a:t>
            </a:r>
          </a:p>
        </p:txBody>
      </p:sp>
      <p:sp>
        <p:nvSpPr>
          <p:cNvPr id="3" name="Segnaposto testo 2">
            <a:extLst>
              <a:ext uri="{FF2B5EF4-FFF2-40B4-BE49-F238E27FC236}">
                <a16:creationId xmlns:a16="http://schemas.microsoft.com/office/drawing/2014/main" id="{234CF337-42CA-75F7-B8CE-EF8017F2FFF7}"/>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06347AD-198F-B2A1-2827-CD79ECB71719}"/>
              </a:ext>
            </a:extLst>
          </p:cNvPr>
          <p:cNvSpPr txBox="1">
            <a:spLocks noGrp="1"/>
          </p:cNvSpPr>
          <p:nvPr>
            <p:ph type="dt" sz="half" idx="7"/>
          </p:nvPr>
        </p:nvSpPr>
        <p:spPr/>
        <p:txBody>
          <a:bodyPr/>
          <a:lstStyle>
            <a:lvl1pPr>
              <a:defRPr/>
            </a:lvl1pPr>
          </a:lstStyle>
          <a:p>
            <a:pPr lvl="0"/>
            <a:fld id="{1413AAB1-64C3-45DB-9F9B-B8ED01084F86}" type="datetime1">
              <a:rPr lang="it-IT"/>
              <a:pPr lvl="0"/>
              <a:t>20/02/2024</a:t>
            </a:fld>
            <a:endParaRPr lang="it-IT"/>
          </a:p>
        </p:txBody>
      </p:sp>
      <p:sp>
        <p:nvSpPr>
          <p:cNvPr id="5" name="Segnaposto piè di pagina 4">
            <a:extLst>
              <a:ext uri="{FF2B5EF4-FFF2-40B4-BE49-F238E27FC236}">
                <a16:creationId xmlns:a16="http://schemas.microsoft.com/office/drawing/2014/main" id="{C664B40F-650C-05D3-A02F-F74703EB5B45}"/>
              </a:ext>
            </a:extLst>
          </p:cNvPr>
          <p:cNvSpPr txBox="1">
            <a:spLocks noGrp="1"/>
          </p:cNvSpPr>
          <p:nvPr>
            <p:ph type="ftr" sz="quarter" idx="9"/>
          </p:nvPr>
        </p:nvSpPr>
        <p:spPr/>
        <p:txBody>
          <a:bodyPr/>
          <a:lstStyle>
            <a:lvl1pPr>
              <a:defRPr/>
            </a:lvl1pPr>
          </a:lstStyle>
          <a:p>
            <a:pPr lvl="0"/>
            <a:endParaRPr lang="it-IT"/>
          </a:p>
        </p:txBody>
      </p:sp>
      <p:sp>
        <p:nvSpPr>
          <p:cNvPr id="6" name="Segnaposto numero diapositiva 5">
            <a:extLst>
              <a:ext uri="{FF2B5EF4-FFF2-40B4-BE49-F238E27FC236}">
                <a16:creationId xmlns:a16="http://schemas.microsoft.com/office/drawing/2014/main" id="{99111F91-1CBB-3663-318D-DDC7C88130B0}"/>
              </a:ext>
            </a:extLst>
          </p:cNvPr>
          <p:cNvSpPr txBox="1">
            <a:spLocks noGrp="1"/>
          </p:cNvSpPr>
          <p:nvPr>
            <p:ph type="sldNum" sz="quarter" idx="8"/>
          </p:nvPr>
        </p:nvSpPr>
        <p:spPr/>
        <p:txBody>
          <a:bodyPr/>
          <a:lstStyle>
            <a:lvl1pPr>
              <a:defRPr/>
            </a:lvl1pPr>
          </a:lstStyle>
          <a:p>
            <a:pPr lvl="0"/>
            <a:fld id="{D648FC15-9340-4C0C-9E1C-67B6438D25D1}" type="slidenum">
              <a:t>‹N›</a:t>
            </a:fld>
            <a:endParaRPr lang="it-IT"/>
          </a:p>
        </p:txBody>
      </p:sp>
    </p:spTree>
    <p:extLst>
      <p:ext uri="{BB962C8B-B14F-4D97-AF65-F5344CB8AC3E}">
        <p14:creationId xmlns:p14="http://schemas.microsoft.com/office/powerpoint/2010/main" val="410025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23FA5-F7EA-81BC-E046-DE137343EED8}"/>
              </a:ext>
            </a:extLst>
          </p:cNvPr>
          <p:cNvSpPr txBox="1">
            <a:spLocks noGrp="1"/>
          </p:cNvSpPr>
          <p:nvPr>
            <p:ph type="title"/>
          </p:nvPr>
        </p:nvSpPr>
        <p:spPr/>
        <p:txBody>
          <a:bodyPr/>
          <a:lstStyle>
            <a:lvl1pPr>
              <a:defRPr/>
            </a:lvl1pPr>
          </a:lstStyle>
          <a:p>
            <a:pPr lvl="0"/>
            <a:r>
              <a:rPr lang="it-IT"/>
              <a:t>Fare clic per modificare lo stile del titolo dello schema</a:t>
            </a:r>
          </a:p>
        </p:txBody>
      </p:sp>
      <p:sp>
        <p:nvSpPr>
          <p:cNvPr id="3" name="Segnaposto contenuto 2">
            <a:extLst>
              <a:ext uri="{FF2B5EF4-FFF2-40B4-BE49-F238E27FC236}">
                <a16:creationId xmlns:a16="http://schemas.microsoft.com/office/drawing/2014/main" id="{7F7F2AE9-DA4C-2499-F1F9-B9712A122758}"/>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DC578EA-39E7-B6FF-B8FA-4AF56918BE8F}"/>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F0CF9C9-FC55-9E7D-B07C-6D6AE75151A0}"/>
              </a:ext>
            </a:extLst>
          </p:cNvPr>
          <p:cNvSpPr txBox="1">
            <a:spLocks noGrp="1"/>
          </p:cNvSpPr>
          <p:nvPr>
            <p:ph type="dt" sz="half" idx="7"/>
          </p:nvPr>
        </p:nvSpPr>
        <p:spPr/>
        <p:txBody>
          <a:bodyPr/>
          <a:lstStyle>
            <a:lvl1pPr>
              <a:defRPr/>
            </a:lvl1pPr>
          </a:lstStyle>
          <a:p>
            <a:pPr lvl="0"/>
            <a:fld id="{180E09C5-BD29-4FA3-9F69-242550A7EF43}" type="datetime1">
              <a:rPr lang="it-IT"/>
              <a:pPr lvl="0"/>
              <a:t>20/02/2024</a:t>
            </a:fld>
            <a:endParaRPr lang="it-IT"/>
          </a:p>
        </p:txBody>
      </p:sp>
      <p:sp>
        <p:nvSpPr>
          <p:cNvPr id="6" name="Segnaposto piè di pagina 5">
            <a:extLst>
              <a:ext uri="{FF2B5EF4-FFF2-40B4-BE49-F238E27FC236}">
                <a16:creationId xmlns:a16="http://schemas.microsoft.com/office/drawing/2014/main" id="{84091F37-CFFB-14D9-F9DF-18DA58696291}"/>
              </a:ext>
            </a:extLst>
          </p:cNvPr>
          <p:cNvSpPr txBox="1">
            <a:spLocks noGrp="1"/>
          </p:cNvSpPr>
          <p:nvPr>
            <p:ph type="ftr" sz="quarter" idx="9"/>
          </p:nvPr>
        </p:nvSpPr>
        <p:spPr/>
        <p:txBody>
          <a:bodyPr/>
          <a:lstStyle>
            <a:lvl1pPr>
              <a:defRPr/>
            </a:lvl1pPr>
          </a:lstStyle>
          <a:p>
            <a:pPr lvl="0"/>
            <a:endParaRPr lang="it-IT"/>
          </a:p>
        </p:txBody>
      </p:sp>
      <p:sp>
        <p:nvSpPr>
          <p:cNvPr id="7" name="Segnaposto numero diapositiva 6">
            <a:extLst>
              <a:ext uri="{FF2B5EF4-FFF2-40B4-BE49-F238E27FC236}">
                <a16:creationId xmlns:a16="http://schemas.microsoft.com/office/drawing/2014/main" id="{F836D47D-FF50-5589-DF5D-29C2B6F6128E}"/>
              </a:ext>
            </a:extLst>
          </p:cNvPr>
          <p:cNvSpPr txBox="1">
            <a:spLocks noGrp="1"/>
          </p:cNvSpPr>
          <p:nvPr>
            <p:ph type="sldNum" sz="quarter" idx="8"/>
          </p:nvPr>
        </p:nvSpPr>
        <p:spPr/>
        <p:txBody>
          <a:bodyPr/>
          <a:lstStyle>
            <a:lvl1pPr>
              <a:defRPr/>
            </a:lvl1pPr>
          </a:lstStyle>
          <a:p>
            <a:pPr lvl="0"/>
            <a:fld id="{3E7433ED-0146-4068-A7FA-6EF2B98795EB}" type="slidenum">
              <a:t>‹N›</a:t>
            </a:fld>
            <a:endParaRPr lang="it-IT"/>
          </a:p>
        </p:txBody>
      </p:sp>
    </p:spTree>
    <p:extLst>
      <p:ext uri="{BB962C8B-B14F-4D97-AF65-F5344CB8AC3E}">
        <p14:creationId xmlns:p14="http://schemas.microsoft.com/office/powerpoint/2010/main" val="61816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0DE037-460F-54D7-F899-127F0C6387AD}"/>
              </a:ext>
            </a:extLst>
          </p:cNvPr>
          <p:cNvSpPr txBox="1">
            <a:spLocks noGrp="1"/>
          </p:cNvSpPr>
          <p:nvPr>
            <p:ph type="title"/>
          </p:nvPr>
        </p:nvSpPr>
        <p:spPr>
          <a:xfrm>
            <a:off x="839784" y="365129"/>
            <a:ext cx="10515600" cy="1325559"/>
          </a:xfrm>
        </p:spPr>
        <p:txBody>
          <a:bodyPr/>
          <a:lstStyle>
            <a:lvl1pPr>
              <a:defRPr/>
            </a:lvl1pPr>
          </a:lstStyle>
          <a:p>
            <a:pPr lvl="0"/>
            <a:r>
              <a:rPr lang="it-IT"/>
              <a:t>Fare clic per modificare lo stile del titolo dello schema</a:t>
            </a:r>
          </a:p>
        </p:txBody>
      </p:sp>
      <p:sp>
        <p:nvSpPr>
          <p:cNvPr id="3" name="Segnaposto testo 2">
            <a:extLst>
              <a:ext uri="{FF2B5EF4-FFF2-40B4-BE49-F238E27FC236}">
                <a16:creationId xmlns:a16="http://schemas.microsoft.com/office/drawing/2014/main" id="{C6191DC6-409A-A22E-0770-2425EE3A919D}"/>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71B9888-7005-A189-D57A-AFDF8D22C76F}"/>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1E61701-2A93-0CB4-5BCF-342EAF433B0E}"/>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ED4D52-2934-0E6D-78E0-74F895FA0479}"/>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72A553A-D8CF-FBC0-C5A1-6A59592E7817}"/>
              </a:ext>
            </a:extLst>
          </p:cNvPr>
          <p:cNvSpPr txBox="1">
            <a:spLocks noGrp="1"/>
          </p:cNvSpPr>
          <p:nvPr>
            <p:ph type="dt" sz="half" idx="7"/>
          </p:nvPr>
        </p:nvSpPr>
        <p:spPr/>
        <p:txBody>
          <a:bodyPr/>
          <a:lstStyle>
            <a:lvl1pPr>
              <a:defRPr/>
            </a:lvl1pPr>
          </a:lstStyle>
          <a:p>
            <a:pPr lvl="0"/>
            <a:fld id="{1849E1FD-01FF-4694-A42E-96F149AB10C5}" type="datetime1">
              <a:rPr lang="it-IT"/>
              <a:pPr lvl="0"/>
              <a:t>20/02/2024</a:t>
            </a:fld>
            <a:endParaRPr lang="it-IT"/>
          </a:p>
        </p:txBody>
      </p:sp>
      <p:sp>
        <p:nvSpPr>
          <p:cNvPr id="8" name="Segnaposto piè di pagina 7">
            <a:extLst>
              <a:ext uri="{FF2B5EF4-FFF2-40B4-BE49-F238E27FC236}">
                <a16:creationId xmlns:a16="http://schemas.microsoft.com/office/drawing/2014/main" id="{4331EF23-C0FA-924F-4718-15F58A6CDE04}"/>
              </a:ext>
            </a:extLst>
          </p:cNvPr>
          <p:cNvSpPr txBox="1">
            <a:spLocks noGrp="1"/>
          </p:cNvSpPr>
          <p:nvPr>
            <p:ph type="ftr" sz="quarter" idx="9"/>
          </p:nvPr>
        </p:nvSpPr>
        <p:spPr/>
        <p:txBody>
          <a:bodyPr/>
          <a:lstStyle>
            <a:lvl1pPr>
              <a:defRPr/>
            </a:lvl1pPr>
          </a:lstStyle>
          <a:p>
            <a:pPr lvl="0"/>
            <a:endParaRPr lang="it-IT"/>
          </a:p>
        </p:txBody>
      </p:sp>
      <p:sp>
        <p:nvSpPr>
          <p:cNvPr id="9" name="Segnaposto numero diapositiva 8">
            <a:extLst>
              <a:ext uri="{FF2B5EF4-FFF2-40B4-BE49-F238E27FC236}">
                <a16:creationId xmlns:a16="http://schemas.microsoft.com/office/drawing/2014/main" id="{704A9555-9445-6F1A-0A65-586E89797A29}"/>
              </a:ext>
            </a:extLst>
          </p:cNvPr>
          <p:cNvSpPr txBox="1">
            <a:spLocks noGrp="1"/>
          </p:cNvSpPr>
          <p:nvPr>
            <p:ph type="sldNum" sz="quarter" idx="8"/>
          </p:nvPr>
        </p:nvSpPr>
        <p:spPr/>
        <p:txBody>
          <a:bodyPr/>
          <a:lstStyle>
            <a:lvl1pPr>
              <a:defRPr/>
            </a:lvl1pPr>
          </a:lstStyle>
          <a:p>
            <a:pPr lvl="0"/>
            <a:fld id="{A3B6BD1A-758C-447D-8470-48E234477142}" type="slidenum">
              <a:t>‹N›</a:t>
            </a:fld>
            <a:endParaRPr lang="it-IT"/>
          </a:p>
        </p:txBody>
      </p:sp>
    </p:spTree>
    <p:extLst>
      <p:ext uri="{BB962C8B-B14F-4D97-AF65-F5344CB8AC3E}">
        <p14:creationId xmlns:p14="http://schemas.microsoft.com/office/powerpoint/2010/main" val="133964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4BE2D8-F0B4-262B-A83A-7CB153469748}"/>
              </a:ext>
            </a:extLst>
          </p:cNvPr>
          <p:cNvSpPr txBox="1">
            <a:spLocks noGrp="1"/>
          </p:cNvSpPr>
          <p:nvPr>
            <p:ph type="title"/>
          </p:nvPr>
        </p:nvSpPr>
        <p:spPr/>
        <p:txBody>
          <a:bodyPr/>
          <a:lstStyle>
            <a:lvl1pPr>
              <a:defRPr/>
            </a:lvl1pPr>
          </a:lstStyle>
          <a:p>
            <a:pPr lvl="0"/>
            <a:r>
              <a:rPr lang="it-IT"/>
              <a:t>Fare clic per modificare lo stile del titolo dello schema</a:t>
            </a:r>
          </a:p>
        </p:txBody>
      </p:sp>
      <p:sp>
        <p:nvSpPr>
          <p:cNvPr id="3" name="Segnaposto data 2">
            <a:extLst>
              <a:ext uri="{FF2B5EF4-FFF2-40B4-BE49-F238E27FC236}">
                <a16:creationId xmlns:a16="http://schemas.microsoft.com/office/drawing/2014/main" id="{963D46CE-92F1-5EA1-4FBC-6F2D024234F8}"/>
              </a:ext>
            </a:extLst>
          </p:cNvPr>
          <p:cNvSpPr txBox="1">
            <a:spLocks noGrp="1"/>
          </p:cNvSpPr>
          <p:nvPr>
            <p:ph type="dt" sz="half" idx="7"/>
          </p:nvPr>
        </p:nvSpPr>
        <p:spPr/>
        <p:txBody>
          <a:bodyPr/>
          <a:lstStyle>
            <a:lvl1pPr>
              <a:defRPr/>
            </a:lvl1pPr>
          </a:lstStyle>
          <a:p>
            <a:pPr lvl="0"/>
            <a:fld id="{FB3C3909-FE0F-4A5F-9C16-175AADA1BF1A}" type="datetime1">
              <a:rPr lang="it-IT"/>
              <a:pPr lvl="0"/>
              <a:t>20/02/2024</a:t>
            </a:fld>
            <a:endParaRPr lang="it-IT"/>
          </a:p>
        </p:txBody>
      </p:sp>
      <p:sp>
        <p:nvSpPr>
          <p:cNvPr id="4" name="Segnaposto piè di pagina 3">
            <a:extLst>
              <a:ext uri="{FF2B5EF4-FFF2-40B4-BE49-F238E27FC236}">
                <a16:creationId xmlns:a16="http://schemas.microsoft.com/office/drawing/2014/main" id="{ABC1A2B5-F743-012A-DACB-7E39620CF1DC}"/>
              </a:ext>
            </a:extLst>
          </p:cNvPr>
          <p:cNvSpPr txBox="1">
            <a:spLocks noGrp="1"/>
          </p:cNvSpPr>
          <p:nvPr>
            <p:ph type="ftr" sz="quarter" idx="9"/>
          </p:nvPr>
        </p:nvSpPr>
        <p:spPr/>
        <p:txBody>
          <a:bodyPr/>
          <a:lstStyle>
            <a:lvl1pPr>
              <a:defRPr/>
            </a:lvl1pPr>
          </a:lstStyle>
          <a:p>
            <a:pPr lvl="0"/>
            <a:endParaRPr lang="it-IT"/>
          </a:p>
        </p:txBody>
      </p:sp>
      <p:sp>
        <p:nvSpPr>
          <p:cNvPr id="5" name="Segnaposto numero diapositiva 4">
            <a:extLst>
              <a:ext uri="{FF2B5EF4-FFF2-40B4-BE49-F238E27FC236}">
                <a16:creationId xmlns:a16="http://schemas.microsoft.com/office/drawing/2014/main" id="{5A158FA2-3AD0-E068-2046-4BC18D9AC368}"/>
              </a:ext>
            </a:extLst>
          </p:cNvPr>
          <p:cNvSpPr txBox="1">
            <a:spLocks noGrp="1"/>
          </p:cNvSpPr>
          <p:nvPr>
            <p:ph type="sldNum" sz="quarter" idx="8"/>
          </p:nvPr>
        </p:nvSpPr>
        <p:spPr/>
        <p:txBody>
          <a:bodyPr/>
          <a:lstStyle>
            <a:lvl1pPr>
              <a:defRPr/>
            </a:lvl1pPr>
          </a:lstStyle>
          <a:p>
            <a:pPr lvl="0"/>
            <a:fld id="{734356A6-8092-42E5-BC95-910A7815917E}" type="slidenum">
              <a:t>‹N›</a:t>
            </a:fld>
            <a:endParaRPr lang="it-IT"/>
          </a:p>
        </p:txBody>
      </p:sp>
    </p:spTree>
    <p:extLst>
      <p:ext uri="{BB962C8B-B14F-4D97-AF65-F5344CB8AC3E}">
        <p14:creationId xmlns:p14="http://schemas.microsoft.com/office/powerpoint/2010/main" val="126543953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4D5DF58-BF59-95AF-9798-4E61C98FC5DF}"/>
              </a:ext>
            </a:extLst>
          </p:cNvPr>
          <p:cNvSpPr txBox="1">
            <a:spLocks noGrp="1"/>
          </p:cNvSpPr>
          <p:nvPr>
            <p:ph type="dt" sz="half" idx="7"/>
          </p:nvPr>
        </p:nvSpPr>
        <p:spPr/>
        <p:txBody>
          <a:bodyPr/>
          <a:lstStyle>
            <a:lvl1pPr>
              <a:defRPr/>
            </a:lvl1pPr>
          </a:lstStyle>
          <a:p>
            <a:pPr lvl="0"/>
            <a:fld id="{254D9ACB-3DB2-4D7F-BE8D-E92326822757}" type="datetime1">
              <a:rPr lang="it-IT"/>
              <a:pPr lvl="0"/>
              <a:t>20/02/2024</a:t>
            </a:fld>
            <a:endParaRPr lang="it-IT"/>
          </a:p>
        </p:txBody>
      </p:sp>
      <p:sp>
        <p:nvSpPr>
          <p:cNvPr id="3" name="Segnaposto piè di pagina 2">
            <a:extLst>
              <a:ext uri="{FF2B5EF4-FFF2-40B4-BE49-F238E27FC236}">
                <a16:creationId xmlns:a16="http://schemas.microsoft.com/office/drawing/2014/main" id="{570BD7C8-6950-1441-823C-FE91141A145D}"/>
              </a:ext>
            </a:extLst>
          </p:cNvPr>
          <p:cNvSpPr txBox="1">
            <a:spLocks noGrp="1"/>
          </p:cNvSpPr>
          <p:nvPr>
            <p:ph type="ftr" sz="quarter" idx="9"/>
          </p:nvPr>
        </p:nvSpPr>
        <p:spPr/>
        <p:txBody>
          <a:bodyPr/>
          <a:lstStyle>
            <a:lvl1pPr>
              <a:defRPr/>
            </a:lvl1pPr>
          </a:lstStyle>
          <a:p>
            <a:pPr lvl="0"/>
            <a:endParaRPr lang="it-IT"/>
          </a:p>
        </p:txBody>
      </p:sp>
      <p:sp>
        <p:nvSpPr>
          <p:cNvPr id="4" name="Segnaposto numero diapositiva 3">
            <a:extLst>
              <a:ext uri="{FF2B5EF4-FFF2-40B4-BE49-F238E27FC236}">
                <a16:creationId xmlns:a16="http://schemas.microsoft.com/office/drawing/2014/main" id="{97E6631E-B4BF-57CA-E526-EFBF871EE69B}"/>
              </a:ext>
            </a:extLst>
          </p:cNvPr>
          <p:cNvSpPr txBox="1">
            <a:spLocks noGrp="1"/>
          </p:cNvSpPr>
          <p:nvPr>
            <p:ph type="sldNum" sz="quarter" idx="8"/>
          </p:nvPr>
        </p:nvSpPr>
        <p:spPr/>
        <p:txBody>
          <a:bodyPr/>
          <a:lstStyle>
            <a:lvl1pPr>
              <a:defRPr/>
            </a:lvl1pPr>
          </a:lstStyle>
          <a:p>
            <a:pPr lvl="0"/>
            <a:fld id="{344315E1-3311-451B-8C20-B89C87575500}" type="slidenum">
              <a:t>‹N›</a:t>
            </a:fld>
            <a:endParaRPr lang="it-IT"/>
          </a:p>
        </p:txBody>
      </p:sp>
    </p:spTree>
    <p:extLst>
      <p:ext uri="{BB962C8B-B14F-4D97-AF65-F5344CB8AC3E}">
        <p14:creationId xmlns:p14="http://schemas.microsoft.com/office/powerpoint/2010/main" val="11963784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65BA8D-712D-DC40-46B6-CBD43FD15982}"/>
              </a:ext>
            </a:extLst>
          </p:cNvPr>
          <p:cNvSpPr txBox="1">
            <a:spLocks noGrp="1"/>
          </p:cNvSpPr>
          <p:nvPr>
            <p:ph type="title"/>
          </p:nvPr>
        </p:nvSpPr>
        <p:spPr>
          <a:xfrm>
            <a:off x="839784" y="457200"/>
            <a:ext cx="3932240" cy="1600200"/>
          </a:xfrm>
        </p:spPr>
        <p:txBody>
          <a:bodyPr anchor="b"/>
          <a:lstStyle>
            <a:lvl1pPr>
              <a:defRPr sz="3200"/>
            </a:lvl1pPr>
          </a:lstStyle>
          <a:p>
            <a:pPr lvl="0"/>
            <a:r>
              <a:rPr lang="it-IT"/>
              <a:t>Fare clic per modificare lo stile del titolo dello schema</a:t>
            </a:r>
          </a:p>
        </p:txBody>
      </p:sp>
      <p:sp>
        <p:nvSpPr>
          <p:cNvPr id="3" name="Segnaposto contenuto 2">
            <a:extLst>
              <a:ext uri="{FF2B5EF4-FFF2-40B4-BE49-F238E27FC236}">
                <a16:creationId xmlns:a16="http://schemas.microsoft.com/office/drawing/2014/main" id="{36AA3610-431E-2E77-F849-CEB0EAD91C6F}"/>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1442EF9-6BFF-FC22-4542-F606A6D5EF1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7675088-DCE5-7AA6-49F0-44BB69201BB5}"/>
              </a:ext>
            </a:extLst>
          </p:cNvPr>
          <p:cNvSpPr txBox="1">
            <a:spLocks noGrp="1"/>
          </p:cNvSpPr>
          <p:nvPr>
            <p:ph type="dt" sz="half" idx="7"/>
          </p:nvPr>
        </p:nvSpPr>
        <p:spPr/>
        <p:txBody>
          <a:bodyPr/>
          <a:lstStyle>
            <a:lvl1pPr>
              <a:defRPr/>
            </a:lvl1pPr>
          </a:lstStyle>
          <a:p>
            <a:pPr lvl="0"/>
            <a:fld id="{3FA31504-1E13-4A76-B31D-BA7480BAEB26}" type="datetime1">
              <a:rPr lang="it-IT"/>
              <a:pPr lvl="0"/>
              <a:t>20/02/2024</a:t>
            </a:fld>
            <a:endParaRPr lang="it-IT"/>
          </a:p>
        </p:txBody>
      </p:sp>
      <p:sp>
        <p:nvSpPr>
          <p:cNvPr id="6" name="Segnaposto piè di pagina 5">
            <a:extLst>
              <a:ext uri="{FF2B5EF4-FFF2-40B4-BE49-F238E27FC236}">
                <a16:creationId xmlns:a16="http://schemas.microsoft.com/office/drawing/2014/main" id="{B3414D1E-97D7-F2BB-D02A-B9A42700AFC9}"/>
              </a:ext>
            </a:extLst>
          </p:cNvPr>
          <p:cNvSpPr txBox="1">
            <a:spLocks noGrp="1"/>
          </p:cNvSpPr>
          <p:nvPr>
            <p:ph type="ftr" sz="quarter" idx="9"/>
          </p:nvPr>
        </p:nvSpPr>
        <p:spPr/>
        <p:txBody>
          <a:bodyPr/>
          <a:lstStyle>
            <a:lvl1pPr>
              <a:defRPr/>
            </a:lvl1pPr>
          </a:lstStyle>
          <a:p>
            <a:pPr lvl="0"/>
            <a:endParaRPr lang="it-IT"/>
          </a:p>
        </p:txBody>
      </p:sp>
      <p:sp>
        <p:nvSpPr>
          <p:cNvPr id="7" name="Segnaposto numero diapositiva 6">
            <a:extLst>
              <a:ext uri="{FF2B5EF4-FFF2-40B4-BE49-F238E27FC236}">
                <a16:creationId xmlns:a16="http://schemas.microsoft.com/office/drawing/2014/main" id="{C9826FCD-BFA8-3F29-62F9-705AFDC187EC}"/>
              </a:ext>
            </a:extLst>
          </p:cNvPr>
          <p:cNvSpPr txBox="1">
            <a:spLocks noGrp="1"/>
          </p:cNvSpPr>
          <p:nvPr>
            <p:ph type="sldNum" sz="quarter" idx="8"/>
          </p:nvPr>
        </p:nvSpPr>
        <p:spPr/>
        <p:txBody>
          <a:bodyPr/>
          <a:lstStyle>
            <a:lvl1pPr>
              <a:defRPr/>
            </a:lvl1pPr>
          </a:lstStyle>
          <a:p>
            <a:pPr lvl="0"/>
            <a:fld id="{2DA2E601-CF7D-47CE-BD90-62FD13F8A7CF}" type="slidenum">
              <a:t>‹N›</a:t>
            </a:fld>
            <a:endParaRPr lang="it-IT"/>
          </a:p>
        </p:txBody>
      </p:sp>
    </p:spTree>
    <p:extLst>
      <p:ext uri="{BB962C8B-B14F-4D97-AF65-F5344CB8AC3E}">
        <p14:creationId xmlns:p14="http://schemas.microsoft.com/office/powerpoint/2010/main" val="378381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C71CBF-6DB6-6773-4E02-4E72F15F5D3C}"/>
              </a:ext>
            </a:extLst>
          </p:cNvPr>
          <p:cNvSpPr txBox="1">
            <a:spLocks noGrp="1"/>
          </p:cNvSpPr>
          <p:nvPr>
            <p:ph type="title"/>
          </p:nvPr>
        </p:nvSpPr>
        <p:spPr>
          <a:xfrm>
            <a:off x="839784" y="457200"/>
            <a:ext cx="3932240" cy="1600200"/>
          </a:xfrm>
        </p:spPr>
        <p:txBody>
          <a:bodyPr anchor="b"/>
          <a:lstStyle>
            <a:lvl1pPr>
              <a:defRPr sz="3200"/>
            </a:lvl1pPr>
          </a:lstStyle>
          <a:p>
            <a:pPr lvl="0"/>
            <a:r>
              <a:rPr lang="it-IT"/>
              <a:t>Fare clic per modificare lo stile del titolo dello schema</a:t>
            </a:r>
          </a:p>
        </p:txBody>
      </p:sp>
      <p:sp>
        <p:nvSpPr>
          <p:cNvPr id="3" name="Segnaposto immagine 2">
            <a:extLst>
              <a:ext uri="{FF2B5EF4-FFF2-40B4-BE49-F238E27FC236}">
                <a16:creationId xmlns:a16="http://schemas.microsoft.com/office/drawing/2014/main" id="{40D7D8C0-4826-F36B-E8F5-6D68FD436FE1}"/>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it-IT"/>
          </a:p>
        </p:txBody>
      </p:sp>
      <p:sp>
        <p:nvSpPr>
          <p:cNvPr id="4" name="Segnaposto testo 3">
            <a:extLst>
              <a:ext uri="{FF2B5EF4-FFF2-40B4-BE49-F238E27FC236}">
                <a16:creationId xmlns:a16="http://schemas.microsoft.com/office/drawing/2014/main" id="{CCFEB428-336F-00E2-461C-F74FA3AD20D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330F09D-90BC-E89E-1B39-6046E346425C}"/>
              </a:ext>
            </a:extLst>
          </p:cNvPr>
          <p:cNvSpPr txBox="1">
            <a:spLocks noGrp="1"/>
          </p:cNvSpPr>
          <p:nvPr>
            <p:ph type="dt" sz="half" idx="7"/>
          </p:nvPr>
        </p:nvSpPr>
        <p:spPr/>
        <p:txBody>
          <a:bodyPr/>
          <a:lstStyle>
            <a:lvl1pPr>
              <a:defRPr/>
            </a:lvl1pPr>
          </a:lstStyle>
          <a:p>
            <a:pPr lvl="0"/>
            <a:fld id="{0701A073-D269-4456-B298-8200C163630F}" type="datetime1">
              <a:rPr lang="it-IT"/>
              <a:pPr lvl="0"/>
              <a:t>20/02/2024</a:t>
            </a:fld>
            <a:endParaRPr lang="it-IT"/>
          </a:p>
        </p:txBody>
      </p:sp>
      <p:sp>
        <p:nvSpPr>
          <p:cNvPr id="6" name="Segnaposto piè di pagina 5">
            <a:extLst>
              <a:ext uri="{FF2B5EF4-FFF2-40B4-BE49-F238E27FC236}">
                <a16:creationId xmlns:a16="http://schemas.microsoft.com/office/drawing/2014/main" id="{D3400D18-FAC4-471A-2D79-7CE94B3BB7A7}"/>
              </a:ext>
            </a:extLst>
          </p:cNvPr>
          <p:cNvSpPr txBox="1">
            <a:spLocks noGrp="1"/>
          </p:cNvSpPr>
          <p:nvPr>
            <p:ph type="ftr" sz="quarter" idx="9"/>
          </p:nvPr>
        </p:nvSpPr>
        <p:spPr/>
        <p:txBody>
          <a:bodyPr/>
          <a:lstStyle>
            <a:lvl1pPr>
              <a:defRPr/>
            </a:lvl1pPr>
          </a:lstStyle>
          <a:p>
            <a:pPr lvl="0"/>
            <a:endParaRPr lang="it-IT"/>
          </a:p>
        </p:txBody>
      </p:sp>
      <p:sp>
        <p:nvSpPr>
          <p:cNvPr id="7" name="Segnaposto numero diapositiva 6">
            <a:extLst>
              <a:ext uri="{FF2B5EF4-FFF2-40B4-BE49-F238E27FC236}">
                <a16:creationId xmlns:a16="http://schemas.microsoft.com/office/drawing/2014/main" id="{0B9A5A44-F427-021C-302C-AAF637B8F798}"/>
              </a:ext>
            </a:extLst>
          </p:cNvPr>
          <p:cNvSpPr txBox="1">
            <a:spLocks noGrp="1"/>
          </p:cNvSpPr>
          <p:nvPr>
            <p:ph type="sldNum" sz="quarter" idx="8"/>
          </p:nvPr>
        </p:nvSpPr>
        <p:spPr/>
        <p:txBody>
          <a:bodyPr/>
          <a:lstStyle>
            <a:lvl1pPr>
              <a:defRPr/>
            </a:lvl1pPr>
          </a:lstStyle>
          <a:p>
            <a:pPr lvl="0"/>
            <a:fld id="{928565FD-D744-488D-9A56-6857ACE3FE3F}" type="slidenum">
              <a:t>‹N›</a:t>
            </a:fld>
            <a:endParaRPr lang="it-IT"/>
          </a:p>
        </p:txBody>
      </p:sp>
    </p:spTree>
    <p:extLst>
      <p:ext uri="{BB962C8B-B14F-4D97-AF65-F5344CB8AC3E}">
        <p14:creationId xmlns:p14="http://schemas.microsoft.com/office/powerpoint/2010/main" val="393288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6F8FC"/>
            </a:gs>
            <a:gs pos="100000">
              <a:srgbClr val="C7D5ED"/>
            </a:gs>
          </a:gsLst>
          <a:path path="rect">
            <a:fillToRect l="100000" t="100000"/>
          </a:path>
        </a:gra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FE7BD22-3F1A-2C49-2510-BB4CF98F7C7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it-IT"/>
              <a:t>Fare clic per modificare lo stile del titolo dello schema</a:t>
            </a:r>
          </a:p>
        </p:txBody>
      </p:sp>
      <p:sp>
        <p:nvSpPr>
          <p:cNvPr id="3" name="Segnaposto testo 2">
            <a:extLst>
              <a:ext uri="{FF2B5EF4-FFF2-40B4-BE49-F238E27FC236}">
                <a16:creationId xmlns:a16="http://schemas.microsoft.com/office/drawing/2014/main" id="{54A6B801-5CC4-09F8-618F-36ABE4E141F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436322F-CC09-2180-A694-87EE9F524B75}"/>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898989"/>
                </a:solidFill>
                <a:uFillTx/>
                <a:latin typeface="Calibri"/>
              </a:defRPr>
            </a:lvl1pPr>
          </a:lstStyle>
          <a:p>
            <a:pPr lvl="0"/>
            <a:fld id="{F56AE9F3-F51A-455B-B3CA-55E051578B96}" type="datetime1">
              <a:rPr lang="it-IT"/>
              <a:pPr lvl="0"/>
              <a:t>20/02/2024</a:t>
            </a:fld>
            <a:endParaRPr lang="it-IT"/>
          </a:p>
        </p:txBody>
      </p:sp>
      <p:sp>
        <p:nvSpPr>
          <p:cNvPr id="5" name="Segnaposto piè di pagina 4">
            <a:extLst>
              <a:ext uri="{FF2B5EF4-FFF2-40B4-BE49-F238E27FC236}">
                <a16:creationId xmlns:a16="http://schemas.microsoft.com/office/drawing/2014/main" id="{7766F072-9CC4-09A3-8E20-92F9BB518BDA}"/>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1200" b="0" i="0" u="none" strike="noStrike" kern="1200" cap="none" spc="0" baseline="0">
                <a:solidFill>
                  <a:srgbClr val="898989"/>
                </a:solidFill>
                <a:uFillTx/>
                <a:latin typeface="Calibri"/>
              </a:defRPr>
            </a:lvl1pPr>
          </a:lstStyle>
          <a:p>
            <a:pPr lvl="0"/>
            <a:endParaRPr lang="it-IT"/>
          </a:p>
        </p:txBody>
      </p:sp>
      <p:sp>
        <p:nvSpPr>
          <p:cNvPr id="6" name="Segnaposto numero diapositiva 5">
            <a:extLst>
              <a:ext uri="{FF2B5EF4-FFF2-40B4-BE49-F238E27FC236}">
                <a16:creationId xmlns:a16="http://schemas.microsoft.com/office/drawing/2014/main" id="{E026596B-2EFB-5EC2-A1CC-6BC0C5E50AF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898989"/>
                </a:solidFill>
                <a:uFillTx/>
                <a:latin typeface="Calibri"/>
              </a:defRPr>
            </a:lvl1pPr>
          </a:lstStyle>
          <a:p>
            <a:pPr lvl="0"/>
            <a:fld id="{4D45A4AF-A1E8-4B1F-B027-1F0BFF578AE9}" type="slidenum">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it-IT"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it-IT"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it-IT"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it-IT"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it-IT"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it-IT"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asellaDiTesto 7">
            <a:extLst>
              <a:ext uri="{FF2B5EF4-FFF2-40B4-BE49-F238E27FC236}">
                <a16:creationId xmlns:a16="http://schemas.microsoft.com/office/drawing/2014/main" id="{5AC077C9-1887-DB63-CEBF-E392592635A8}"/>
              </a:ext>
            </a:extLst>
          </p:cNvPr>
          <p:cNvSpPr txBox="1"/>
          <p:nvPr/>
        </p:nvSpPr>
        <p:spPr>
          <a:xfrm>
            <a:off x="0" y="1364357"/>
            <a:ext cx="6034710" cy="101566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6000" b="0" i="0" u="none" strike="noStrike" kern="1200" cap="none" spc="0" baseline="0">
                <a:solidFill>
                  <a:srgbClr val="000000"/>
                </a:solidFill>
                <a:uFillTx/>
                <a:latin typeface="Algerian" pitchFamily="82"/>
                <a:ea typeface="GulimChe" pitchFamily="49"/>
                <a:cs typeface="Aldhabi" pitchFamily="2"/>
              </a:rPr>
              <a:t>Scacchi</a:t>
            </a:r>
            <a:endParaRPr lang="it-IT" sz="6000" b="0" i="0" u="none" strike="noStrike" kern="1200" cap="none" spc="0" baseline="0">
              <a:solidFill>
                <a:srgbClr val="000000"/>
              </a:solidFill>
              <a:uFillTx/>
              <a:latin typeface="Calibri"/>
            </a:endParaRPr>
          </a:p>
        </p:txBody>
      </p:sp>
      <p:sp>
        <p:nvSpPr>
          <p:cNvPr id="3" name="Sottotitolo 2">
            <a:extLst>
              <a:ext uri="{FF2B5EF4-FFF2-40B4-BE49-F238E27FC236}">
                <a16:creationId xmlns:a16="http://schemas.microsoft.com/office/drawing/2014/main" id="{3FC2A2C6-72F6-D86D-3BB9-8542427AEDEA}"/>
              </a:ext>
            </a:extLst>
          </p:cNvPr>
          <p:cNvSpPr txBox="1"/>
          <p:nvPr/>
        </p:nvSpPr>
        <p:spPr>
          <a:xfrm>
            <a:off x="903994" y="2380027"/>
            <a:ext cx="4226722" cy="536825"/>
          </a:xfrm>
          <a:prstGeom prst="rect">
            <a:avLst/>
          </a:prstGeom>
          <a:noFill/>
          <a:ln cap="flat">
            <a:noFill/>
          </a:ln>
        </p:spPr>
        <p:txBody>
          <a:bodyPr vert="horz" wrap="square" lIns="91440" tIns="45720" rIns="91440" bIns="45720" anchor="t" anchorCtr="1" compatLnSpc="1">
            <a:noAutofit/>
          </a:bodyPr>
          <a:lstStyle/>
          <a:p>
            <a:pPr marL="0" marR="0" lvl="0" indent="0" algn="ctr"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it-IT" sz="2800" b="0" i="0" u="none" strike="noStrike" kern="1200" cap="none" spc="0" baseline="0">
                <a:solidFill>
                  <a:srgbClr val="000000"/>
                </a:solidFill>
                <a:uFillTx/>
                <a:latin typeface="Algerian" pitchFamily="82"/>
              </a:rPr>
              <a:t>Analisi dati lichess</a:t>
            </a:r>
          </a:p>
          <a:p>
            <a:pPr marL="0" marR="0" lvl="0" indent="0" algn="ctr"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it-IT" sz="2800" b="0" i="0" u="none" strike="noStrike" kern="1200" cap="none" spc="0" baseline="0">
              <a:solidFill>
                <a:srgbClr val="000000"/>
              </a:solidFill>
              <a:uFillTx/>
              <a:latin typeface="Calibri"/>
            </a:endParaRPr>
          </a:p>
        </p:txBody>
      </p:sp>
      <p:sp>
        <p:nvSpPr>
          <p:cNvPr id="4" name="CasellaDiTesto 5">
            <a:extLst>
              <a:ext uri="{FF2B5EF4-FFF2-40B4-BE49-F238E27FC236}">
                <a16:creationId xmlns:a16="http://schemas.microsoft.com/office/drawing/2014/main" id="{4381AF3F-B567-A1EC-15D2-B1BE2BECCCBD}"/>
              </a:ext>
            </a:extLst>
          </p:cNvPr>
          <p:cNvSpPr txBox="1"/>
          <p:nvPr/>
        </p:nvSpPr>
        <p:spPr>
          <a:xfrm>
            <a:off x="106884" y="5801282"/>
            <a:ext cx="3275636"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800" b="0" i="0" u="none" strike="noStrike" kern="1200" cap="none" spc="0" baseline="0" dirty="0">
                <a:solidFill>
                  <a:srgbClr val="000000"/>
                </a:solidFill>
                <a:uFillTx/>
                <a:latin typeface="Berlin Sans FB" pitchFamily="34"/>
              </a:rPr>
              <a:t>Buondonno Daniele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800" b="0" i="0" u="none" strike="noStrike" kern="1200" cap="none" spc="0" baseline="0" dirty="0">
                <a:solidFill>
                  <a:srgbClr val="000000"/>
                </a:solidFill>
                <a:uFillTx/>
                <a:latin typeface="Berlin Sans FB" pitchFamily="34"/>
              </a:rPr>
              <a:t>Calo Emanuele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800" b="0" i="0" u="none" strike="noStrike" kern="1200" cap="none" spc="0" baseline="0" dirty="0">
                <a:solidFill>
                  <a:srgbClr val="000000"/>
                </a:solidFill>
                <a:uFillTx/>
                <a:latin typeface="Berlin Sans FB" pitchFamily="34"/>
              </a:rPr>
              <a:t>Gueye Jibril</a:t>
            </a:r>
          </a:p>
        </p:txBody>
      </p:sp>
      <p:pic>
        <p:nvPicPr>
          <p:cNvPr id="5" name="Immagine 12" descr="Immagine che contiene pezzo degli scacchi, cielo, scacchi, gioco da tavolo&#10;&#10;Descrizione generata automaticamente">
            <a:extLst>
              <a:ext uri="{FF2B5EF4-FFF2-40B4-BE49-F238E27FC236}">
                <a16:creationId xmlns:a16="http://schemas.microsoft.com/office/drawing/2014/main" id="{465FC2AF-8190-8D09-A651-3CD559DFC9D6}"/>
              </a:ext>
            </a:extLst>
          </p:cNvPr>
          <p:cNvPicPr>
            <a:picLocks noChangeAspect="1"/>
          </p:cNvPicPr>
          <p:nvPr/>
        </p:nvPicPr>
        <p:blipFill>
          <a:blip r:embed="rId2"/>
          <a:srcRect l="21623" b="15408"/>
          <a:stretch>
            <a:fillRect/>
          </a:stretch>
        </p:blipFill>
        <p:spPr>
          <a:xfrm>
            <a:off x="6034710" y="0"/>
            <a:ext cx="6157286" cy="6858000"/>
          </a:xfrm>
          <a:prstGeom prst="rect">
            <a:avLst/>
          </a:prstGeom>
          <a:noFill/>
          <a:ln cap="flat">
            <a:noFill/>
          </a:ln>
        </p:spPr>
      </p:pic>
    </p:spTree>
  </p:cSld>
  <p:clrMapOvr>
    <a:masterClrMapping/>
  </p:clrMapOvr>
  <p:transition spd="slow">
    <p:checker/>
  </p:transition>
</p:sld>
</file>

<file path=ppt/slides/slide1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Immagine 3" descr="Immagine che contiene silhouette, clipart, design, illustrazione&#10;&#10;Descrizione generata automaticamente">
            <a:extLst>
              <a:ext uri="{FF2B5EF4-FFF2-40B4-BE49-F238E27FC236}">
                <a16:creationId xmlns:a16="http://schemas.microsoft.com/office/drawing/2014/main" id="{4A4335C3-1C40-5F4E-0A0A-7CEF3E224518}"/>
              </a:ext>
            </a:extLst>
          </p:cNvPr>
          <p:cNvPicPr>
            <a:picLocks noChangeAspect="1"/>
          </p:cNvPicPr>
          <p:nvPr/>
        </p:nvPicPr>
        <p:blipFill>
          <a:blip r:embed="rId2"/>
          <a:stretch>
            <a:fillRect/>
          </a:stretch>
        </p:blipFill>
        <p:spPr>
          <a:xfrm>
            <a:off x="11277596" y="5943600"/>
            <a:ext cx="914400" cy="914400"/>
          </a:xfrm>
          <a:prstGeom prst="rect">
            <a:avLst/>
          </a:prstGeom>
          <a:noFill/>
          <a:ln cap="flat">
            <a:noFill/>
          </a:ln>
        </p:spPr>
      </p:pic>
      <p:sp>
        <p:nvSpPr>
          <p:cNvPr id="3" name="CasellaDiTesto 2">
            <a:extLst>
              <a:ext uri="{FF2B5EF4-FFF2-40B4-BE49-F238E27FC236}">
                <a16:creationId xmlns:a16="http://schemas.microsoft.com/office/drawing/2014/main" id="{10C5A07D-AACD-C1B4-B24F-B109E07FBDFD}"/>
              </a:ext>
            </a:extLst>
          </p:cNvPr>
          <p:cNvSpPr txBox="1"/>
          <p:nvPr/>
        </p:nvSpPr>
        <p:spPr>
          <a:xfrm>
            <a:off x="645316" y="322323"/>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Come finiscono le partite?</a:t>
            </a:r>
          </a:p>
        </p:txBody>
      </p:sp>
      <p:pic>
        <p:nvPicPr>
          <p:cNvPr id="4" name="Immagine 4">
            <a:extLst>
              <a:ext uri="{FF2B5EF4-FFF2-40B4-BE49-F238E27FC236}">
                <a16:creationId xmlns:a16="http://schemas.microsoft.com/office/drawing/2014/main" id="{CEFD61A6-8149-FFF1-4794-2C225D50D86F}"/>
              </a:ext>
            </a:extLst>
          </p:cNvPr>
          <p:cNvPicPr>
            <a:picLocks noChangeAspect="1"/>
          </p:cNvPicPr>
          <p:nvPr/>
        </p:nvPicPr>
        <p:blipFill>
          <a:blip r:embed="rId3"/>
          <a:srcRect t="5625"/>
          <a:stretch>
            <a:fillRect/>
          </a:stretch>
        </p:blipFill>
        <p:spPr>
          <a:xfrm>
            <a:off x="873691" y="1255527"/>
            <a:ext cx="6063592" cy="4401206"/>
          </a:xfrm>
          <a:prstGeom prst="rect">
            <a:avLst/>
          </a:prstGeom>
          <a:noFill/>
          <a:ln cap="flat">
            <a:noFill/>
          </a:ln>
        </p:spPr>
      </p:pic>
      <p:sp>
        <p:nvSpPr>
          <p:cNvPr id="5" name="CasellaDiTesto 5">
            <a:extLst>
              <a:ext uri="{FF2B5EF4-FFF2-40B4-BE49-F238E27FC236}">
                <a16:creationId xmlns:a16="http://schemas.microsoft.com/office/drawing/2014/main" id="{E1972085-B62E-5260-1397-3D6AA43BA00F}"/>
              </a:ext>
            </a:extLst>
          </p:cNvPr>
          <p:cNvSpPr txBox="1"/>
          <p:nvPr/>
        </p:nvSpPr>
        <p:spPr>
          <a:xfrm>
            <a:off x="7426157" y="1255528"/>
            <a:ext cx="3892152" cy="440120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itchFamily="34"/>
              </a:rPr>
              <a:t>Nonostante l’abbandono non sia una pratica vista di buon occhio </a:t>
            </a:r>
            <a:r>
              <a:rPr lang="it-IT" sz="2000" dirty="0">
                <a:solidFill>
                  <a:srgbClr val="000000"/>
                </a:solidFill>
                <a:latin typeface="Abadi" pitchFamily="34"/>
              </a:rPr>
              <a:t>solitamente</a:t>
            </a:r>
            <a:r>
              <a:rPr lang="it-IT" sz="2000" i="0" u="none" strike="noStrike" kern="1200" cap="none" spc="0" baseline="0" dirty="0">
                <a:solidFill>
                  <a:srgbClr val="000000"/>
                </a:solidFill>
                <a:uFillTx/>
                <a:latin typeface="Abadi" pitchFamily="34"/>
              </a:rPr>
              <a:t>, negli scacchi è spesso utilizzata. </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itchFamily="34"/>
              </a:rPr>
              <a:t>Questo avvien</a:t>
            </a:r>
            <a:r>
              <a:rPr lang="it-IT" sz="2000" dirty="0">
                <a:solidFill>
                  <a:srgbClr val="000000"/>
                </a:solidFill>
                <a:latin typeface="Abadi" pitchFamily="34"/>
              </a:rPr>
              <a:t>e perchè i giocatori spesso si accorgono di essere in una posizione talmente svantaggiosa dove la vittoria non è possibile a meno che l’avversario faccia un gravissimo errore. I giocatori quindi preferiscono concedere la vittoria all’avversario in situazioni dove la vittoria è molto improbabile.</a:t>
            </a:r>
            <a:endParaRPr lang="it-IT" sz="2000" i="0" u="none" strike="noStrike" kern="1200" cap="none" spc="0" baseline="0" dirty="0">
              <a:solidFill>
                <a:srgbClr val="000000"/>
              </a:solidFill>
              <a:uFillTx/>
              <a:latin typeface="Abadi" pitchFamily="34"/>
            </a:endParaRPr>
          </a:p>
        </p:txBody>
      </p:sp>
      <p:pic>
        <p:nvPicPr>
          <p:cNvPr id="6" name="Immagine 3" descr="Immagine che contiene silhouette, clipart, design, illustrazione&#10;&#10;Descrizione generata automaticamente">
            <a:extLst>
              <a:ext uri="{FF2B5EF4-FFF2-40B4-BE49-F238E27FC236}">
                <a16:creationId xmlns:a16="http://schemas.microsoft.com/office/drawing/2014/main" id="{97A94179-498A-41A0-9FDB-BD9B9D4361CB}"/>
              </a:ext>
            </a:extLst>
          </p:cNvPr>
          <p:cNvPicPr>
            <a:picLocks noChangeAspect="1"/>
          </p:cNvPicPr>
          <p:nvPr/>
        </p:nvPicPr>
        <p:blipFill>
          <a:blip r:embed="rId2"/>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pic>
        <p:nvPicPr>
          <p:cNvPr id="2" name="Immagine 3" descr="Immagine che contiene silhouette, clipart, design, illustrazione&#10;&#10;Descrizione generata automaticamente">
            <a:extLst>
              <a:ext uri="{FF2B5EF4-FFF2-40B4-BE49-F238E27FC236}">
                <a16:creationId xmlns:a16="http://schemas.microsoft.com/office/drawing/2014/main" id="{59883CEF-37C9-B546-E5F6-881B819B8A9A}"/>
              </a:ext>
            </a:extLst>
          </p:cNvPr>
          <p:cNvPicPr>
            <a:picLocks noChangeAspect="1"/>
          </p:cNvPicPr>
          <p:nvPr/>
        </p:nvPicPr>
        <p:blipFill>
          <a:blip r:embed="rId2"/>
          <a:stretch>
            <a:fillRect/>
          </a:stretch>
        </p:blipFill>
        <p:spPr>
          <a:xfrm>
            <a:off x="11277596" y="5943600"/>
            <a:ext cx="914400" cy="914400"/>
          </a:xfrm>
          <a:prstGeom prst="rect">
            <a:avLst/>
          </a:prstGeom>
          <a:noFill/>
          <a:ln cap="flat">
            <a:noFill/>
          </a:ln>
        </p:spPr>
      </p:pic>
      <p:pic>
        <p:nvPicPr>
          <p:cNvPr id="3" name="Immagine 3">
            <a:extLst>
              <a:ext uri="{FF2B5EF4-FFF2-40B4-BE49-F238E27FC236}">
                <a16:creationId xmlns:a16="http://schemas.microsoft.com/office/drawing/2014/main" id="{B2F7E3EF-DA6F-AEDA-ABCA-74A05DAAC71D}"/>
              </a:ext>
            </a:extLst>
          </p:cNvPr>
          <p:cNvPicPr>
            <a:picLocks noChangeAspect="1"/>
          </p:cNvPicPr>
          <p:nvPr/>
        </p:nvPicPr>
        <p:blipFill>
          <a:blip r:embed="rId3"/>
          <a:srcRect t="5507"/>
          <a:stretch>
            <a:fillRect/>
          </a:stretch>
        </p:blipFill>
        <p:spPr>
          <a:xfrm>
            <a:off x="804868" y="1099641"/>
            <a:ext cx="6410324" cy="4658718"/>
          </a:xfrm>
          <a:prstGeom prst="rect">
            <a:avLst/>
          </a:prstGeom>
          <a:noFill/>
          <a:ln cap="flat">
            <a:noFill/>
          </a:ln>
        </p:spPr>
      </p:pic>
      <p:sp>
        <p:nvSpPr>
          <p:cNvPr id="4" name="CasellaDiTesto 6">
            <a:extLst>
              <a:ext uri="{FF2B5EF4-FFF2-40B4-BE49-F238E27FC236}">
                <a16:creationId xmlns:a16="http://schemas.microsoft.com/office/drawing/2014/main" id="{4F821657-DD34-5C2F-9535-9858FF3A4FFE}"/>
              </a:ext>
            </a:extLst>
          </p:cNvPr>
          <p:cNvSpPr txBox="1"/>
          <p:nvPr/>
        </p:nvSpPr>
        <p:spPr>
          <a:xfrm>
            <a:off x="645316" y="217518"/>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Quale colore vince maggiormente?</a:t>
            </a:r>
          </a:p>
        </p:txBody>
      </p:sp>
      <p:sp>
        <p:nvSpPr>
          <p:cNvPr id="5" name="CasellaDiTesto 7">
            <a:extLst>
              <a:ext uri="{FF2B5EF4-FFF2-40B4-BE49-F238E27FC236}">
                <a16:creationId xmlns:a16="http://schemas.microsoft.com/office/drawing/2014/main" id="{138E4A47-8617-B6FA-87ED-355195E07161}"/>
              </a:ext>
            </a:extLst>
          </p:cNvPr>
          <p:cNvSpPr txBox="1"/>
          <p:nvPr/>
        </p:nvSpPr>
        <p:spPr>
          <a:xfrm>
            <a:off x="7494980" y="1074509"/>
            <a:ext cx="3892152" cy="4708981"/>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itchFamily="34"/>
              </a:rPr>
              <a:t>I giocatori </a:t>
            </a:r>
            <a:r>
              <a:rPr lang="it-IT" sz="2000" dirty="0">
                <a:solidFill>
                  <a:srgbClr val="000000"/>
                </a:solidFill>
                <a:latin typeface="Abadi" pitchFamily="34"/>
              </a:rPr>
              <a:t>con le pedine bianche</a:t>
            </a:r>
            <a:r>
              <a:rPr lang="it-IT" sz="2000" i="0" u="none" strike="noStrike" kern="1200" cap="none" spc="0" baseline="0" dirty="0">
                <a:solidFill>
                  <a:srgbClr val="000000"/>
                </a:solidFill>
                <a:uFillTx/>
                <a:latin typeface="Abadi" pitchFamily="34"/>
              </a:rPr>
              <a:t> hanno una percentuale leggermente maggiore di partite vinte: </a:t>
            </a:r>
            <a:r>
              <a:rPr lang="it-IT" sz="2000" dirty="0">
                <a:solidFill>
                  <a:srgbClr val="000000"/>
                </a:solidFill>
                <a:latin typeface="Abadi" pitchFamily="34"/>
              </a:rPr>
              <a:t>Il merito va al fatto che partono per primi.</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dirty="0">
                <a:solidFill>
                  <a:srgbClr val="000000"/>
                </a:solidFill>
                <a:latin typeface="Abadi" pitchFamily="34"/>
              </a:rPr>
              <a:t>Nelle fasi iniziali della partita, i possibili errori effettuati dal giocatore con le pedine nere hanno molto più peso rispetto a quelli del giocatore con le pedine bianche, proprio perché quest’ultimo è «avanti» di un turno, questo fenomeno viene chiamato nel mondo degli scacchi con il termine tecnico «Tempo».</a:t>
            </a:r>
          </a:p>
        </p:txBody>
      </p:sp>
      <p:pic>
        <p:nvPicPr>
          <p:cNvPr id="6" name="Immagine 3" descr="Immagine che contiene silhouette, clipart, design, illustrazione&#10;&#10;Descrizione generata automaticamente">
            <a:extLst>
              <a:ext uri="{FF2B5EF4-FFF2-40B4-BE49-F238E27FC236}">
                <a16:creationId xmlns:a16="http://schemas.microsoft.com/office/drawing/2014/main" id="{9130AE73-1408-EE93-8EDF-3801DDB5CF2A}"/>
              </a:ext>
            </a:extLst>
          </p:cNvPr>
          <p:cNvPicPr>
            <a:picLocks noChangeAspect="1"/>
          </p:cNvPicPr>
          <p:nvPr/>
        </p:nvPicPr>
        <p:blipFill>
          <a:blip r:embed="rId2"/>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CasellaDiTesto 3">
            <a:extLst>
              <a:ext uri="{FF2B5EF4-FFF2-40B4-BE49-F238E27FC236}">
                <a16:creationId xmlns:a16="http://schemas.microsoft.com/office/drawing/2014/main" id="{4160892C-8195-FFD0-B332-C3F8F0195972}"/>
              </a:ext>
            </a:extLst>
          </p:cNvPr>
          <p:cNvSpPr txBox="1"/>
          <p:nvPr/>
        </p:nvSpPr>
        <p:spPr>
          <a:xfrm>
            <a:off x="569492" y="245325"/>
            <a:ext cx="11053011"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Il risultato di una partita varia in base al </a:t>
            </a:r>
            <a:r>
              <a:rPr lang="it-IT" sz="3600" b="1" kern="0" dirty="0">
                <a:solidFill>
                  <a:srgbClr val="000000"/>
                </a:solidFill>
                <a:latin typeface="Amasis MT Pro Medium" pitchFamily="18"/>
                <a:ea typeface="DengXian" pitchFamily="2"/>
                <a:cs typeface="Vani" pitchFamily="18"/>
              </a:rPr>
              <a:t>Rating</a:t>
            </a:r>
            <a:r>
              <a:rPr lang="it-IT" sz="3600" b="1" i="0" u="none" strike="noStrike" kern="0" cap="none" spc="0" baseline="0" dirty="0">
                <a:solidFill>
                  <a:srgbClr val="000000"/>
                </a:solidFill>
                <a:uFillTx/>
                <a:latin typeface="Amasis MT Pro Medium" pitchFamily="18"/>
                <a:ea typeface="DengXian" pitchFamily="2"/>
                <a:cs typeface="Vani" pitchFamily="18"/>
              </a:rPr>
              <a:t>? </a:t>
            </a:r>
          </a:p>
        </p:txBody>
      </p:sp>
      <p:pic>
        <p:nvPicPr>
          <p:cNvPr id="3" name="Immagine 5" descr="Immagine che contiene silhouette, clipart, design, illustrazione&#10;&#10;Descrizione generata automaticamente">
            <a:extLst>
              <a:ext uri="{FF2B5EF4-FFF2-40B4-BE49-F238E27FC236}">
                <a16:creationId xmlns:a16="http://schemas.microsoft.com/office/drawing/2014/main" id="{D4819FAA-2EF4-0611-A51A-D346BE2258DB}"/>
              </a:ext>
            </a:extLst>
          </p:cNvPr>
          <p:cNvPicPr>
            <a:picLocks noChangeAspect="1"/>
          </p:cNvPicPr>
          <p:nvPr/>
        </p:nvPicPr>
        <p:blipFill>
          <a:blip r:embed="rId2"/>
          <a:stretch>
            <a:fillRect/>
          </a:stretch>
        </p:blipFill>
        <p:spPr>
          <a:xfrm>
            <a:off x="11277596" y="5943600"/>
            <a:ext cx="914400" cy="914400"/>
          </a:xfrm>
          <a:prstGeom prst="rect">
            <a:avLst/>
          </a:prstGeom>
          <a:noFill/>
          <a:ln cap="flat">
            <a:noFill/>
          </a:ln>
        </p:spPr>
      </p:pic>
      <p:sp>
        <p:nvSpPr>
          <p:cNvPr id="4" name="CasellaDiTesto 9">
            <a:extLst>
              <a:ext uri="{FF2B5EF4-FFF2-40B4-BE49-F238E27FC236}">
                <a16:creationId xmlns:a16="http://schemas.microsoft.com/office/drawing/2014/main" id="{7500AB6C-1A6D-9D4D-4F18-80E0E08B543C}"/>
              </a:ext>
            </a:extLst>
          </p:cNvPr>
          <p:cNvSpPr txBox="1"/>
          <p:nvPr/>
        </p:nvSpPr>
        <p:spPr>
          <a:xfrm>
            <a:off x="8236865" y="1306387"/>
            <a:ext cx="3497931" cy="4247317"/>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i="0" u="none" strike="noStrike" kern="1200" cap="none" spc="0" baseline="0" dirty="0">
                <a:solidFill>
                  <a:srgbClr val="000000"/>
                </a:solidFill>
                <a:uFillTx/>
                <a:latin typeface="Abadi" panose="020B0604020104020204" pitchFamily="34" charset="0"/>
                <a:cs typeface="frank ruhl libre" pitchFamily="2"/>
              </a:rPr>
              <a:t>Da questo grafico possiamo notare </a:t>
            </a:r>
            <a:r>
              <a:rPr lang="it-IT" dirty="0">
                <a:solidFill>
                  <a:srgbClr val="000000"/>
                </a:solidFill>
                <a:latin typeface="Abadi" panose="020B0604020104020204" pitchFamily="34" charset="0"/>
                <a:cs typeface="frank ruhl libre" pitchFamily="2"/>
              </a:rPr>
              <a:t>delle differenze interessanti: aumentando il Rating, diminuiscono gli scacchi matti e aumentano gli abbandoni: questo avviene perché i giocatori di Rating più alto riconoscono quando sono in una posizione completamente svantaggiosa, e soprattutto sono consci del fatto che il loro avversario non commetterà errori grossolani.</a:t>
            </a:r>
            <a:br>
              <a:rPr lang="it-IT" dirty="0">
                <a:solidFill>
                  <a:srgbClr val="000000"/>
                </a:solidFill>
                <a:latin typeface="Abadi" panose="020B0604020104020204" pitchFamily="34" charset="0"/>
                <a:cs typeface="frank ruhl libre" pitchFamily="2"/>
              </a:rPr>
            </a:br>
            <a:r>
              <a:rPr lang="it-IT" dirty="0">
                <a:solidFill>
                  <a:srgbClr val="000000"/>
                </a:solidFill>
                <a:latin typeface="Abadi" panose="020B0604020104020204" pitchFamily="34" charset="0"/>
                <a:cs typeface="frank ruhl libre" pitchFamily="2"/>
              </a:rPr>
              <a:t>Questo avviene anche durante tornei di alto livello per gli stessi motivi.</a:t>
            </a:r>
          </a:p>
        </p:txBody>
      </p:sp>
      <p:pic>
        <p:nvPicPr>
          <p:cNvPr id="5" name="Immagine 10">
            <a:extLst>
              <a:ext uri="{FF2B5EF4-FFF2-40B4-BE49-F238E27FC236}">
                <a16:creationId xmlns:a16="http://schemas.microsoft.com/office/drawing/2014/main" id="{A26A5B11-588E-8887-F389-FBFF71854F42}"/>
              </a:ext>
            </a:extLst>
          </p:cNvPr>
          <p:cNvPicPr>
            <a:picLocks noChangeAspect="1"/>
          </p:cNvPicPr>
          <p:nvPr/>
        </p:nvPicPr>
        <p:blipFill>
          <a:blip r:embed="rId3"/>
          <a:srcRect t="5360"/>
          <a:stretch>
            <a:fillRect/>
          </a:stretch>
        </p:blipFill>
        <p:spPr>
          <a:xfrm>
            <a:off x="457204" y="1304296"/>
            <a:ext cx="7483522" cy="4249408"/>
          </a:xfrm>
          <a:prstGeom prst="rect">
            <a:avLst/>
          </a:prstGeom>
          <a:noFill/>
          <a:ln cap="flat">
            <a:noFill/>
          </a:ln>
        </p:spPr>
      </p:pic>
      <p:pic>
        <p:nvPicPr>
          <p:cNvPr id="6" name="Immagine 3" descr="Immagine che contiene silhouette, clipart, design, illustrazione&#10;&#10;Descrizione generata automaticamente">
            <a:extLst>
              <a:ext uri="{FF2B5EF4-FFF2-40B4-BE49-F238E27FC236}">
                <a16:creationId xmlns:a16="http://schemas.microsoft.com/office/drawing/2014/main" id="{35DA83A2-8AA7-A86C-9305-092087030E5D}"/>
              </a:ext>
            </a:extLst>
          </p:cNvPr>
          <p:cNvPicPr>
            <a:picLocks noChangeAspect="1"/>
          </p:cNvPicPr>
          <p:nvPr/>
        </p:nvPicPr>
        <p:blipFill>
          <a:blip r:embed="rId2"/>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pic>
        <p:nvPicPr>
          <p:cNvPr id="2" name="Immagine 2">
            <a:extLst>
              <a:ext uri="{FF2B5EF4-FFF2-40B4-BE49-F238E27FC236}">
                <a16:creationId xmlns:a16="http://schemas.microsoft.com/office/drawing/2014/main" id="{AC423720-5FC2-AFDA-2EA1-2B366444FB3B}"/>
              </a:ext>
            </a:extLst>
          </p:cNvPr>
          <p:cNvPicPr>
            <a:picLocks noChangeAspect="1"/>
          </p:cNvPicPr>
          <p:nvPr/>
        </p:nvPicPr>
        <p:blipFill>
          <a:blip r:embed="rId2"/>
          <a:srcRect t="4938"/>
          <a:stretch>
            <a:fillRect/>
          </a:stretch>
        </p:blipFill>
        <p:spPr>
          <a:xfrm>
            <a:off x="914400" y="1232758"/>
            <a:ext cx="7241845" cy="4392484"/>
          </a:xfrm>
          <a:prstGeom prst="rect">
            <a:avLst/>
          </a:prstGeom>
          <a:noFill/>
          <a:ln cap="flat">
            <a:noFill/>
          </a:ln>
        </p:spPr>
      </p:pic>
      <p:pic>
        <p:nvPicPr>
          <p:cNvPr id="3" name="Immagine 3" descr="Immagine che contiene silhouette, clipart, design, illustrazione&#10;&#10;Descrizione generata automaticamente">
            <a:extLst>
              <a:ext uri="{FF2B5EF4-FFF2-40B4-BE49-F238E27FC236}">
                <a16:creationId xmlns:a16="http://schemas.microsoft.com/office/drawing/2014/main" id="{2AABEED9-A280-DAAC-3207-9D94D4079B3B}"/>
              </a:ext>
            </a:extLst>
          </p:cNvPr>
          <p:cNvPicPr>
            <a:picLocks noChangeAspect="1"/>
          </p:cNvPicPr>
          <p:nvPr/>
        </p:nvPicPr>
        <p:blipFill>
          <a:blip r:embed="rId3"/>
          <a:stretch>
            <a:fillRect/>
          </a:stretch>
        </p:blipFill>
        <p:spPr>
          <a:xfrm>
            <a:off x="11277596" y="5943600"/>
            <a:ext cx="914400" cy="914400"/>
          </a:xfrm>
          <a:prstGeom prst="rect">
            <a:avLst/>
          </a:prstGeom>
          <a:noFill/>
          <a:ln cap="flat">
            <a:noFill/>
          </a:ln>
        </p:spPr>
      </p:pic>
      <p:sp>
        <p:nvSpPr>
          <p:cNvPr id="4" name="CasellaDiTesto 4">
            <a:extLst>
              <a:ext uri="{FF2B5EF4-FFF2-40B4-BE49-F238E27FC236}">
                <a16:creationId xmlns:a16="http://schemas.microsoft.com/office/drawing/2014/main" id="{AE295A28-4230-A4B0-2787-F0841AB23671}"/>
              </a:ext>
            </a:extLst>
          </p:cNvPr>
          <p:cNvSpPr txBox="1"/>
          <p:nvPr/>
        </p:nvSpPr>
        <p:spPr>
          <a:xfrm>
            <a:off x="645316" y="167290"/>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Differenza di punteggio in base al risultato</a:t>
            </a:r>
          </a:p>
        </p:txBody>
      </p:sp>
      <p:sp>
        <p:nvSpPr>
          <p:cNvPr id="5" name="CasellaDiTesto 6">
            <a:extLst>
              <a:ext uri="{FF2B5EF4-FFF2-40B4-BE49-F238E27FC236}">
                <a16:creationId xmlns:a16="http://schemas.microsoft.com/office/drawing/2014/main" id="{B708024A-52EE-2803-6CA1-B6EE9034216E}"/>
              </a:ext>
            </a:extLst>
          </p:cNvPr>
          <p:cNvSpPr txBox="1"/>
          <p:nvPr/>
        </p:nvSpPr>
        <p:spPr>
          <a:xfrm>
            <a:off x="8465613" y="1028343"/>
            <a:ext cx="3081070" cy="4801314"/>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dirty="0">
                <a:latin typeface="Abadi" panose="020B0604020104020204" pitchFamily="34" charset="0"/>
              </a:rPr>
              <a:t>Con questi grafici possiamo vedere come nella maggior parte dei casi i giocatori che vincono hanno un rating maggiore del proprio avversario, e l’opposto avviene quando un giocatore perde.</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dirty="0">
                <a:latin typeface="Abadi" panose="020B0604020104020204" pitchFamily="34" charset="0"/>
              </a:rPr>
              <a:t>Possiamo anche notare come in caso di parità spesso i giocatori hanno abilità simili o addirittura identiche, questo dimostra che il Rating è un sistema preciso che definisce perfettamente le abilità e conoscenze di un giocatore.</a:t>
            </a:r>
          </a:p>
        </p:txBody>
      </p:sp>
      <p:pic>
        <p:nvPicPr>
          <p:cNvPr id="6" name="Immagine 3" descr="Immagine che contiene silhouette, clipart, design, illustrazione&#10;&#10;Descrizione generata automaticamente">
            <a:extLst>
              <a:ext uri="{FF2B5EF4-FFF2-40B4-BE49-F238E27FC236}">
                <a16:creationId xmlns:a16="http://schemas.microsoft.com/office/drawing/2014/main" id="{43AE3911-143A-B5CC-8F08-A9116AEC8CCA}"/>
              </a:ext>
            </a:extLst>
          </p:cNvPr>
          <p:cNvPicPr>
            <a:picLocks noChangeAspect="1"/>
          </p:cNvPicPr>
          <p:nvPr/>
        </p:nvPicPr>
        <p:blipFill>
          <a:blip r:embed="rId3"/>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pic>
        <p:nvPicPr>
          <p:cNvPr id="2" name="Immagine 3" descr="Immagine che contiene silhouette, clipart, design, illustrazione&#10;&#10;Descrizione generata automaticamente">
            <a:extLst>
              <a:ext uri="{FF2B5EF4-FFF2-40B4-BE49-F238E27FC236}">
                <a16:creationId xmlns:a16="http://schemas.microsoft.com/office/drawing/2014/main" id="{992BC810-CD38-5B15-7B71-E8CFF0E7E235}"/>
              </a:ext>
            </a:extLst>
          </p:cNvPr>
          <p:cNvPicPr>
            <a:picLocks noChangeAspect="1"/>
          </p:cNvPicPr>
          <p:nvPr/>
        </p:nvPicPr>
        <p:blipFill>
          <a:blip r:embed="rId2"/>
          <a:stretch>
            <a:fillRect/>
          </a:stretch>
        </p:blipFill>
        <p:spPr>
          <a:xfrm>
            <a:off x="11277596" y="5943600"/>
            <a:ext cx="914400" cy="914400"/>
          </a:xfrm>
          <a:prstGeom prst="rect">
            <a:avLst/>
          </a:prstGeom>
          <a:noFill/>
          <a:ln cap="flat">
            <a:noFill/>
          </a:ln>
        </p:spPr>
      </p:pic>
      <p:sp>
        <p:nvSpPr>
          <p:cNvPr id="3" name="CasellaDiTesto 2">
            <a:extLst>
              <a:ext uri="{FF2B5EF4-FFF2-40B4-BE49-F238E27FC236}">
                <a16:creationId xmlns:a16="http://schemas.microsoft.com/office/drawing/2014/main" id="{1217D616-8472-3141-C6F7-C7CF34B5F0B1}"/>
              </a:ext>
            </a:extLst>
          </p:cNvPr>
          <p:cNvSpPr txBox="1"/>
          <p:nvPr/>
        </p:nvSpPr>
        <p:spPr>
          <a:xfrm>
            <a:off x="1486523" y="1106752"/>
            <a:ext cx="9218953" cy="440120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anose="020B0604020104020204" pitchFamily="34" charset="0"/>
              </a:rPr>
              <a:t>Passiamo ora a concentrarci su uno degli aspetti più fondamentali delle partite di scacchi, l’Apertura.</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anose="020B0604020104020204" pitchFamily="34" charset="0"/>
              </a:rPr>
              <a:t>L’apertura è la sequenza di mosse nella fase iniziale della partita dove i giocatori sviluppano i propri pezzi sulla scacchiera per ottenere una posizione vantaggiosa.</a:t>
            </a:r>
          </a:p>
          <a:p>
            <a:pPr algn="ju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anose="020B0604020104020204" pitchFamily="34" charset="0"/>
              </a:rPr>
              <a:t>Le aperture </a:t>
            </a:r>
            <a:r>
              <a:rPr lang="it-IT" sz="2000" dirty="0">
                <a:solidFill>
                  <a:srgbClr val="000000"/>
                </a:solidFill>
                <a:latin typeface="Abadi" panose="020B0604020104020204" pitchFamily="34" charset="0"/>
              </a:rPr>
              <a:t>hanno molte varianti, che vengono identificate con il codice ECO (</a:t>
            </a:r>
            <a:r>
              <a:rPr lang="it-IT" sz="2000" i="1" dirty="0">
                <a:latin typeface="Abadi" panose="020B0604020104020204" pitchFamily="34" charset="0"/>
              </a:rPr>
              <a:t>Encyclopaedia of Chess Openings) </a:t>
            </a:r>
            <a:r>
              <a:rPr lang="it-IT" sz="2000" dirty="0">
                <a:latin typeface="Abadi" panose="020B0604020104020204" pitchFamily="34" charset="0"/>
              </a:rPr>
              <a:t>e raggruppate in 5 categorie identificate con 5 lettere:</a:t>
            </a:r>
            <a:endParaRPr lang="it-IT" sz="2000" i="0" u="none" strike="noStrike" kern="1200" cap="none" spc="0" baseline="0" dirty="0">
              <a:solidFill>
                <a:srgbClr val="000000"/>
              </a:solidFill>
              <a:uFillTx/>
              <a:latin typeface="Abadi" panose="020B0604020104020204" pitchFamily="34" charset="0"/>
            </a:endParaRPr>
          </a:p>
          <a:p>
            <a:pPr marL="457200" marR="0" lvl="0" indent="-45720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anose="020B0604020104020204" pitchFamily="34" charset="0"/>
              </a:rPr>
              <a:t>ECO A – Fianchetti </a:t>
            </a:r>
          </a:p>
          <a:p>
            <a:pPr marL="457200" marR="0" lvl="0" indent="-45720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anose="020B0604020104020204" pitchFamily="34" charset="0"/>
              </a:rPr>
              <a:t>ECO B – Giochi Semi Aperti</a:t>
            </a:r>
          </a:p>
          <a:p>
            <a:pPr marL="457200" marR="0" lvl="0" indent="-45720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anose="020B0604020104020204" pitchFamily="34" charset="0"/>
              </a:rPr>
              <a:t>ECO C – Giochi Aperti</a:t>
            </a:r>
          </a:p>
          <a:p>
            <a:pPr marL="457200" marR="0" lvl="0" indent="-45720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anose="020B0604020104020204" pitchFamily="34" charset="0"/>
              </a:rPr>
              <a:t>ECO D – Giochi Chiusi</a:t>
            </a:r>
          </a:p>
          <a:p>
            <a:pPr marL="457200" marR="0" lvl="0" indent="-45720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anose="020B0604020104020204" pitchFamily="34" charset="0"/>
              </a:rPr>
              <a:t>ECO E – Apert</a:t>
            </a:r>
            <a:r>
              <a:rPr lang="it-IT" sz="2000" dirty="0">
                <a:solidFill>
                  <a:srgbClr val="000000"/>
                </a:solidFill>
                <a:latin typeface="Abadi" panose="020B0604020104020204" pitchFamily="34" charset="0"/>
              </a:rPr>
              <a:t>ure Difese Indiane</a:t>
            </a:r>
          </a:p>
          <a:p>
            <a:pPr marR="0" lvl="0" algn="just"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r>
              <a:rPr lang="it-IT" sz="2000" dirty="0">
                <a:solidFill>
                  <a:srgbClr val="000000"/>
                </a:solidFill>
                <a:latin typeface="Abadi" panose="020B0604020104020204" pitchFamily="34" charset="0"/>
              </a:rPr>
              <a:t>Questi nomi derivano dal tipo di posizioni strategiche alle quali si arriva alla fine della fase di apertura.</a:t>
            </a:r>
          </a:p>
        </p:txBody>
      </p:sp>
      <p:sp>
        <p:nvSpPr>
          <p:cNvPr id="4" name="CasellaDiTesto 4">
            <a:extLst>
              <a:ext uri="{FF2B5EF4-FFF2-40B4-BE49-F238E27FC236}">
                <a16:creationId xmlns:a16="http://schemas.microsoft.com/office/drawing/2014/main" id="{1A85771D-8635-9422-27B5-13F792BF54BC}"/>
              </a:ext>
            </a:extLst>
          </p:cNvPr>
          <p:cNvSpPr txBox="1"/>
          <p:nvPr/>
        </p:nvSpPr>
        <p:spPr>
          <a:xfrm>
            <a:off x="645315" y="176784"/>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Le Aperture</a:t>
            </a:r>
          </a:p>
        </p:txBody>
      </p:sp>
      <p:pic>
        <p:nvPicPr>
          <p:cNvPr id="5" name="Immagine 3" descr="Immagine che contiene silhouette, clipart, design, illustrazione&#10;&#10;Descrizione generata automaticamente">
            <a:extLst>
              <a:ext uri="{FF2B5EF4-FFF2-40B4-BE49-F238E27FC236}">
                <a16:creationId xmlns:a16="http://schemas.microsoft.com/office/drawing/2014/main" id="{8F1E7924-41AA-18C1-9DAA-A580434B3CAE}"/>
              </a:ext>
            </a:extLst>
          </p:cNvPr>
          <p:cNvPicPr>
            <a:picLocks noChangeAspect="1"/>
          </p:cNvPicPr>
          <p:nvPr/>
        </p:nvPicPr>
        <p:blipFill>
          <a:blip r:embed="rId2"/>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pic>
        <p:nvPicPr>
          <p:cNvPr id="2" name="Immagine 2">
            <a:extLst>
              <a:ext uri="{FF2B5EF4-FFF2-40B4-BE49-F238E27FC236}">
                <a16:creationId xmlns:a16="http://schemas.microsoft.com/office/drawing/2014/main" id="{6C9BB2BF-7D60-5D75-B020-BF0E4B2BD269}"/>
              </a:ext>
            </a:extLst>
          </p:cNvPr>
          <p:cNvPicPr>
            <a:picLocks noChangeAspect="1"/>
          </p:cNvPicPr>
          <p:nvPr/>
        </p:nvPicPr>
        <p:blipFill>
          <a:blip r:embed="rId2"/>
          <a:srcRect l="139" t="5622" r="-139"/>
          <a:stretch>
            <a:fillRect/>
          </a:stretch>
        </p:blipFill>
        <p:spPr>
          <a:xfrm>
            <a:off x="914400" y="1392878"/>
            <a:ext cx="7086600" cy="4072243"/>
          </a:xfrm>
          <a:prstGeom prst="rect">
            <a:avLst/>
          </a:prstGeom>
          <a:noFill/>
          <a:ln cap="flat">
            <a:noFill/>
          </a:ln>
        </p:spPr>
      </p:pic>
      <p:pic>
        <p:nvPicPr>
          <p:cNvPr id="3" name="Immagine 3" descr="Immagine che contiene silhouette, clipart, design, illustrazione&#10;&#10;Descrizione generata automaticamente">
            <a:extLst>
              <a:ext uri="{FF2B5EF4-FFF2-40B4-BE49-F238E27FC236}">
                <a16:creationId xmlns:a16="http://schemas.microsoft.com/office/drawing/2014/main" id="{57F21257-37F5-8E91-267B-C5BD925361F7}"/>
              </a:ext>
            </a:extLst>
          </p:cNvPr>
          <p:cNvPicPr>
            <a:picLocks noChangeAspect="1"/>
          </p:cNvPicPr>
          <p:nvPr/>
        </p:nvPicPr>
        <p:blipFill>
          <a:blip r:embed="rId3"/>
          <a:stretch>
            <a:fillRect/>
          </a:stretch>
        </p:blipFill>
        <p:spPr>
          <a:xfrm>
            <a:off x="11277596" y="5943600"/>
            <a:ext cx="914400" cy="914400"/>
          </a:xfrm>
          <a:prstGeom prst="rect">
            <a:avLst/>
          </a:prstGeom>
          <a:noFill/>
          <a:ln cap="flat">
            <a:noFill/>
          </a:ln>
        </p:spPr>
      </p:pic>
      <p:sp>
        <p:nvSpPr>
          <p:cNvPr id="4" name="CasellaDiTesto 4">
            <a:extLst>
              <a:ext uri="{FF2B5EF4-FFF2-40B4-BE49-F238E27FC236}">
                <a16:creationId xmlns:a16="http://schemas.microsoft.com/office/drawing/2014/main" id="{B516CEA1-FF3A-5215-A19E-32C86F728946}"/>
              </a:ext>
            </a:extLst>
          </p:cNvPr>
          <p:cNvSpPr txBox="1"/>
          <p:nvPr/>
        </p:nvSpPr>
        <p:spPr>
          <a:xfrm>
            <a:off x="645316" y="260981"/>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Tipi di aperture più usate in base al Rating</a:t>
            </a:r>
          </a:p>
        </p:txBody>
      </p:sp>
      <p:sp>
        <p:nvSpPr>
          <p:cNvPr id="5" name="CasellaDiTesto 5">
            <a:extLst>
              <a:ext uri="{FF2B5EF4-FFF2-40B4-BE49-F238E27FC236}">
                <a16:creationId xmlns:a16="http://schemas.microsoft.com/office/drawing/2014/main" id="{DF2BF5FB-A446-69EF-5E54-ECA2E991AB8D}"/>
              </a:ext>
            </a:extLst>
          </p:cNvPr>
          <p:cNvSpPr txBox="1"/>
          <p:nvPr/>
        </p:nvSpPr>
        <p:spPr>
          <a:xfrm>
            <a:off x="8375764" y="1994296"/>
            <a:ext cx="3170919" cy="2862322"/>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i="0" u="none" strike="noStrike" kern="0" cap="none" spc="0" baseline="0" dirty="0">
                <a:solidFill>
                  <a:srgbClr val="000000"/>
                </a:solidFill>
                <a:uFillTx/>
                <a:latin typeface="Abadi" panose="020B0604020104020204" pitchFamily="34" charset="0"/>
                <a:cs typeface="frank ruhl libre" pitchFamily="2"/>
              </a:rPr>
              <a:t>Vediamo come le aperture a gioco aperto </a:t>
            </a:r>
            <a:r>
              <a:rPr lang="it-IT" kern="0" dirty="0">
                <a:solidFill>
                  <a:srgbClr val="000000"/>
                </a:solidFill>
                <a:latin typeface="Abadi" panose="020B0604020104020204" pitchFamily="34" charset="0"/>
                <a:cs typeface="frank ruhl libre" pitchFamily="2"/>
              </a:rPr>
              <a:t>(C)</a:t>
            </a:r>
            <a:r>
              <a:rPr lang="it-IT" i="0" u="none" strike="noStrike" kern="0" cap="none" spc="0" baseline="0" dirty="0">
                <a:solidFill>
                  <a:srgbClr val="000000"/>
                </a:solidFill>
                <a:uFillTx/>
                <a:latin typeface="Abadi" panose="020B0604020104020204" pitchFamily="34" charset="0"/>
                <a:cs typeface="frank ruhl libre" pitchFamily="2"/>
              </a:rPr>
              <a:t> siano molto più utilizzate a livelli bassi, ma che, al salire del livello, aumenti l’utilizzo di tutte le altre aperture.</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kern="0" dirty="0">
                <a:solidFill>
                  <a:srgbClr val="000000"/>
                </a:solidFill>
                <a:latin typeface="Abadi" panose="020B0604020104020204" pitchFamily="34" charset="0"/>
                <a:cs typeface="frank ruhl libre" pitchFamily="2"/>
              </a:rPr>
              <a:t>Possiamo notare invece che nei rating più alti vengono preferite aperture a gioco semi aperto (B).</a:t>
            </a:r>
            <a:endParaRPr lang="it-IT" i="0" u="none" strike="noStrike" kern="0" cap="none" spc="0" baseline="0" dirty="0">
              <a:solidFill>
                <a:srgbClr val="000000"/>
              </a:solidFill>
              <a:uFillTx/>
              <a:latin typeface="Abadi" panose="020B0604020104020204" pitchFamily="34" charset="0"/>
              <a:cs typeface="frank ruhl libre" pitchFamily="2"/>
            </a:endParaRPr>
          </a:p>
        </p:txBody>
      </p:sp>
      <p:pic>
        <p:nvPicPr>
          <p:cNvPr id="6" name="Immagine 3" descr="Immagine che contiene silhouette, clipart, design, illustrazione&#10;&#10;Descrizione generata automaticamente">
            <a:extLst>
              <a:ext uri="{FF2B5EF4-FFF2-40B4-BE49-F238E27FC236}">
                <a16:creationId xmlns:a16="http://schemas.microsoft.com/office/drawing/2014/main" id="{870C63B8-4C29-6F57-B7C7-407BA967B963}"/>
              </a:ext>
            </a:extLst>
          </p:cNvPr>
          <p:cNvPicPr>
            <a:picLocks noChangeAspect="1"/>
          </p:cNvPicPr>
          <p:nvPr/>
        </p:nvPicPr>
        <p:blipFill>
          <a:blip r:embed="rId3"/>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pic>
        <p:nvPicPr>
          <p:cNvPr id="2" name="Immagine 3" descr="Immagine che contiene silhouette, clipart, design, illustrazione&#10;&#10;Descrizione generata automaticamente">
            <a:extLst>
              <a:ext uri="{FF2B5EF4-FFF2-40B4-BE49-F238E27FC236}">
                <a16:creationId xmlns:a16="http://schemas.microsoft.com/office/drawing/2014/main" id="{7C7B7DE8-430B-B5A9-D427-80CBD74816AE}"/>
              </a:ext>
            </a:extLst>
          </p:cNvPr>
          <p:cNvPicPr>
            <a:picLocks noChangeAspect="1"/>
          </p:cNvPicPr>
          <p:nvPr/>
        </p:nvPicPr>
        <p:blipFill>
          <a:blip r:embed="rId2"/>
          <a:stretch>
            <a:fillRect/>
          </a:stretch>
        </p:blipFill>
        <p:spPr>
          <a:xfrm>
            <a:off x="11277596" y="5943600"/>
            <a:ext cx="914400" cy="914400"/>
          </a:xfrm>
          <a:prstGeom prst="rect">
            <a:avLst/>
          </a:prstGeom>
          <a:noFill/>
          <a:ln cap="flat">
            <a:noFill/>
          </a:ln>
        </p:spPr>
      </p:pic>
      <p:pic>
        <p:nvPicPr>
          <p:cNvPr id="3" name="Immagine 5">
            <a:extLst>
              <a:ext uri="{FF2B5EF4-FFF2-40B4-BE49-F238E27FC236}">
                <a16:creationId xmlns:a16="http://schemas.microsoft.com/office/drawing/2014/main" id="{7E5F797E-3E0D-0679-06E2-43D6801044E4}"/>
              </a:ext>
            </a:extLst>
          </p:cNvPr>
          <p:cNvPicPr>
            <a:picLocks noChangeAspect="1"/>
          </p:cNvPicPr>
          <p:nvPr/>
        </p:nvPicPr>
        <p:blipFill>
          <a:blip r:embed="rId3"/>
          <a:srcRect t="4627"/>
          <a:stretch>
            <a:fillRect/>
          </a:stretch>
        </p:blipFill>
        <p:spPr>
          <a:xfrm>
            <a:off x="914400" y="952687"/>
            <a:ext cx="5650701" cy="4956633"/>
          </a:xfrm>
          <a:prstGeom prst="rect">
            <a:avLst/>
          </a:prstGeom>
          <a:noFill/>
          <a:ln cap="flat">
            <a:noFill/>
          </a:ln>
        </p:spPr>
      </p:pic>
      <p:sp>
        <p:nvSpPr>
          <p:cNvPr id="4" name="CasellaDiTesto 6">
            <a:extLst>
              <a:ext uri="{FF2B5EF4-FFF2-40B4-BE49-F238E27FC236}">
                <a16:creationId xmlns:a16="http://schemas.microsoft.com/office/drawing/2014/main" id="{C63404FD-FE9E-2165-C33F-2E62CFDF846E}"/>
              </a:ext>
            </a:extLst>
          </p:cNvPr>
          <p:cNvSpPr txBox="1"/>
          <p:nvPr/>
        </p:nvSpPr>
        <p:spPr>
          <a:xfrm>
            <a:off x="1020068" y="198838"/>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Aperture maggiormente utilizzate</a:t>
            </a:r>
          </a:p>
        </p:txBody>
      </p:sp>
      <p:sp>
        <p:nvSpPr>
          <p:cNvPr id="5" name="CasellaDiTesto 7">
            <a:extLst>
              <a:ext uri="{FF2B5EF4-FFF2-40B4-BE49-F238E27FC236}">
                <a16:creationId xmlns:a16="http://schemas.microsoft.com/office/drawing/2014/main" id="{567B8259-DFA5-1C94-F0CA-527BE23AF94E}"/>
              </a:ext>
            </a:extLst>
          </p:cNvPr>
          <p:cNvSpPr txBox="1"/>
          <p:nvPr/>
        </p:nvSpPr>
        <p:spPr>
          <a:xfrm>
            <a:off x="7470199" y="1161489"/>
            <a:ext cx="3807397" cy="193899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kern="0" dirty="0">
                <a:solidFill>
                  <a:srgbClr val="000000"/>
                </a:solidFill>
                <a:latin typeface="Abadi" panose="020B0604020104020204" pitchFamily="34" charset="0"/>
                <a:cs typeface="frank ruhl libre" pitchFamily="2"/>
              </a:rPr>
              <a:t>Notiamo come la apertura più utilizzata è la «Sicilian Defense», questa apertura ha visto crescere la sua fama soprattutto grazie alla recente serie «The Queen’s Gambit».</a:t>
            </a:r>
            <a:endParaRPr lang="it-IT" sz="2000" i="0" u="none" strike="noStrike" kern="0" cap="none" spc="0" baseline="0" dirty="0">
              <a:solidFill>
                <a:srgbClr val="000000"/>
              </a:solidFill>
              <a:uFillTx/>
              <a:latin typeface="Abadi" panose="020B0604020104020204" pitchFamily="34" charset="0"/>
              <a:cs typeface="frank ruhl libre" pitchFamily="2"/>
            </a:endParaRPr>
          </a:p>
        </p:txBody>
      </p:sp>
      <p:pic>
        <p:nvPicPr>
          <p:cNvPr id="7" name="Immagine 3" descr="Immagine che contiene silhouette, clipart, design, illustrazione&#10;&#10;Descrizione generata automaticamente">
            <a:extLst>
              <a:ext uri="{FF2B5EF4-FFF2-40B4-BE49-F238E27FC236}">
                <a16:creationId xmlns:a16="http://schemas.microsoft.com/office/drawing/2014/main" id="{65FAD989-78F7-E952-9F4F-62CBA1C8BDAB}"/>
              </a:ext>
            </a:extLst>
          </p:cNvPr>
          <p:cNvPicPr>
            <a:picLocks noChangeAspect="1"/>
          </p:cNvPicPr>
          <p:nvPr/>
        </p:nvPicPr>
        <p:blipFill>
          <a:blip r:embed="rId2"/>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pic>
        <p:nvPicPr>
          <p:cNvPr id="11" name="Immagine 10">
            <a:extLst>
              <a:ext uri="{FF2B5EF4-FFF2-40B4-BE49-F238E27FC236}">
                <a16:creationId xmlns:a16="http://schemas.microsoft.com/office/drawing/2014/main" id="{C8518323-F253-EC85-F928-5E003EFAFC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6469" y="3429000"/>
            <a:ext cx="2554855" cy="24560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pic>
        <p:nvPicPr>
          <p:cNvPr id="2" name="Immagine 2">
            <a:extLst>
              <a:ext uri="{FF2B5EF4-FFF2-40B4-BE49-F238E27FC236}">
                <a16:creationId xmlns:a16="http://schemas.microsoft.com/office/drawing/2014/main" id="{D47668A1-214C-8098-0AD4-58E6D67EECE9}"/>
              </a:ext>
            </a:extLst>
          </p:cNvPr>
          <p:cNvPicPr>
            <a:picLocks noChangeAspect="1"/>
          </p:cNvPicPr>
          <p:nvPr/>
        </p:nvPicPr>
        <p:blipFill>
          <a:blip r:embed="rId2"/>
          <a:srcRect t="4531"/>
          <a:stretch>
            <a:fillRect/>
          </a:stretch>
        </p:blipFill>
        <p:spPr>
          <a:xfrm>
            <a:off x="914400" y="1389807"/>
            <a:ext cx="7518064" cy="4078386"/>
          </a:xfrm>
          <a:prstGeom prst="rect">
            <a:avLst/>
          </a:prstGeom>
          <a:noFill/>
          <a:ln cap="flat">
            <a:noFill/>
          </a:ln>
        </p:spPr>
      </p:pic>
      <p:pic>
        <p:nvPicPr>
          <p:cNvPr id="3" name="Immagine 3" descr="Immagine che contiene silhouette, clipart, design, illustrazione&#10;&#10;Descrizione generata automaticamente">
            <a:extLst>
              <a:ext uri="{FF2B5EF4-FFF2-40B4-BE49-F238E27FC236}">
                <a16:creationId xmlns:a16="http://schemas.microsoft.com/office/drawing/2014/main" id="{B6DBBFFC-8F90-56BB-A682-8D1763892AFB}"/>
              </a:ext>
            </a:extLst>
          </p:cNvPr>
          <p:cNvPicPr>
            <a:picLocks noChangeAspect="1"/>
          </p:cNvPicPr>
          <p:nvPr/>
        </p:nvPicPr>
        <p:blipFill>
          <a:blip r:embed="rId3"/>
          <a:stretch>
            <a:fillRect/>
          </a:stretch>
        </p:blipFill>
        <p:spPr>
          <a:xfrm>
            <a:off x="11277596" y="5943600"/>
            <a:ext cx="914400" cy="914400"/>
          </a:xfrm>
          <a:prstGeom prst="rect">
            <a:avLst/>
          </a:prstGeom>
          <a:noFill/>
          <a:ln cap="flat">
            <a:noFill/>
          </a:ln>
        </p:spPr>
      </p:pic>
      <p:sp>
        <p:nvSpPr>
          <p:cNvPr id="4" name="CasellaDiTesto 4">
            <a:extLst>
              <a:ext uri="{FF2B5EF4-FFF2-40B4-BE49-F238E27FC236}">
                <a16:creationId xmlns:a16="http://schemas.microsoft.com/office/drawing/2014/main" id="{D02B3EBA-1691-F886-3D39-F3DFBCC552C6}"/>
              </a:ext>
            </a:extLst>
          </p:cNvPr>
          <p:cNvSpPr txBox="1"/>
          <p:nvPr/>
        </p:nvSpPr>
        <p:spPr>
          <a:xfrm>
            <a:off x="914400" y="188987"/>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C’è relazione tra le vittorie e le aperture?</a:t>
            </a:r>
          </a:p>
        </p:txBody>
      </p:sp>
      <p:sp>
        <p:nvSpPr>
          <p:cNvPr id="5" name="CasellaDiTesto 6">
            <a:extLst>
              <a:ext uri="{FF2B5EF4-FFF2-40B4-BE49-F238E27FC236}">
                <a16:creationId xmlns:a16="http://schemas.microsoft.com/office/drawing/2014/main" id="{817E380E-E91A-B99B-0B46-EEA55BC18513}"/>
              </a:ext>
            </a:extLst>
          </p:cNvPr>
          <p:cNvSpPr txBox="1"/>
          <p:nvPr/>
        </p:nvSpPr>
        <p:spPr>
          <a:xfrm>
            <a:off x="8674555" y="1690062"/>
            <a:ext cx="3141212" cy="347787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i="0" u="none" strike="noStrike" kern="0" cap="none" spc="0" baseline="0" dirty="0">
                <a:solidFill>
                  <a:srgbClr val="000000"/>
                </a:solidFill>
                <a:uFillTx/>
                <a:latin typeface="Abadi" panose="020B0604020104020204" pitchFamily="34" charset="0"/>
                <a:cs typeface="frank ruhl libre" pitchFamily="2"/>
              </a:rPr>
              <a:t>Non è possibile dire che utilizzando determinate aperture si hanno più o meno probabilità di vittoria, questo dimostra come il risultato del gioco dipenda dalle scelte e dalle abilità dei giocatori, e che non ci siano strategie nettamente migliori di altre.</a:t>
            </a:r>
            <a:endParaRPr lang="it-IT" sz="2000" i="0" u="none" strike="noStrike" kern="1200" cap="none" spc="0" baseline="0" dirty="0">
              <a:solidFill>
                <a:srgbClr val="000000"/>
              </a:solidFill>
              <a:uFillTx/>
              <a:latin typeface="Abadi" panose="020B0604020104020204" pitchFamily="34" charset="0"/>
              <a:cs typeface="frank ruhl libre" pitchFamily="2"/>
            </a:endParaRPr>
          </a:p>
        </p:txBody>
      </p:sp>
      <p:pic>
        <p:nvPicPr>
          <p:cNvPr id="6" name="Immagine 3" descr="Immagine che contiene silhouette, clipart, design, illustrazione&#10;&#10;Descrizione generata automaticamente">
            <a:extLst>
              <a:ext uri="{FF2B5EF4-FFF2-40B4-BE49-F238E27FC236}">
                <a16:creationId xmlns:a16="http://schemas.microsoft.com/office/drawing/2014/main" id="{6DCFDFBF-E86C-5DAC-840D-9E1E38059201}"/>
              </a:ext>
            </a:extLst>
          </p:cNvPr>
          <p:cNvPicPr>
            <a:picLocks noChangeAspect="1"/>
          </p:cNvPicPr>
          <p:nvPr/>
        </p:nvPicPr>
        <p:blipFill>
          <a:blip r:embed="rId3"/>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3" descr="Immagine che contiene silhouette, clipart, design, illustrazione&#10;&#10;Descrizione generata automaticamente">
            <a:extLst>
              <a:ext uri="{FF2B5EF4-FFF2-40B4-BE49-F238E27FC236}">
                <a16:creationId xmlns:a16="http://schemas.microsoft.com/office/drawing/2014/main" id="{26D5FCF9-5F74-2F47-DC6B-E7DDDF5FA573}"/>
              </a:ext>
            </a:extLst>
          </p:cNvPr>
          <p:cNvPicPr>
            <a:picLocks noChangeAspect="1"/>
          </p:cNvPicPr>
          <p:nvPr/>
        </p:nvPicPr>
        <p:blipFill>
          <a:blip r:embed="rId2"/>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pic>
        <p:nvPicPr>
          <p:cNvPr id="3" name="Immagine 3" descr="Immagine che contiene silhouette, clipart, design, illustrazione&#10;&#10;Descrizione generata automaticamente">
            <a:extLst>
              <a:ext uri="{FF2B5EF4-FFF2-40B4-BE49-F238E27FC236}">
                <a16:creationId xmlns:a16="http://schemas.microsoft.com/office/drawing/2014/main" id="{0342A4F5-8545-96B3-61DC-2863C712349D}"/>
              </a:ext>
            </a:extLst>
          </p:cNvPr>
          <p:cNvPicPr>
            <a:picLocks noChangeAspect="1"/>
          </p:cNvPicPr>
          <p:nvPr/>
        </p:nvPicPr>
        <p:blipFill>
          <a:blip r:embed="rId2"/>
          <a:stretch>
            <a:fillRect/>
          </a:stretch>
        </p:blipFill>
        <p:spPr>
          <a:xfrm>
            <a:off x="11277596" y="5943600"/>
            <a:ext cx="914400" cy="914400"/>
          </a:xfrm>
          <a:prstGeom prst="rect">
            <a:avLst/>
          </a:prstGeom>
          <a:noFill/>
          <a:ln cap="flat">
            <a:noFill/>
          </a:ln>
        </p:spPr>
      </p:pic>
      <p:sp>
        <p:nvSpPr>
          <p:cNvPr id="4" name="CasellaDiTesto 4">
            <a:extLst>
              <a:ext uri="{FF2B5EF4-FFF2-40B4-BE49-F238E27FC236}">
                <a16:creationId xmlns:a16="http://schemas.microsoft.com/office/drawing/2014/main" id="{AC631DFA-2A6E-1500-5247-DD6A4CCBDC55}"/>
              </a:ext>
            </a:extLst>
          </p:cNvPr>
          <p:cNvSpPr txBox="1"/>
          <p:nvPr/>
        </p:nvSpPr>
        <p:spPr>
          <a:xfrm>
            <a:off x="914400" y="188987"/>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Accessibilità</a:t>
            </a:r>
          </a:p>
        </p:txBody>
      </p:sp>
      <p:sp>
        <p:nvSpPr>
          <p:cNvPr id="5" name="CasellaDiTesto 4">
            <a:extLst>
              <a:ext uri="{FF2B5EF4-FFF2-40B4-BE49-F238E27FC236}">
                <a16:creationId xmlns:a16="http://schemas.microsoft.com/office/drawing/2014/main" id="{B190226D-34B0-0CA3-2D52-6F742FCFF4AB}"/>
              </a:ext>
            </a:extLst>
          </p:cNvPr>
          <p:cNvSpPr txBox="1"/>
          <p:nvPr/>
        </p:nvSpPr>
        <p:spPr>
          <a:xfrm>
            <a:off x="1486523" y="1125844"/>
            <a:ext cx="9218953" cy="1631216"/>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dirty="0">
                <a:solidFill>
                  <a:srgbClr val="000000"/>
                </a:solidFill>
                <a:latin typeface="Abadi" panose="020B0604020104020204" pitchFamily="34" charset="0"/>
              </a:rPr>
              <a:t>Nel nostro progetto abbiamo considerato l’utilizzo di colori adatti anche a persone che soffrono di color-blindness o daltonismo.</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dirty="0">
                <a:solidFill>
                  <a:srgbClr val="000000"/>
                </a:solidFill>
                <a:latin typeface="Abadi" panose="020B0604020104020204" pitchFamily="34" charset="0"/>
              </a:rPr>
              <a:t>Per questo motivo abbiamo consultato il sito «</a:t>
            </a:r>
            <a:r>
              <a:rPr lang="it-IT" sz="2000" i="1" dirty="0">
                <a:solidFill>
                  <a:srgbClr val="000000"/>
                </a:solidFill>
                <a:latin typeface="Abadi" panose="020B0604020104020204" pitchFamily="34" charset="0"/>
              </a:rPr>
              <a:t>it.venngage.com</a:t>
            </a:r>
            <a:r>
              <a:rPr lang="it-IT" sz="2000" dirty="0">
                <a:solidFill>
                  <a:srgbClr val="000000"/>
                </a:solidFill>
                <a:latin typeface="Abadi" panose="020B0604020104020204" pitchFamily="34" charset="0"/>
              </a:rPr>
              <a:t>» dal quale abbiamo scelto dei colori da due tavolozze che abbiamo ritenuto più consone per la visualizzazione delle nostre presentazioni.</a:t>
            </a:r>
          </a:p>
        </p:txBody>
      </p:sp>
      <p:pic>
        <p:nvPicPr>
          <p:cNvPr id="9" name="Immagine 8">
            <a:extLst>
              <a:ext uri="{FF2B5EF4-FFF2-40B4-BE49-F238E27FC236}">
                <a16:creationId xmlns:a16="http://schemas.microsoft.com/office/drawing/2014/main" id="{5A12A047-6DE0-142B-2DCD-E427C10F7CA4}"/>
              </a:ext>
            </a:extLst>
          </p:cNvPr>
          <p:cNvPicPr>
            <a:picLocks noChangeAspect="1"/>
          </p:cNvPicPr>
          <p:nvPr/>
        </p:nvPicPr>
        <p:blipFill>
          <a:blip r:embed="rId3"/>
          <a:stretch>
            <a:fillRect/>
          </a:stretch>
        </p:blipFill>
        <p:spPr>
          <a:xfrm>
            <a:off x="2188130" y="3016179"/>
            <a:ext cx="2925787" cy="3300621"/>
          </a:xfrm>
          <a:prstGeom prst="rect">
            <a:avLst/>
          </a:prstGeom>
        </p:spPr>
      </p:pic>
      <p:pic>
        <p:nvPicPr>
          <p:cNvPr id="11" name="Immagine 10">
            <a:extLst>
              <a:ext uri="{FF2B5EF4-FFF2-40B4-BE49-F238E27FC236}">
                <a16:creationId xmlns:a16="http://schemas.microsoft.com/office/drawing/2014/main" id="{F8CB938C-3791-6D60-15DD-7F84BDE5644B}"/>
              </a:ext>
            </a:extLst>
          </p:cNvPr>
          <p:cNvPicPr>
            <a:picLocks noChangeAspect="1"/>
          </p:cNvPicPr>
          <p:nvPr/>
        </p:nvPicPr>
        <p:blipFill>
          <a:blip r:embed="rId4"/>
          <a:stretch>
            <a:fillRect/>
          </a:stretch>
        </p:blipFill>
        <p:spPr>
          <a:xfrm>
            <a:off x="7078079" y="2985324"/>
            <a:ext cx="2971804" cy="3362330"/>
          </a:xfrm>
          <a:prstGeom prst="rect">
            <a:avLst/>
          </a:prstGeom>
        </p:spPr>
      </p:pic>
    </p:spTree>
    <p:extLst>
      <p:ext uri="{BB962C8B-B14F-4D97-AF65-F5344CB8AC3E}">
        <p14:creationId xmlns:p14="http://schemas.microsoft.com/office/powerpoint/2010/main" val="3615648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pic>
        <p:nvPicPr>
          <p:cNvPr id="2" name="Immagine 3" descr="Immagine che contiene silhouette, clipart, design, illustrazione&#10;&#10;Descrizione generata automaticamente">
            <a:extLst>
              <a:ext uri="{FF2B5EF4-FFF2-40B4-BE49-F238E27FC236}">
                <a16:creationId xmlns:a16="http://schemas.microsoft.com/office/drawing/2014/main" id="{73F99517-A3B0-63D2-5A65-A3B23102A67C}"/>
              </a:ext>
            </a:extLst>
          </p:cNvPr>
          <p:cNvPicPr>
            <a:picLocks noChangeAspect="1"/>
          </p:cNvPicPr>
          <p:nvPr/>
        </p:nvPicPr>
        <p:blipFill>
          <a:blip r:embed="rId2"/>
          <a:stretch>
            <a:fillRect/>
          </a:stretch>
        </p:blipFill>
        <p:spPr>
          <a:xfrm>
            <a:off x="11277596" y="5943600"/>
            <a:ext cx="914400" cy="914400"/>
          </a:xfrm>
          <a:prstGeom prst="rect">
            <a:avLst/>
          </a:prstGeom>
          <a:noFill/>
          <a:ln cap="flat">
            <a:noFill/>
          </a:ln>
        </p:spPr>
      </p:pic>
      <p:sp>
        <p:nvSpPr>
          <p:cNvPr id="3" name="CasellaDiTesto 5">
            <a:extLst>
              <a:ext uri="{FF2B5EF4-FFF2-40B4-BE49-F238E27FC236}">
                <a16:creationId xmlns:a16="http://schemas.microsoft.com/office/drawing/2014/main" id="{C937D0AA-541C-B80F-DE78-85E74CDDBC99}"/>
              </a:ext>
            </a:extLst>
          </p:cNvPr>
          <p:cNvSpPr txBox="1"/>
          <p:nvPr/>
        </p:nvSpPr>
        <p:spPr>
          <a:xfrm>
            <a:off x="2672006" y="2782666"/>
            <a:ext cx="6847987"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Grazie per l’attenzione!</a:t>
            </a:r>
          </a:p>
        </p:txBody>
      </p:sp>
      <p:pic>
        <p:nvPicPr>
          <p:cNvPr id="4" name="Immagine 3" descr="Immagine che contiene silhouette, clipart, design, illustrazione&#10;&#10;Descrizione generata automaticamente">
            <a:extLst>
              <a:ext uri="{FF2B5EF4-FFF2-40B4-BE49-F238E27FC236}">
                <a16:creationId xmlns:a16="http://schemas.microsoft.com/office/drawing/2014/main" id="{D81F5100-D751-95A6-3B99-4CD06583AB4E}"/>
              </a:ext>
            </a:extLst>
          </p:cNvPr>
          <p:cNvPicPr>
            <a:picLocks noChangeAspect="1"/>
          </p:cNvPicPr>
          <p:nvPr/>
        </p:nvPicPr>
        <p:blipFill>
          <a:blip r:embed="rId2"/>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pic>
        <p:nvPicPr>
          <p:cNvPr id="5" name="Immagine 4" descr="Immagine che contiene silhouette, clipart, design, illustrazione&#10;&#10;Descrizione generata automaticamente">
            <a:extLst>
              <a:ext uri="{FF2B5EF4-FFF2-40B4-BE49-F238E27FC236}">
                <a16:creationId xmlns:a16="http://schemas.microsoft.com/office/drawing/2014/main" id="{FCC5D635-B21D-21B7-EF70-1063151A0D68}"/>
              </a:ext>
            </a:extLst>
          </p:cNvPr>
          <p:cNvPicPr>
            <a:picLocks noChangeAspect="1"/>
          </p:cNvPicPr>
          <p:nvPr/>
        </p:nvPicPr>
        <p:blipFill>
          <a:blip r:embed="rId2"/>
          <a:stretch>
            <a:fillRect/>
          </a:stretch>
        </p:blipFill>
        <p:spPr>
          <a:xfrm>
            <a:off x="0" y="0"/>
            <a:ext cx="914400" cy="914400"/>
          </a:xfrm>
          <a:prstGeom prst="rect">
            <a:avLst/>
          </a:prstGeom>
          <a:noFill/>
          <a:ln cap="flat">
            <a:noFill/>
          </a:ln>
          <a:scene3d>
            <a:camera prst="orthographicFront">
              <a:rot lat="0" lon="10799999" rev="0"/>
            </a:camera>
            <a:lightRig rig="threePt" dir="t"/>
          </a:scene3d>
        </p:spPr>
      </p:pic>
      <p:pic>
        <p:nvPicPr>
          <p:cNvPr id="6" name="Immagine 3" descr="Immagine che contiene silhouette, clipart, design, illustrazione&#10;&#10;Descrizione generata automaticamente">
            <a:extLst>
              <a:ext uri="{FF2B5EF4-FFF2-40B4-BE49-F238E27FC236}">
                <a16:creationId xmlns:a16="http://schemas.microsoft.com/office/drawing/2014/main" id="{47518021-59EE-43ED-8B9B-409B8F1809D6}"/>
              </a:ext>
            </a:extLst>
          </p:cNvPr>
          <p:cNvPicPr>
            <a:picLocks noChangeAspect="1"/>
          </p:cNvPicPr>
          <p:nvPr/>
        </p:nvPicPr>
        <p:blipFill>
          <a:blip r:embed="rId2"/>
          <a:stretch>
            <a:fillRect/>
          </a:stretch>
        </p:blipFill>
        <p:spPr>
          <a:xfrm>
            <a:off x="11277596" y="0"/>
            <a:ext cx="914400" cy="914400"/>
          </a:xfrm>
          <a:prstGeom prst="rect">
            <a:avLst/>
          </a:prstGeom>
          <a:noFill/>
          <a:ln cap="flat">
            <a:noFill/>
          </a:ln>
        </p:spPr>
      </p:pic>
      <p:sp>
        <p:nvSpPr>
          <p:cNvPr id="7" name="CasellaDiTesto 5">
            <a:extLst>
              <a:ext uri="{FF2B5EF4-FFF2-40B4-BE49-F238E27FC236}">
                <a16:creationId xmlns:a16="http://schemas.microsoft.com/office/drawing/2014/main" id="{635EE494-583A-F3F8-EB43-3955671E8BB6}"/>
              </a:ext>
            </a:extLst>
          </p:cNvPr>
          <p:cNvSpPr txBox="1"/>
          <p:nvPr/>
        </p:nvSpPr>
        <p:spPr>
          <a:xfrm>
            <a:off x="3646556" y="5310527"/>
            <a:ext cx="4898884" cy="646331"/>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it-IT" sz="1800" b="0" i="0" u="none" strike="noStrike" kern="1200" cap="none" spc="0" baseline="0" dirty="0">
                <a:solidFill>
                  <a:srgbClr val="000000"/>
                </a:solidFill>
                <a:uFillTx/>
                <a:latin typeface="Berlin Sans FB" pitchFamily="34"/>
              </a:rPr>
              <a:t>Buondonno Daniele-Calo Emanuele-Gueye Jibril</a:t>
            </a:r>
          </a:p>
          <a:p>
            <a:pPr>
              <a:defRPr sz="1800" b="0" i="0" u="none" strike="noStrike" kern="0" cap="none" spc="0" baseline="0">
                <a:solidFill>
                  <a:srgbClr val="000000"/>
                </a:solidFill>
                <a:uFillTx/>
              </a:defRPr>
            </a:pPr>
            <a:endParaRPr lang="it-IT" sz="1800" b="0" i="0" u="none" strike="noStrike" kern="1200" cap="none" spc="0" baseline="0" dirty="0">
              <a:solidFill>
                <a:srgbClr val="000000"/>
              </a:solidFill>
              <a:uFillTx/>
              <a:latin typeface="Berlin Sans FB" pitchFamily="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33A1F-95CD-E8D4-41FF-657BD3320C04}"/>
              </a:ext>
            </a:extLst>
          </p:cNvPr>
          <p:cNvSpPr txBox="1">
            <a:spLocks noGrp="1"/>
          </p:cNvSpPr>
          <p:nvPr>
            <p:ph type="title"/>
          </p:nvPr>
        </p:nvSpPr>
        <p:spPr>
          <a:xfrm>
            <a:off x="6131458" y="1356061"/>
            <a:ext cx="5146138" cy="4145873"/>
          </a:xfrm>
        </p:spPr>
        <p:txBody>
          <a:bodyPr>
            <a:noAutofit/>
          </a:bodyPr>
          <a:lstStyle/>
          <a:p>
            <a:pPr lvl="0" algn="just">
              <a:lnSpc>
                <a:spcPct val="100000"/>
              </a:lnSpc>
            </a:pPr>
            <a:r>
              <a:rPr lang="it-IT" sz="2000" kern="0" dirty="0">
                <a:latin typeface="Abadi" panose="020B0604020104020204" pitchFamily="34" charset="0"/>
                <a:cs typeface="frank ruhl libre" pitchFamily="2"/>
              </a:rPr>
              <a:t>Il gioco degli scacchi è una simulazione di guerra tra armate di pedoni, cavalli, torri, alfieri, re e regine, che si sfidano su una scacchiera di 64 caselle con lo scopo di mettere il re avversario sotto scacco matto.</a:t>
            </a:r>
            <a:br>
              <a:rPr lang="it-IT" sz="2000" kern="0" dirty="0">
                <a:latin typeface="Abadi" panose="020B0604020104020204" pitchFamily="34" charset="0"/>
                <a:cs typeface="frank ruhl libre" pitchFamily="2"/>
              </a:rPr>
            </a:br>
            <a:r>
              <a:rPr lang="it-IT" sz="2000" kern="0" dirty="0">
                <a:latin typeface="Abadi" panose="020B0604020104020204" pitchFamily="34" charset="0"/>
                <a:cs typeface="frank ruhl libre" pitchFamily="2"/>
              </a:rPr>
              <a:t>Si ritiene che il gioco degli scacchi abbia avuto origine in India nel VI secolo d.C., crescendo poi in popolarità nel corso dei secoli, è diventato uno dei giochi da tavolo più iconici e praticati a livello globale.</a:t>
            </a:r>
            <a:br>
              <a:rPr lang="it-IT" sz="2000" kern="0" dirty="0">
                <a:latin typeface="Abadi" panose="020B0604020104020204" pitchFamily="34" charset="0"/>
                <a:cs typeface="frank ruhl libre" pitchFamily="2"/>
              </a:rPr>
            </a:br>
            <a:r>
              <a:rPr lang="it-IT" sz="2000" kern="0" dirty="0">
                <a:latin typeface="Abadi" panose="020B0604020104020204" pitchFamily="34" charset="0"/>
                <a:cs typeface="frank ruhl libre" pitchFamily="2"/>
              </a:rPr>
              <a:t>Di recente però, la popolarità di questo gioco ha subito un drastico aumento.</a:t>
            </a:r>
            <a:br>
              <a:rPr lang="it-IT" sz="2400" dirty="0">
                <a:latin typeface="Calibri"/>
              </a:rPr>
            </a:br>
            <a:endParaRPr lang="it-IT" sz="2800" kern="0" dirty="0"/>
          </a:p>
        </p:txBody>
      </p:sp>
      <p:pic>
        <p:nvPicPr>
          <p:cNvPr id="3" name="Immagine 2" descr="Immagine che contiene silhouette, clipart, design, illustrazione&#10;&#10;Descrizione generata automaticamente">
            <a:extLst>
              <a:ext uri="{FF2B5EF4-FFF2-40B4-BE49-F238E27FC236}">
                <a16:creationId xmlns:a16="http://schemas.microsoft.com/office/drawing/2014/main" id="{1A547371-5D51-31F5-643B-8ACDA6FADC64}"/>
              </a:ext>
            </a:extLst>
          </p:cNvPr>
          <p:cNvPicPr>
            <a:picLocks noChangeAspect="1"/>
          </p:cNvPicPr>
          <p:nvPr/>
        </p:nvPicPr>
        <p:blipFill>
          <a:blip r:embed="rId2"/>
          <a:stretch>
            <a:fillRect/>
          </a:stretch>
        </p:blipFill>
        <p:spPr>
          <a:xfrm>
            <a:off x="11277596" y="5943600"/>
            <a:ext cx="914400" cy="914400"/>
          </a:xfrm>
          <a:prstGeom prst="rect">
            <a:avLst/>
          </a:prstGeom>
          <a:noFill/>
          <a:ln cap="flat">
            <a:noFill/>
          </a:ln>
        </p:spPr>
      </p:pic>
      <p:pic>
        <p:nvPicPr>
          <p:cNvPr id="5" name="Immagine 4">
            <a:extLst>
              <a:ext uri="{FF2B5EF4-FFF2-40B4-BE49-F238E27FC236}">
                <a16:creationId xmlns:a16="http://schemas.microsoft.com/office/drawing/2014/main" id="{EAFFF6FD-3978-8045-3AE9-10657CDC09C4}"/>
              </a:ext>
            </a:extLst>
          </p:cNvPr>
          <p:cNvPicPr>
            <a:picLocks noChangeAspect="1"/>
          </p:cNvPicPr>
          <p:nvPr/>
        </p:nvPicPr>
        <p:blipFill>
          <a:blip r:embed="rId3"/>
          <a:stretch>
            <a:fillRect/>
          </a:stretch>
        </p:blipFill>
        <p:spPr>
          <a:xfrm>
            <a:off x="914400" y="1356061"/>
            <a:ext cx="4173148" cy="4145873"/>
          </a:xfrm>
          <a:prstGeom prst="rect">
            <a:avLst/>
          </a:prstGeom>
        </p:spPr>
      </p:pic>
      <p:pic>
        <p:nvPicPr>
          <p:cNvPr id="4" name="Immagine 3" descr="Immagine che contiene silhouette, clipart, design, illustrazione&#10;&#10;Descrizione generata automaticamente">
            <a:extLst>
              <a:ext uri="{FF2B5EF4-FFF2-40B4-BE49-F238E27FC236}">
                <a16:creationId xmlns:a16="http://schemas.microsoft.com/office/drawing/2014/main" id="{7D844509-4834-3173-96DB-98669EA1EFEF}"/>
              </a:ext>
            </a:extLst>
          </p:cNvPr>
          <p:cNvPicPr>
            <a:picLocks noChangeAspect="1"/>
          </p:cNvPicPr>
          <p:nvPr/>
        </p:nvPicPr>
        <p:blipFill>
          <a:blip r:embed="rId2"/>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
        <p:nvSpPr>
          <p:cNvPr id="7" name="Titolo 7">
            <a:extLst>
              <a:ext uri="{FF2B5EF4-FFF2-40B4-BE49-F238E27FC236}">
                <a16:creationId xmlns:a16="http://schemas.microsoft.com/office/drawing/2014/main" id="{23E24AB5-E3E2-5C44-03DD-C9620E80F34F}"/>
              </a:ext>
            </a:extLst>
          </p:cNvPr>
          <p:cNvSpPr txBox="1">
            <a:spLocks/>
          </p:cNvSpPr>
          <p:nvPr/>
        </p:nvSpPr>
        <p:spPr>
          <a:xfrm>
            <a:off x="838198" y="125620"/>
            <a:ext cx="10515600" cy="862873"/>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90000"/>
              </a:lnSpc>
              <a:spcBef>
                <a:spcPts val="0"/>
              </a:spcBef>
              <a:spcAft>
                <a:spcPts val="0"/>
              </a:spcAft>
              <a:buNone/>
              <a:tabLst/>
              <a:defRPr lang="it-IT" sz="4400" b="0" i="0" u="none" strike="noStrike" kern="1200" cap="none" spc="0" baseline="0">
                <a:solidFill>
                  <a:srgbClr val="000000"/>
                </a:solidFill>
                <a:uFillTx/>
                <a:latin typeface="Calibri Light"/>
              </a:defRPr>
            </a:lvl1pPr>
          </a:lstStyle>
          <a:p>
            <a:pPr algn="ctr"/>
            <a:r>
              <a:rPr lang="it-IT" sz="3600" b="1" dirty="0">
                <a:latin typeface="Amasis MT Pro Medium" pitchFamily="18"/>
                <a:ea typeface="DengXian" pitchFamily="2"/>
                <a:cs typeface="Vani" pitchFamily="18"/>
              </a:rPr>
              <a:t>Cosa sono gli Scacchi?</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pic>
        <p:nvPicPr>
          <p:cNvPr id="2" name="Immagine 4" descr="Immagine che contiene silhouette, clipart, design, illustrazione&#10;&#10;Descrizione generata automaticamente">
            <a:extLst>
              <a:ext uri="{FF2B5EF4-FFF2-40B4-BE49-F238E27FC236}">
                <a16:creationId xmlns:a16="http://schemas.microsoft.com/office/drawing/2014/main" id="{AD0E92C4-944A-40CC-E095-0D020227ED73}"/>
              </a:ext>
            </a:extLst>
          </p:cNvPr>
          <p:cNvPicPr>
            <a:picLocks noChangeAspect="1"/>
          </p:cNvPicPr>
          <p:nvPr/>
        </p:nvPicPr>
        <p:blipFill>
          <a:blip r:embed="rId3"/>
          <a:stretch>
            <a:fillRect/>
          </a:stretch>
        </p:blipFill>
        <p:spPr>
          <a:xfrm>
            <a:off x="11277596" y="5943600"/>
            <a:ext cx="914400" cy="914400"/>
          </a:xfrm>
          <a:prstGeom prst="rect">
            <a:avLst/>
          </a:prstGeom>
          <a:noFill/>
          <a:ln cap="flat">
            <a:noFill/>
          </a:ln>
        </p:spPr>
      </p:pic>
      <p:sp>
        <p:nvSpPr>
          <p:cNvPr id="3" name="Titolo 7">
            <a:extLst>
              <a:ext uri="{FF2B5EF4-FFF2-40B4-BE49-F238E27FC236}">
                <a16:creationId xmlns:a16="http://schemas.microsoft.com/office/drawing/2014/main" id="{00467DF4-82DC-A827-FE04-01192F0CD646}"/>
              </a:ext>
            </a:extLst>
          </p:cNvPr>
          <p:cNvSpPr txBox="1">
            <a:spLocks noGrp="1"/>
          </p:cNvSpPr>
          <p:nvPr>
            <p:ph type="title"/>
          </p:nvPr>
        </p:nvSpPr>
        <p:spPr>
          <a:xfrm>
            <a:off x="838198" y="125620"/>
            <a:ext cx="10515600" cy="862873"/>
          </a:xfrm>
        </p:spPr>
        <p:txBody>
          <a:bodyPr>
            <a:noAutofit/>
          </a:bodyPr>
          <a:lstStyle/>
          <a:p>
            <a:pPr lvl="0" algn="ctr"/>
            <a:r>
              <a:rPr lang="it-IT" sz="3600" b="1" dirty="0">
                <a:latin typeface="Amasis MT Pro Medium" pitchFamily="18"/>
                <a:ea typeface="DengXian" pitchFamily="2"/>
                <a:cs typeface="Vani" pitchFamily="18"/>
              </a:rPr>
              <a:t>In quali stati è più popolare attualmente?</a:t>
            </a:r>
          </a:p>
        </p:txBody>
      </p:sp>
      <p:sp>
        <p:nvSpPr>
          <p:cNvPr id="4" name="AutoShape 2" descr="Untitled">
            <a:extLst>
              <a:ext uri="{FF2B5EF4-FFF2-40B4-BE49-F238E27FC236}">
                <a16:creationId xmlns:a16="http://schemas.microsoft.com/office/drawing/2014/main" id="{15E081F7-6CA1-B6C7-C0F6-8A3E4CFC053C}"/>
              </a:ext>
            </a:extLst>
          </p:cNvPr>
          <p:cNvSpPr/>
          <p:nvPr/>
        </p:nvSpPr>
        <p:spPr>
          <a:xfrm>
            <a:off x="5943600" y="3276596"/>
            <a:ext cx="3141402" cy="3141402"/>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pic>
        <p:nvPicPr>
          <p:cNvPr id="5" name="Immagine 10" descr="Immagine che contiene testo, mappa, atlante&#10;&#10;Descrizione generata automaticamente">
            <a:extLst>
              <a:ext uri="{FF2B5EF4-FFF2-40B4-BE49-F238E27FC236}">
                <a16:creationId xmlns:a16="http://schemas.microsoft.com/office/drawing/2014/main" id="{37591092-5E4F-25F9-B071-B2E28F096570}"/>
              </a:ext>
            </a:extLst>
          </p:cNvPr>
          <p:cNvPicPr>
            <a:picLocks noChangeAspect="1"/>
          </p:cNvPicPr>
          <p:nvPr/>
        </p:nvPicPr>
        <p:blipFill>
          <a:blip r:embed="rId4"/>
          <a:stretch>
            <a:fillRect/>
          </a:stretch>
        </p:blipFill>
        <p:spPr>
          <a:xfrm>
            <a:off x="568921" y="1059515"/>
            <a:ext cx="11054154" cy="5016169"/>
          </a:xfrm>
          <a:prstGeom prst="rect">
            <a:avLst/>
          </a:prstGeom>
          <a:noFill/>
          <a:ln cap="flat">
            <a:noFill/>
          </a:ln>
        </p:spPr>
      </p:pic>
      <p:sp>
        <p:nvSpPr>
          <p:cNvPr id="6" name="CasellaDiTesto 5">
            <a:extLst>
              <a:ext uri="{FF2B5EF4-FFF2-40B4-BE49-F238E27FC236}">
                <a16:creationId xmlns:a16="http://schemas.microsoft.com/office/drawing/2014/main" id="{847D562E-E61B-4F0E-A10C-74D0C5A5A5E8}"/>
              </a:ext>
            </a:extLst>
          </p:cNvPr>
          <p:cNvSpPr txBox="1"/>
          <p:nvPr/>
        </p:nvSpPr>
        <p:spPr>
          <a:xfrm>
            <a:off x="485422" y="6216134"/>
            <a:ext cx="7111370" cy="369332"/>
          </a:xfrm>
          <a:prstGeom prst="rect">
            <a:avLst/>
          </a:prstGeom>
          <a:noFill/>
        </p:spPr>
        <p:txBody>
          <a:bodyPr wrap="none" rtlCol="0">
            <a:spAutoFit/>
          </a:bodyPr>
          <a:lstStyle/>
          <a:p>
            <a:r>
              <a:rPr lang="it-IT" dirty="0"/>
              <a:t>Dati ricavati da ratings.fide.com (International Chess Federation website)</a:t>
            </a:r>
          </a:p>
        </p:txBody>
      </p:sp>
    </p:spTree>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3243715-80F0-094C-9A5C-F896B94A5D90}"/>
              </a:ext>
            </a:extLst>
          </p:cNvPr>
          <p:cNvSpPr txBox="1"/>
          <p:nvPr/>
        </p:nvSpPr>
        <p:spPr>
          <a:xfrm>
            <a:off x="1172002" y="1190206"/>
            <a:ext cx="9930063" cy="3539432"/>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800" b="1" i="0" u="none" strike="noStrike" kern="1200" cap="none" spc="0" baseline="0" dirty="0">
                <a:solidFill>
                  <a:srgbClr val="000000"/>
                </a:solidFill>
                <a:uFillTx/>
                <a:latin typeface="Abadi" pitchFamily="34"/>
              </a:rPr>
              <a:t>Dopo aver analizzato i dati di un CSV prelevato da kaggle.com, contenente dati di partite di scacchi </a:t>
            </a:r>
            <a:r>
              <a:rPr lang="it-IT" sz="2800" b="1" dirty="0">
                <a:solidFill>
                  <a:srgbClr val="000000"/>
                </a:solidFill>
                <a:latin typeface="Abadi" pitchFamily="34"/>
              </a:rPr>
              <a:t>online effettuate sul sito </a:t>
            </a:r>
            <a:r>
              <a:rPr lang="it-IT" sz="2800" b="1" i="0" u="none" strike="noStrike" kern="1200" cap="none" spc="0" baseline="0" dirty="0">
                <a:solidFill>
                  <a:srgbClr val="000000"/>
                </a:solidFill>
                <a:uFillTx/>
                <a:latin typeface="Abadi" pitchFamily="34"/>
              </a:rPr>
              <a:t>lichess.com, siamo stati in grado di ricavare statistiche di gioco rilevanti che aiutano a comprendere ed </a:t>
            </a:r>
            <a:r>
              <a:rPr lang="it-IT" sz="2800" b="1" i="0" u="none" strike="noStrike" kern="0" cap="none" spc="0" baseline="0" dirty="0">
                <a:solidFill>
                  <a:srgbClr val="000000"/>
                </a:solidFill>
                <a:uFillTx/>
                <a:latin typeface="Abadi" pitchFamily="34"/>
              </a:rPr>
              <a:t>evidenziare i fattori che influenzano il risultato di una partita.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800" b="1" i="0" u="none" strike="noStrike" kern="0" cap="none" spc="0" baseline="0" dirty="0">
              <a:solidFill>
                <a:srgbClr val="000000"/>
              </a:solidFill>
              <a:uFillTx/>
              <a:latin typeface="Abadi"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800" b="1" i="0" u="none" strike="noStrike" kern="0" cap="none" spc="0" baseline="0" dirty="0">
              <a:solidFill>
                <a:srgbClr val="000000"/>
              </a:solidFill>
              <a:uFillTx/>
              <a:latin typeface="Abadi"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800" b="1" i="0" u="sng" strike="noStrike" kern="0" cap="none" spc="0" baseline="0" dirty="0">
              <a:solidFill>
                <a:srgbClr val="000000"/>
              </a:solidFill>
              <a:uFillTx/>
              <a:latin typeface="Abadi" pitchFamily="34"/>
            </a:endParaRPr>
          </a:p>
        </p:txBody>
      </p:sp>
      <p:pic>
        <p:nvPicPr>
          <p:cNvPr id="3" name="Immagine 3" descr="Immagine che contiene silhouette, clipart, design, illustrazione&#10;&#10;Descrizione generata automaticamente">
            <a:extLst>
              <a:ext uri="{FF2B5EF4-FFF2-40B4-BE49-F238E27FC236}">
                <a16:creationId xmlns:a16="http://schemas.microsoft.com/office/drawing/2014/main" id="{37F9E445-C158-1910-B8B3-546D04CF74D8}"/>
              </a:ext>
            </a:extLst>
          </p:cNvPr>
          <p:cNvPicPr>
            <a:picLocks noChangeAspect="1"/>
          </p:cNvPicPr>
          <p:nvPr/>
        </p:nvPicPr>
        <p:blipFill>
          <a:blip r:embed="rId2"/>
          <a:stretch>
            <a:fillRect/>
          </a:stretch>
        </p:blipFill>
        <p:spPr>
          <a:xfrm>
            <a:off x="11277596" y="5943600"/>
            <a:ext cx="914400" cy="914400"/>
          </a:xfrm>
          <a:prstGeom prst="rect">
            <a:avLst/>
          </a:prstGeom>
          <a:noFill/>
          <a:ln cap="flat">
            <a:noFill/>
          </a:ln>
        </p:spPr>
      </p:pic>
      <p:pic>
        <p:nvPicPr>
          <p:cNvPr id="5" name="Immagine 4">
            <a:extLst>
              <a:ext uri="{FF2B5EF4-FFF2-40B4-BE49-F238E27FC236}">
                <a16:creationId xmlns:a16="http://schemas.microsoft.com/office/drawing/2014/main" id="{3D577C45-13DF-4A15-88FA-FAA9C7C7D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156" y="4005061"/>
            <a:ext cx="3878380" cy="1843026"/>
          </a:xfrm>
          <a:prstGeom prst="rect">
            <a:avLst/>
          </a:prstGeom>
        </p:spPr>
      </p:pic>
      <p:pic>
        <p:nvPicPr>
          <p:cNvPr id="7" name="Immagine 6">
            <a:extLst>
              <a:ext uri="{FF2B5EF4-FFF2-40B4-BE49-F238E27FC236}">
                <a16:creationId xmlns:a16="http://schemas.microsoft.com/office/drawing/2014/main" id="{8CBF16D4-861E-4451-8BAC-0F44470F40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530" y="4005059"/>
            <a:ext cx="3882735" cy="1843027"/>
          </a:xfrm>
          <a:prstGeom prst="rect">
            <a:avLst/>
          </a:prstGeom>
        </p:spPr>
      </p:pic>
      <p:pic>
        <p:nvPicPr>
          <p:cNvPr id="6" name="Immagine 5" descr="Immagine che contiene silhouette, clipart, design, illustrazione&#10;&#10;Descrizione generata automaticamente">
            <a:extLst>
              <a:ext uri="{FF2B5EF4-FFF2-40B4-BE49-F238E27FC236}">
                <a16:creationId xmlns:a16="http://schemas.microsoft.com/office/drawing/2014/main" id="{2A9795A3-5A41-A8EA-91C8-2F02E6C4EE4E}"/>
              </a:ext>
            </a:extLst>
          </p:cNvPr>
          <p:cNvPicPr>
            <a:picLocks noChangeAspect="1"/>
          </p:cNvPicPr>
          <p:nvPr/>
        </p:nvPicPr>
        <p:blipFill>
          <a:blip r:embed="rId2"/>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
        <p:nvSpPr>
          <p:cNvPr id="8" name="Titolo 7">
            <a:extLst>
              <a:ext uri="{FF2B5EF4-FFF2-40B4-BE49-F238E27FC236}">
                <a16:creationId xmlns:a16="http://schemas.microsoft.com/office/drawing/2014/main" id="{4134AAC7-B945-CEA7-96D6-1D5AAEF911BC}"/>
              </a:ext>
            </a:extLst>
          </p:cNvPr>
          <p:cNvSpPr txBox="1">
            <a:spLocks/>
          </p:cNvSpPr>
          <p:nvPr/>
        </p:nvSpPr>
        <p:spPr>
          <a:xfrm>
            <a:off x="838198" y="125620"/>
            <a:ext cx="10515600" cy="862873"/>
          </a:xfrm>
          <a:prstGeom prst="rect">
            <a:avLst/>
          </a:prstGeom>
        </p:spPr>
        <p:txBody>
          <a:bodyPr>
            <a:noAutofit/>
          </a:bodyPr>
          <a:lstStyle>
            <a:lvl1pPr marL="0" marR="0" lvl="0" indent="0" algn="l" defTabSz="914400" rtl="0" fontAlgn="auto" hangingPunct="1">
              <a:lnSpc>
                <a:spcPct val="90000"/>
              </a:lnSpc>
              <a:spcBef>
                <a:spcPts val="0"/>
              </a:spcBef>
              <a:spcAft>
                <a:spcPts val="0"/>
              </a:spcAft>
              <a:buNone/>
              <a:tabLst/>
              <a:defRPr lang="it-IT" sz="4400" b="0" i="0" u="none" strike="noStrike" kern="1200" cap="none" spc="0" baseline="0">
                <a:solidFill>
                  <a:srgbClr val="000000"/>
                </a:solidFill>
                <a:uFillTx/>
                <a:latin typeface="Calibri Light"/>
              </a:defRPr>
            </a:lvl1pPr>
          </a:lstStyle>
          <a:p>
            <a:pPr algn="ctr"/>
            <a:endParaRPr lang="it-IT" sz="3600" b="1" dirty="0">
              <a:latin typeface="Amasis MT Pro Medium" pitchFamily="18"/>
              <a:ea typeface="DengXian" pitchFamily="2"/>
              <a:cs typeface="Vani" pitchFamily="18"/>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Immagine 2">
            <a:extLst>
              <a:ext uri="{FF2B5EF4-FFF2-40B4-BE49-F238E27FC236}">
                <a16:creationId xmlns:a16="http://schemas.microsoft.com/office/drawing/2014/main" id="{571A6790-D5E0-B1F3-39EB-DC0FDEE3522D}"/>
              </a:ext>
            </a:extLst>
          </p:cNvPr>
          <p:cNvPicPr>
            <a:picLocks noChangeAspect="1"/>
          </p:cNvPicPr>
          <p:nvPr/>
        </p:nvPicPr>
        <p:blipFill>
          <a:blip r:embed="rId2"/>
          <a:srcRect t="5732"/>
          <a:stretch>
            <a:fillRect/>
          </a:stretch>
        </p:blipFill>
        <p:spPr>
          <a:xfrm>
            <a:off x="914400" y="1273613"/>
            <a:ext cx="5945746" cy="4310773"/>
          </a:xfrm>
          <a:prstGeom prst="rect">
            <a:avLst/>
          </a:prstGeom>
          <a:noFill/>
          <a:ln cap="flat">
            <a:noFill/>
          </a:ln>
        </p:spPr>
      </p:pic>
      <p:sp>
        <p:nvSpPr>
          <p:cNvPr id="3" name="CasellaDiTesto 3">
            <a:extLst>
              <a:ext uri="{FF2B5EF4-FFF2-40B4-BE49-F238E27FC236}">
                <a16:creationId xmlns:a16="http://schemas.microsoft.com/office/drawing/2014/main" id="{61FA8DD8-4ED3-E4E5-EA84-E422367AFD0D}"/>
              </a:ext>
            </a:extLst>
          </p:cNvPr>
          <p:cNvSpPr txBox="1"/>
          <p:nvPr/>
        </p:nvSpPr>
        <p:spPr>
          <a:xfrm>
            <a:off x="531019" y="211858"/>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Quale tipologia di partite prevale?</a:t>
            </a:r>
          </a:p>
        </p:txBody>
      </p:sp>
      <p:pic>
        <p:nvPicPr>
          <p:cNvPr id="4" name="Immagine 3" descr="Immagine che contiene silhouette, clipart, design, illustrazione&#10;&#10;Descrizione generata automaticamente">
            <a:extLst>
              <a:ext uri="{FF2B5EF4-FFF2-40B4-BE49-F238E27FC236}">
                <a16:creationId xmlns:a16="http://schemas.microsoft.com/office/drawing/2014/main" id="{F97A4E34-3ECB-6947-44B7-CDB14B716F9E}"/>
              </a:ext>
            </a:extLst>
          </p:cNvPr>
          <p:cNvPicPr>
            <a:picLocks noChangeAspect="1"/>
          </p:cNvPicPr>
          <p:nvPr/>
        </p:nvPicPr>
        <p:blipFill>
          <a:blip r:embed="rId3"/>
          <a:stretch>
            <a:fillRect/>
          </a:stretch>
        </p:blipFill>
        <p:spPr>
          <a:xfrm>
            <a:off x="11277596" y="5943600"/>
            <a:ext cx="914400" cy="914400"/>
          </a:xfrm>
          <a:prstGeom prst="rect">
            <a:avLst/>
          </a:prstGeom>
          <a:noFill/>
          <a:ln cap="flat">
            <a:noFill/>
          </a:ln>
        </p:spPr>
      </p:pic>
      <p:sp>
        <p:nvSpPr>
          <p:cNvPr id="5" name="CasellaDiTesto 5">
            <a:extLst>
              <a:ext uri="{FF2B5EF4-FFF2-40B4-BE49-F238E27FC236}">
                <a16:creationId xmlns:a16="http://schemas.microsoft.com/office/drawing/2014/main" id="{AC0F4A33-2CF0-ADB4-0604-344A19FD9413}"/>
              </a:ext>
            </a:extLst>
          </p:cNvPr>
          <p:cNvSpPr txBox="1"/>
          <p:nvPr/>
        </p:nvSpPr>
        <p:spPr>
          <a:xfrm>
            <a:off x="7704164" y="1690061"/>
            <a:ext cx="3476621" cy="347787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i="0" u="none" strike="noStrike" kern="1200" cap="none" spc="0" baseline="0" dirty="0">
                <a:solidFill>
                  <a:srgbClr val="000000"/>
                </a:solidFill>
                <a:uFillTx/>
                <a:latin typeface="Abadi" pitchFamily="34"/>
              </a:rPr>
              <a:t>I dati su cui stiamo lavorando hanno una maggiore concentrazione di partite classificate, questo come vedremo dopo è importante perché </a:t>
            </a:r>
            <a:r>
              <a:rPr lang="it-IT" sz="2000" dirty="0" err="1">
                <a:solidFill>
                  <a:srgbClr val="000000"/>
                </a:solidFill>
                <a:latin typeface="Abadi" pitchFamily="34"/>
              </a:rPr>
              <a:t>L</a:t>
            </a:r>
            <a:r>
              <a:rPr lang="it-IT" sz="2000" strike="noStrike" kern="1200" cap="none" spc="0" baseline="0" dirty="0" err="1">
                <a:solidFill>
                  <a:srgbClr val="000000"/>
                </a:solidFill>
                <a:uFillTx/>
                <a:latin typeface="Abadi" pitchFamily="34"/>
              </a:rPr>
              <a:t>ichess</a:t>
            </a:r>
            <a:r>
              <a:rPr lang="it-IT" sz="2000" i="0" u="none" strike="noStrike" kern="1200" cap="none" spc="0" baseline="0" dirty="0">
                <a:solidFill>
                  <a:srgbClr val="000000"/>
                </a:solidFill>
                <a:uFillTx/>
                <a:latin typeface="Abadi" pitchFamily="34"/>
              </a:rPr>
              <a:t> si impegna nel far giocare due giocatori con le stesse abilità quando si ha una partita con classificazione.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000" b="0" i="0" u="none" strike="noStrike" kern="1200" cap="none" spc="0" baseline="0" dirty="0">
              <a:solidFill>
                <a:srgbClr val="000000"/>
              </a:solidFill>
              <a:uFillTx/>
              <a:latin typeface="Abadi" pitchFamily="34"/>
            </a:endParaRPr>
          </a:p>
        </p:txBody>
      </p:sp>
      <p:pic>
        <p:nvPicPr>
          <p:cNvPr id="6" name="Immagine 3" descr="Immagine che contiene silhouette, clipart, design, illustrazione&#10;&#10;Descrizione generata automaticamente">
            <a:extLst>
              <a:ext uri="{FF2B5EF4-FFF2-40B4-BE49-F238E27FC236}">
                <a16:creationId xmlns:a16="http://schemas.microsoft.com/office/drawing/2014/main" id="{DAF4F1B3-D75C-9A68-E9FD-0D503D406FD8}"/>
              </a:ext>
            </a:extLst>
          </p:cNvPr>
          <p:cNvPicPr>
            <a:picLocks noChangeAspect="1"/>
          </p:cNvPicPr>
          <p:nvPr/>
        </p:nvPicPr>
        <p:blipFill>
          <a:blip r:embed="rId3"/>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pic>
        <p:nvPicPr>
          <p:cNvPr id="2" name="Immagine 2">
            <a:extLst>
              <a:ext uri="{FF2B5EF4-FFF2-40B4-BE49-F238E27FC236}">
                <a16:creationId xmlns:a16="http://schemas.microsoft.com/office/drawing/2014/main" id="{DC6E04B4-191E-3EB3-4DCC-D7C1F86A9DB4}"/>
              </a:ext>
            </a:extLst>
          </p:cNvPr>
          <p:cNvPicPr>
            <a:picLocks noChangeAspect="1"/>
          </p:cNvPicPr>
          <p:nvPr/>
        </p:nvPicPr>
        <p:blipFill>
          <a:blip r:embed="rId2"/>
          <a:srcRect t="5818"/>
          <a:stretch>
            <a:fillRect/>
          </a:stretch>
        </p:blipFill>
        <p:spPr>
          <a:xfrm>
            <a:off x="645319" y="1325655"/>
            <a:ext cx="5984983" cy="4206689"/>
          </a:xfrm>
          <a:prstGeom prst="rect">
            <a:avLst/>
          </a:prstGeom>
          <a:noFill/>
          <a:ln cap="flat">
            <a:noFill/>
          </a:ln>
        </p:spPr>
      </p:pic>
      <p:sp>
        <p:nvSpPr>
          <p:cNvPr id="3" name="CasellaDiTesto 3">
            <a:extLst>
              <a:ext uri="{FF2B5EF4-FFF2-40B4-BE49-F238E27FC236}">
                <a16:creationId xmlns:a16="http://schemas.microsoft.com/office/drawing/2014/main" id="{9AB50F63-7076-D46A-F833-6C0FD1AC57F1}"/>
              </a:ext>
            </a:extLst>
          </p:cNvPr>
          <p:cNvSpPr txBox="1"/>
          <p:nvPr/>
        </p:nvSpPr>
        <p:spPr>
          <a:xfrm>
            <a:off x="645319" y="435245"/>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kern="0" cap="none" spc="0" baseline="0" dirty="0">
                <a:solidFill>
                  <a:srgbClr val="000000"/>
                </a:solidFill>
                <a:uFillTx/>
                <a:latin typeface="Amasis MT Pro Medium" pitchFamily="18"/>
                <a:ea typeface="DengXian" pitchFamily="2"/>
                <a:cs typeface="Vani" pitchFamily="18"/>
              </a:rPr>
              <a:t>L’accoppiamento dei giocatori è equilibrato?</a:t>
            </a:r>
          </a:p>
        </p:txBody>
      </p:sp>
      <p:sp>
        <p:nvSpPr>
          <p:cNvPr id="4" name="CasellaDiTesto 4">
            <a:extLst>
              <a:ext uri="{FF2B5EF4-FFF2-40B4-BE49-F238E27FC236}">
                <a16:creationId xmlns:a16="http://schemas.microsoft.com/office/drawing/2014/main" id="{30D26952-8510-CC53-8CA5-F3CC2734F2E0}"/>
              </a:ext>
            </a:extLst>
          </p:cNvPr>
          <p:cNvSpPr txBox="1"/>
          <p:nvPr/>
        </p:nvSpPr>
        <p:spPr>
          <a:xfrm>
            <a:off x="7582436" y="1720839"/>
            <a:ext cx="3476621" cy="3416320"/>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400" dirty="0">
                <a:solidFill>
                  <a:srgbClr val="000000"/>
                </a:solidFill>
                <a:latin typeface="Abadi" pitchFamily="34"/>
              </a:rPr>
              <a:t>Con questo grafico rappresentante una regressione lineare tra i rating (un punteggio che certifica l’abilità) dei due giocatori  possiamo notare come le loro abilità nelle partite osservate siano simili.</a:t>
            </a:r>
            <a:endParaRPr lang="it-IT" sz="2400" i="0" u="none" strike="noStrike" kern="1200" cap="none" spc="0" baseline="0" dirty="0">
              <a:solidFill>
                <a:srgbClr val="000000"/>
              </a:solidFill>
              <a:uFillTx/>
              <a:latin typeface="Abadi" pitchFamily="34"/>
            </a:endParaRPr>
          </a:p>
        </p:txBody>
      </p:sp>
      <p:pic>
        <p:nvPicPr>
          <p:cNvPr id="5" name="Immagine 3" descr="Immagine che contiene silhouette, clipart, design, illustrazione&#10;&#10;Descrizione generata automaticamente">
            <a:extLst>
              <a:ext uri="{FF2B5EF4-FFF2-40B4-BE49-F238E27FC236}">
                <a16:creationId xmlns:a16="http://schemas.microsoft.com/office/drawing/2014/main" id="{EA14EF29-71A2-6B65-364F-DC7BEAD96925}"/>
              </a:ext>
            </a:extLst>
          </p:cNvPr>
          <p:cNvPicPr>
            <a:picLocks noChangeAspect="1"/>
          </p:cNvPicPr>
          <p:nvPr/>
        </p:nvPicPr>
        <p:blipFill>
          <a:blip r:embed="rId3"/>
          <a:stretch>
            <a:fillRect/>
          </a:stretch>
        </p:blipFill>
        <p:spPr>
          <a:xfrm>
            <a:off x="11277596" y="5943600"/>
            <a:ext cx="914400" cy="914400"/>
          </a:xfrm>
          <a:prstGeom prst="rect">
            <a:avLst/>
          </a:prstGeom>
          <a:noFill/>
          <a:ln cap="flat">
            <a:noFill/>
          </a:ln>
        </p:spPr>
      </p:pic>
      <p:pic>
        <p:nvPicPr>
          <p:cNvPr id="6" name="Immagine 3" descr="Immagine che contiene silhouette, clipart, design, illustrazione&#10;&#10;Descrizione generata automaticamente">
            <a:extLst>
              <a:ext uri="{FF2B5EF4-FFF2-40B4-BE49-F238E27FC236}">
                <a16:creationId xmlns:a16="http://schemas.microsoft.com/office/drawing/2014/main" id="{358778F6-3204-68BD-EB7C-7D367A08AE3C}"/>
              </a:ext>
            </a:extLst>
          </p:cNvPr>
          <p:cNvPicPr>
            <a:picLocks noChangeAspect="1"/>
          </p:cNvPicPr>
          <p:nvPr/>
        </p:nvPicPr>
        <p:blipFill>
          <a:blip r:embed="rId3"/>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CasellaDiTesto 3">
            <a:extLst>
              <a:ext uri="{FF2B5EF4-FFF2-40B4-BE49-F238E27FC236}">
                <a16:creationId xmlns:a16="http://schemas.microsoft.com/office/drawing/2014/main" id="{9BA608C4-022D-B6D1-EBE1-BF9155B61C67}"/>
              </a:ext>
            </a:extLst>
          </p:cNvPr>
          <p:cNvSpPr txBox="1"/>
          <p:nvPr/>
        </p:nvSpPr>
        <p:spPr>
          <a:xfrm>
            <a:off x="645316" y="235324"/>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Distribuzione rating per partita</a:t>
            </a:r>
          </a:p>
        </p:txBody>
      </p:sp>
      <p:pic>
        <p:nvPicPr>
          <p:cNvPr id="3" name="Immagine 5">
            <a:extLst>
              <a:ext uri="{FF2B5EF4-FFF2-40B4-BE49-F238E27FC236}">
                <a16:creationId xmlns:a16="http://schemas.microsoft.com/office/drawing/2014/main" id="{97A18972-1835-C4AA-175A-ECD917785EF2}"/>
              </a:ext>
            </a:extLst>
          </p:cNvPr>
          <p:cNvPicPr>
            <a:picLocks noChangeAspect="1"/>
          </p:cNvPicPr>
          <p:nvPr/>
        </p:nvPicPr>
        <p:blipFill>
          <a:blip r:embed="rId2"/>
          <a:srcRect t="5629"/>
          <a:stretch>
            <a:fillRect/>
          </a:stretch>
        </p:blipFill>
        <p:spPr>
          <a:xfrm>
            <a:off x="914400" y="1226433"/>
            <a:ext cx="6325190" cy="4405133"/>
          </a:xfrm>
          <a:prstGeom prst="rect">
            <a:avLst/>
          </a:prstGeom>
          <a:noFill/>
          <a:ln cap="flat">
            <a:noFill/>
          </a:ln>
        </p:spPr>
      </p:pic>
      <p:pic>
        <p:nvPicPr>
          <p:cNvPr id="4" name="Immagine 3" descr="Immagine che contiene silhouette, clipart, design, illustrazione&#10;&#10;Descrizione generata automaticamente">
            <a:extLst>
              <a:ext uri="{FF2B5EF4-FFF2-40B4-BE49-F238E27FC236}">
                <a16:creationId xmlns:a16="http://schemas.microsoft.com/office/drawing/2014/main" id="{F5742BAA-973D-F8AE-BBB4-06D0D1BD14BD}"/>
              </a:ext>
            </a:extLst>
          </p:cNvPr>
          <p:cNvPicPr>
            <a:picLocks noChangeAspect="1"/>
          </p:cNvPicPr>
          <p:nvPr/>
        </p:nvPicPr>
        <p:blipFill>
          <a:blip r:embed="rId3"/>
          <a:stretch>
            <a:fillRect/>
          </a:stretch>
        </p:blipFill>
        <p:spPr>
          <a:xfrm>
            <a:off x="11277596" y="5943600"/>
            <a:ext cx="914400" cy="914400"/>
          </a:xfrm>
          <a:prstGeom prst="rect">
            <a:avLst/>
          </a:prstGeom>
          <a:noFill/>
          <a:ln cap="flat">
            <a:noFill/>
          </a:ln>
        </p:spPr>
      </p:pic>
      <p:sp>
        <p:nvSpPr>
          <p:cNvPr id="5" name="CasellaDiTesto 4">
            <a:extLst>
              <a:ext uri="{FF2B5EF4-FFF2-40B4-BE49-F238E27FC236}">
                <a16:creationId xmlns:a16="http://schemas.microsoft.com/office/drawing/2014/main" id="{41188092-5D78-9616-50B2-E38930693FCE}"/>
              </a:ext>
            </a:extLst>
          </p:cNvPr>
          <p:cNvSpPr txBox="1"/>
          <p:nvPr/>
        </p:nvSpPr>
        <p:spPr>
          <a:xfrm>
            <a:off x="7770917" y="1582339"/>
            <a:ext cx="3506679" cy="3693319"/>
          </a:xfrm>
          <a:prstGeom prst="rect">
            <a:avLst/>
          </a:prstGeom>
          <a:noFill/>
        </p:spPr>
        <p:txBody>
          <a:bodyPr wrap="square" rtlCol="0">
            <a:spAutoFit/>
          </a:bodyPr>
          <a:lstStyle/>
          <a:p>
            <a:pPr algn="just"/>
            <a:r>
              <a:rPr lang="it-IT" dirty="0">
                <a:latin typeface="Abadi" panose="020B0604020104020204" pitchFamily="34" charset="0"/>
              </a:rPr>
              <a:t>Il rating come detto prima è un punteggio che definisce l’abilità di un giocatore.</a:t>
            </a:r>
            <a:br>
              <a:rPr lang="it-IT" dirty="0">
                <a:latin typeface="Abadi" panose="020B0604020104020204" pitchFamily="34" charset="0"/>
              </a:rPr>
            </a:br>
            <a:r>
              <a:rPr lang="it-IT" dirty="0">
                <a:latin typeface="Abadi" panose="020B0604020104020204" pitchFamily="34" charset="0"/>
              </a:rPr>
              <a:t>Il range di rating intermedio è quello tra 1300 e 1700, i giocatori con rating inferiore a questo range sono principianti, mentre quelli che hanno un rating superiore sono esperti.</a:t>
            </a:r>
            <a:br>
              <a:rPr lang="it-IT" dirty="0">
                <a:latin typeface="Abadi" panose="020B0604020104020204" pitchFamily="34" charset="0"/>
              </a:rPr>
            </a:br>
            <a:r>
              <a:rPr lang="it-IT" dirty="0">
                <a:latin typeface="Abadi" panose="020B0604020104020204" pitchFamily="34" charset="0"/>
              </a:rPr>
              <a:t>In particolare giocatori dalle conoscenze straordinarie quali Gran Maestri e Maestri hanno rating che superano i 2000.</a:t>
            </a:r>
          </a:p>
        </p:txBody>
      </p:sp>
      <p:pic>
        <p:nvPicPr>
          <p:cNvPr id="6" name="Immagine 3" descr="Immagine che contiene silhouette, clipart, design, illustrazione&#10;&#10;Descrizione generata automaticamente">
            <a:extLst>
              <a:ext uri="{FF2B5EF4-FFF2-40B4-BE49-F238E27FC236}">
                <a16:creationId xmlns:a16="http://schemas.microsoft.com/office/drawing/2014/main" id="{926BE52B-0F6A-5DA5-97F2-56A879090A4C}"/>
              </a:ext>
            </a:extLst>
          </p:cNvPr>
          <p:cNvPicPr>
            <a:picLocks noChangeAspect="1"/>
          </p:cNvPicPr>
          <p:nvPr/>
        </p:nvPicPr>
        <p:blipFill>
          <a:blip r:embed="rId3"/>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pic>
        <p:nvPicPr>
          <p:cNvPr id="2" name="Immagine 2">
            <a:extLst>
              <a:ext uri="{FF2B5EF4-FFF2-40B4-BE49-F238E27FC236}">
                <a16:creationId xmlns:a16="http://schemas.microsoft.com/office/drawing/2014/main" id="{14908C02-17BC-FB31-2D48-6F559FAD15C0}"/>
              </a:ext>
            </a:extLst>
          </p:cNvPr>
          <p:cNvPicPr>
            <a:picLocks noChangeAspect="1"/>
          </p:cNvPicPr>
          <p:nvPr/>
        </p:nvPicPr>
        <p:blipFill>
          <a:blip r:embed="rId2"/>
          <a:srcRect t="5844"/>
          <a:stretch>
            <a:fillRect/>
          </a:stretch>
        </p:blipFill>
        <p:spPr>
          <a:xfrm>
            <a:off x="846093" y="1317480"/>
            <a:ext cx="6816631" cy="4223040"/>
          </a:xfrm>
          <a:prstGeom prst="rect">
            <a:avLst/>
          </a:prstGeom>
          <a:noFill/>
          <a:ln cap="flat">
            <a:noFill/>
          </a:ln>
        </p:spPr>
      </p:pic>
      <p:pic>
        <p:nvPicPr>
          <p:cNvPr id="3" name="Immagine 3" descr="Immagine che contiene silhouette, clipart, design, illustrazione&#10;&#10;Descrizione generata automaticamente">
            <a:extLst>
              <a:ext uri="{FF2B5EF4-FFF2-40B4-BE49-F238E27FC236}">
                <a16:creationId xmlns:a16="http://schemas.microsoft.com/office/drawing/2014/main" id="{98C369EA-F9A1-9F49-6DFF-2998BF74B906}"/>
              </a:ext>
            </a:extLst>
          </p:cNvPr>
          <p:cNvPicPr>
            <a:picLocks noChangeAspect="1"/>
          </p:cNvPicPr>
          <p:nvPr/>
        </p:nvPicPr>
        <p:blipFill>
          <a:blip r:embed="rId3"/>
          <a:stretch>
            <a:fillRect/>
          </a:stretch>
        </p:blipFill>
        <p:spPr>
          <a:xfrm>
            <a:off x="11277596" y="5943600"/>
            <a:ext cx="914400" cy="914400"/>
          </a:xfrm>
          <a:prstGeom prst="rect">
            <a:avLst/>
          </a:prstGeom>
          <a:noFill/>
          <a:ln cap="flat">
            <a:noFill/>
          </a:ln>
        </p:spPr>
      </p:pic>
      <p:sp>
        <p:nvSpPr>
          <p:cNvPr id="4" name="CasellaDiTesto 4">
            <a:extLst>
              <a:ext uri="{FF2B5EF4-FFF2-40B4-BE49-F238E27FC236}">
                <a16:creationId xmlns:a16="http://schemas.microsoft.com/office/drawing/2014/main" id="{148DCDD9-3565-5D92-FF81-D03AF029B80A}"/>
              </a:ext>
            </a:extLst>
          </p:cNvPr>
          <p:cNvSpPr txBox="1"/>
          <p:nvPr/>
        </p:nvSpPr>
        <p:spPr>
          <a:xfrm>
            <a:off x="639165" y="245976"/>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Il Rating influisce sul numero di turni?</a:t>
            </a:r>
          </a:p>
        </p:txBody>
      </p:sp>
      <p:sp>
        <p:nvSpPr>
          <p:cNvPr id="5" name="CasellaDiTesto 5">
            <a:extLst>
              <a:ext uri="{FF2B5EF4-FFF2-40B4-BE49-F238E27FC236}">
                <a16:creationId xmlns:a16="http://schemas.microsoft.com/office/drawing/2014/main" id="{667237EA-7A74-74BF-1D81-870209F756F0}"/>
              </a:ext>
            </a:extLst>
          </p:cNvPr>
          <p:cNvSpPr txBox="1"/>
          <p:nvPr/>
        </p:nvSpPr>
        <p:spPr>
          <a:xfrm>
            <a:off x="8063911" y="1690062"/>
            <a:ext cx="3476621" cy="3477875"/>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000" u="none" strike="noStrike" kern="1200" cap="none" spc="0" baseline="0" dirty="0">
                <a:solidFill>
                  <a:srgbClr val="000000"/>
                </a:solidFill>
                <a:uFillTx/>
                <a:latin typeface="Abadi" pitchFamily="34"/>
              </a:rPr>
              <a:t>Come possiamo vedere il rating non influisce molto sul numero di turni delle partite: l’unica differenza che possiamo notare è come il numero di turni minimo sale (nonostante ci sia qualche eccezione), perché i giocatori con rating più alto raramente commettono errori all’inizio della partita.</a:t>
            </a:r>
          </a:p>
        </p:txBody>
      </p:sp>
      <p:pic>
        <p:nvPicPr>
          <p:cNvPr id="6" name="Immagine 3" descr="Immagine che contiene silhouette, clipart, design, illustrazione&#10;&#10;Descrizione generata automaticamente">
            <a:extLst>
              <a:ext uri="{FF2B5EF4-FFF2-40B4-BE49-F238E27FC236}">
                <a16:creationId xmlns:a16="http://schemas.microsoft.com/office/drawing/2014/main" id="{35687189-C96D-3335-CD8E-F64DC266B599}"/>
              </a:ext>
            </a:extLst>
          </p:cNvPr>
          <p:cNvPicPr>
            <a:picLocks noChangeAspect="1"/>
          </p:cNvPicPr>
          <p:nvPr/>
        </p:nvPicPr>
        <p:blipFill>
          <a:blip r:embed="rId3"/>
          <a:stretch>
            <a:fillRect/>
          </a:stretch>
        </p:blipFill>
        <p:spPr>
          <a:xfrm>
            <a:off x="0" y="5943600"/>
            <a:ext cx="914400" cy="914400"/>
          </a:xfrm>
          <a:prstGeom prst="rect">
            <a:avLst/>
          </a:prstGeom>
          <a:noFill/>
          <a:ln cap="flat">
            <a:noFill/>
          </a:ln>
          <a:scene3d>
            <a:camera prst="orthographicFront">
              <a:rot lat="0" lon="10799999" rev="0"/>
            </a:camera>
            <a:lightRig rig="threePt" dir="t"/>
          </a:scene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60CF5F1-8AEE-48D1-EFED-82D80E93B0AF}"/>
              </a:ext>
            </a:extLst>
          </p:cNvPr>
          <p:cNvSpPr txBox="1"/>
          <p:nvPr/>
        </p:nvSpPr>
        <p:spPr>
          <a:xfrm>
            <a:off x="645313" y="451607"/>
            <a:ext cx="10901367"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3600" b="1" i="0" u="none" strike="noStrike" kern="0" cap="none" spc="0" baseline="0" dirty="0">
                <a:solidFill>
                  <a:srgbClr val="000000"/>
                </a:solidFill>
                <a:uFillTx/>
                <a:latin typeface="Amasis MT Pro Medium" pitchFamily="18"/>
                <a:ea typeface="DengXian" pitchFamily="2"/>
                <a:cs typeface="Vani" pitchFamily="18"/>
              </a:rPr>
              <a:t>Come finiscono le partite?</a:t>
            </a:r>
          </a:p>
        </p:txBody>
      </p:sp>
      <p:sp>
        <p:nvSpPr>
          <p:cNvPr id="3" name="CasellaDiTesto 2">
            <a:extLst>
              <a:ext uri="{FF2B5EF4-FFF2-40B4-BE49-F238E27FC236}">
                <a16:creationId xmlns:a16="http://schemas.microsoft.com/office/drawing/2014/main" id="{4D149A00-2576-1EB7-C738-7F8A8BE4A3F0}"/>
              </a:ext>
            </a:extLst>
          </p:cNvPr>
          <p:cNvSpPr txBox="1"/>
          <p:nvPr/>
        </p:nvSpPr>
        <p:spPr>
          <a:xfrm>
            <a:off x="1030250" y="1799375"/>
            <a:ext cx="10131495" cy="3139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200" i="0" u="none" strike="noStrike" kern="0" cap="none" spc="0" baseline="0" dirty="0">
                <a:solidFill>
                  <a:srgbClr val="000000"/>
                </a:solidFill>
                <a:uFillTx/>
                <a:latin typeface="Abadi" pitchFamily="34"/>
              </a:rPr>
              <a:t>Nel gioco degli Scacchi le partite possono finire in più modi:</a:t>
            </a: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it-IT" sz="2200" kern="0" dirty="0">
                <a:solidFill>
                  <a:srgbClr val="000000"/>
                </a:solidFill>
                <a:latin typeface="Abadi" pitchFamily="34"/>
              </a:rPr>
              <a:t>Scacco Matto: Il giocatore che subisce scacco non ha mosse disponibili e perde la partita.</a:t>
            </a: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it-IT" sz="2200" kern="0" dirty="0">
                <a:solidFill>
                  <a:srgbClr val="000000"/>
                </a:solidFill>
                <a:latin typeface="Abadi" pitchFamily="34"/>
              </a:rPr>
              <a:t>Abbandono/Ritiro: Uno dei due giocatori concede la partita all’avversario.</a:t>
            </a: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it-IT" sz="2200" i="0" u="none" strike="noStrike" kern="0" cap="none" spc="0" baseline="0" dirty="0">
                <a:solidFill>
                  <a:srgbClr val="000000"/>
                </a:solidFill>
                <a:uFillTx/>
                <a:latin typeface="Abadi" pitchFamily="34"/>
              </a:rPr>
              <a:t>Patta:</a:t>
            </a:r>
            <a:r>
              <a:rPr lang="it-IT" sz="2200" kern="0" dirty="0">
                <a:solidFill>
                  <a:srgbClr val="000000"/>
                </a:solidFill>
                <a:latin typeface="Abadi" pitchFamily="34"/>
              </a:rPr>
              <a:t> Il giocatore che deve muovere non ha mosse disponibili e non è in scacco, questo viene chiamato «</a:t>
            </a:r>
            <a:r>
              <a:rPr lang="it-IT" sz="2200" kern="0" dirty="0" err="1">
                <a:solidFill>
                  <a:srgbClr val="000000"/>
                </a:solidFill>
                <a:latin typeface="Abadi" pitchFamily="34"/>
              </a:rPr>
              <a:t>Stalemate</a:t>
            </a:r>
            <a:r>
              <a:rPr lang="it-IT" sz="2200" kern="0" dirty="0">
                <a:solidFill>
                  <a:srgbClr val="000000"/>
                </a:solidFill>
                <a:latin typeface="Abadi" pitchFamily="34"/>
              </a:rPr>
              <a:t>».</a:t>
            </a: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it-IT" sz="2200" i="0" u="none" strike="noStrike" kern="0" cap="none" spc="0" baseline="0" dirty="0">
                <a:solidFill>
                  <a:srgbClr val="000000"/>
                </a:solidFill>
                <a:uFillTx/>
                <a:latin typeface="Abadi" pitchFamily="34"/>
              </a:rPr>
              <a:t>Tempo Scaduto: Entrambi i giocatori hanno una quantità limitata di tempo</a:t>
            </a:r>
            <a:r>
              <a:rPr lang="it-IT" sz="2200" kern="0" dirty="0">
                <a:solidFill>
                  <a:srgbClr val="000000"/>
                </a:solidFill>
                <a:latin typeface="Abadi" pitchFamily="34"/>
              </a:rPr>
              <a:t> per vincere. Quando uno dei due giocatori esaurisce il proprio tempo perde la partita automaticamente.</a:t>
            </a:r>
            <a:endParaRPr lang="it-IT" sz="2200" i="0" u="none" strike="noStrike" kern="0" cap="none" spc="0" baseline="0" dirty="0">
              <a:solidFill>
                <a:srgbClr val="000000"/>
              </a:solidFill>
              <a:uFillTx/>
              <a:latin typeface="Abadi" pitchFamily="34"/>
            </a:endParaRPr>
          </a:p>
        </p:txBody>
      </p:sp>
      <p:pic>
        <p:nvPicPr>
          <p:cNvPr id="4" name="Immagine 3" descr="Immagine che contiene silhouette, clipart, design, illustrazione&#10;&#10;Descrizione generata automaticamente">
            <a:extLst>
              <a:ext uri="{FF2B5EF4-FFF2-40B4-BE49-F238E27FC236}">
                <a16:creationId xmlns:a16="http://schemas.microsoft.com/office/drawing/2014/main" id="{642A81E9-2820-36F1-A611-BB77131CEA96}"/>
              </a:ext>
            </a:extLst>
          </p:cNvPr>
          <p:cNvPicPr>
            <a:picLocks noChangeAspect="1"/>
          </p:cNvPicPr>
          <p:nvPr/>
        </p:nvPicPr>
        <p:blipFill>
          <a:blip r:embed="rId2"/>
          <a:stretch>
            <a:fillRect/>
          </a:stretch>
        </p:blipFill>
        <p:spPr>
          <a:xfrm>
            <a:off x="11277596" y="5943600"/>
            <a:ext cx="914400" cy="914400"/>
          </a:xfrm>
          <a:prstGeom prst="rect">
            <a:avLst/>
          </a:prstGeom>
          <a:noFill/>
          <a:ln cap="flat">
            <a:noFill/>
          </a:ln>
        </p:spPr>
      </p:pic>
      <p:pic>
        <p:nvPicPr>
          <p:cNvPr id="8" name="Immagine 7">
            <a:extLst>
              <a:ext uri="{FF2B5EF4-FFF2-40B4-BE49-F238E27FC236}">
                <a16:creationId xmlns:a16="http://schemas.microsoft.com/office/drawing/2014/main" id="{E94DA6D0-22B7-4A65-A97E-8F093884A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305778"/>
            <a:ext cx="1617168" cy="1552222"/>
          </a:xfrm>
          <a:prstGeom prst="rect">
            <a:avLst/>
          </a:prstGeom>
        </p:spPr>
      </p:pic>
      <p:pic>
        <p:nvPicPr>
          <p:cNvPr id="9" name="Immagine 8">
            <a:extLst>
              <a:ext uri="{FF2B5EF4-FFF2-40B4-BE49-F238E27FC236}">
                <a16:creationId xmlns:a16="http://schemas.microsoft.com/office/drawing/2014/main" id="{F67FD669-9E14-4906-8664-A194808C8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4832" y="0"/>
            <a:ext cx="1617168" cy="1552222"/>
          </a:xfrm>
          <a:prstGeom prst="rect">
            <a:avLst/>
          </a:prstGeom>
        </p:spPr>
      </p:pic>
      <p:pic>
        <p:nvPicPr>
          <p:cNvPr id="5" name="Immagine 3" descr="Immagine che contiene silhouette, clipart, design, illustrazione&#10;&#10;Descrizione generata automaticamente">
            <a:extLst>
              <a:ext uri="{FF2B5EF4-FFF2-40B4-BE49-F238E27FC236}">
                <a16:creationId xmlns:a16="http://schemas.microsoft.com/office/drawing/2014/main" id="{6BCB791F-5548-8C40-BFBE-0BD6F9519095}"/>
              </a:ext>
            </a:extLst>
          </p:cNvPr>
          <p:cNvPicPr>
            <a:picLocks noChangeAspect="1"/>
          </p:cNvPicPr>
          <p:nvPr/>
        </p:nvPicPr>
        <p:blipFill>
          <a:blip r:embed="rId2"/>
          <a:stretch>
            <a:fillRect/>
          </a:stretch>
        </p:blipFill>
        <p:spPr>
          <a:xfrm>
            <a:off x="-7" y="0"/>
            <a:ext cx="914400" cy="914400"/>
          </a:xfrm>
          <a:prstGeom prst="rect">
            <a:avLst/>
          </a:prstGeom>
          <a:noFill/>
          <a:ln cap="flat">
            <a:noFill/>
          </a:ln>
          <a:scene3d>
            <a:camera prst="orthographicFront">
              <a:rot lat="0" lon="10799999" rev="0"/>
            </a:camera>
            <a:lightRig rig="threePt" dir="t"/>
          </a:scene3d>
        </p:spPr>
      </p:pic>
    </p:spTree>
    <p:extLst>
      <p:ext uri="{BB962C8B-B14F-4D97-AF65-F5344CB8AC3E}">
        <p14:creationId xmlns:p14="http://schemas.microsoft.com/office/powerpoint/2010/main" val="307476736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3521</TotalTime>
  <Words>1152</Words>
  <Application>Microsoft Office PowerPoint</Application>
  <PresentationFormat>Widescreen</PresentationFormat>
  <Paragraphs>59</Paragraphs>
  <Slides>19</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19</vt:i4>
      </vt:variant>
    </vt:vector>
  </HeadingPairs>
  <TitlesOfParts>
    <vt:vector size="27" baseType="lpstr">
      <vt:lpstr>Abadi</vt:lpstr>
      <vt:lpstr>Algerian</vt:lpstr>
      <vt:lpstr>Amasis MT Pro Medium</vt:lpstr>
      <vt:lpstr>Arial</vt:lpstr>
      <vt:lpstr>Berlin Sans FB</vt:lpstr>
      <vt:lpstr>Calibri</vt:lpstr>
      <vt:lpstr>Calibri Light</vt:lpstr>
      <vt:lpstr>Tema di Office</vt:lpstr>
      <vt:lpstr>Presentazione standard di PowerPoint</vt:lpstr>
      <vt:lpstr>Il gioco degli scacchi è una simulazione di guerra tra armate di pedoni, cavalli, torri, alfieri, re e regine, che si sfidano su una scacchiera di 64 caselle con lo scopo di mettere il re avversario sotto scacco matto. Si ritiene che il gioco degli scacchi abbia avuto origine in India nel VI secolo d.C., crescendo poi in popolarità nel corso dei secoli, è diventato uno dei giochi da tavolo più iconici e praticati a livello globale. Di recente però, la popolarità di questo gioco ha subito un drastico aumento. </vt:lpstr>
      <vt:lpstr>In quali stati è più popolare attualmente?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Scacchi</dc:title>
  <dc:creator>Jibril Gueye</dc:creator>
  <cp:lastModifiedBy>Daniele Buondonno</cp:lastModifiedBy>
  <cp:revision>82</cp:revision>
  <dcterms:created xsi:type="dcterms:W3CDTF">2024-02-15T15:55:27Z</dcterms:created>
  <dcterms:modified xsi:type="dcterms:W3CDTF">2024-02-20T21:43:50Z</dcterms:modified>
</cp:coreProperties>
</file>