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9" r:id="rId5"/>
    <p:sldId id="258" r:id="rId6"/>
    <p:sldId id="266" r:id="rId7"/>
    <p:sldId id="264" r:id="rId8"/>
    <p:sldId id="260" r:id="rId9"/>
    <p:sldId id="262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Christello" initials="DC" lastIdx="1" clrIdx="0">
    <p:extLst>
      <p:ext uri="{19B8F6BF-5375-455C-9EA6-DF929625EA0E}">
        <p15:presenceInfo xmlns:p15="http://schemas.microsoft.com/office/powerpoint/2012/main" userId="e7cd0c2b3b6913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EBA0"/>
    <a:srgbClr val="B6D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0B-4D9E-8622-375F8BE13C4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0B-4D9E-8622-375F8BE13C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7843151"/>
        <c:axId val="57843567"/>
      </c:barChart>
      <c:catAx>
        <c:axId val="57843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843567"/>
        <c:crosses val="autoZero"/>
        <c:auto val="1"/>
        <c:lblAlgn val="ctr"/>
        <c:lblOffset val="100"/>
        <c:noMultiLvlLbl val="0"/>
      </c:catAx>
      <c:valAx>
        <c:axId val="578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5784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2628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0B-4D9E-8622-375F8BE13C4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1862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0B-4D9E-8622-375F8BE13C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7843151"/>
        <c:axId val="57843567"/>
      </c:barChart>
      <c:catAx>
        <c:axId val="57843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843567"/>
        <c:crosses val="autoZero"/>
        <c:auto val="1"/>
        <c:lblAlgn val="ctr"/>
        <c:lblOffset val="100"/>
        <c:noMultiLvlLbl val="0"/>
      </c:catAx>
      <c:valAx>
        <c:axId val="578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5784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F9E-43EE-863A-6FB19423BD2D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F9E-43EE-863A-6FB19423BD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Total</c:v>
                </c:pt>
                <c:pt idx="1">
                  <c:v>10% Off</c:v>
                </c:pt>
                <c:pt idx="2">
                  <c:v>Free Shipping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40350</c:v>
                </c:pt>
                <c:pt idx="1">
                  <c:v>38780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E-43EE-863A-6FB19423BD2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F9E-43EE-863A-6FB19423BD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Total</c:v>
                </c:pt>
                <c:pt idx="1">
                  <c:v>10% Off</c:v>
                </c:pt>
                <c:pt idx="2">
                  <c:v>Free Shipping</c:v>
                </c:pt>
              </c:strCache>
            </c:strRef>
          </c:cat>
          <c:val>
            <c:numRef>
              <c:f>Hoja1!$C$2:$C$4</c:f>
              <c:numCache>
                <c:formatCode>#,##0</c:formatCode>
                <c:ptCount val="3"/>
                <c:pt idx="1">
                  <c:v>1570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9E-43EE-863A-6FB19423BD2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Total</c:v>
                </c:pt>
                <c:pt idx="1">
                  <c:v>10% Off</c:v>
                </c:pt>
                <c:pt idx="2">
                  <c:v>Free Shipping</c:v>
                </c:pt>
              </c:strCache>
            </c:strRef>
          </c:cat>
          <c:val>
            <c:numRef>
              <c:f>Hoja1!$D$2:$D$4</c:f>
              <c:numCache>
                <c:formatCode>#,##0</c:formatCode>
                <c:ptCount val="3"/>
                <c:pt idx="2">
                  <c:v>38780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9E-43EE-863A-6FB19423B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335557695"/>
        <c:axId val="335562271"/>
      </c:barChart>
      <c:catAx>
        <c:axId val="33555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335562271"/>
        <c:crosses val="autoZero"/>
        <c:auto val="1"/>
        <c:lblAlgn val="ctr"/>
        <c:lblOffset val="100"/>
        <c:noMultiLvlLbl val="0"/>
      </c:catAx>
      <c:valAx>
        <c:axId val="33556227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335557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3139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0B-4D9E-8622-375F8BE13C4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2224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0B-4D9E-8622-375F8BE13C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7843151"/>
        <c:axId val="57843567"/>
      </c:barChart>
      <c:catAx>
        <c:axId val="57843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843567"/>
        <c:crosses val="autoZero"/>
        <c:auto val="1"/>
        <c:lblAlgn val="ctr"/>
        <c:lblOffset val="100"/>
        <c:noMultiLvlLbl val="0"/>
      </c:catAx>
      <c:valAx>
        <c:axId val="578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5784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A7-4D2F-9A5A-C8FBFD67DF5C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A7-4D2F-9A5A-C8FBFD67DF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Revenueve</c:v>
                </c:pt>
                <c:pt idx="1">
                  <c:v>Costs</c:v>
                </c:pt>
                <c:pt idx="2">
                  <c:v>Margin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32280</c:v>
                </c:pt>
                <c:pt idx="1">
                  <c:v>20119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A7-4D2F-9A5A-C8FBFD67DF5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A7-4D2F-9A5A-C8FBFD67DF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Revenueve</c:v>
                </c:pt>
                <c:pt idx="1">
                  <c:v>Costs</c:v>
                </c:pt>
                <c:pt idx="2">
                  <c:v>Margin</c:v>
                </c:pt>
              </c:strCache>
            </c:strRef>
          </c:cat>
          <c:val>
            <c:numRef>
              <c:f>Hoja1!$C$2:$C$4</c:f>
              <c:numCache>
                <c:formatCode>#,##0</c:formatCode>
                <c:ptCount val="3"/>
                <c:pt idx="1">
                  <c:v>12161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A7-4D2F-9A5A-C8FBFD67DF5C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Revenueve</c:v>
                </c:pt>
                <c:pt idx="1">
                  <c:v>Costs</c:v>
                </c:pt>
                <c:pt idx="2">
                  <c:v>Margin</c:v>
                </c:pt>
              </c:strCache>
            </c:strRef>
          </c:cat>
          <c:val>
            <c:numRef>
              <c:f>Hoja1!$D$2:$D$4</c:f>
              <c:numCache>
                <c:formatCode>#,##0</c:formatCode>
                <c:ptCount val="3"/>
                <c:pt idx="2">
                  <c:v>20119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A7-4D2F-9A5A-C8FBFD67D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335557695"/>
        <c:axId val="335562271"/>
      </c:barChart>
      <c:catAx>
        <c:axId val="33555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335562271"/>
        <c:crosses val="autoZero"/>
        <c:auto val="1"/>
        <c:lblAlgn val="ctr"/>
        <c:lblOffset val="100"/>
        <c:noMultiLvlLbl val="0"/>
      </c:catAx>
      <c:valAx>
        <c:axId val="33556227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335557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9BD1C-8DD4-4402-B771-65E35755150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7FE7B54-9E6C-4D5B-B044-63A4936EEA1D}">
      <dgm:prSet phldrT="[Texto]"/>
      <dgm:spPr/>
      <dgm:t>
        <a:bodyPr/>
        <a:lstStyle/>
        <a:p>
          <a:r>
            <a:rPr lang="es-MX" dirty="0" err="1"/>
            <a:t>Objective</a:t>
          </a:r>
          <a:endParaRPr lang="es-AR" dirty="0"/>
        </a:p>
      </dgm:t>
    </dgm:pt>
    <dgm:pt modelId="{8EEB4DC0-CC55-448D-8F51-ED8B1660E1F9}" type="parTrans" cxnId="{E8180CBC-CAE7-403E-A579-AE7A637A07F6}">
      <dgm:prSet/>
      <dgm:spPr/>
      <dgm:t>
        <a:bodyPr/>
        <a:lstStyle/>
        <a:p>
          <a:endParaRPr lang="es-AR"/>
        </a:p>
      </dgm:t>
    </dgm:pt>
    <dgm:pt modelId="{AD77F324-A847-4783-A8A0-CEFC06BBBE91}" type="sibTrans" cxnId="{E8180CBC-CAE7-403E-A579-AE7A637A07F6}">
      <dgm:prSet/>
      <dgm:spPr/>
      <dgm:t>
        <a:bodyPr/>
        <a:lstStyle/>
        <a:p>
          <a:endParaRPr lang="es-AR"/>
        </a:p>
      </dgm:t>
    </dgm:pt>
    <dgm:pt modelId="{970CB8C4-B0AC-44B1-A6EF-9877FE4A937C}">
      <dgm:prSet phldrT="[Texto]" custT="1"/>
      <dgm:spPr/>
      <dgm:t>
        <a:bodyPr/>
        <a:lstStyle/>
        <a:p>
          <a:r>
            <a:rPr lang="es-MX" sz="1400" b="1" dirty="0"/>
            <a:t>Sales: +10%</a:t>
          </a:r>
          <a:endParaRPr lang="es-AR" sz="1400" b="1" dirty="0"/>
        </a:p>
      </dgm:t>
    </dgm:pt>
    <dgm:pt modelId="{28D8E1B4-DCCF-4C19-AF9D-8B5F31A5F857}" type="parTrans" cxnId="{04242D5C-D13F-404C-BC36-648A77FA4896}">
      <dgm:prSet/>
      <dgm:spPr/>
      <dgm:t>
        <a:bodyPr/>
        <a:lstStyle/>
        <a:p>
          <a:endParaRPr lang="es-AR"/>
        </a:p>
      </dgm:t>
    </dgm:pt>
    <dgm:pt modelId="{1673DBE7-DC47-4B1E-8DF7-C4B104E62309}" type="sibTrans" cxnId="{04242D5C-D13F-404C-BC36-648A77FA4896}">
      <dgm:prSet/>
      <dgm:spPr/>
      <dgm:t>
        <a:bodyPr/>
        <a:lstStyle/>
        <a:p>
          <a:endParaRPr lang="es-AR"/>
        </a:p>
      </dgm:t>
    </dgm:pt>
    <dgm:pt modelId="{A17759E9-1BBD-4C42-BECD-115E6E40997E}">
      <dgm:prSet phldrT="[Texto]"/>
      <dgm:spPr/>
      <dgm:t>
        <a:bodyPr/>
        <a:lstStyle/>
        <a:p>
          <a:r>
            <a:rPr lang="es-MX" dirty="0" err="1"/>
            <a:t>Goal</a:t>
          </a:r>
          <a:endParaRPr lang="es-AR" dirty="0"/>
        </a:p>
      </dgm:t>
    </dgm:pt>
    <dgm:pt modelId="{C5A1F818-492C-4AD5-81A9-B9F1E7B8238C}" type="parTrans" cxnId="{53EF6FAD-19CD-41AE-A3AF-BB3051643AEB}">
      <dgm:prSet/>
      <dgm:spPr/>
      <dgm:t>
        <a:bodyPr/>
        <a:lstStyle/>
        <a:p>
          <a:endParaRPr lang="es-AR"/>
        </a:p>
      </dgm:t>
    </dgm:pt>
    <dgm:pt modelId="{CC54ECAE-F523-4AA0-9E49-1AF235B7B456}" type="sibTrans" cxnId="{53EF6FAD-19CD-41AE-A3AF-BB3051643AEB}">
      <dgm:prSet/>
      <dgm:spPr/>
      <dgm:t>
        <a:bodyPr/>
        <a:lstStyle/>
        <a:p>
          <a:endParaRPr lang="es-AR"/>
        </a:p>
      </dgm:t>
    </dgm:pt>
    <dgm:pt modelId="{0574A1B3-50D4-4037-B6CA-FB722C1F30DD}">
      <dgm:prSet phldrT="[Texto]" custT="1"/>
      <dgm:spPr/>
      <dgm:t>
        <a:bodyPr/>
        <a:lstStyle/>
        <a:p>
          <a:r>
            <a:rPr lang="es-MX" sz="1400" b="1" dirty="0"/>
            <a:t>WS </a:t>
          </a:r>
          <a:r>
            <a:rPr lang="es-MX" sz="1400" b="1" dirty="0" err="1"/>
            <a:t>Visitors</a:t>
          </a:r>
          <a:r>
            <a:rPr lang="es-MX" sz="1400" b="1" dirty="0"/>
            <a:t>: ++10%</a:t>
          </a:r>
          <a:endParaRPr lang="es-AR" sz="1400" b="1" dirty="0"/>
        </a:p>
      </dgm:t>
    </dgm:pt>
    <dgm:pt modelId="{3CEEFD1A-5C45-42E6-B96F-D0F72A2AD7A6}" type="parTrans" cxnId="{303B3441-D254-4DDE-B1EA-212B6A8A0B87}">
      <dgm:prSet/>
      <dgm:spPr/>
      <dgm:t>
        <a:bodyPr/>
        <a:lstStyle/>
        <a:p>
          <a:endParaRPr lang="es-AR"/>
        </a:p>
      </dgm:t>
    </dgm:pt>
    <dgm:pt modelId="{A03E047E-B7D6-4A59-8BFC-2C189B4CCE3F}" type="sibTrans" cxnId="{303B3441-D254-4DDE-B1EA-212B6A8A0B87}">
      <dgm:prSet/>
      <dgm:spPr/>
      <dgm:t>
        <a:bodyPr/>
        <a:lstStyle/>
        <a:p>
          <a:endParaRPr lang="es-AR"/>
        </a:p>
      </dgm:t>
    </dgm:pt>
    <dgm:pt modelId="{A9631016-48A2-4B29-9694-C95275D2116D}">
      <dgm:prSet phldrT="[Texto]"/>
      <dgm:spPr/>
      <dgm:t>
        <a:bodyPr/>
        <a:lstStyle/>
        <a:p>
          <a:r>
            <a:rPr lang="es-MX" dirty="0"/>
            <a:t>KPI</a:t>
          </a:r>
          <a:endParaRPr lang="es-AR" dirty="0"/>
        </a:p>
      </dgm:t>
    </dgm:pt>
    <dgm:pt modelId="{CB274DEA-7F9D-4D61-A250-D5727EE7D623}" type="parTrans" cxnId="{3FE8B097-5546-48CF-8705-1447ECA248EA}">
      <dgm:prSet/>
      <dgm:spPr/>
      <dgm:t>
        <a:bodyPr/>
        <a:lstStyle/>
        <a:p>
          <a:endParaRPr lang="es-AR"/>
        </a:p>
      </dgm:t>
    </dgm:pt>
    <dgm:pt modelId="{2950305A-DEBA-4314-A6E4-C5464F36A511}" type="sibTrans" cxnId="{3FE8B097-5546-48CF-8705-1447ECA248EA}">
      <dgm:prSet/>
      <dgm:spPr/>
      <dgm:t>
        <a:bodyPr/>
        <a:lstStyle/>
        <a:p>
          <a:endParaRPr lang="es-AR"/>
        </a:p>
      </dgm:t>
    </dgm:pt>
    <dgm:pt modelId="{EC64A6BC-1852-4C3B-8023-D25E6CC5F8F8}">
      <dgm:prSet phldrT="[Texto]" custT="1"/>
      <dgm:spPr/>
      <dgm:t>
        <a:bodyPr/>
        <a:lstStyle/>
        <a:p>
          <a:r>
            <a:rPr lang="es-MX" sz="1400" b="1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Clicksthoughs</a:t>
          </a:r>
          <a:r>
            <a:rPr lang="es-MX" sz="14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: +++</a:t>
          </a:r>
          <a:endParaRPr lang="es-AR" sz="14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B6FFD8AA-AB8A-4038-B3A8-C2BD0A4F81E0}" type="parTrans" cxnId="{3AC0834C-E106-4A3A-9488-F2F46C239255}">
      <dgm:prSet/>
      <dgm:spPr/>
      <dgm:t>
        <a:bodyPr/>
        <a:lstStyle/>
        <a:p>
          <a:endParaRPr lang="es-AR"/>
        </a:p>
      </dgm:t>
    </dgm:pt>
    <dgm:pt modelId="{53AF3E4C-15CD-46CC-8C17-0C034F3EA626}" type="sibTrans" cxnId="{3AC0834C-E106-4A3A-9488-F2F46C239255}">
      <dgm:prSet/>
      <dgm:spPr/>
      <dgm:t>
        <a:bodyPr/>
        <a:lstStyle/>
        <a:p>
          <a:endParaRPr lang="es-AR"/>
        </a:p>
      </dgm:t>
    </dgm:pt>
    <dgm:pt modelId="{A5CAE845-2008-45B4-879B-6F7EBBE4A5FA}">
      <dgm:prSet/>
      <dgm:spPr/>
      <dgm:t>
        <a:bodyPr/>
        <a:lstStyle/>
        <a:p>
          <a:r>
            <a:rPr lang="es-MX" dirty="0"/>
            <a:t>Time</a:t>
          </a:r>
          <a:endParaRPr lang="es-AR" dirty="0"/>
        </a:p>
      </dgm:t>
    </dgm:pt>
    <dgm:pt modelId="{5BFD877C-7D97-4DCE-96CB-693EDD786851}" type="parTrans" cxnId="{A8ACF100-D612-42E1-ACC1-282BFABD4487}">
      <dgm:prSet/>
      <dgm:spPr/>
      <dgm:t>
        <a:bodyPr/>
        <a:lstStyle/>
        <a:p>
          <a:endParaRPr lang="es-AR"/>
        </a:p>
      </dgm:t>
    </dgm:pt>
    <dgm:pt modelId="{0F5C6BA1-9D71-4E9E-A316-F9D25011311B}" type="sibTrans" cxnId="{A8ACF100-D612-42E1-ACC1-282BFABD4487}">
      <dgm:prSet/>
      <dgm:spPr/>
      <dgm:t>
        <a:bodyPr/>
        <a:lstStyle/>
        <a:p>
          <a:endParaRPr lang="es-AR"/>
        </a:p>
      </dgm:t>
    </dgm:pt>
    <dgm:pt modelId="{926DC3E4-6634-47E2-BB5E-AC70DCB5DBFF}">
      <dgm:prSet custT="1"/>
      <dgm:spPr/>
      <dgm:t>
        <a:bodyPr/>
        <a:lstStyle/>
        <a:p>
          <a:r>
            <a:rPr lang="es-MX" sz="1400" b="1" dirty="0"/>
            <a:t>42 </a:t>
          </a:r>
          <a:r>
            <a:rPr lang="es-MX" sz="1400" b="1" dirty="0" err="1"/>
            <a:t>Days</a:t>
          </a:r>
          <a:endParaRPr lang="es-AR" sz="1400" b="1" dirty="0"/>
        </a:p>
      </dgm:t>
    </dgm:pt>
    <dgm:pt modelId="{B8DC6391-A082-41DC-9F06-B688AA4E3661}" type="parTrans" cxnId="{A9464BBC-8B8E-4F35-9D7E-F33671F94743}">
      <dgm:prSet/>
      <dgm:spPr/>
      <dgm:t>
        <a:bodyPr/>
        <a:lstStyle/>
        <a:p>
          <a:endParaRPr lang="es-AR"/>
        </a:p>
      </dgm:t>
    </dgm:pt>
    <dgm:pt modelId="{EE3320CB-7A22-4DAE-806D-FBEBD93658D4}" type="sibTrans" cxnId="{A9464BBC-8B8E-4F35-9D7E-F33671F94743}">
      <dgm:prSet/>
      <dgm:spPr/>
      <dgm:t>
        <a:bodyPr/>
        <a:lstStyle/>
        <a:p>
          <a:endParaRPr lang="es-AR"/>
        </a:p>
      </dgm:t>
    </dgm:pt>
    <dgm:pt modelId="{B9D112EA-9ED2-4788-90BB-C298D789D7AE}" type="pres">
      <dgm:prSet presAssocID="{8BC9BD1C-8DD4-4402-B771-65E35755150E}" presName="rootnode" presStyleCnt="0">
        <dgm:presLayoutVars>
          <dgm:chMax/>
          <dgm:chPref/>
          <dgm:dir/>
          <dgm:animLvl val="lvl"/>
        </dgm:presLayoutVars>
      </dgm:prSet>
      <dgm:spPr/>
    </dgm:pt>
    <dgm:pt modelId="{1A10EAE3-1E90-4B00-A865-3F58D06F88E8}" type="pres">
      <dgm:prSet presAssocID="{77FE7B54-9E6C-4D5B-B044-63A4936EEA1D}" presName="composite" presStyleCnt="0"/>
      <dgm:spPr/>
    </dgm:pt>
    <dgm:pt modelId="{28ABDB81-8AAF-4184-938E-AE5AD1CD2B48}" type="pres">
      <dgm:prSet presAssocID="{77FE7B54-9E6C-4D5B-B044-63A4936EEA1D}" presName="bentUpArrow1" presStyleLbl="alignImgPlace1" presStyleIdx="0" presStyleCnt="3"/>
      <dgm:spPr/>
    </dgm:pt>
    <dgm:pt modelId="{75876339-7F11-404A-A887-1ACD6E1764D3}" type="pres">
      <dgm:prSet presAssocID="{77FE7B54-9E6C-4D5B-B044-63A4936EEA1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A2CDC03-63EE-41C8-A000-25F3E98E35C1}" type="pres">
      <dgm:prSet presAssocID="{77FE7B54-9E6C-4D5B-B044-63A4936EEA1D}" presName="ChildText" presStyleLbl="revTx" presStyleIdx="0" presStyleCnt="4" custScaleX="198949" custLinFactX="6228" custLinFactNeighborX="100000" custLinFactNeighborY="7364">
        <dgm:presLayoutVars>
          <dgm:chMax val="0"/>
          <dgm:chPref val="0"/>
          <dgm:bulletEnabled val="1"/>
        </dgm:presLayoutVars>
      </dgm:prSet>
      <dgm:spPr/>
    </dgm:pt>
    <dgm:pt modelId="{DF179C2F-CE15-4498-B168-D7B004E34106}" type="pres">
      <dgm:prSet presAssocID="{AD77F324-A847-4783-A8A0-CEFC06BBBE91}" presName="sibTrans" presStyleCnt="0"/>
      <dgm:spPr/>
    </dgm:pt>
    <dgm:pt modelId="{4C73E723-80E4-486C-8353-4AACF17D1C27}" type="pres">
      <dgm:prSet presAssocID="{A17759E9-1BBD-4C42-BECD-115E6E40997E}" presName="composite" presStyleCnt="0"/>
      <dgm:spPr/>
    </dgm:pt>
    <dgm:pt modelId="{CD97557C-CFB1-47F3-8FD2-C4D1ACB0D650}" type="pres">
      <dgm:prSet presAssocID="{A17759E9-1BBD-4C42-BECD-115E6E40997E}" presName="bentUpArrow1" presStyleLbl="alignImgPlace1" presStyleIdx="1" presStyleCnt="3"/>
      <dgm:spPr/>
    </dgm:pt>
    <dgm:pt modelId="{782432DF-6C1C-4529-B3F6-2C661B7CE3A2}" type="pres">
      <dgm:prSet presAssocID="{A17759E9-1BBD-4C42-BECD-115E6E40997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12CC1DA-0DEB-47F4-892A-B013EBB2038E}" type="pres">
      <dgm:prSet presAssocID="{A17759E9-1BBD-4C42-BECD-115E6E40997E}" presName="ChildText" presStyleLbl="revTx" presStyleIdx="1" presStyleCnt="4" custScaleX="244544" custLinFactX="35251" custLinFactNeighborX="100000">
        <dgm:presLayoutVars>
          <dgm:chMax val="0"/>
          <dgm:chPref val="0"/>
          <dgm:bulletEnabled val="1"/>
        </dgm:presLayoutVars>
      </dgm:prSet>
      <dgm:spPr/>
    </dgm:pt>
    <dgm:pt modelId="{B47BA58B-5684-4899-8D53-1228796BF2A7}" type="pres">
      <dgm:prSet presAssocID="{CC54ECAE-F523-4AA0-9E49-1AF235B7B456}" presName="sibTrans" presStyleCnt="0"/>
      <dgm:spPr/>
    </dgm:pt>
    <dgm:pt modelId="{797441F2-54D6-49A3-8490-92B07DC43319}" type="pres">
      <dgm:prSet presAssocID="{A9631016-48A2-4B29-9694-C95275D2116D}" presName="composite" presStyleCnt="0"/>
      <dgm:spPr/>
    </dgm:pt>
    <dgm:pt modelId="{F643660F-00D6-4262-9E49-1823702CEEEE}" type="pres">
      <dgm:prSet presAssocID="{A9631016-48A2-4B29-9694-C95275D2116D}" presName="bentUpArrow1" presStyleLbl="alignImgPlace1" presStyleIdx="2" presStyleCnt="3"/>
      <dgm:spPr/>
    </dgm:pt>
    <dgm:pt modelId="{1B97E3EE-8C02-409F-95A5-38CA3ED64DB4}" type="pres">
      <dgm:prSet presAssocID="{A9631016-48A2-4B29-9694-C95275D2116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BB42F5B-FD25-4863-9913-7BC7CB1563AB}" type="pres">
      <dgm:prSet presAssocID="{A9631016-48A2-4B29-9694-C95275D2116D}" presName="ChildText" presStyleLbl="revTx" presStyleIdx="2" presStyleCnt="4" custScaleX="197377" custLinFactX="13720" custLinFactNeighborX="100000">
        <dgm:presLayoutVars>
          <dgm:chMax val="0"/>
          <dgm:chPref val="0"/>
          <dgm:bulletEnabled val="1"/>
        </dgm:presLayoutVars>
      </dgm:prSet>
      <dgm:spPr/>
    </dgm:pt>
    <dgm:pt modelId="{BA205002-2F4B-48F6-80BB-B4548FDC1AEA}" type="pres">
      <dgm:prSet presAssocID="{2950305A-DEBA-4314-A6E4-C5464F36A511}" presName="sibTrans" presStyleCnt="0"/>
      <dgm:spPr/>
    </dgm:pt>
    <dgm:pt modelId="{A8769E72-BE28-41B3-80DC-F9FF3F469089}" type="pres">
      <dgm:prSet presAssocID="{A5CAE845-2008-45B4-879B-6F7EBBE4A5FA}" presName="composite" presStyleCnt="0"/>
      <dgm:spPr/>
    </dgm:pt>
    <dgm:pt modelId="{6A94E15F-C477-4FC1-AD44-391A41509E56}" type="pres">
      <dgm:prSet presAssocID="{A5CAE845-2008-45B4-879B-6F7EBBE4A5F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8B13AF8C-289E-472B-AB8F-541713C0FA84}" type="pres">
      <dgm:prSet presAssocID="{A5CAE845-2008-45B4-879B-6F7EBBE4A5FA}" presName="FinalChildText" presStyleLbl="revTx" presStyleIdx="3" presStyleCnt="4" custScaleX="158439" custLinFactNeighborX="84442" custLinFactNeighborY="8843">
        <dgm:presLayoutVars>
          <dgm:chMax val="0"/>
          <dgm:chPref val="0"/>
          <dgm:bulletEnabled val="1"/>
        </dgm:presLayoutVars>
      </dgm:prSet>
      <dgm:spPr/>
    </dgm:pt>
  </dgm:ptLst>
  <dgm:cxnLst>
    <dgm:cxn modelId="{A8ACF100-D612-42E1-ACC1-282BFABD4487}" srcId="{8BC9BD1C-8DD4-4402-B771-65E35755150E}" destId="{A5CAE845-2008-45B4-879B-6F7EBBE4A5FA}" srcOrd="3" destOrd="0" parTransId="{5BFD877C-7D97-4DCE-96CB-693EDD786851}" sibTransId="{0F5C6BA1-9D71-4E9E-A316-F9D25011311B}"/>
    <dgm:cxn modelId="{04242D5C-D13F-404C-BC36-648A77FA4896}" srcId="{77FE7B54-9E6C-4D5B-B044-63A4936EEA1D}" destId="{970CB8C4-B0AC-44B1-A6EF-9877FE4A937C}" srcOrd="0" destOrd="0" parTransId="{28D8E1B4-DCCF-4C19-AF9D-8B5F31A5F857}" sibTransId="{1673DBE7-DC47-4B1E-8DF7-C4B104E62309}"/>
    <dgm:cxn modelId="{303B3441-D254-4DDE-B1EA-212B6A8A0B87}" srcId="{A17759E9-1BBD-4C42-BECD-115E6E40997E}" destId="{0574A1B3-50D4-4037-B6CA-FB722C1F30DD}" srcOrd="0" destOrd="0" parTransId="{3CEEFD1A-5C45-42E6-B96F-D0F72A2AD7A6}" sibTransId="{A03E047E-B7D6-4A59-8BFC-2C189B4CCE3F}"/>
    <dgm:cxn modelId="{CECA7242-1E6E-4C36-A0F9-84E626253347}" type="presOf" srcId="{926DC3E4-6634-47E2-BB5E-AC70DCB5DBFF}" destId="{8B13AF8C-289E-472B-AB8F-541713C0FA84}" srcOrd="0" destOrd="0" presId="urn:microsoft.com/office/officeart/2005/8/layout/StepDownProcess"/>
    <dgm:cxn modelId="{885ED848-25FB-418D-B76F-AED855EC956E}" type="presOf" srcId="{A9631016-48A2-4B29-9694-C95275D2116D}" destId="{1B97E3EE-8C02-409F-95A5-38CA3ED64DB4}" srcOrd="0" destOrd="0" presId="urn:microsoft.com/office/officeart/2005/8/layout/StepDownProcess"/>
    <dgm:cxn modelId="{3AC0834C-E106-4A3A-9488-F2F46C239255}" srcId="{A9631016-48A2-4B29-9694-C95275D2116D}" destId="{EC64A6BC-1852-4C3B-8023-D25E6CC5F8F8}" srcOrd="0" destOrd="0" parTransId="{B6FFD8AA-AB8A-4038-B3A8-C2BD0A4F81E0}" sibTransId="{53AF3E4C-15CD-46CC-8C17-0C034F3EA626}"/>
    <dgm:cxn modelId="{5D18866D-3998-49C4-BA75-E70134BC3197}" type="presOf" srcId="{77FE7B54-9E6C-4D5B-B044-63A4936EEA1D}" destId="{75876339-7F11-404A-A887-1ACD6E1764D3}" srcOrd="0" destOrd="0" presId="urn:microsoft.com/office/officeart/2005/8/layout/StepDownProcess"/>
    <dgm:cxn modelId="{6CF4DB6D-27A2-4E02-BA92-553C6B37BD44}" type="presOf" srcId="{8BC9BD1C-8DD4-4402-B771-65E35755150E}" destId="{B9D112EA-9ED2-4788-90BB-C298D789D7AE}" srcOrd="0" destOrd="0" presId="urn:microsoft.com/office/officeart/2005/8/layout/StepDownProcess"/>
    <dgm:cxn modelId="{12D66C6E-EBF8-4C94-A0CB-773321E3B389}" type="presOf" srcId="{A5CAE845-2008-45B4-879B-6F7EBBE4A5FA}" destId="{6A94E15F-C477-4FC1-AD44-391A41509E56}" srcOrd="0" destOrd="0" presId="urn:microsoft.com/office/officeart/2005/8/layout/StepDownProcess"/>
    <dgm:cxn modelId="{49E59F4F-766F-400D-B48E-F6D1D64E7F94}" type="presOf" srcId="{0574A1B3-50D4-4037-B6CA-FB722C1F30DD}" destId="{412CC1DA-0DEB-47F4-892A-B013EBB2038E}" srcOrd="0" destOrd="0" presId="urn:microsoft.com/office/officeart/2005/8/layout/StepDownProcess"/>
    <dgm:cxn modelId="{E7AD4A78-AB06-4D2D-9780-CB0E72796F7B}" type="presOf" srcId="{A17759E9-1BBD-4C42-BECD-115E6E40997E}" destId="{782432DF-6C1C-4529-B3F6-2C661B7CE3A2}" srcOrd="0" destOrd="0" presId="urn:microsoft.com/office/officeart/2005/8/layout/StepDownProcess"/>
    <dgm:cxn modelId="{3FE8B097-5546-48CF-8705-1447ECA248EA}" srcId="{8BC9BD1C-8DD4-4402-B771-65E35755150E}" destId="{A9631016-48A2-4B29-9694-C95275D2116D}" srcOrd="2" destOrd="0" parTransId="{CB274DEA-7F9D-4D61-A250-D5727EE7D623}" sibTransId="{2950305A-DEBA-4314-A6E4-C5464F36A511}"/>
    <dgm:cxn modelId="{287EE8AC-F6A6-4212-AC43-44632D4B3D83}" type="presOf" srcId="{970CB8C4-B0AC-44B1-A6EF-9877FE4A937C}" destId="{BA2CDC03-63EE-41C8-A000-25F3E98E35C1}" srcOrd="0" destOrd="0" presId="urn:microsoft.com/office/officeart/2005/8/layout/StepDownProcess"/>
    <dgm:cxn modelId="{53EF6FAD-19CD-41AE-A3AF-BB3051643AEB}" srcId="{8BC9BD1C-8DD4-4402-B771-65E35755150E}" destId="{A17759E9-1BBD-4C42-BECD-115E6E40997E}" srcOrd="1" destOrd="0" parTransId="{C5A1F818-492C-4AD5-81A9-B9F1E7B8238C}" sibTransId="{CC54ECAE-F523-4AA0-9E49-1AF235B7B456}"/>
    <dgm:cxn modelId="{E8180CBC-CAE7-403E-A579-AE7A637A07F6}" srcId="{8BC9BD1C-8DD4-4402-B771-65E35755150E}" destId="{77FE7B54-9E6C-4D5B-B044-63A4936EEA1D}" srcOrd="0" destOrd="0" parTransId="{8EEB4DC0-CC55-448D-8F51-ED8B1660E1F9}" sibTransId="{AD77F324-A847-4783-A8A0-CEFC06BBBE91}"/>
    <dgm:cxn modelId="{A9464BBC-8B8E-4F35-9D7E-F33671F94743}" srcId="{A5CAE845-2008-45B4-879B-6F7EBBE4A5FA}" destId="{926DC3E4-6634-47E2-BB5E-AC70DCB5DBFF}" srcOrd="0" destOrd="0" parTransId="{B8DC6391-A082-41DC-9F06-B688AA4E3661}" sibTransId="{EE3320CB-7A22-4DAE-806D-FBEBD93658D4}"/>
    <dgm:cxn modelId="{3EF773E8-ED64-48EF-9E7F-DF7CF5FB7420}" type="presOf" srcId="{EC64A6BC-1852-4C3B-8023-D25E6CC5F8F8}" destId="{ABB42F5B-FD25-4863-9913-7BC7CB1563AB}" srcOrd="0" destOrd="0" presId="urn:microsoft.com/office/officeart/2005/8/layout/StepDownProcess"/>
    <dgm:cxn modelId="{D9A4A725-2451-440F-8570-B4EEC8067B4B}" type="presParOf" srcId="{B9D112EA-9ED2-4788-90BB-C298D789D7AE}" destId="{1A10EAE3-1E90-4B00-A865-3F58D06F88E8}" srcOrd="0" destOrd="0" presId="urn:microsoft.com/office/officeart/2005/8/layout/StepDownProcess"/>
    <dgm:cxn modelId="{0ECCFFCA-007B-4DE1-895E-3D8332E3C1F1}" type="presParOf" srcId="{1A10EAE3-1E90-4B00-A865-3F58D06F88E8}" destId="{28ABDB81-8AAF-4184-938E-AE5AD1CD2B48}" srcOrd="0" destOrd="0" presId="urn:microsoft.com/office/officeart/2005/8/layout/StepDownProcess"/>
    <dgm:cxn modelId="{11710667-BDE9-4FC9-B735-3EFEF5DF1533}" type="presParOf" srcId="{1A10EAE3-1E90-4B00-A865-3F58D06F88E8}" destId="{75876339-7F11-404A-A887-1ACD6E1764D3}" srcOrd="1" destOrd="0" presId="urn:microsoft.com/office/officeart/2005/8/layout/StepDownProcess"/>
    <dgm:cxn modelId="{1345C036-D99D-425D-80CC-64779C57F50A}" type="presParOf" srcId="{1A10EAE3-1E90-4B00-A865-3F58D06F88E8}" destId="{BA2CDC03-63EE-41C8-A000-25F3E98E35C1}" srcOrd="2" destOrd="0" presId="urn:microsoft.com/office/officeart/2005/8/layout/StepDownProcess"/>
    <dgm:cxn modelId="{959C251C-3FAD-490C-8AA0-3FF0BEDC0892}" type="presParOf" srcId="{B9D112EA-9ED2-4788-90BB-C298D789D7AE}" destId="{DF179C2F-CE15-4498-B168-D7B004E34106}" srcOrd="1" destOrd="0" presId="urn:microsoft.com/office/officeart/2005/8/layout/StepDownProcess"/>
    <dgm:cxn modelId="{614964CB-2BFB-4F40-ADC9-D131764EB4F9}" type="presParOf" srcId="{B9D112EA-9ED2-4788-90BB-C298D789D7AE}" destId="{4C73E723-80E4-486C-8353-4AACF17D1C27}" srcOrd="2" destOrd="0" presId="urn:microsoft.com/office/officeart/2005/8/layout/StepDownProcess"/>
    <dgm:cxn modelId="{608722E0-99A5-4A36-A4C9-F4CFDDA586FE}" type="presParOf" srcId="{4C73E723-80E4-486C-8353-4AACF17D1C27}" destId="{CD97557C-CFB1-47F3-8FD2-C4D1ACB0D650}" srcOrd="0" destOrd="0" presId="urn:microsoft.com/office/officeart/2005/8/layout/StepDownProcess"/>
    <dgm:cxn modelId="{CFBAB858-BE1A-4FE8-A204-895A3FB626BE}" type="presParOf" srcId="{4C73E723-80E4-486C-8353-4AACF17D1C27}" destId="{782432DF-6C1C-4529-B3F6-2C661B7CE3A2}" srcOrd="1" destOrd="0" presId="urn:microsoft.com/office/officeart/2005/8/layout/StepDownProcess"/>
    <dgm:cxn modelId="{CEF56945-30A2-47E3-AD20-B4B911968938}" type="presParOf" srcId="{4C73E723-80E4-486C-8353-4AACF17D1C27}" destId="{412CC1DA-0DEB-47F4-892A-B013EBB2038E}" srcOrd="2" destOrd="0" presId="urn:microsoft.com/office/officeart/2005/8/layout/StepDownProcess"/>
    <dgm:cxn modelId="{BDA15C78-7759-4870-88F3-3845FE38C1C2}" type="presParOf" srcId="{B9D112EA-9ED2-4788-90BB-C298D789D7AE}" destId="{B47BA58B-5684-4899-8D53-1228796BF2A7}" srcOrd="3" destOrd="0" presId="urn:microsoft.com/office/officeart/2005/8/layout/StepDownProcess"/>
    <dgm:cxn modelId="{5C691F9A-3BC4-43C9-81A5-F63FA1F57E14}" type="presParOf" srcId="{B9D112EA-9ED2-4788-90BB-C298D789D7AE}" destId="{797441F2-54D6-49A3-8490-92B07DC43319}" srcOrd="4" destOrd="0" presId="urn:microsoft.com/office/officeart/2005/8/layout/StepDownProcess"/>
    <dgm:cxn modelId="{9C990EB5-3144-43C2-B406-718457A7BAF3}" type="presParOf" srcId="{797441F2-54D6-49A3-8490-92B07DC43319}" destId="{F643660F-00D6-4262-9E49-1823702CEEEE}" srcOrd="0" destOrd="0" presId="urn:microsoft.com/office/officeart/2005/8/layout/StepDownProcess"/>
    <dgm:cxn modelId="{623B2DCD-D0B8-4689-BDA1-446546FFDE80}" type="presParOf" srcId="{797441F2-54D6-49A3-8490-92B07DC43319}" destId="{1B97E3EE-8C02-409F-95A5-38CA3ED64DB4}" srcOrd="1" destOrd="0" presId="urn:microsoft.com/office/officeart/2005/8/layout/StepDownProcess"/>
    <dgm:cxn modelId="{C3F554BB-D91D-4A11-9C6C-1DA7524A07D3}" type="presParOf" srcId="{797441F2-54D6-49A3-8490-92B07DC43319}" destId="{ABB42F5B-FD25-4863-9913-7BC7CB1563AB}" srcOrd="2" destOrd="0" presId="urn:microsoft.com/office/officeart/2005/8/layout/StepDownProcess"/>
    <dgm:cxn modelId="{0A43249E-4DB0-4D28-B717-05F65EB7278B}" type="presParOf" srcId="{B9D112EA-9ED2-4788-90BB-C298D789D7AE}" destId="{BA205002-2F4B-48F6-80BB-B4548FDC1AEA}" srcOrd="5" destOrd="0" presId="urn:microsoft.com/office/officeart/2005/8/layout/StepDownProcess"/>
    <dgm:cxn modelId="{3042784B-312D-43D0-A4F9-53067178674F}" type="presParOf" srcId="{B9D112EA-9ED2-4788-90BB-C298D789D7AE}" destId="{A8769E72-BE28-41B3-80DC-F9FF3F469089}" srcOrd="6" destOrd="0" presId="urn:microsoft.com/office/officeart/2005/8/layout/StepDownProcess"/>
    <dgm:cxn modelId="{D978CF38-6C2D-4BC5-A8F9-0DB182C89F69}" type="presParOf" srcId="{A8769E72-BE28-41B3-80DC-F9FF3F469089}" destId="{6A94E15F-C477-4FC1-AD44-391A41509E56}" srcOrd="0" destOrd="0" presId="urn:microsoft.com/office/officeart/2005/8/layout/StepDownProcess"/>
    <dgm:cxn modelId="{82013381-2707-46CA-B23A-843895E8A9C4}" type="presParOf" srcId="{A8769E72-BE28-41B3-80DC-F9FF3F469089}" destId="{8B13AF8C-289E-472B-AB8F-541713C0FA8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BDB81-8AAF-4184-938E-AE5AD1CD2B48}">
      <dsp:nvSpPr>
        <dsp:cNvPr id="0" name=""/>
        <dsp:cNvSpPr/>
      </dsp:nvSpPr>
      <dsp:spPr>
        <a:xfrm rot="5400000">
          <a:off x="992410" y="881031"/>
          <a:ext cx="773737" cy="8808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76339-7F11-404A-A887-1ACD6E1764D3}">
      <dsp:nvSpPr>
        <dsp:cNvPr id="0" name=""/>
        <dsp:cNvSpPr/>
      </dsp:nvSpPr>
      <dsp:spPr>
        <a:xfrm>
          <a:off x="787416" y="23328"/>
          <a:ext cx="1302518" cy="9117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 err="1"/>
            <a:t>Objective</a:t>
          </a:r>
          <a:endParaRPr lang="es-AR" sz="1700" kern="1200" dirty="0"/>
        </a:p>
      </dsp:txBody>
      <dsp:txXfrm>
        <a:off x="831931" y="67843"/>
        <a:ext cx="1213488" cy="822690"/>
      </dsp:txXfrm>
    </dsp:sp>
    <dsp:sp modelId="{BA2CDC03-63EE-41C8-A000-25F3E98E35C1}">
      <dsp:nvSpPr>
        <dsp:cNvPr id="0" name=""/>
        <dsp:cNvSpPr/>
      </dsp:nvSpPr>
      <dsp:spPr>
        <a:xfrm>
          <a:off x="2627577" y="164546"/>
          <a:ext cx="1884699" cy="73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b="1" kern="1200" dirty="0"/>
            <a:t>Sales: +10%</a:t>
          </a:r>
          <a:endParaRPr lang="es-AR" sz="1400" b="1" kern="1200" dirty="0"/>
        </a:p>
      </dsp:txBody>
      <dsp:txXfrm>
        <a:off x="2627577" y="164546"/>
        <a:ext cx="1884699" cy="736892"/>
      </dsp:txXfrm>
    </dsp:sp>
    <dsp:sp modelId="{CD97557C-CFB1-47F3-8FD2-C4D1ACB0D650}">
      <dsp:nvSpPr>
        <dsp:cNvPr id="0" name=""/>
        <dsp:cNvSpPr/>
      </dsp:nvSpPr>
      <dsp:spPr>
        <a:xfrm rot="5400000">
          <a:off x="2297305" y="1905195"/>
          <a:ext cx="773737" cy="8808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432DF-6C1C-4529-B3F6-2C661B7CE3A2}">
      <dsp:nvSpPr>
        <dsp:cNvPr id="0" name=""/>
        <dsp:cNvSpPr/>
      </dsp:nvSpPr>
      <dsp:spPr>
        <a:xfrm>
          <a:off x="2092312" y="1047491"/>
          <a:ext cx="1302518" cy="9117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 err="1"/>
            <a:t>Goal</a:t>
          </a:r>
          <a:endParaRPr lang="es-AR" sz="1700" kern="1200" dirty="0"/>
        </a:p>
      </dsp:txBody>
      <dsp:txXfrm>
        <a:off x="2136827" y="1092006"/>
        <a:ext cx="1213488" cy="822690"/>
      </dsp:txXfrm>
    </dsp:sp>
    <dsp:sp modelId="{412CC1DA-0DEB-47F4-892A-B013EBB2038E}">
      <dsp:nvSpPr>
        <dsp:cNvPr id="0" name=""/>
        <dsp:cNvSpPr/>
      </dsp:nvSpPr>
      <dsp:spPr>
        <a:xfrm>
          <a:off x="3991448" y="1134444"/>
          <a:ext cx="2316633" cy="73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b="1" kern="1200" dirty="0"/>
            <a:t>WS </a:t>
          </a:r>
          <a:r>
            <a:rPr lang="es-MX" sz="1400" b="1" kern="1200" dirty="0" err="1"/>
            <a:t>Visitors</a:t>
          </a:r>
          <a:r>
            <a:rPr lang="es-MX" sz="1400" b="1" kern="1200" dirty="0"/>
            <a:t>: ++10%</a:t>
          </a:r>
          <a:endParaRPr lang="es-AR" sz="1400" b="1" kern="1200" dirty="0"/>
        </a:p>
      </dsp:txBody>
      <dsp:txXfrm>
        <a:off x="3991448" y="1134444"/>
        <a:ext cx="2316633" cy="736892"/>
      </dsp:txXfrm>
    </dsp:sp>
    <dsp:sp modelId="{F643660F-00D6-4262-9E49-1823702CEEEE}">
      <dsp:nvSpPr>
        <dsp:cNvPr id="0" name=""/>
        <dsp:cNvSpPr/>
      </dsp:nvSpPr>
      <dsp:spPr>
        <a:xfrm rot="5400000">
          <a:off x="3602201" y="2929358"/>
          <a:ext cx="773737" cy="8808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7E3EE-8C02-409F-95A5-38CA3ED64DB4}">
      <dsp:nvSpPr>
        <dsp:cNvPr id="0" name=""/>
        <dsp:cNvSpPr/>
      </dsp:nvSpPr>
      <dsp:spPr>
        <a:xfrm>
          <a:off x="3397207" y="2071654"/>
          <a:ext cx="1302518" cy="9117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KPI</a:t>
          </a:r>
          <a:endParaRPr lang="es-AR" sz="1700" kern="1200" dirty="0"/>
        </a:p>
      </dsp:txBody>
      <dsp:txXfrm>
        <a:off x="3441722" y="2116169"/>
        <a:ext cx="1213488" cy="822690"/>
      </dsp:txXfrm>
    </dsp:sp>
    <dsp:sp modelId="{ABB42F5B-FD25-4863-9913-7BC7CB1563AB}">
      <dsp:nvSpPr>
        <dsp:cNvPr id="0" name=""/>
        <dsp:cNvSpPr/>
      </dsp:nvSpPr>
      <dsp:spPr>
        <a:xfrm>
          <a:off x="5315787" y="2158608"/>
          <a:ext cx="1869807" cy="73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b="1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Clicksthoughs</a:t>
          </a:r>
          <a:r>
            <a:rPr lang="es-MX" sz="14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: +++</a:t>
          </a:r>
          <a:endParaRPr lang="es-AR" sz="14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5315787" y="2158608"/>
        <a:ext cx="1869807" cy="736892"/>
      </dsp:txXfrm>
    </dsp:sp>
    <dsp:sp modelId="{6A94E15F-C477-4FC1-AD44-391A41509E56}">
      <dsp:nvSpPr>
        <dsp:cNvPr id="0" name=""/>
        <dsp:cNvSpPr/>
      </dsp:nvSpPr>
      <dsp:spPr>
        <a:xfrm>
          <a:off x="4702103" y="3095817"/>
          <a:ext cx="1302518" cy="9117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Time</a:t>
          </a:r>
          <a:endParaRPr lang="es-AR" sz="1700" kern="1200" dirty="0"/>
        </a:p>
      </dsp:txBody>
      <dsp:txXfrm>
        <a:off x="4746618" y="3140332"/>
        <a:ext cx="1213488" cy="822690"/>
      </dsp:txXfrm>
    </dsp:sp>
    <dsp:sp modelId="{8B13AF8C-289E-472B-AB8F-541713C0FA84}">
      <dsp:nvSpPr>
        <dsp:cNvPr id="0" name=""/>
        <dsp:cNvSpPr/>
      </dsp:nvSpPr>
      <dsp:spPr>
        <a:xfrm>
          <a:off x="6515234" y="3247934"/>
          <a:ext cx="1500936" cy="73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b="1" kern="1200" dirty="0"/>
            <a:t>42 </a:t>
          </a:r>
          <a:r>
            <a:rPr lang="es-MX" sz="1400" b="1" kern="1200" dirty="0" err="1"/>
            <a:t>Days</a:t>
          </a:r>
          <a:endParaRPr lang="es-AR" sz="1400" b="1" kern="1200" dirty="0"/>
        </a:p>
      </dsp:txBody>
      <dsp:txXfrm>
        <a:off x="6515234" y="3247934"/>
        <a:ext cx="1500936" cy="736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9EA20-E717-405E-BEC6-3385E51D0D28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DE7AA-EACE-4F47-8D86-ADFE671878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2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CBAB7F-E81F-4BA1-A613-9EF18B70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758" y="-1218710"/>
            <a:ext cx="6008624" cy="600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2D474A-3232-4903-AB27-D46F0E0A7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3400" dirty="0" err="1"/>
              <a:t>Advetisement</a:t>
            </a:r>
            <a:r>
              <a:rPr lang="es-MX" sz="3400" dirty="0"/>
              <a:t> </a:t>
            </a:r>
            <a:r>
              <a:rPr lang="es-MX" sz="3400" dirty="0" err="1"/>
              <a:t>Campaign</a:t>
            </a:r>
            <a:endParaRPr lang="es-AR" sz="3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3E8DC3-82E1-4C6D-BA87-A5ED0E650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81958"/>
          </a:xfrm>
        </p:spPr>
        <p:txBody>
          <a:bodyPr>
            <a:normAutofit/>
          </a:bodyPr>
          <a:lstStyle/>
          <a:p>
            <a:r>
              <a:rPr lang="es-MX" dirty="0" err="1"/>
              <a:t>Goals</a:t>
            </a:r>
            <a:r>
              <a:rPr lang="es-MX" dirty="0"/>
              <a:t> – </a:t>
            </a:r>
            <a:r>
              <a:rPr lang="es-MX" dirty="0" err="1"/>
              <a:t>Results</a:t>
            </a:r>
            <a:r>
              <a:rPr lang="es-MX" dirty="0"/>
              <a:t> – Next </a:t>
            </a:r>
            <a:r>
              <a:rPr lang="es-MX" dirty="0" err="1"/>
              <a:t>Steps</a:t>
            </a:r>
            <a:endParaRPr lang="es-MX" dirty="0"/>
          </a:p>
          <a:p>
            <a:endParaRPr lang="es-AR" dirty="0"/>
          </a:p>
        </p:txBody>
      </p:sp>
      <p:pic>
        <p:nvPicPr>
          <p:cNvPr id="6" name="Google Shape;129;p24">
            <a:extLst>
              <a:ext uri="{FF2B5EF4-FFF2-40B4-BE49-F238E27FC236}">
                <a16:creationId xmlns:a16="http://schemas.microsoft.com/office/drawing/2014/main" id="{90D8BB24-9849-4F56-8FA1-C1EE46B01728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0840" y="1274975"/>
            <a:ext cx="5354547" cy="292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31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16982-74B1-40CA-973C-47C8FEA3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Results</a:t>
            </a:r>
            <a:r>
              <a:rPr lang="es-MX" dirty="0"/>
              <a:t> </a:t>
            </a:r>
            <a:r>
              <a:rPr lang="es-MX" dirty="0" err="1"/>
              <a:t>Summary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B7AA8-8950-4164-BA72-F0E7F501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2222286"/>
            <a:ext cx="6889315" cy="4635713"/>
          </a:xfrm>
        </p:spPr>
        <p:txBody>
          <a:bodyPr>
            <a:normAutofit fontScale="92500"/>
          </a:bodyPr>
          <a:lstStyle/>
          <a:p>
            <a:r>
              <a:rPr lang="en-US" dirty="0"/>
              <a:t>The campaign has been successful</a:t>
            </a:r>
          </a:p>
          <a:p>
            <a:pPr lvl="1"/>
            <a:r>
              <a:rPr lang="en-US" dirty="0"/>
              <a:t>It helps to increase sales by increasing visits to the site.</a:t>
            </a:r>
          </a:p>
          <a:p>
            <a:pPr lvl="1"/>
            <a:r>
              <a:rPr lang="en-US" dirty="0"/>
              <a:t>The Free </a:t>
            </a:r>
            <a:r>
              <a:rPr lang="en-US" dirty="0" err="1"/>
              <a:t>Sheeping</a:t>
            </a:r>
            <a:r>
              <a:rPr lang="en-US" dirty="0"/>
              <a:t> promo is much more attractive than the 10% discount promo. </a:t>
            </a:r>
          </a:p>
          <a:p>
            <a:pPr lvl="2"/>
            <a:r>
              <a:rPr lang="en-US" dirty="0"/>
              <a:t>This gives an idea of comfort and ease of purchase.</a:t>
            </a:r>
          </a:p>
          <a:p>
            <a:r>
              <a:rPr lang="en-US" dirty="0"/>
              <a:t>Efficient Costs</a:t>
            </a:r>
          </a:p>
          <a:p>
            <a:pPr lvl="1"/>
            <a:r>
              <a:rPr lang="en-US" dirty="0"/>
              <a:t>Almost 90% of the scope is given by the Free </a:t>
            </a:r>
            <a:r>
              <a:rPr lang="en-US" dirty="0" err="1"/>
              <a:t>Sheeping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This produces a natural optimization of advertisement costs.</a:t>
            </a:r>
          </a:p>
          <a:p>
            <a:r>
              <a:rPr lang="en-US" dirty="0"/>
              <a:t>Optimize Return on Investment</a:t>
            </a:r>
          </a:p>
          <a:p>
            <a:pPr lvl="1"/>
            <a:r>
              <a:rPr lang="en-US" dirty="0"/>
              <a:t>It has a high ROAS and ROI</a:t>
            </a:r>
          </a:p>
          <a:p>
            <a:pPr lvl="1"/>
            <a:r>
              <a:rPr lang="en-US" dirty="0"/>
              <a:t>The advertisement costs are very low compared to the selling costs</a:t>
            </a:r>
          </a:p>
          <a:p>
            <a:pPr lvl="1"/>
            <a:r>
              <a:rPr lang="en-US" dirty="0"/>
              <a:t>The gross margin is not significantly impacted by the campaign and is greater than 60%. </a:t>
            </a:r>
            <a:endParaRPr lang="es-A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060718-CA22-4FAF-A96B-1B1B7D78A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27724" y="2458815"/>
            <a:ext cx="2079320" cy="422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8C262E1-BE02-4239-A078-D83AD2792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76537" y="2449614"/>
            <a:ext cx="2097722" cy="42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B2565B3-C869-4FFC-8FF9-CD4080AA819E}"/>
              </a:ext>
            </a:extLst>
          </p:cNvPr>
          <p:cNvSpPr/>
          <p:nvPr/>
        </p:nvSpPr>
        <p:spPr>
          <a:xfrm>
            <a:off x="9325966" y="1055335"/>
            <a:ext cx="1534333" cy="2318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B4A7B9-B43A-43C1-BAB5-8E8DC0E6AA99}"/>
              </a:ext>
            </a:extLst>
          </p:cNvPr>
          <p:cNvSpPr txBox="1">
            <a:spLocks/>
          </p:cNvSpPr>
          <p:nvPr/>
        </p:nvSpPr>
        <p:spPr>
          <a:xfrm>
            <a:off x="8906005" y="250521"/>
            <a:ext cx="2617940" cy="15325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s-MX" sz="1000" dirty="0">
                <a:solidFill>
                  <a:schemeClr val="bg1"/>
                </a:solidFill>
              </a:rPr>
              <a:t>A/B </a:t>
            </a:r>
            <a:r>
              <a:rPr lang="es-MX" sz="1000" dirty="0" err="1">
                <a:solidFill>
                  <a:schemeClr val="bg1"/>
                </a:solidFill>
              </a:rPr>
              <a:t>Testing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Analisys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Traffic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Results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Return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Analisys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Summary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>
                <a:solidFill>
                  <a:schemeClr val="bg1"/>
                </a:solidFill>
              </a:rPr>
              <a:t>Next </a:t>
            </a:r>
            <a:r>
              <a:rPr lang="es-MX" sz="1000" dirty="0" err="1">
                <a:solidFill>
                  <a:schemeClr val="bg1"/>
                </a:solidFill>
              </a:rPr>
              <a:t>Steps</a:t>
            </a:r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CE29DC2-6B9B-4AC6-AD23-19329093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0259" y="81714"/>
            <a:ext cx="832685" cy="8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32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404CD6B-A205-4CED-A25D-DB70CC0D11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0545" y="1355959"/>
            <a:ext cx="4495192" cy="3216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807090-489C-4A30-BA53-F3E6ABE4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Next </a:t>
            </a:r>
            <a:r>
              <a:rPr lang="es-MX" dirty="0" err="1"/>
              <a:t>Steps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E0388-C8EB-4270-AC64-5C091B48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3" y="2222287"/>
            <a:ext cx="6158283" cy="4466612"/>
          </a:xfrm>
        </p:spPr>
        <p:txBody>
          <a:bodyPr>
            <a:normAutofit/>
          </a:bodyPr>
          <a:lstStyle/>
          <a:p>
            <a:r>
              <a:rPr lang="en-US" dirty="0"/>
              <a:t>Carry out a new campaign taking advantage of the learning of the one analyzed in this presentation.</a:t>
            </a:r>
          </a:p>
          <a:p>
            <a:pPr lvl="1"/>
            <a:r>
              <a:rPr lang="en-US" dirty="0"/>
              <a:t>Use creativity and tone of messages similar to the current ones although renewed.</a:t>
            </a:r>
          </a:p>
          <a:p>
            <a:pPr lvl="1"/>
            <a:r>
              <a:rPr lang="en-US" dirty="0"/>
              <a:t>Emphasize the concept of free </a:t>
            </a:r>
            <a:r>
              <a:rPr lang="en-US" dirty="0" err="1"/>
              <a:t>sheeping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Dismiss the 10% discount promotion.</a:t>
            </a:r>
          </a:p>
          <a:p>
            <a:pPr lvl="2"/>
            <a:r>
              <a:rPr lang="en-US" dirty="0"/>
              <a:t>Find alternative promotions to analyze.</a:t>
            </a:r>
          </a:p>
          <a:p>
            <a:pPr lvl="1"/>
            <a:r>
              <a:rPr lang="en-US" dirty="0"/>
              <a:t>Maintain the same geographic target strategy</a:t>
            </a:r>
          </a:p>
          <a:p>
            <a:pPr lvl="1"/>
            <a:r>
              <a:rPr lang="en-US" dirty="0"/>
              <a:t>Search for similar geographic locations in terms of possible demand, remoteness, and delivery costs.</a:t>
            </a:r>
          </a:p>
          <a:p>
            <a:r>
              <a:rPr lang="en-US" dirty="0"/>
              <a:t>Evaluate results in one month.</a:t>
            </a:r>
            <a:endParaRPr lang="es-AR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CB0D129-6662-4E80-B3E3-977C16C8AA81}"/>
              </a:ext>
            </a:extLst>
          </p:cNvPr>
          <p:cNvSpPr/>
          <p:nvPr/>
        </p:nvSpPr>
        <p:spPr>
          <a:xfrm>
            <a:off x="9325966" y="1305855"/>
            <a:ext cx="1534333" cy="2318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C842D4A-1E8D-412B-AAD4-31F7DA51E035}"/>
              </a:ext>
            </a:extLst>
          </p:cNvPr>
          <p:cNvSpPr txBox="1">
            <a:spLocks/>
          </p:cNvSpPr>
          <p:nvPr/>
        </p:nvSpPr>
        <p:spPr>
          <a:xfrm>
            <a:off x="8906005" y="250521"/>
            <a:ext cx="2617940" cy="15325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s-MX" sz="1000" dirty="0">
                <a:solidFill>
                  <a:schemeClr val="bg1"/>
                </a:solidFill>
              </a:rPr>
              <a:t>A/B </a:t>
            </a:r>
            <a:r>
              <a:rPr lang="es-MX" sz="1000" dirty="0" err="1">
                <a:solidFill>
                  <a:schemeClr val="bg1"/>
                </a:solidFill>
              </a:rPr>
              <a:t>Testing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Analisys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Traffic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Results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Return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Analisys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Summary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>
                <a:solidFill>
                  <a:schemeClr val="bg1"/>
                </a:solidFill>
              </a:rPr>
              <a:t>Next </a:t>
            </a:r>
            <a:r>
              <a:rPr lang="es-MX" sz="1000" dirty="0" err="1">
                <a:solidFill>
                  <a:schemeClr val="bg1"/>
                </a:solidFill>
              </a:rPr>
              <a:t>Steps</a:t>
            </a:r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</p:txBody>
      </p:sp>
      <p:pic>
        <p:nvPicPr>
          <p:cNvPr id="8" name="Google Shape;124;p23">
            <a:extLst>
              <a:ext uri="{FF2B5EF4-FFF2-40B4-BE49-F238E27FC236}">
                <a16:creationId xmlns:a16="http://schemas.microsoft.com/office/drawing/2014/main" id="{2B363676-C955-4E8C-B4C9-7F4588224FDA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9511" y="2641779"/>
            <a:ext cx="4472910" cy="2981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0F4F32-DABC-4D74-8C6A-1C79D8B768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6710" y="3707257"/>
            <a:ext cx="4470743" cy="2981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F271921-1F7E-4B8B-869A-B1CFFD4B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0259" y="81714"/>
            <a:ext cx="832685" cy="8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9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6;p22">
            <a:extLst>
              <a:ext uri="{FF2B5EF4-FFF2-40B4-BE49-F238E27FC236}">
                <a16:creationId xmlns:a16="http://schemas.microsoft.com/office/drawing/2014/main" id="{B3442202-F66E-443A-94DC-BF2C488D558C}"/>
              </a:ext>
            </a:extLst>
          </p:cNvPr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3721" y="168987"/>
            <a:ext cx="5624186" cy="5624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106A85-61E0-4EF8-B85C-6FB72DEB3C0A}"/>
              </a:ext>
            </a:extLst>
          </p:cNvPr>
          <p:cNvSpPr txBox="1"/>
          <p:nvPr/>
        </p:nvSpPr>
        <p:spPr>
          <a:xfrm>
            <a:off x="4585258" y="4027035"/>
            <a:ext cx="302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s-MX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s-MX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s-A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11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9DD5E-174C-4DC0-BDE3-A1FBD0A3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Campaign</a:t>
            </a:r>
            <a:r>
              <a:rPr lang="es-MX" dirty="0"/>
              <a:t> </a:t>
            </a:r>
            <a:r>
              <a:rPr lang="es-MX" dirty="0" err="1"/>
              <a:t>Summary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B6084-F019-43C6-B2DA-FEE8380C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56" y="3550335"/>
            <a:ext cx="4123032" cy="1685323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s-MX" sz="2400" dirty="0" err="1"/>
              <a:t>Objective</a:t>
            </a:r>
            <a:r>
              <a:rPr lang="es-MX" sz="2400" dirty="0"/>
              <a:t> and </a:t>
            </a:r>
            <a:r>
              <a:rPr lang="es-MX" sz="2400" dirty="0" err="1"/>
              <a:t>Goals</a:t>
            </a:r>
            <a:endParaRPr lang="es-MX" sz="2400" dirty="0"/>
          </a:p>
          <a:p>
            <a:pPr>
              <a:buFont typeface="+mj-lt"/>
              <a:buAutoNum type="arabicPeriod"/>
            </a:pPr>
            <a:r>
              <a:rPr lang="es-MX" sz="2400" dirty="0" err="1"/>
              <a:t>Campaign</a:t>
            </a:r>
            <a:r>
              <a:rPr lang="es-MX" sz="2400" dirty="0"/>
              <a:t> </a:t>
            </a:r>
            <a:r>
              <a:rPr lang="es-MX" sz="2400" dirty="0" err="1"/>
              <a:t>Settings</a:t>
            </a:r>
            <a:endParaRPr lang="es-MX" sz="2400" dirty="0"/>
          </a:p>
          <a:p>
            <a:pPr>
              <a:buFont typeface="+mj-lt"/>
              <a:buAutoNum type="arabicPeriod"/>
            </a:pPr>
            <a:r>
              <a:rPr lang="es-MX" sz="2400" dirty="0" err="1"/>
              <a:t>Creativity</a:t>
            </a:r>
            <a:r>
              <a:rPr lang="es-MX" sz="2400" dirty="0"/>
              <a:t> and </a:t>
            </a:r>
            <a:r>
              <a:rPr lang="es-MX" sz="2400" dirty="0" err="1"/>
              <a:t>Tactics</a:t>
            </a: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AR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478F77-C6A2-4E89-AA9C-FD7D0F28D1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2" y="2902175"/>
            <a:ext cx="4470743" cy="2981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62DEDCA-2BAF-4E94-BA6A-3FC44146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2486" y="-781947"/>
            <a:ext cx="3512259" cy="35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2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52889-D2E8-4BAF-9E84-5060EDE9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Company and </a:t>
            </a:r>
            <a:r>
              <a:rPr lang="es-MX" dirty="0" err="1"/>
              <a:t>Campaign</a:t>
            </a:r>
            <a:r>
              <a:rPr lang="es-MX" dirty="0"/>
              <a:t> </a:t>
            </a:r>
            <a:r>
              <a:rPr lang="es-MX" dirty="0" err="1"/>
              <a:t>Goals</a:t>
            </a:r>
            <a:endParaRPr lang="es-A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39ED9BC-8435-4C53-8CC1-CAFBF74EE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487457"/>
              </p:ext>
            </p:extLst>
          </p:nvPr>
        </p:nvGraphicFramePr>
        <p:xfrm>
          <a:off x="8333" y="2379945"/>
          <a:ext cx="8016171" cy="4030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A062F23D-CC3F-4A39-9013-4A09D33C37A1}"/>
              </a:ext>
            </a:extLst>
          </p:cNvPr>
          <p:cNvSpPr/>
          <p:nvPr/>
        </p:nvSpPr>
        <p:spPr>
          <a:xfrm flipV="1">
            <a:off x="2141950" y="2649891"/>
            <a:ext cx="463463" cy="388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E4E0832-818B-49AD-B6F7-0DB6B7606F0A}"/>
              </a:ext>
            </a:extLst>
          </p:cNvPr>
          <p:cNvSpPr/>
          <p:nvPr/>
        </p:nvSpPr>
        <p:spPr>
          <a:xfrm flipV="1">
            <a:off x="3457188" y="3707705"/>
            <a:ext cx="463463" cy="388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14D807E1-5DE0-4D24-B57E-DADFC200CD9E}"/>
              </a:ext>
            </a:extLst>
          </p:cNvPr>
          <p:cNvSpPr/>
          <p:nvPr/>
        </p:nvSpPr>
        <p:spPr>
          <a:xfrm flipV="1">
            <a:off x="4774505" y="4684735"/>
            <a:ext cx="463463" cy="388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1BECB00A-DC0A-4C89-A936-2C7D89128B58}"/>
              </a:ext>
            </a:extLst>
          </p:cNvPr>
          <p:cNvSpPr/>
          <p:nvPr/>
        </p:nvSpPr>
        <p:spPr>
          <a:xfrm>
            <a:off x="6062598" y="5812077"/>
            <a:ext cx="463463" cy="3883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42</a:t>
            </a:r>
            <a:endParaRPr lang="es-AR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930F1B-BA93-4CF2-A655-8D921CA58620}"/>
              </a:ext>
            </a:extLst>
          </p:cNvPr>
          <p:cNvSpPr txBox="1"/>
          <p:nvPr/>
        </p:nvSpPr>
        <p:spPr>
          <a:xfrm>
            <a:off x="8024505" y="2502552"/>
            <a:ext cx="35500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Calla &amp; </a:t>
            </a:r>
            <a:r>
              <a:rPr lang="en-US" sz="1600" dirty="0" err="1"/>
              <a:t>Ivi</a:t>
            </a:r>
            <a:r>
              <a:rPr lang="en-US" sz="1600" dirty="0"/>
              <a:t> wanted to</a:t>
            </a:r>
            <a:r>
              <a:rPr lang="en-US" sz="1600" b="1" dirty="0"/>
              <a:t> </a:t>
            </a:r>
            <a:r>
              <a:rPr lang="en-US" sz="1600" b="1" u="sng" dirty="0"/>
              <a:t>increase its sales</a:t>
            </a:r>
            <a:r>
              <a:rPr lang="en-US" sz="1600" b="1" dirty="0"/>
              <a:t> by 10%</a:t>
            </a:r>
            <a:r>
              <a:rPr lang="en-US" sz="1600" dirty="0"/>
              <a:t> by the end of the first quarter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marketing team decided to launch a </a:t>
            </a:r>
            <a:r>
              <a:rPr lang="en-US" sz="1600" b="1" u="sng" dirty="0"/>
              <a:t>traffic campaign </a:t>
            </a:r>
            <a:r>
              <a:rPr lang="en-US" sz="1600" dirty="0"/>
              <a:t>to their website to achieve this goal, in search of more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measurement of this goal in traffic was carried out through the </a:t>
            </a:r>
            <a:r>
              <a:rPr lang="en-US" sz="1600" b="1" u="sng" dirty="0"/>
              <a:t>clicks</a:t>
            </a:r>
            <a:r>
              <a:rPr lang="en-US" sz="1600" dirty="0"/>
              <a:t> of the advertisements to the website during </a:t>
            </a:r>
            <a:r>
              <a:rPr lang="en-US" sz="1600" b="1" u="sng" dirty="0"/>
              <a:t>42 days</a:t>
            </a:r>
            <a:r>
              <a:rPr lang="en-US" sz="1600" dirty="0"/>
              <a:t>.</a:t>
            </a:r>
            <a:endParaRPr lang="es-AR" sz="16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715AE63-A86E-4B2E-A725-3452BD507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0259" y="81714"/>
            <a:ext cx="832685" cy="8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F6C12E1-1BD9-484B-B58A-A8E31077CD1E}"/>
              </a:ext>
            </a:extLst>
          </p:cNvPr>
          <p:cNvSpPr/>
          <p:nvPr/>
        </p:nvSpPr>
        <p:spPr>
          <a:xfrm>
            <a:off x="9422969" y="682540"/>
            <a:ext cx="1534333" cy="2318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196FAF1-9256-40B5-BD9C-B0732685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003" y="682540"/>
            <a:ext cx="2216257" cy="1100572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s-MX" sz="1000" dirty="0" err="1">
                <a:solidFill>
                  <a:schemeClr val="bg1"/>
                </a:solidFill>
              </a:rPr>
              <a:t>Objective</a:t>
            </a:r>
            <a:r>
              <a:rPr lang="es-MX" sz="1000" dirty="0">
                <a:solidFill>
                  <a:schemeClr val="bg1"/>
                </a:solidFill>
              </a:rPr>
              <a:t> and </a:t>
            </a:r>
            <a:r>
              <a:rPr lang="es-MX" sz="1000" dirty="0" err="1">
                <a:solidFill>
                  <a:schemeClr val="bg1"/>
                </a:solidFill>
              </a:rPr>
              <a:t>Goals</a:t>
            </a:r>
            <a:endParaRPr lang="es-MX" sz="10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MX" sz="1000" dirty="0" err="1">
                <a:solidFill>
                  <a:schemeClr val="bg1"/>
                </a:solidFill>
              </a:rPr>
              <a:t>Campaign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Settings</a:t>
            </a:r>
            <a:endParaRPr lang="es-MX" sz="10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MX" sz="1000" dirty="0" err="1">
                <a:solidFill>
                  <a:schemeClr val="bg1"/>
                </a:solidFill>
              </a:rPr>
              <a:t>Creativity</a:t>
            </a:r>
            <a:r>
              <a:rPr lang="es-MX" sz="1000" dirty="0">
                <a:solidFill>
                  <a:schemeClr val="bg1"/>
                </a:solidFill>
              </a:rPr>
              <a:t> and </a:t>
            </a:r>
            <a:r>
              <a:rPr lang="es-MX" sz="1000" dirty="0" err="1">
                <a:solidFill>
                  <a:schemeClr val="bg1"/>
                </a:solidFill>
              </a:rPr>
              <a:t>Tactics</a:t>
            </a:r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3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EBEB3B1-A0A7-44D7-8713-97C5293090CB}"/>
              </a:ext>
            </a:extLst>
          </p:cNvPr>
          <p:cNvSpPr/>
          <p:nvPr/>
        </p:nvSpPr>
        <p:spPr>
          <a:xfrm>
            <a:off x="9422969" y="946008"/>
            <a:ext cx="1534333" cy="2318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127D181-BE14-42D3-98D0-1B2995BAA257}"/>
              </a:ext>
            </a:extLst>
          </p:cNvPr>
          <p:cNvSpPr txBox="1">
            <a:spLocks/>
          </p:cNvSpPr>
          <p:nvPr/>
        </p:nvSpPr>
        <p:spPr>
          <a:xfrm>
            <a:off x="9113003" y="682540"/>
            <a:ext cx="2216257" cy="110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s-MX" sz="1000" dirty="0" err="1">
                <a:solidFill>
                  <a:schemeClr val="bg1"/>
                </a:solidFill>
              </a:rPr>
              <a:t>Objective</a:t>
            </a:r>
            <a:r>
              <a:rPr lang="es-MX" sz="1000" dirty="0">
                <a:solidFill>
                  <a:schemeClr val="bg1"/>
                </a:solidFill>
              </a:rPr>
              <a:t> and </a:t>
            </a:r>
            <a:r>
              <a:rPr lang="es-MX" sz="1000" dirty="0" err="1">
                <a:solidFill>
                  <a:schemeClr val="bg1"/>
                </a:solidFill>
              </a:rPr>
              <a:t>Goals</a:t>
            </a:r>
            <a:endParaRPr lang="es-MX" sz="10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MX" sz="1000" dirty="0" err="1">
                <a:solidFill>
                  <a:schemeClr val="bg1"/>
                </a:solidFill>
              </a:rPr>
              <a:t>Campaign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Settings</a:t>
            </a:r>
            <a:endParaRPr lang="es-MX" sz="10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MX" sz="1000" dirty="0" err="1">
                <a:solidFill>
                  <a:schemeClr val="bg1"/>
                </a:solidFill>
              </a:rPr>
              <a:t>Creativity</a:t>
            </a:r>
            <a:r>
              <a:rPr lang="es-MX" sz="1000" dirty="0">
                <a:solidFill>
                  <a:schemeClr val="bg1"/>
                </a:solidFill>
              </a:rPr>
              <a:t> and </a:t>
            </a:r>
            <a:r>
              <a:rPr lang="es-MX" sz="1000" dirty="0" err="1">
                <a:solidFill>
                  <a:schemeClr val="bg1"/>
                </a:solidFill>
              </a:rPr>
              <a:t>Tactics</a:t>
            </a:r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AA5878-5809-4B6B-8948-97C0D6F6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Campaign</a:t>
            </a:r>
            <a:r>
              <a:rPr lang="es-MX" dirty="0"/>
              <a:t> </a:t>
            </a:r>
            <a:r>
              <a:rPr lang="es-MX" dirty="0" err="1"/>
              <a:t>Settings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680BC-7052-4201-830E-A2B3682E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2222287"/>
            <a:ext cx="5863771" cy="4188525"/>
          </a:xfrm>
        </p:spPr>
        <p:txBody>
          <a:bodyPr>
            <a:normAutofit/>
          </a:bodyPr>
          <a:lstStyle/>
          <a:p>
            <a:r>
              <a:rPr lang="es-MX" sz="1600" b="1" dirty="0" err="1"/>
              <a:t>Objective</a:t>
            </a:r>
            <a:r>
              <a:rPr lang="es-MX" sz="1600" dirty="0"/>
              <a:t> : </a:t>
            </a:r>
            <a:r>
              <a:rPr lang="es-MX" sz="1600" dirty="0" err="1"/>
              <a:t>Traffic</a:t>
            </a:r>
            <a:r>
              <a:rPr lang="es-MX" sz="1600" dirty="0"/>
              <a:t> – Web Site </a:t>
            </a:r>
            <a:r>
              <a:rPr lang="es-MX" sz="1600" dirty="0" err="1"/>
              <a:t>Visitors</a:t>
            </a:r>
            <a:r>
              <a:rPr lang="es-MX" sz="1600" dirty="0"/>
              <a:t> </a:t>
            </a:r>
          </a:p>
          <a:p>
            <a:r>
              <a:rPr lang="es-MX" sz="1600" b="1" dirty="0" err="1"/>
              <a:t>Audience</a:t>
            </a:r>
            <a:r>
              <a:rPr lang="es-MX" sz="1600" dirty="0"/>
              <a:t> : </a:t>
            </a:r>
            <a:r>
              <a:rPr lang="es-MX" sz="1600" dirty="0" err="1"/>
              <a:t>Woman</a:t>
            </a:r>
            <a:r>
              <a:rPr lang="es-MX" sz="1600" dirty="0"/>
              <a:t>. Age: 24-55. </a:t>
            </a:r>
            <a:r>
              <a:rPr lang="es-MX" sz="1600" dirty="0" err="1"/>
              <a:t>Interest</a:t>
            </a:r>
            <a:r>
              <a:rPr lang="es-MX" sz="1600" dirty="0"/>
              <a:t>: </a:t>
            </a:r>
            <a:r>
              <a:rPr lang="es-MX" sz="1600" dirty="0" err="1"/>
              <a:t>Cut</a:t>
            </a:r>
            <a:r>
              <a:rPr lang="es-MX" sz="1600" dirty="0"/>
              <a:t> </a:t>
            </a:r>
            <a:r>
              <a:rPr lang="es-MX" sz="1600" dirty="0" err="1"/>
              <a:t>Flowers</a:t>
            </a:r>
            <a:r>
              <a:rPr lang="es-MX" sz="1600" dirty="0"/>
              <a:t>. </a:t>
            </a:r>
            <a:r>
              <a:rPr lang="es-MX" sz="1600" dirty="0" err="1"/>
              <a:t>Northern</a:t>
            </a:r>
            <a:r>
              <a:rPr lang="es-MX" sz="1600" dirty="0"/>
              <a:t> </a:t>
            </a:r>
            <a:r>
              <a:rPr lang="es-MX" sz="1600" dirty="0" err="1"/>
              <a:t>Holland</a:t>
            </a:r>
            <a:r>
              <a:rPr lang="es-MX" sz="1600" dirty="0"/>
              <a:t> región.</a:t>
            </a:r>
          </a:p>
          <a:p>
            <a:r>
              <a:rPr lang="es-MX" sz="1600" b="1" dirty="0" err="1"/>
              <a:t>Placement</a:t>
            </a:r>
            <a:r>
              <a:rPr lang="es-MX" sz="1600" dirty="0"/>
              <a:t>: Facebook, Instagram, </a:t>
            </a:r>
            <a:r>
              <a:rPr lang="es-MX" sz="1600" dirty="0" err="1"/>
              <a:t>Audience</a:t>
            </a:r>
            <a:r>
              <a:rPr lang="es-MX" sz="1600" dirty="0"/>
              <a:t> Network.</a:t>
            </a:r>
          </a:p>
          <a:p>
            <a:r>
              <a:rPr lang="es-MX" sz="1600" b="1" dirty="0" err="1"/>
              <a:t>Duration</a:t>
            </a:r>
            <a:r>
              <a:rPr lang="es-MX" sz="1600" dirty="0"/>
              <a:t>: 42 </a:t>
            </a:r>
            <a:r>
              <a:rPr lang="es-MX" sz="1600" dirty="0" err="1"/>
              <a:t>days</a:t>
            </a:r>
            <a:r>
              <a:rPr lang="es-MX" sz="1600" dirty="0"/>
              <a:t>. I asume USD 2070/USD 50 &gt; 41. </a:t>
            </a:r>
            <a:r>
              <a:rPr lang="es-MX" sz="1600" dirty="0" err="1"/>
              <a:t>Based</a:t>
            </a:r>
            <a:r>
              <a:rPr lang="es-MX" sz="1600" dirty="0"/>
              <a:t> </a:t>
            </a:r>
            <a:r>
              <a:rPr lang="es-MX" sz="1600" dirty="0" err="1"/>
              <a:t>on</a:t>
            </a:r>
            <a:r>
              <a:rPr lang="es-MX" sz="1600" dirty="0"/>
              <a:t> Free </a:t>
            </a:r>
            <a:r>
              <a:rPr lang="es-MX" sz="1600" dirty="0" err="1"/>
              <a:t>Sheeping</a:t>
            </a:r>
            <a:r>
              <a:rPr lang="es-MX" sz="1600" dirty="0"/>
              <a:t> </a:t>
            </a:r>
            <a:r>
              <a:rPr lang="es-MX" sz="1600" dirty="0" err="1"/>
              <a:t>Promo</a:t>
            </a:r>
            <a:r>
              <a:rPr lang="es-MX" sz="1600" dirty="0"/>
              <a:t>.</a:t>
            </a:r>
          </a:p>
          <a:p>
            <a:r>
              <a:rPr lang="es-MX" sz="1600" b="1" dirty="0"/>
              <a:t>Budget</a:t>
            </a:r>
            <a:r>
              <a:rPr lang="es-MX" sz="1600" dirty="0"/>
              <a:t>: USD </a:t>
            </a:r>
            <a:r>
              <a:rPr lang="es-MX" sz="1600" dirty="0" err="1"/>
              <a:t>USD</a:t>
            </a:r>
            <a:r>
              <a:rPr lang="es-MX" sz="1600" dirty="0"/>
              <a:t> 50/</a:t>
            </a:r>
            <a:r>
              <a:rPr lang="es-MX" sz="1600" dirty="0" err="1"/>
              <a:t>Daily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each</a:t>
            </a:r>
            <a:r>
              <a:rPr lang="es-MX" sz="1600" dirty="0"/>
              <a:t> </a:t>
            </a:r>
            <a:r>
              <a:rPr lang="es-MX" sz="1600" dirty="0" err="1"/>
              <a:t>Promo</a:t>
            </a:r>
            <a:r>
              <a:rPr lang="es-MX" sz="1600" dirty="0"/>
              <a:t>.</a:t>
            </a:r>
          </a:p>
          <a:p>
            <a:r>
              <a:rPr lang="es-MX" sz="1600" b="1" dirty="0"/>
              <a:t>Budget </a:t>
            </a:r>
            <a:r>
              <a:rPr lang="es-MX" sz="1600" b="1" dirty="0" err="1"/>
              <a:t>Optimization</a:t>
            </a:r>
            <a:r>
              <a:rPr lang="es-MX" sz="1600" dirty="0"/>
              <a:t>: </a:t>
            </a:r>
            <a:r>
              <a:rPr lang="es-MX" sz="1600" dirty="0" err="1"/>
              <a:t>Lower</a:t>
            </a:r>
            <a:r>
              <a:rPr lang="es-MX" sz="1600" dirty="0"/>
              <a:t> </a:t>
            </a:r>
            <a:r>
              <a:rPr lang="es-MX" sz="1600" dirty="0" err="1"/>
              <a:t>Cost</a:t>
            </a:r>
            <a:r>
              <a:rPr lang="es-MX" sz="1600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4CA26F-1EFF-4755-952F-C44E4331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0259" y="81714"/>
            <a:ext cx="832685" cy="8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57876E-1F73-43B8-8854-627F231FAA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5563" y="2348355"/>
            <a:ext cx="5469066" cy="3646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19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789F4-E4B0-4DEE-86D2-EE40EC89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10442"/>
            <a:ext cx="4701452" cy="970450"/>
          </a:xfrm>
        </p:spPr>
        <p:txBody>
          <a:bodyPr/>
          <a:lstStyle/>
          <a:p>
            <a:r>
              <a:rPr lang="es-MX" dirty="0" err="1"/>
              <a:t>Creativity</a:t>
            </a:r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and </a:t>
            </a:r>
            <a:r>
              <a:rPr lang="es-MX" dirty="0" err="1"/>
              <a:t>Tactics</a:t>
            </a:r>
            <a:endParaRPr lang="es-A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EE7C1-0412-4A2C-BBFA-2D9D05A7D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11452" y="932413"/>
            <a:ext cx="2830882" cy="57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3921E2-0013-4754-BEBE-C05F0831E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18323" y="919886"/>
            <a:ext cx="2855936" cy="576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ECC47D2-2B1D-498E-A52B-0BB42EF021E3}"/>
              </a:ext>
            </a:extLst>
          </p:cNvPr>
          <p:cNvSpPr txBox="1"/>
          <p:nvPr/>
        </p:nvSpPr>
        <p:spPr>
          <a:xfrm>
            <a:off x="98114" y="2425863"/>
            <a:ext cx="508766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/>
              <a:t>The</a:t>
            </a:r>
            <a:r>
              <a:rPr lang="es-AR" sz="1600" dirty="0"/>
              <a:t> </a:t>
            </a:r>
            <a:r>
              <a:rPr lang="es-AR" sz="1600" dirty="0" err="1"/>
              <a:t>team</a:t>
            </a:r>
            <a:r>
              <a:rPr lang="es-AR" sz="1600" dirty="0"/>
              <a:t> </a:t>
            </a:r>
            <a:r>
              <a:rPr lang="es-AR" sz="1600" dirty="0" err="1"/>
              <a:t>wanted</a:t>
            </a:r>
            <a:r>
              <a:rPr lang="es-AR" sz="1600" dirty="0"/>
              <a:t> </a:t>
            </a:r>
            <a:r>
              <a:rPr lang="es-AR" sz="1600" dirty="0" err="1"/>
              <a:t>to</a:t>
            </a:r>
            <a:r>
              <a:rPr lang="es-AR" sz="1600" dirty="0"/>
              <a:t> </a:t>
            </a:r>
            <a:r>
              <a:rPr lang="es-AR" sz="1600" dirty="0" err="1"/>
              <a:t>know</a:t>
            </a:r>
            <a:r>
              <a:rPr lang="es-AR" sz="1600" dirty="0"/>
              <a:t> </a:t>
            </a:r>
            <a:r>
              <a:rPr lang="es-AR" sz="1600" dirty="0" err="1"/>
              <a:t>what</a:t>
            </a:r>
            <a:r>
              <a:rPr lang="es-AR" sz="1600" dirty="0"/>
              <a:t> </a:t>
            </a:r>
            <a:r>
              <a:rPr lang="es-AR" sz="1600" dirty="0" err="1"/>
              <a:t>would</a:t>
            </a:r>
            <a:r>
              <a:rPr lang="es-AR" sz="1600" dirty="0"/>
              <a:t> produce more </a:t>
            </a:r>
            <a:r>
              <a:rPr lang="es-AR" sz="1600" dirty="0" err="1"/>
              <a:t>clicks</a:t>
            </a:r>
            <a:r>
              <a:rPr lang="es-AR" sz="1600" dirty="0"/>
              <a:t> </a:t>
            </a:r>
            <a:r>
              <a:rPr lang="es-AR" sz="1600" dirty="0" err="1"/>
              <a:t>between</a:t>
            </a:r>
            <a:r>
              <a:rPr lang="es-AR" sz="1600" dirty="0"/>
              <a:t> 10% </a:t>
            </a:r>
            <a:r>
              <a:rPr lang="es-AR" sz="1600" dirty="0" err="1"/>
              <a:t>discount</a:t>
            </a:r>
            <a:r>
              <a:rPr lang="es-AR" sz="1600" dirty="0"/>
              <a:t> and free </a:t>
            </a:r>
            <a:r>
              <a:rPr lang="es-AR" sz="1600" dirty="0" err="1"/>
              <a:t>shipping</a:t>
            </a:r>
            <a:r>
              <a:rPr lang="es-AR" sz="1600" dirty="0"/>
              <a:t>.</a:t>
            </a:r>
          </a:p>
          <a:p>
            <a:endParaRPr lang="es-A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/>
              <a:t>They</a:t>
            </a:r>
            <a:r>
              <a:rPr lang="es-AR" sz="1600" dirty="0"/>
              <a:t> </a:t>
            </a:r>
            <a:r>
              <a:rPr lang="es-AR" sz="1600" dirty="0" err="1"/>
              <a:t>decided</a:t>
            </a:r>
            <a:r>
              <a:rPr lang="es-AR" sz="1600" dirty="0"/>
              <a:t> </a:t>
            </a:r>
            <a:r>
              <a:rPr lang="es-AR" sz="1600" dirty="0" err="1"/>
              <a:t>on</a:t>
            </a:r>
            <a:r>
              <a:rPr lang="es-AR" sz="1600" dirty="0"/>
              <a:t> 2 </a:t>
            </a:r>
            <a:r>
              <a:rPr lang="es-AR" sz="1600" dirty="0" err="1"/>
              <a:t>promotions</a:t>
            </a:r>
            <a:r>
              <a:rPr lang="es-AR" sz="16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AR" sz="1600" dirty="0" err="1"/>
              <a:t>offering</a:t>
            </a:r>
            <a:r>
              <a:rPr lang="es-AR" sz="1600" dirty="0"/>
              <a:t> free </a:t>
            </a:r>
            <a:r>
              <a:rPr lang="es-AR" sz="1600" dirty="0" err="1"/>
              <a:t>shipping</a:t>
            </a:r>
            <a:r>
              <a:rPr lang="es-A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AR" sz="1600" dirty="0" err="1"/>
              <a:t>offering</a:t>
            </a:r>
            <a:r>
              <a:rPr lang="es-AR" sz="1600" dirty="0"/>
              <a:t> 10% </a:t>
            </a:r>
            <a:r>
              <a:rPr lang="es-AR" sz="1600" dirty="0" err="1"/>
              <a:t>discount</a:t>
            </a:r>
            <a:r>
              <a:rPr lang="es-AR" sz="1600" dirty="0"/>
              <a:t>.</a:t>
            </a:r>
          </a:p>
          <a:p>
            <a:endParaRPr lang="es-A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/>
              <a:t>Include</a:t>
            </a:r>
            <a:r>
              <a:rPr lang="es-AR" sz="1600" dirty="0"/>
              <a:t> </a:t>
            </a:r>
            <a:r>
              <a:rPr lang="es-AR" sz="1600" dirty="0" err="1"/>
              <a:t>an</a:t>
            </a:r>
            <a:r>
              <a:rPr lang="es-AR" sz="1600" dirty="0"/>
              <a:t> A / B test </a:t>
            </a:r>
            <a:r>
              <a:rPr lang="es-AR" sz="1600" dirty="0" err="1"/>
              <a:t>to</a:t>
            </a:r>
            <a:r>
              <a:rPr lang="es-AR" sz="1600" dirty="0"/>
              <a:t> </a:t>
            </a:r>
            <a:r>
              <a:rPr lang="es-AR" sz="1600" dirty="0" err="1"/>
              <a:t>evaluate</a:t>
            </a:r>
            <a:r>
              <a:rPr lang="es-AR" sz="1600" dirty="0"/>
              <a:t> </a:t>
            </a:r>
            <a:r>
              <a:rPr lang="es-AR" sz="1600" dirty="0" err="1"/>
              <a:t>which</a:t>
            </a:r>
            <a:r>
              <a:rPr lang="es-AR" sz="1600" dirty="0"/>
              <a:t> ad </a:t>
            </a:r>
            <a:r>
              <a:rPr lang="es-AR" sz="1600" dirty="0" err="1"/>
              <a:t>would</a:t>
            </a:r>
            <a:r>
              <a:rPr lang="es-AR" sz="1600" dirty="0"/>
              <a:t> </a:t>
            </a:r>
            <a:r>
              <a:rPr lang="es-AR" sz="1600" dirty="0" err="1"/>
              <a:t>best</a:t>
            </a:r>
            <a:r>
              <a:rPr lang="es-AR" sz="1600" dirty="0"/>
              <a:t> </a:t>
            </a:r>
            <a:r>
              <a:rPr lang="es-AR" sz="1600" dirty="0" err="1"/>
              <a:t>to</a:t>
            </a:r>
            <a:r>
              <a:rPr lang="es-AR" sz="1600" dirty="0"/>
              <a:t> </a:t>
            </a:r>
            <a:r>
              <a:rPr lang="es-AR" sz="1600" dirty="0" err="1"/>
              <a:t>help</a:t>
            </a:r>
            <a:r>
              <a:rPr lang="es-AR" sz="1600" dirty="0"/>
              <a:t> </a:t>
            </a:r>
            <a:r>
              <a:rPr lang="es-AR" sz="1600" dirty="0" err="1"/>
              <a:t>them</a:t>
            </a:r>
            <a:r>
              <a:rPr lang="es-AR" sz="1600" dirty="0"/>
              <a:t> </a:t>
            </a:r>
            <a:r>
              <a:rPr lang="es-AR" sz="1600" dirty="0" err="1"/>
              <a:t>achieve</a:t>
            </a:r>
            <a:r>
              <a:rPr lang="es-AR" sz="1600" dirty="0"/>
              <a:t> </a:t>
            </a:r>
            <a:r>
              <a:rPr lang="es-AR" sz="1600" dirty="0" err="1"/>
              <a:t>their</a:t>
            </a:r>
            <a:r>
              <a:rPr lang="es-AR" sz="1600" dirty="0"/>
              <a:t> </a:t>
            </a:r>
            <a:r>
              <a:rPr lang="es-AR" sz="1600" dirty="0" err="1"/>
              <a:t>campaign</a:t>
            </a:r>
            <a:r>
              <a:rPr lang="es-AR" sz="1600" dirty="0"/>
              <a:t> </a:t>
            </a:r>
            <a:r>
              <a:rPr lang="es-AR" sz="1600" dirty="0" err="1"/>
              <a:t>goal</a:t>
            </a:r>
            <a:r>
              <a:rPr lang="es-A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aimed preferably at people buying bouquets.</a:t>
            </a:r>
            <a:endParaRPr lang="es-AR" sz="16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5C19031-1305-4D85-9A07-C255D7DA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0259" y="81714"/>
            <a:ext cx="832685" cy="8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B2C1F5C-A085-463B-B45A-66DE3BB3E446}"/>
              </a:ext>
            </a:extLst>
          </p:cNvPr>
          <p:cNvSpPr/>
          <p:nvPr/>
        </p:nvSpPr>
        <p:spPr>
          <a:xfrm>
            <a:off x="9414741" y="624146"/>
            <a:ext cx="1534333" cy="2318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A54061D-E44C-4598-98CF-CC1F10D8ED2E}"/>
              </a:ext>
            </a:extLst>
          </p:cNvPr>
          <p:cNvSpPr txBox="1">
            <a:spLocks/>
          </p:cNvSpPr>
          <p:nvPr/>
        </p:nvSpPr>
        <p:spPr>
          <a:xfrm>
            <a:off x="9104775" y="97212"/>
            <a:ext cx="2216257" cy="110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s-MX" sz="1000" dirty="0" err="1">
                <a:solidFill>
                  <a:schemeClr val="bg1"/>
                </a:solidFill>
              </a:rPr>
              <a:t>Objective</a:t>
            </a:r>
            <a:r>
              <a:rPr lang="es-MX" sz="1000" dirty="0">
                <a:solidFill>
                  <a:schemeClr val="bg1"/>
                </a:solidFill>
              </a:rPr>
              <a:t> and </a:t>
            </a:r>
            <a:r>
              <a:rPr lang="es-MX" sz="1000" dirty="0" err="1">
                <a:solidFill>
                  <a:schemeClr val="bg1"/>
                </a:solidFill>
              </a:rPr>
              <a:t>Goals</a:t>
            </a:r>
            <a:endParaRPr lang="es-MX" sz="10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MX" sz="1000" dirty="0" err="1">
                <a:solidFill>
                  <a:schemeClr val="bg1"/>
                </a:solidFill>
              </a:rPr>
              <a:t>Campaign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Settings</a:t>
            </a:r>
            <a:endParaRPr lang="es-MX" sz="10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MX" sz="1000" dirty="0" err="1">
                <a:solidFill>
                  <a:schemeClr val="bg1"/>
                </a:solidFill>
              </a:rPr>
              <a:t>Creativity</a:t>
            </a:r>
            <a:r>
              <a:rPr lang="es-MX" sz="1000" dirty="0">
                <a:solidFill>
                  <a:schemeClr val="bg1"/>
                </a:solidFill>
              </a:rPr>
              <a:t> and </a:t>
            </a:r>
            <a:r>
              <a:rPr lang="es-MX" sz="1000" dirty="0" err="1">
                <a:solidFill>
                  <a:schemeClr val="bg1"/>
                </a:solidFill>
              </a:rPr>
              <a:t>Tactics</a:t>
            </a:r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3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4;p23">
            <a:extLst>
              <a:ext uri="{FF2B5EF4-FFF2-40B4-BE49-F238E27FC236}">
                <a16:creationId xmlns:a16="http://schemas.microsoft.com/office/drawing/2014/main" id="{4FCFAE13-34D6-43A4-BB18-D4FFF0448AC4}"/>
              </a:ext>
            </a:extLst>
          </p:cNvPr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393" y="2902175"/>
            <a:ext cx="4472910" cy="29816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19DD5E-174C-4DC0-BDE3-A1FBD0A3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Campaign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B6084-F019-43C6-B2DA-FEE8380C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56" y="3312230"/>
            <a:ext cx="4123032" cy="2161533"/>
          </a:xfrm>
        </p:spPr>
        <p:txBody>
          <a:bodyPr anchor="t"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MX" sz="2400" dirty="0"/>
              <a:t>A/B </a:t>
            </a:r>
            <a:r>
              <a:rPr lang="es-MX" sz="2400" dirty="0" err="1"/>
              <a:t>Testing</a:t>
            </a:r>
            <a:r>
              <a:rPr lang="es-MX" sz="2400" dirty="0"/>
              <a:t> </a:t>
            </a:r>
            <a:r>
              <a:rPr lang="es-MX" sz="2400" dirty="0" err="1"/>
              <a:t>Analisys</a:t>
            </a:r>
            <a:endParaRPr lang="es-MX" sz="2400" dirty="0"/>
          </a:p>
          <a:p>
            <a:pPr marL="457200" indent="-457200">
              <a:buFont typeface="+mj-lt"/>
              <a:buAutoNum type="arabicPeriod" startAt="4"/>
            </a:pPr>
            <a:r>
              <a:rPr lang="es-MX" sz="2400" dirty="0" err="1"/>
              <a:t>Traffic</a:t>
            </a:r>
            <a:r>
              <a:rPr lang="es-MX" sz="2400" dirty="0"/>
              <a:t> </a:t>
            </a:r>
            <a:r>
              <a:rPr lang="es-MX" sz="2400" dirty="0" err="1"/>
              <a:t>Results</a:t>
            </a:r>
            <a:endParaRPr lang="es-MX" sz="2400" dirty="0"/>
          </a:p>
          <a:p>
            <a:pPr marL="457200" indent="-457200">
              <a:buFont typeface="+mj-lt"/>
              <a:buAutoNum type="arabicPeriod" startAt="4"/>
            </a:pPr>
            <a:r>
              <a:rPr lang="es-MX" sz="2400" dirty="0" err="1"/>
              <a:t>Return</a:t>
            </a:r>
            <a:r>
              <a:rPr lang="es-MX" sz="2400" dirty="0"/>
              <a:t> </a:t>
            </a:r>
            <a:r>
              <a:rPr lang="es-MX" sz="2400" dirty="0" err="1"/>
              <a:t>Analisys</a:t>
            </a:r>
            <a:endParaRPr lang="es-MX" sz="2400" dirty="0"/>
          </a:p>
          <a:p>
            <a:pPr marL="457200" indent="-457200">
              <a:buFont typeface="+mj-lt"/>
              <a:buAutoNum type="arabicPeriod" startAt="4"/>
            </a:pPr>
            <a:r>
              <a:rPr lang="es-MX" sz="2400" dirty="0" err="1"/>
              <a:t>Results</a:t>
            </a:r>
            <a:r>
              <a:rPr lang="es-MX" sz="2400" dirty="0"/>
              <a:t> </a:t>
            </a:r>
            <a:r>
              <a:rPr lang="es-MX" sz="2400" dirty="0" err="1"/>
              <a:t>Summary</a:t>
            </a:r>
            <a:endParaRPr lang="es-MX" sz="2400" dirty="0"/>
          </a:p>
          <a:p>
            <a:pPr marL="457200" indent="-457200">
              <a:buFont typeface="+mj-lt"/>
              <a:buAutoNum type="arabicPeriod" startAt="4"/>
            </a:pPr>
            <a:r>
              <a:rPr lang="es-MX" sz="2400" dirty="0"/>
              <a:t>Next </a:t>
            </a:r>
            <a:r>
              <a:rPr lang="es-MX" sz="2400" dirty="0" err="1"/>
              <a:t>Steps</a:t>
            </a: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AR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5F10F49-6480-40E0-9894-204F83D7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2486" y="-781947"/>
            <a:ext cx="3512259" cy="35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70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A6DD7-759F-448E-BE02-72B60D7F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A/B </a:t>
            </a:r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Analisys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60227-CD50-43A4-AA2E-6095D657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17" y="2435229"/>
            <a:ext cx="4906029" cy="3636511"/>
          </a:xfrm>
        </p:spPr>
        <p:txBody>
          <a:bodyPr>
            <a:normAutofit/>
          </a:bodyPr>
          <a:lstStyle/>
          <a:p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winner</a:t>
            </a:r>
            <a:r>
              <a:rPr lang="es-MX" sz="1600" dirty="0"/>
              <a:t> </a:t>
            </a:r>
            <a:r>
              <a:rPr lang="es-MX" sz="1600" dirty="0" err="1"/>
              <a:t>of</a:t>
            </a:r>
            <a:r>
              <a:rPr lang="es-MX" sz="1600" dirty="0"/>
              <a:t> A/B </a:t>
            </a:r>
            <a:r>
              <a:rPr lang="es-MX" sz="1600" dirty="0" err="1"/>
              <a:t>Testing</a:t>
            </a:r>
            <a:r>
              <a:rPr lang="es-MX" sz="1600" dirty="0"/>
              <a:t> </a:t>
            </a:r>
            <a:r>
              <a:rPr lang="es-MX" sz="1600" dirty="0" err="1"/>
              <a:t>is</a:t>
            </a:r>
            <a:r>
              <a:rPr lang="es-MX" sz="1600" dirty="0"/>
              <a:t> Free </a:t>
            </a:r>
            <a:r>
              <a:rPr lang="es-MX" sz="1600" dirty="0" err="1"/>
              <a:t>Shipping</a:t>
            </a:r>
            <a:r>
              <a:rPr lang="es-MX" sz="1600" dirty="0"/>
              <a:t> </a:t>
            </a:r>
            <a:r>
              <a:rPr lang="es-MX" sz="1600" dirty="0" err="1"/>
              <a:t>Promo</a:t>
            </a:r>
            <a:endParaRPr lang="es-MX" sz="1600" dirty="0"/>
          </a:p>
          <a:p>
            <a:r>
              <a:rPr lang="en-US" sz="1600" dirty="0"/>
              <a:t>This produces a notable improvement in costs for results of $ 0.08 vs. $ 0.48.</a:t>
            </a:r>
          </a:p>
          <a:p>
            <a:r>
              <a:rPr lang="en-US" sz="1600" dirty="0"/>
              <a:t>Increase reach and impressions and with it visits to the site.</a:t>
            </a:r>
          </a:p>
          <a:p>
            <a:r>
              <a:rPr lang="en-US" sz="1600" dirty="0"/>
              <a:t>Increase the probability of conversions, which is the goal of the campaign.</a:t>
            </a:r>
          </a:p>
          <a:p>
            <a:r>
              <a:rPr lang="en-US" sz="1600" dirty="0"/>
              <a:t>It is a much more efficient option than the alternative.</a:t>
            </a:r>
            <a:endParaRPr lang="es-AR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2AD7E8-1153-42CE-8551-4BFB5A1D5A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3146" y="2091847"/>
            <a:ext cx="6851737" cy="4618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5535F-437D-47B7-89CE-B954377D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0259" y="81714"/>
            <a:ext cx="832685" cy="8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53C067D-9DFD-4771-B37B-F07C969EFF75}"/>
              </a:ext>
            </a:extLst>
          </p:cNvPr>
          <p:cNvSpPr/>
          <p:nvPr/>
        </p:nvSpPr>
        <p:spPr>
          <a:xfrm>
            <a:off x="9325966" y="266197"/>
            <a:ext cx="1534333" cy="2318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EFEF5C7-D696-4467-A223-364276CE53FE}"/>
              </a:ext>
            </a:extLst>
          </p:cNvPr>
          <p:cNvSpPr txBox="1">
            <a:spLocks/>
          </p:cNvSpPr>
          <p:nvPr/>
        </p:nvSpPr>
        <p:spPr>
          <a:xfrm>
            <a:off x="8906005" y="250521"/>
            <a:ext cx="2617940" cy="15325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s-MX" sz="1000" dirty="0">
                <a:solidFill>
                  <a:schemeClr val="bg1"/>
                </a:solidFill>
              </a:rPr>
              <a:t>A/B </a:t>
            </a:r>
            <a:r>
              <a:rPr lang="es-MX" sz="1000" dirty="0" err="1">
                <a:solidFill>
                  <a:schemeClr val="bg1"/>
                </a:solidFill>
              </a:rPr>
              <a:t>Testing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Analisys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Traffic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Results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Return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Analisys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Summary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>
                <a:solidFill>
                  <a:schemeClr val="bg1"/>
                </a:solidFill>
              </a:rPr>
              <a:t>Next </a:t>
            </a:r>
            <a:r>
              <a:rPr lang="es-MX" sz="1000" dirty="0" err="1">
                <a:solidFill>
                  <a:schemeClr val="bg1"/>
                </a:solidFill>
              </a:rPr>
              <a:t>Steps</a:t>
            </a:r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A08DD-8B9D-42E3-84F3-0510DDCA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Traffic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AR" dirty="0"/>
          </a:p>
        </p:txBody>
      </p:sp>
      <p:graphicFrame>
        <p:nvGraphicFramePr>
          <p:cNvPr id="13" name="Marcador de contenido 12">
            <a:extLst>
              <a:ext uri="{FF2B5EF4-FFF2-40B4-BE49-F238E27FC236}">
                <a16:creationId xmlns:a16="http://schemas.microsoft.com/office/drawing/2014/main" id="{68BA2715-445E-4D6C-A71C-B9ED76B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16085"/>
              </p:ext>
            </p:extLst>
          </p:nvPr>
        </p:nvGraphicFramePr>
        <p:xfrm>
          <a:off x="3261222" y="2693090"/>
          <a:ext cx="2402239" cy="97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D2FFBA2-6032-4E3F-9D06-774FABC88EBB}"/>
              </a:ext>
            </a:extLst>
          </p:cNvPr>
          <p:cNvCxnSpPr/>
          <p:nvPr/>
        </p:nvCxnSpPr>
        <p:spPr>
          <a:xfrm>
            <a:off x="3601973" y="2642968"/>
            <a:ext cx="1735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FF6C1FE-21FE-43BE-854B-94348BA8AAB6}"/>
              </a:ext>
            </a:extLst>
          </p:cNvPr>
          <p:cNvSpPr txBox="1"/>
          <p:nvPr/>
        </p:nvSpPr>
        <p:spPr>
          <a:xfrm>
            <a:off x="3947616" y="229458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10% Off</a:t>
            </a:r>
            <a:endParaRPr lang="es-AR" sz="1400" b="1" dirty="0"/>
          </a:p>
        </p:txBody>
      </p:sp>
      <p:grpSp>
        <p:nvGrpSpPr>
          <p:cNvPr id="94" name="Grupo 93">
            <a:extLst>
              <a:ext uri="{FF2B5EF4-FFF2-40B4-BE49-F238E27FC236}">
                <a16:creationId xmlns:a16="http://schemas.microsoft.com/office/drawing/2014/main" id="{F09A481D-85AA-42AF-B18C-CFD9D021E0A0}"/>
              </a:ext>
            </a:extLst>
          </p:cNvPr>
          <p:cNvGrpSpPr/>
          <p:nvPr/>
        </p:nvGrpSpPr>
        <p:grpSpPr>
          <a:xfrm>
            <a:off x="3261222" y="3876322"/>
            <a:ext cx="2402239" cy="2062055"/>
            <a:chOff x="3261222" y="3876322"/>
            <a:chExt cx="2402239" cy="2062055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B126498F-BFC7-4718-BFC4-8C6C236993D7}"/>
                </a:ext>
              </a:extLst>
            </p:cNvPr>
            <p:cNvGrpSpPr/>
            <p:nvPr/>
          </p:nvGrpSpPr>
          <p:grpSpPr>
            <a:xfrm>
              <a:off x="3261222" y="4166715"/>
              <a:ext cx="2402239" cy="1771662"/>
              <a:chOff x="1379561" y="4166715"/>
              <a:chExt cx="2402239" cy="1771662"/>
            </a:xfrm>
          </p:grpSpPr>
          <p:graphicFrame>
            <p:nvGraphicFramePr>
              <p:cNvPr id="14" name="Marcador de contenido 12">
                <a:extLst>
                  <a:ext uri="{FF2B5EF4-FFF2-40B4-BE49-F238E27FC236}">
                    <a16:creationId xmlns:a16="http://schemas.microsoft.com/office/drawing/2014/main" id="{5A1303F7-2C19-426D-965B-B927341AFF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9738613"/>
                  </p:ext>
                </p:extLst>
              </p:nvPr>
            </p:nvGraphicFramePr>
            <p:xfrm>
              <a:off x="1379561" y="4225061"/>
              <a:ext cx="2402239" cy="17133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3437846C-11F5-4012-AC6E-31E4B3578ECE}"/>
                  </a:ext>
                </a:extLst>
              </p:cNvPr>
              <p:cNvCxnSpPr/>
              <p:nvPr/>
            </p:nvCxnSpPr>
            <p:spPr>
              <a:xfrm>
                <a:off x="1720312" y="4166715"/>
                <a:ext cx="17358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B78C52CA-4F98-4510-9671-31072C81AAA5}"/>
                </a:ext>
              </a:extLst>
            </p:cNvPr>
            <p:cNvSpPr txBox="1"/>
            <p:nvPr/>
          </p:nvSpPr>
          <p:spPr>
            <a:xfrm>
              <a:off x="3746142" y="3876322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/>
                <a:t>Free </a:t>
              </a:r>
              <a:r>
                <a:rPr lang="es-MX" sz="1400" b="1" dirty="0" err="1"/>
                <a:t>Shipping</a:t>
              </a:r>
              <a:endParaRPr lang="es-AR" sz="1400" b="1" dirty="0"/>
            </a:p>
          </p:txBody>
        </p:sp>
      </p:grpSp>
      <p:pic>
        <p:nvPicPr>
          <p:cNvPr id="47" name="Picture 4">
            <a:extLst>
              <a:ext uri="{FF2B5EF4-FFF2-40B4-BE49-F238E27FC236}">
                <a16:creationId xmlns:a16="http://schemas.microsoft.com/office/drawing/2014/main" id="{C482AB9B-B109-4C6F-B014-048DEDDDE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0259" y="81714"/>
            <a:ext cx="832685" cy="8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F56B5800-9C78-45FD-91A8-C7AB01A6645D}"/>
              </a:ext>
            </a:extLst>
          </p:cNvPr>
          <p:cNvSpPr txBox="1"/>
          <p:nvPr/>
        </p:nvSpPr>
        <p:spPr>
          <a:xfrm>
            <a:off x="83193" y="2618184"/>
            <a:ext cx="371833" cy="298987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s-MX" sz="1050" dirty="0" err="1"/>
              <a:t>Promos</a:t>
            </a:r>
            <a:r>
              <a:rPr lang="es-MX" sz="1050" dirty="0"/>
              <a:t> </a:t>
            </a:r>
            <a:r>
              <a:rPr lang="es-MX" sz="1050" dirty="0" err="1"/>
              <a:t>Campaign</a:t>
            </a:r>
            <a:endParaRPr lang="es-AR" sz="105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E15118D-B0DA-4F8A-A6D6-269E39D543DB}"/>
              </a:ext>
            </a:extLst>
          </p:cNvPr>
          <p:cNvSpPr txBox="1"/>
          <p:nvPr/>
        </p:nvSpPr>
        <p:spPr>
          <a:xfrm>
            <a:off x="104298" y="6519958"/>
            <a:ext cx="8034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(*) </a:t>
            </a:r>
            <a:r>
              <a:rPr lang="en-US" sz="1200" dirty="0"/>
              <a:t>In </a:t>
            </a:r>
            <a:r>
              <a:rPr lang="en-US" sz="1200" b="1" dirty="0"/>
              <a:t>thousands</a:t>
            </a:r>
            <a:r>
              <a:rPr lang="en-US" sz="1200" dirty="0"/>
              <a:t> of impressions and reach. </a:t>
            </a:r>
            <a:r>
              <a:rPr lang="en-US" sz="1200" b="1" dirty="0"/>
              <a:t>CTR</a:t>
            </a:r>
            <a:r>
              <a:rPr lang="en-US" sz="1200" dirty="0"/>
              <a:t>: Clicks Through. </a:t>
            </a:r>
            <a:r>
              <a:rPr lang="en-US" sz="1200" b="1" dirty="0"/>
              <a:t>CPR</a:t>
            </a:r>
            <a:r>
              <a:rPr lang="en-US" sz="1200" dirty="0"/>
              <a:t>: Cost Per Result. </a:t>
            </a:r>
            <a:r>
              <a:rPr lang="en-US" sz="1200" b="1" dirty="0"/>
              <a:t>Spent</a:t>
            </a:r>
            <a:r>
              <a:rPr lang="en-US" sz="1200" dirty="0"/>
              <a:t>: Amount Spent.</a:t>
            </a:r>
            <a:endParaRPr lang="es-AR" sz="12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8EBC186-27FE-4633-BE64-96C5FB6B921D}"/>
              </a:ext>
            </a:extLst>
          </p:cNvPr>
          <p:cNvSpPr txBox="1"/>
          <p:nvPr/>
        </p:nvSpPr>
        <p:spPr>
          <a:xfrm>
            <a:off x="83193" y="557811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(*)</a:t>
            </a:r>
            <a:endParaRPr lang="es-AR" sz="1400" dirty="0"/>
          </a:p>
        </p:txBody>
      </p: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23862B97-F712-4262-86C2-4D4C12F454B5}"/>
              </a:ext>
            </a:extLst>
          </p:cNvPr>
          <p:cNvGrpSpPr/>
          <p:nvPr/>
        </p:nvGrpSpPr>
        <p:grpSpPr>
          <a:xfrm>
            <a:off x="6442459" y="2040731"/>
            <a:ext cx="5141141" cy="4103808"/>
            <a:chOff x="6442459" y="2149217"/>
            <a:chExt cx="5141141" cy="4103808"/>
          </a:xfrm>
        </p:grpSpPr>
        <p:graphicFrame>
          <p:nvGraphicFramePr>
            <p:cNvPr id="24" name="Gráfico 23">
              <a:extLst>
                <a:ext uri="{FF2B5EF4-FFF2-40B4-BE49-F238E27FC236}">
                  <a16:creationId xmlns:a16="http://schemas.microsoft.com/office/drawing/2014/main" id="{34BB639C-6B6E-492F-A986-9FC989A952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88265583"/>
                </p:ext>
              </p:extLst>
            </p:nvPr>
          </p:nvGraphicFramePr>
          <p:xfrm>
            <a:off x="6815287" y="2216258"/>
            <a:ext cx="4768313" cy="25547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D81CD848-7C22-4CB7-937A-39A59CC8B823}"/>
                </a:ext>
              </a:extLst>
            </p:cNvPr>
            <p:cNvCxnSpPr>
              <a:cxnSpLocks/>
            </p:cNvCxnSpPr>
            <p:nvPr/>
          </p:nvCxnSpPr>
          <p:spPr>
            <a:xfrm>
              <a:off x="6949606" y="2441496"/>
              <a:ext cx="449450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9C2DDE74-14A6-40B7-BEE5-2C97A05C4041}"/>
                </a:ext>
              </a:extLst>
            </p:cNvPr>
            <p:cNvSpPr txBox="1"/>
            <p:nvPr/>
          </p:nvSpPr>
          <p:spPr>
            <a:xfrm>
              <a:off x="8683725" y="2149217"/>
              <a:ext cx="1091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/>
                <a:t>Link </a:t>
              </a:r>
              <a:r>
                <a:rPr lang="es-MX" sz="1400" b="1" dirty="0" err="1"/>
                <a:t>Clicks</a:t>
              </a:r>
              <a:endParaRPr lang="es-AR" sz="1400" b="1" dirty="0"/>
            </a:p>
          </p:txBody>
        </p: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E657F5F7-C0C1-48C0-8ADD-7EDB052020B8}"/>
                </a:ext>
              </a:extLst>
            </p:cNvPr>
            <p:cNvGrpSpPr/>
            <p:nvPr/>
          </p:nvGrpSpPr>
          <p:grpSpPr>
            <a:xfrm>
              <a:off x="7403790" y="4787483"/>
              <a:ext cx="3656712" cy="417982"/>
              <a:chOff x="4948694" y="4787483"/>
              <a:chExt cx="3656712" cy="417982"/>
            </a:xfrm>
          </p:grpSpPr>
          <p:grpSp>
            <p:nvGrpSpPr>
              <p:cNvPr id="74" name="Grupo 73">
                <a:extLst>
                  <a:ext uri="{FF2B5EF4-FFF2-40B4-BE49-F238E27FC236}">
                    <a16:creationId xmlns:a16="http://schemas.microsoft.com/office/drawing/2014/main" id="{6915CF5E-A365-4DC5-AF0E-6E243F37BE2A}"/>
                  </a:ext>
                </a:extLst>
              </p:cNvPr>
              <p:cNvGrpSpPr/>
              <p:nvPr/>
            </p:nvGrpSpPr>
            <p:grpSpPr>
              <a:xfrm>
                <a:off x="4948694" y="4787483"/>
                <a:ext cx="620683" cy="417982"/>
                <a:chOff x="4902200" y="4787483"/>
                <a:chExt cx="620683" cy="417982"/>
              </a:xfrm>
            </p:grpSpPr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5501FAE5-254E-46D2-B00D-5529E2BE5FF6}"/>
                    </a:ext>
                  </a:extLst>
                </p:cNvPr>
                <p:cNvSpPr/>
                <p:nvPr/>
              </p:nvSpPr>
              <p:spPr>
                <a:xfrm>
                  <a:off x="4902200" y="4787483"/>
                  <a:ext cx="620683" cy="4179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33C0A21A-255A-4973-8D1D-7DA003B193C3}"/>
                    </a:ext>
                  </a:extLst>
                </p:cNvPr>
                <p:cNvSpPr txBox="1"/>
                <p:nvPr/>
              </p:nvSpPr>
              <p:spPr>
                <a:xfrm>
                  <a:off x="4930267" y="4847437"/>
                  <a:ext cx="5902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400" b="1" dirty="0"/>
                    <a:t>1.2%</a:t>
                  </a:r>
                  <a:endParaRPr lang="es-AR" sz="1400" b="1" dirty="0"/>
                </a:p>
              </p:txBody>
            </p:sp>
          </p:grpSp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E4183343-4F4A-47CE-ACD6-9E00D0DEE958}"/>
                  </a:ext>
                </a:extLst>
              </p:cNvPr>
              <p:cNvGrpSpPr/>
              <p:nvPr/>
            </p:nvGrpSpPr>
            <p:grpSpPr>
              <a:xfrm>
                <a:off x="6435443" y="4787483"/>
                <a:ext cx="620683" cy="417982"/>
                <a:chOff x="6435443" y="4787483"/>
                <a:chExt cx="620683" cy="417982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4E5719FA-9ECD-46F8-B4DA-B220DDB9E83C}"/>
                    </a:ext>
                  </a:extLst>
                </p:cNvPr>
                <p:cNvSpPr/>
                <p:nvPr/>
              </p:nvSpPr>
              <p:spPr>
                <a:xfrm>
                  <a:off x="6435443" y="4787483"/>
                  <a:ext cx="620683" cy="417982"/>
                </a:xfrm>
                <a:prstGeom prst="ellipse">
                  <a:avLst/>
                </a:prstGeom>
                <a:solidFill>
                  <a:srgbClr val="6FEB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64" name="CuadroTexto 63">
                  <a:extLst>
                    <a:ext uri="{FF2B5EF4-FFF2-40B4-BE49-F238E27FC236}">
                      <a16:creationId xmlns:a16="http://schemas.microsoft.com/office/drawing/2014/main" id="{23143ABD-F16E-440E-9858-A21109C6E76C}"/>
                    </a:ext>
                  </a:extLst>
                </p:cNvPr>
                <p:cNvSpPr txBox="1"/>
                <p:nvPr/>
              </p:nvSpPr>
              <p:spPr>
                <a:xfrm>
                  <a:off x="6450981" y="4847437"/>
                  <a:ext cx="5902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400" b="1" dirty="0">
                      <a:solidFill>
                        <a:schemeClr val="bg1"/>
                      </a:solidFill>
                    </a:rPr>
                    <a:t>0.1%</a:t>
                  </a:r>
                  <a:endParaRPr lang="es-AR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3DD90489-7A2B-4EFE-A642-C73F6FACC69D}"/>
                  </a:ext>
                </a:extLst>
              </p:cNvPr>
              <p:cNvGrpSpPr/>
              <p:nvPr/>
            </p:nvGrpSpPr>
            <p:grpSpPr>
              <a:xfrm>
                <a:off x="7968686" y="4787483"/>
                <a:ext cx="636720" cy="417982"/>
                <a:chOff x="7968686" y="4787483"/>
                <a:chExt cx="636720" cy="417982"/>
              </a:xfrm>
            </p:grpSpPr>
            <p:sp>
              <p:nvSpPr>
                <p:cNvPr id="66" name="Elipse 65">
                  <a:extLst>
                    <a:ext uri="{FF2B5EF4-FFF2-40B4-BE49-F238E27FC236}">
                      <a16:creationId xmlns:a16="http://schemas.microsoft.com/office/drawing/2014/main" id="{642D283A-5D14-4630-B4CF-9A559F73A8A3}"/>
                    </a:ext>
                  </a:extLst>
                </p:cNvPr>
                <p:cNvSpPr/>
                <p:nvPr/>
              </p:nvSpPr>
              <p:spPr>
                <a:xfrm>
                  <a:off x="7968686" y="4787483"/>
                  <a:ext cx="620683" cy="417982"/>
                </a:xfrm>
                <a:prstGeom prst="ellipse">
                  <a:avLst/>
                </a:prstGeom>
                <a:solidFill>
                  <a:srgbClr val="B6DF5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65" name="CuadroTexto 64">
                  <a:extLst>
                    <a:ext uri="{FF2B5EF4-FFF2-40B4-BE49-F238E27FC236}">
                      <a16:creationId xmlns:a16="http://schemas.microsoft.com/office/drawing/2014/main" id="{8D4E467C-E956-473B-88FD-2CFBAE5A464D}"/>
                    </a:ext>
                  </a:extLst>
                </p:cNvPr>
                <p:cNvSpPr txBox="1"/>
                <p:nvPr/>
              </p:nvSpPr>
              <p:spPr>
                <a:xfrm>
                  <a:off x="8015180" y="4847437"/>
                  <a:ext cx="5902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400" b="1" dirty="0">
                      <a:solidFill>
                        <a:schemeClr val="bg1"/>
                      </a:solidFill>
                    </a:rPr>
                    <a:t>1.4%</a:t>
                  </a:r>
                  <a:endParaRPr lang="es-AR" sz="1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FAFD800-D32D-453C-99C5-CFD2497DB932}"/>
                </a:ext>
              </a:extLst>
            </p:cNvPr>
            <p:cNvGrpSpPr/>
            <p:nvPr/>
          </p:nvGrpSpPr>
          <p:grpSpPr>
            <a:xfrm>
              <a:off x="7403790" y="5424120"/>
              <a:ext cx="3640675" cy="417982"/>
              <a:chOff x="4948694" y="4787483"/>
              <a:chExt cx="3640675" cy="417982"/>
            </a:xfrm>
          </p:grpSpPr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8100E18B-FDCB-4955-9CA2-A24BCC50F6B2}"/>
                  </a:ext>
                </a:extLst>
              </p:cNvPr>
              <p:cNvGrpSpPr/>
              <p:nvPr/>
            </p:nvGrpSpPr>
            <p:grpSpPr>
              <a:xfrm>
                <a:off x="4948694" y="4787483"/>
                <a:ext cx="620683" cy="417982"/>
                <a:chOff x="4902200" y="4787483"/>
                <a:chExt cx="620683" cy="417982"/>
              </a:xfrm>
            </p:grpSpPr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93B054FC-7805-4135-8C0E-F64202501261}"/>
                    </a:ext>
                  </a:extLst>
                </p:cNvPr>
                <p:cNvSpPr/>
                <p:nvPr/>
              </p:nvSpPr>
              <p:spPr>
                <a:xfrm>
                  <a:off x="4902200" y="4787483"/>
                  <a:ext cx="620683" cy="4179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B06E614C-52EE-43C7-9182-367F37961202}"/>
                    </a:ext>
                  </a:extLst>
                </p:cNvPr>
                <p:cNvSpPr txBox="1"/>
                <p:nvPr/>
              </p:nvSpPr>
              <p:spPr>
                <a:xfrm>
                  <a:off x="4930267" y="4847437"/>
                  <a:ext cx="5373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400" b="1" dirty="0"/>
                    <a:t>0.07</a:t>
                  </a:r>
                  <a:endParaRPr lang="es-AR" sz="1400" b="1" dirty="0"/>
                </a:p>
              </p:txBody>
            </p:sp>
          </p:grpSp>
          <p:grpSp>
            <p:nvGrpSpPr>
              <p:cNvPr id="80" name="Grupo 79">
                <a:extLst>
                  <a:ext uri="{FF2B5EF4-FFF2-40B4-BE49-F238E27FC236}">
                    <a16:creationId xmlns:a16="http://schemas.microsoft.com/office/drawing/2014/main" id="{629184C0-8DA4-4AF6-A42F-29E01204A2A0}"/>
                  </a:ext>
                </a:extLst>
              </p:cNvPr>
              <p:cNvGrpSpPr/>
              <p:nvPr/>
            </p:nvGrpSpPr>
            <p:grpSpPr>
              <a:xfrm>
                <a:off x="6435443" y="4787483"/>
                <a:ext cx="620683" cy="417982"/>
                <a:chOff x="6435443" y="4787483"/>
                <a:chExt cx="620683" cy="417982"/>
              </a:xfrm>
            </p:grpSpPr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A95824D0-D4DD-44BB-AEE4-F0650C21A72C}"/>
                    </a:ext>
                  </a:extLst>
                </p:cNvPr>
                <p:cNvSpPr/>
                <p:nvPr/>
              </p:nvSpPr>
              <p:spPr>
                <a:xfrm>
                  <a:off x="6435443" y="4787483"/>
                  <a:ext cx="620683" cy="417982"/>
                </a:xfrm>
                <a:prstGeom prst="ellipse">
                  <a:avLst/>
                </a:prstGeom>
                <a:solidFill>
                  <a:srgbClr val="6FEB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85" name="CuadroTexto 84">
                  <a:extLst>
                    <a:ext uri="{FF2B5EF4-FFF2-40B4-BE49-F238E27FC236}">
                      <a16:creationId xmlns:a16="http://schemas.microsoft.com/office/drawing/2014/main" id="{1A2ED405-4EC7-483D-9B6C-B240A76B31DC}"/>
                    </a:ext>
                  </a:extLst>
                </p:cNvPr>
                <p:cNvSpPr txBox="1"/>
                <p:nvPr/>
              </p:nvSpPr>
              <p:spPr>
                <a:xfrm>
                  <a:off x="6496344" y="4847437"/>
                  <a:ext cx="5373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400" b="1" dirty="0">
                      <a:solidFill>
                        <a:schemeClr val="bg1"/>
                      </a:solidFill>
                    </a:rPr>
                    <a:t>0.48</a:t>
                  </a:r>
                  <a:endParaRPr lang="es-AR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7A4533D2-5613-4D5F-9963-5DA04D6D555E}"/>
                  </a:ext>
                </a:extLst>
              </p:cNvPr>
              <p:cNvGrpSpPr/>
              <p:nvPr/>
            </p:nvGrpSpPr>
            <p:grpSpPr>
              <a:xfrm>
                <a:off x="7968686" y="4787483"/>
                <a:ext cx="620683" cy="417982"/>
                <a:chOff x="7968686" y="4787483"/>
                <a:chExt cx="620683" cy="417982"/>
              </a:xfrm>
            </p:grpSpPr>
            <p:sp>
              <p:nvSpPr>
                <p:cNvPr id="82" name="Elipse 81">
                  <a:extLst>
                    <a:ext uri="{FF2B5EF4-FFF2-40B4-BE49-F238E27FC236}">
                      <a16:creationId xmlns:a16="http://schemas.microsoft.com/office/drawing/2014/main" id="{9F904F97-74FA-4393-B00F-F6020AB1B66C}"/>
                    </a:ext>
                  </a:extLst>
                </p:cNvPr>
                <p:cNvSpPr/>
                <p:nvPr/>
              </p:nvSpPr>
              <p:spPr>
                <a:xfrm>
                  <a:off x="7968686" y="4787483"/>
                  <a:ext cx="620683" cy="417982"/>
                </a:xfrm>
                <a:prstGeom prst="ellipse">
                  <a:avLst/>
                </a:prstGeom>
                <a:solidFill>
                  <a:srgbClr val="B6DF5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83" name="CuadroTexto 82">
                  <a:extLst>
                    <a:ext uri="{FF2B5EF4-FFF2-40B4-BE49-F238E27FC236}">
                      <a16:creationId xmlns:a16="http://schemas.microsoft.com/office/drawing/2014/main" id="{5B526241-DB8A-46A8-90A0-18237380A212}"/>
                    </a:ext>
                  </a:extLst>
                </p:cNvPr>
                <p:cNvSpPr txBox="1"/>
                <p:nvPr/>
              </p:nvSpPr>
              <p:spPr>
                <a:xfrm>
                  <a:off x="8015180" y="4847437"/>
                  <a:ext cx="5373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400" b="1" dirty="0">
                      <a:solidFill>
                        <a:schemeClr val="bg1"/>
                      </a:solidFill>
                    </a:rPr>
                    <a:t>0.05</a:t>
                  </a:r>
                  <a:endParaRPr lang="es-AR" sz="1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B9032E1D-8592-4CDC-ACED-0C5328347B77}"/>
                </a:ext>
              </a:extLst>
            </p:cNvPr>
            <p:cNvSpPr txBox="1"/>
            <p:nvPr/>
          </p:nvSpPr>
          <p:spPr>
            <a:xfrm>
              <a:off x="6442459" y="4847437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/>
                <a:t>CTR (%)</a:t>
              </a:r>
              <a:endParaRPr lang="es-AR" sz="1400" b="1" dirty="0"/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63C09F67-91AC-445F-9893-45888348E4A4}"/>
                </a:ext>
              </a:extLst>
            </p:cNvPr>
            <p:cNvSpPr txBox="1"/>
            <p:nvPr/>
          </p:nvSpPr>
          <p:spPr>
            <a:xfrm>
              <a:off x="6442459" y="5507015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/>
                <a:t>CPR ($)</a:t>
              </a:r>
              <a:endParaRPr lang="es-AR" sz="1400" b="1" dirty="0"/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C5F98DF9-228F-49EB-BDEE-1D363705E2E7}"/>
                </a:ext>
              </a:extLst>
            </p:cNvPr>
            <p:cNvSpPr txBox="1"/>
            <p:nvPr/>
          </p:nvSpPr>
          <p:spPr>
            <a:xfrm>
              <a:off x="7381362" y="5945248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/>
                <a:t>2,824</a:t>
              </a:r>
              <a:endParaRPr lang="es-AR" sz="1400" b="1" dirty="0"/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4960F5B9-D694-40C0-8EE8-53AD68421AC5}"/>
                </a:ext>
              </a:extLst>
            </p:cNvPr>
            <p:cNvSpPr txBox="1"/>
            <p:nvPr/>
          </p:nvSpPr>
          <p:spPr>
            <a:xfrm>
              <a:off x="8890539" y="5945248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/>
                <a:t>2,070</a:t>
              </a:r>
              <a:endParaRPr lang="es-AR" sz="1400" b="1" dirty="0"/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4FEFE554-AEC5-410D-81EB-11090E47CE2F}"/>
                </a:ext>
              </a:extLst>
            </p:cNvPr>
            <p:cNvSpPr txBox="1"/>
            <p:nvPr/>
          </p:nvSpPr>
          <p:spPr>
            <a:xfrm>
              <a:off x="10490306" y="5945248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/>
                <a:t>753</a:t>
              </a:r>
              <a:endParaRPr lang="es-AR" sz="1400" b="1" dirty="0"/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EDF0EF61-BB13-468A-A9CC-B4FE6C437155}"/>
                </a:ext>
              </a:extLst>
            </p:cNvPr>
            <p:cNvSpPr txBox="1"/>
            <p:nvPr/>
          </p:nvSpPr>
          <p:spPr>
            <a:xfrm>
              <a:off x="6442459" y="5937548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err="1"/>
                <a:t>Spent</a:t>
              </a:r>
              <a:r>
                <a:rPr lang="es-MX" sz="1400" b="1" dirty="0"/>
                <a:t> ($)</a:t>
              </a:r>
              <a:endParaRPr lang="es-AR" sz="1400" b="1" dirty="0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E28BBD3C-B757-4AA0-BDF1-070214A48E01}"/>
              </a:ext>
            </a:extLst>
          </p:cNvPr>
          <p:cNvGrpSpPr/>
          <p:nvPr/>
        </p:nvGrpSpPr>
        <p:grpSpPr>
          <a:xfrm>
            <a:off x="655073" y="2715746"/>
            <a:ext cx="2402239" cy="2566638"/>
            <a:chOff x="3261222" y="3917283"/>
            <a:chExt cx="2402239" cy="2021094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9C846928-817E-465D-AAD1-DC39A9CF751C}"/>
                </a:ext>
              </a:extLst>
            </p:cNvPr>
            <p:cNvGrpSpPr/>
            <p:nvPr/>
          </p:nvGrpSpPr>
          <p:grpSpPr>
            <a:xfrm>
              <a:off x="3261222" y="4166715"/>
              <a:ext cx="2402239" cy="1771662"/>
              <a:chOff x="1379561" y="4166715"/>
              <a:chExt cx="2402239" cy="1771662"/>
            </a:xfrm>
          </p:grpSpPr>
          <p:graphicFrame>
            <p:nvGraphicFramePr>
              <p:cNvPr id="98" name="Marcador de contenido 12">
                <a:extLst>
                  <a:ext uri="{FF2B5EF4-FFF2-40B4-BE49-F238E27FC236}">
                    <a16:creationId xmlns:a16="http://schemas.microsoft.com/office/drawing/2014/main" id="{BF27BEE1-71B2-49F9-96DB-ACFEDF1C07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034702"/>
                  </p:ext>
                </p:extLst>
              </p:nvPr>
            </p:nvGraphicFramePr>
            <p:xfrm>
              <a:off x="1379561" y="4225061"/>
              <a:ext cx="2402239" cy="17133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23937756-7D21-4CB7-B480-4F9CB8263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7414" y="4166715"/>
                <a:ext cx="2201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411FCB55-8610-40CE-973D-0A3BBB7100CA}"/>
                </a:ext>
              </a:extLst>
            </p:cNvPr>
            <p:cNvSpPr txBox="1"/>
            <p:nvPr/>
          </p:nvSpPr>
          <p:spPr>
            <a:xfrm>
              <a:off x="3399075" y="3917283"/>
              <a:ext cx="2201244" cy="242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err="1"/>
                <a:t>Impressions</a:t>
              </a:r>
              <a:r>
                <a:rPr lang="es-MX" sz="1400" b="1" dirty="0"/>
                <a:t> and </a:t>
              </a:r>
              <a:r>
                <a:rPr lang="es-MX" sz="1400" b="1" dirty="0" err="1"/>
                <a:t>Reach</a:t>
              </a:r>
              <a:endParaRPr lang="es-AR" sz="1400" b="1" dirty="0"/>
            </a:p>
          </p:txBody>
        </p:sp>
      </p:grpSp>
      <p:sp>
        <p:nvSpPr>
          <p:cNvPr id="101" name="Abrir llave 100">
            <a:extLst>
              <a:ext uri="{FF2B5EF4-FFF2-40B4-BE49-F238E27FC236}">
                <a16:creationId xmlns:a16="http://schemas.microsoft.com/office/drawing/2014/main" id="{A07A16E6-EDC0-46E2-B2C4-52FBE243346C}"/>
              </a:ext>
            </a:extLst>
          </p:cNvPr>
          <p:cNvSpPr/>
          <p:nvPr/>
        </p:nvSpPr>
        <p:spPr>
          <a:xfrm>
            <a:off x="2979822" y="2294586"/>
            <a:ext cx="393056" cy="35913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D1C3198D-60B0-4AD2-B784-9A63832DED00}"/>
              </a:ext>
            </a:extLst>
          </p:cNvPr>
          <p:cNvSpPr/>
          <p:nvPr/>
        </p:nvSpPr>
        <p:spPr>
          <a:xfrm>
            <a:off x="1978275" y="5292670"/>
            <a:ext cx="620683" cy="417982"/>
          </a:xfrm>
          <a:prstGeom prst="ellipse">
            <a:avLst/>
          </a:prstGeom>
          <a:solidFill>
            <a:srgbClr val="6FE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592ABC7-C0AB-441C-A57D-6814A9492DA6}"/>
              </a:ext>
            </a:extLst>
          </p:cNvPr>
          <p:cNvSpPr txBox="1"/>
          <p:nvPr/>
        </p:nvSpPr>
        <p:spPr>
          <a:xfrm>
            <a:off x="2039176" y="535262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71%</a:t>
            </a:r>
            <a:endParaRPr lang="es-AR" sz="1400" b="1" dirty="0">
              <a:solidFill>
                <a:schemeClr val="bg1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3C1D6E0B-0C69-48BB-8E10-41E1DF06880A}"/>
              </a:ext>
            </a:extLst>
          </p:cNvPr>
          <p:cNvSpPr txBox="1"/>
          <p:nvPr/>
        </p:nvSpPr>
        <p:spPr>
          <a:xfrm>
            <a:off x="563672" y="5365176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err="1"/>
              <a:t>Reach</a:t>
            </a:r>
            <a:r>
              <a:rPr lang="es-MX" sz="1000" dirty="0"/>
              <a:t> / </a:t>
            </a:r>
            <a:r>
              <a:rPr lang="es-MX" sz="1000" dirty="0" err="1"/>
              <a:t>Impressions</a:t>
            </a:r>
            <a:endParaRPr lang="es-AR" sz="1000" dirty="0"/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FAE6A14B-E471-43D3-B34C-C82F37DD042C}"/>
              </a:ext>
            </a:extLst>
          </p:cNvPr>
          <p:cNvSpPr/>
          <p:nvPr/>
        </p:nvSpPr>
        <p:spPr>
          <a:xfrm>
            <a:off x="9325966" y="529243"/>
            <a:ext cx="1534333" cy="2318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Marcador de contenido 2">
            <a:extLst>
              <a:ext uri="{FF2B5EF4-FFF2-40B4-BE49-F238E27FC236}">
                <a16:creationId xmlns:a16="http://schemas.microsoft.com/office/drawing/2014/main" id="{BA33B9D6-4EEF-4DBD-9C6C-5D45F3F44D48}"/>
              </a:ext>
            </a:extLst>
          </p:cNvPr>
          <p:cNvSpPr txBox="1">
            <a:spLocks/>
          </p:cNvSpPr>
          <p:nvPr/>
        </p:nvSpPr>
        <p:spPr>
          <a:xfrm>
            <a:off x="8906005" y="250521"/>
            <a:ext cx="2617940" cy="15325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s-MX" sz="1000" dirty="0">
                <a:solidFill>
                  <a:schemeClr val="bg1"/>
                </a:solidFill>
              </a:rPr>
              <a:t>A/B </a:t>
            </a:r>
            <a:r>
              <a:rPr lang="es-MX" sz="1000" dirty="0" err="1">
                <a:solidFill>
                  <a:schemeClr val="bg1"/>
                </a:solidFill>
              </a:rPr>
              <a:t>Testing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Analisys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Traffic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Results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Return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Analisys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Summary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>
                <a:solidFill>
                  <a:schemeClr val="bg1"/>
                </a:solidFill>
              </a:rPr>
              <a:t>Next </a:t>
            </a:r>
            <a:r>
              <a:rPr lang="es-MX" sz="1000" dirty="0" err="1">
                <a:solidFill>
                  <a:schemeClr val="bg1"/>
                </a:solidFill>
              </a:rPr>
              <a:t>Steps</a:t>
            </a:r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68617-FFF4-42DD-AA01-D3E21D7A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Analisys</a:t>
            </a:r>
            <a:endParaRPr lang="es-AR" dirty="0"/>
          </a:p>
        </p:txBody>
      </p:sp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17A9C96-DF7A-4D14-A699-5DBD4729F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637659"/>
              </p:ext>
            </p:extLst>
          </p:nvPr>
        </p:nvGraphicFramePr>
        <p:xfrm>
          <a:off x="6815287" y="2320714"/>
          <a:ext cx="4768313" cy="2554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C568AC4-D703-4A3A-99A4-AECB6D7FDE57}"/>
              </a:ext>
            </a:extLst>
          </p:cNvPr>
          <p:cNvCxnSpPr>
            <a:cxnSpLocks/>
          </p:cNvCxnSpPr>
          <p:nvPr/>
        </p:nvCxnSpPr>
        <p:spPr>
          <a:xfrm>
            <a:off x="6949606" y="2483322"/>
            <a:ext cx="44945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CC2B2CE-0A44-45EE-96B2-E4D549415BE0}"/>
              </a:ext>
            </a:extLst>
          </p:cNvPr>
          <p:cNvSpPr txBox="1"/>
          <p:nvPr/>
        </p:nvSpPr>
        <p:spPr>
          <a:xfrm>
            <a:off x="8829612" y="2175545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err="1"/>
              <a:t>Magin</a:t>
            </a:r>
            <a:endParaRPr lang="es-AR" sz="1400" b="1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D442C0F-CFFC-484F-ADF1-A3FA6B1A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5098094"/>
            <a:ext cx="2688503" cy="1596128"/>
          </a:xfrm>
        </p:spPr>
        <p:txBody>
          <a:bodyPr>
            <a:normAutofit fontScale="70000" lnSpcReduction="20000"/>
          </a:bodyPr>
          <a:lstStyle/>
          <a:p>
            <a:r>
              <a:rPr lang="es-MX" sz="1000" dirty="0"/>
              <a:t>% </a:t>
            </a:r>
            <a:r>
              <a:rPr lang="es-MX" sz="1000" dirty="0" err="1"/>
              <a:t>Convert</a:t>
            </a:r>
            <a:r>
              <a:rPr lang="es-MX" sz="1000" dirty="0"/>
              <a:t>: </a:t>
            </a:r>
            <a:r>
              <a:rPr lang="es-MX" sz="1000" dirty="0" err="1"/>
              <a:t>Conversion</a:t>
            </a:r>
            <a:r>
              <a:rPr lang="es-MX" sz="1000" dirty="0"/>
              <a:t> </a:t>
            </a:r>
            <a:r>
              <a:rPr lang="es-MX" sz="1000" dirty="0" err="1"/>
              <a:t>Rate</a:t>
            </a:r>
            <a:endParaRPr lang="es-MX" sz="1000" dirty="0"/>
          </a:p>
          <a:p>
            <a:r>
              <a:rPr lang="es-MX" sz="1000" dirty="0"/>
              <a:t>APV: </a:t>
            </a:r>
            <a:r>
              <a:rPr lang="es-MX" sz="1000" dirty="0" err="1"/>
              <a:t>Average</a:t>
            </a:r>
            <a:r>
              <a:rPr lang="es-MX" sz="1000" dirty="0"/>
              <a:t> </a:t>
            </a:r>
            <a:r>
              <a:rPr lang="es-MX" sz="1000" dirty="0" err="1"/>
              <a:t>Purchase</a:t>
            </a:r>
            <a:r>
              <a:rPr lang="es-MX" sz="1000" dirty="0"/>
              <a:t> </a:t>
            </a:r>
            <a:r>
              <a:rPr lang="es-MX" sz="1000" dirty="0" err="1"/>
              <a:t>Value</a:t>
            </a:r>
            <a:r>
              <a:rPr lang="es-MX" sz="1000" dirty="0"/>
              <a:t>.</a:t>
            </a:r>
          </a:p>
          <a:p>
            <a:r>
              <a:rPr lang="es-MX" sz="1000" dirty="0"/>
              <a:t>ACP: </a:t>
            </a:r>
            <a:r>
              <a:rPr lang="es-MX" sz="1000" dirty="0" err="1"/>
              <a:t>Average</a:t>
            </a:r>
            <a:r>
              <a:rPr lang="es-MX" sz="1000" dirty="0"/>
              <a:t> </a:t>
            </a:r>
            <a:r>
              <a:rPr lang="es-MX" sz="1000" dirty="0" err="1"/>
              <a:t>Cost</a:t>
            </a:r>
            <a:r>
              <a:rPr lang="es-MX" sz="1000" dirty="0"/>
              <a:t> per </a:t>
            </a:r>
            <a:r>
              <a:rPr lang="es-MX" sz="1000" dirty="0" err="1"/>
              <a:t>Purchase</a:t>
            </a:r>
            <a:r>
              <a:rPr lang="es-MX" sz="1000" dirty="0"/>
              <a:t>.</a:t>
            </a:r>
          </a:p>
          <a:p>
            <a:r>
              <a:rPr lang="es-MX" sz="1000" dirty="0"/>
              <a:t>Adv. </a:t>
            </a:r>
            <a:r>
              <a:rPr lang="es-MX" sz="1000" dirty="0" err="1"/>
              <a:t>Costs</a:t>
            </a:r>
            <a:r>
              <a:rPr lang="es-MX" sz="1000" dirty="0"/>
              <a:t>.: </a:t>
            </a:r>
            <a:r>
              <a:rPr lang="es-MX" sz="1000" dirty="0" err="1"/>
              <a:t>Advertisement</a:t>
            </a:r>
            <a:r>
              <a:rPr lang="es-MX" sz="1000" dirty="0"/>
              <a:t> </a:t>
            </a:r>
            <a:r>
              <a:rPr lang="es-MX" sz="1000" dirty="0" err="1"/>
              <a:t>Costs</a:t>
            </a:r>
            <a:r>
              <a:rPr lang="es-MX" sz="1000" dirty="0"/>
              <a:t>.</a:t>
            </a:r>
          </a:p>
          <a:p>
            <a:r>
              <a:rPr lang="es-MX" sz="1000" dirty="0" err="1"/>
              <a:t>Purchase</a:t>
            </a:r>
            <a:r>
              <a:rPr lang="es-MX" sz="1000" dirty="0"/>
              <a:t> </a:t>
            </a:r>
            <a:r>
              <a:rPr lang="es-MX" sz="1000" dirty="0" err="1"/>
              <a:t>Costs</a:t>
            </a:r>
            <a:r>
              <a:rPr lang="es-MX" sz="1000" dirty="0"/>
              <a:t>: Sales </a:t>
            </a:r>
            <a:r>
              <a:rPr lang="es-MX" sz="1000" dirty="0" err="1"/>
              <a:t>Costs</a:t>
            </a:r>
            <a:endParaRPr lang="es-MX" sz="1000" dirty="0"/>
          </a:p>
          <a:p>
            <a:r>
              <a:rPr lang="es-MX" sz="1000" dirty="0"/>
              <a:t>ROAS: </a:t>
            </a:r>
            <a:r>
              <a:rPr lang="es-MX" sz="1000" dirty="0" err="1"/>
              <a:t>Return</a:t>
            </a:r>
            <a:r>
              <a:rPr lang="es-MX" sz="1000" dirty="0"/>
              <a:t> </a:t>
            </a:r>
            <a:r>
              <a:rPr lang="es-MX" sz="1000" dirty="0" err="1"/>
              <a:t>on</a:t>
            </a:r>
            <a:r>
              <a:rPr lang="es-MX" sz="1000" dirty="0"/>
              <a:t> </a:t>
            </a:r>
            <a:r>
              <a:rPr lang="es-MX" sz="1000" dirty="0" err="1"/>
              <a:t>Advertisement</a:t>
            </a:r>
            <a:r>
              <a:rPr lang="es-MX" sz="1000" dirty="0"/>
              <a:t>.</a:t>
            </a:r>
          </a:p>
          <a:p>
            <a:r>
              <a:rPr lang="es-MX" sz="1000" dirty="0"/>
              <a:t>Inv. </a:t>
            </a:r>
            <a:r>
              <a:rPr lang="es-MX" sz="1000" dirty="0" err="1"/>
              <a:t>Costs</a:t>
            </a:r>
            <a:r>
              <a:rPr lang="es-MX" sz="1000" dirty="0"/>
              <a:t>: Adv. </a:t>
            </a:r>
            <a:r>
              <a:rPr lang="es-MX" sz="1000" dirty="0" err="1"/>
              <a:t>Costs</a:t>
            </a:r>
            <a:r>
              <a:rPr lang="es-MX" sz="1000" dirty="0"/>
              <a:t> + Sales </a:t>
            </a:r>
            <a:r>
              <a:rPr lang="es-MX" sz="1000" dirty="0" err="1"/>
              <a:t>Costs</a:t>
            </a:r>
            <a:r>
              <a:rPr lang="es-MX" sz="1000" dirty="0"/>
              <a:t>.</a:t>
            </a:r>
          </a:p>
          <a:p>
            <a:r>
              <a:rPr lang="es-MX" sz="1000" dirty="0"/>
              <a:t>ROI: </a:t>
            </a:r>
            <a:r>
              <a:rPr lang="es-MX" sz="1000" dirty="0" err="1"/>
              <a:t>Return</a:t>
            </a:r>
            <a:r>
              <a:rPr lang="es-MX" sz="1000" dirty="0"/>
              <a:t> </a:t>
            </a:r>
            <a:r>
              <a:rPr lang="es-MX" sz="1000" dirty="0" err="1"/>
              <a:t>on</a:t>
            </a:r>
            <a:r>
              <a:rPr lang="es-MX" sz="1000" dirty="0"/>
              <a:t> </a:t>
            </a:r>
            <a:r>
              <a:rPr lang="es-MX" sz="1000" dirty="0" err="1"/>
              <a:t>Investment</a:t>
            </a:r>
            <a:r>
              <a:rPr lang="es-MX" sz="1000" dirty="0"/>
              <a:t>.</a:t>
            </a:r>
          </a:p>
          <a:p>
            <a:endParaRPr lang="es-MX" sz="1000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09358D79-D468-46EB-869F-6C20286E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31" y="2444988"/>
            <a:ext cx="6153150" cy="2619375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356A176-9677-49A3-9DFC-A263537F8F7F}"/>
              </a:ext>
            </a:extLst>
          </p:cNvPr>
          <p:cNvCxnSpPr>
            <a:cxnSpLocks/>
          </p:cNvCxnSpPr>
          <p:nvPr/>
        </p:nvCxnSpPr>
        <p:spPr>
          <a:xfrm>
            <a:off x="518160" y="2483322"/>
            <a:ext cx="566969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2BFF7F-3C7D-44E0-BE35-E5AC3DAF6638}"/>
              </a:ext>
            </a:extLst>
          </p:cNvPr>
          <p:cNvSpPr txBox="1"/>
          <p:nvPr/>
        </p:nvSpPr>
        <p:spPr>
          <a:xfrm>
            <a:off x="2571284" y="217554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err="1"/>
              <a:t>Indicators</a:t>
            </a:r>
            <a:endParaRPr lang="es-AR" sz="1400" b="1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3707D69-43A8-4787-9A66-12B71AFE6258}"/>
              </a:ext>
            </a:extLst>
          </p:cNvPr>
          <p:cNvSpPr/>
          <p:nvPr/>
        </p:nvSpPr>
        <p:spPr>
          <a:xfrm>
            <a:off x="7403790" y="4911227"/>
            <a:ext cx="620683" cy="41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27BA94D-8BDF-41B7-8B88-5E6428AA6C78}"/>
              </a:ext>
            </a:extLst>
          </p:cNvPr>
          <p:cNvSpPr txBox="1"/>
          <p:nvPr/>
        </p:nvSpPr>
        <p:spPr>
          <a:xfrm>
            <a:off x="7431857" y="497118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100%</a:t>
            </a:r>
            <a:endParaRPr lang="es-AR" sz="1400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B12F49D-9059-42F2-ABF8-6D1FAB1702D0}"/>
              </a:ext>
            </a:extLst>
          </p:cNvPr>
          <p:cNvSpPr/>
          <p:nvPr/>
        </p:nvSpPr>
        <p:spPr>
          <a:xfrm>
            <a:off x="8890539" y="4911227"/>
            <a:ext cx="620683" cy="417982"/>
          </a:xfrm>
          <a:prstGeom prst="ellipse">
            <a:avLst/>
          </a:prstGeom>
          <a:solidFill>
            <a:srgbClr val="6FE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5FD0650-EE9D-4C32-B9D1-2E7C65667ACA}"/>
              </a:ext>
            </a:extLst>
          </p:cNvPr>
          <p:cNvSpPr txBox="1"/>
          <p:nvPr/>
        </p:nvSpPr>
        <p:spPr>
          <a:xfrm>
            <a:off x="8928937" y="49711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38%</a:t>
            </a:r>
            <a:endParaRPr lang="es-AR" sz="1400" b="1" dirty="0">
              <a:solidFill>
                <a:schemeClr val="bg1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1DBD939-AA26-456C-AF31-D2126B6F4FE9}"/>
              </a:ext>
            </a:extLst>
          </p:cNvPr>
          <p:cNvSpPr/>
          <p:nvPr/>
        </p:nvSpPr>
        <p:spPr>
          <a:xfrm>
            <a:off x="10423782" y="4911227"/>
            <a:ext cx="620683" cy="417982"/>
          </a:xfrm>
          <a:prstGeom prst="ellipse">
            <a:avLst/>
          </a:prstGeom>
          <a:solidFill>
            <a:srgbClr val="B6D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736E91D-84ED-43C8-8AD3-DBB5D9558D6B}"/>
              </a:ext>
            </a:extLst>
          </p:cNvPr>
          <p:cNvSpPr txBox="1"/>
          <p:nvPr/>
        </p:nvSpPr>
        <p:spPr>
          <a:xfrm>
            <a:off x="10470276" y="49711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62%</a:t>
            </a:r>
            <a:endParaRPr lang="es-AR" sz="1400" b="1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B917BF5-8131-444C-8C8A-91D6FA433109}"/>
              </a:ext>
            </a:extLst>
          </p:cNvPr>
          <p:cNvSpPr txBox="1"/>
          <p:nvPr/>
        </p:nvSpPr>
        <p:spPr>
          <a:xfrm>
            <a:off x="6861559" y="497118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%</a:t>
            </a:r>
            <a:endParaRPr lang="es-AR" sz="1400" b="1" dirty="0"/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06C1824F-BB43-4684-9629-2C2CF981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0259" y="81714"/>
            <a:ext cx="832685" cy="8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BF2C021-D8C3-45C4-8B7B-B91E3E193A81}"/>
              </a:ext>
            </a:extLst>
          </p:cNvPr>
          <p:cNvSpPr/>
          <p:nvPr/>
        </p:nvSpPr>
        <p:spPr>
          <a:xfrm>
            <a:off x="9325966" y="792289"/>
            <a:ext cx="1534333" cy="2318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FB4A5F4A-C818-494C-8F8B-5DC4C53DA061}"/>
              </a:ext>
            </a:extLst>
          </p:cNvPr>
          <p:cNvSpPr txBox="1">
            <a:spLocks/>
          </p:cNvSpPr>
          <p:nvPr/>
        </p:nvSpPr>
        <p:spPr>
          <a:xfrm>
            <a:off x="8906005" y="250521"/>
            <a:ext cx="2617940" cy="15325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s-MX" sz="1000" dirty="0">
                <a:solidFill>
                  <a:schemeClr val="bg1"/>
                </a:solidFill>
              </a:rPr>
              <a:t>A/B </a:t>
            </a:r>
            <a:r>
              <a:rPr lang="es-MX" sz="1000" dirty="0" err="1">
                <a:solidFill>
                  <a:schemeClr val="bg1"/>
                </a:solidFill>
              </a:rPr>
              <a:t>Testing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Analisys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Traffic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Results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Return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err="1">
                <a:solidFill>
                  <a:schemeClr val="bg1"/>
                </a:solidFill>
              </a:rPr>
              <a:t>Analisys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 err="1">
                <a:solidFill>
                  <a:schemeClr val="bg1"/>
                </a:solidFill>
              </a:rPr>
              <a:t>Summary</a:t>
            </a:r>
            <a:endParaRPr lang="es-MX" sz="1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MX" sz="1000" dirty="0">
                <a:solidFill>
                  <a:schemeClr val="bg1"/>
                </a:solidFill>
              </a:rPr>
              <a:t>Next </a:t>
            </a:r>
            <a:r>
              <a:rPr lang="es-MX" sz="1000" dirty="0" err="1">
                <a:solidFill>
                  <a:schemeClr val="bg1"/>
                </a:solidFill>
              </a:rPr>
              <a:t>Steps</a:t>
            </a:r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6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2170</TotalTime>
  <Words>739</Words>
  <Application>Microsoft Office PowerPoint</Application>
  <PresentationFormat>Panorámica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Citable</vt:lpstr>
      <vt:lpstr>Advetisement Campaign</vt:lpstr>
      <vt:lpstr>Campaign Summary</vt:lpstr>
      <vt:lpstr>Company and Campaign Goals</vt:lpstr>
      <vt:lpstr>Campaign Settings</vt:lpstr>
      <vt:lpstr>Creativity  and Tactics</vt:lpstr>
      <vt:lpstr>Campaign Results</vt:lpstr>
      <vt:lpstr>A/B Testing Analisys</vt:lpstr>
      <vt:lpstr>Traffic Results</vt:lpstr>
      <vt:lpstr>Return Analisys</vt:lpstr>
      <vt:lpstr>Results Summary</vt:lpstr>
      <vt:lpstr>Next Steps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Campaña Calla &amp; Ivi Calla  &amp; Ivi Campaign</dc:title>
  <dc:creator>Daniel Christello</dc:creator>
  <cp:lastModifiedBy>Daniel Christello</cp:lastModifiedBy>
  <cp:revision>47</cp:revision>
  <dcterms:created xsi:type="dcterms:W3CDTF">2021-10-16T14:04:13Z</dcterms:created>
  <dcterms:modified xsi:type="dcterms:W3CDTF">2021-10-18T02:14:56Z</dcterms:modified>
</cp:coreProperties>
</file>