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aleway SemiBold"/>
      <p:regular r:id="rId17"/>
      <p:bold r:id="rId18"/>
      <p:italic r:id="rId19"/>
      <p:boldItalic r:id="rId20"/>
    </p:embeddedFont>
    <p:embeddedFont>
      <p:font typeface="Economica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SemiBold-boldItalic.fntdata"/><Relationship Id="rId22" Type="http://schemas.openxmlformats.org/officeDocument/2006/relationships/font" Target="fonts/Economica-bold.fntdata"/><Relationship Id="rId21" Type="http://schemas.openxmlformats.org/officeDocument/2006/relationships/font" Target="fonts/Economica-regular.fntdata"/><Relationship Id="rId24" Type="http://schemas.openxmlformats.org/officeDocument/2006/relationships/font" Target="fonts/Economica-boldItalic.fntdata"/><Relationship Id="rId23" Type="http://schemas.openxmlformats.org/officeDocument/2006/relationships/font" Target="fonts/Economic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alewaySemiBold-regular.fntdata"/><Relationship Id="rId16" Type="http://schemas.openxmlformats.org/officeDocument/2006/relationships/font" Target="fonts/Raleway-boldItalic.fntdata"/><Relationship Id="rId19" Type="http://schemas.openxmlformats.org/officeDocument/2006/relationships/font" Target="fonts/RalewaySemiBold-italic.fntdata"/><Relationship Id="rId18" Type="http://schemas.openxmlformats.org/officeDocument/2006/relationships/font" Target="fonts/Raleway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2a14c8f71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2a14c8f71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2a14c8f71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2a14c8f71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2a14c8f71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2a14c8f71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2a14c8f71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2a14c8f71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2b5f0c20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2b5f0c20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2b5f0c20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2b5f0c20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727950" y="1867375"/>
            <a:ext cx="7688100" cy="12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30">
                <a:latin typeface="Raleway"/>
                <a:ea typeface="Raleway"/>
                <a:cs typeface="Raleway"/>
                <a:sym typeface="Raleway"/>
              </a:rPr>
              <a:t>Machine Learning &amp; Deep Learning in Health Care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5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</a:t>
            </a:r>
            <a:r>
              <a:rPr lang="en" sz="165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y Daniel Coimbra Salomao</a:t>
            </a:r>
            <a:endParaRPr sz="1654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695025" y="1353975"/>
            <a:ext cx="8082900" cy="32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25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Machine Reasoning:</a:t>
            </a:r>
            <a:endParaRPr sz="1625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908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25"/>
              <a:buFont typeface="Raleway"/>
              <a:buChar char="●"/>
            </a:pPr>
            <a:r>
              <a:rPr lang="en" sz="142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ML/DL in healthcare represents a innovative approach where AI systems not only process data but also understand and interpret medical context.</a:t>
            </a:r>
            <a:endParaRPr sz="142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908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25"/>
              <a:buFont typeface="Raleway"/>
              <a:buChar char="●"/>
            </a:pPr>
            <a:r>
              <a:rPr lang="en" sz="142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This leap in AI technology enables more accurate diagnoses, personalized treatment plans, and predictive analytics in healthcare.</a:t>
            </a:r>
            <a:endParaRPr sz="142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625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Possibilities:</a:t>
            </a:r>
            <a:endParaRPr sz="1625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908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25"/>
              <a:buFont typeface="Raleway"/>
              <a:buChar char="●"/>
            </a:pPr>
            <a:r>
              <a:rPr lang="en" sz="142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With Machine Reasoning, the biggest incoming impacts of AI in healthcare take effect in Personalized Medicine, Predictive Analysis and Personalized Diagnostics.</a:t>
            </a:r>
            <a:endParaRPr sz="142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908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25"/>
              <a:buFont typeface="Raleway"/>
              <a:buChar char="●"/>
            </a:pPr>
            <a:r>
              <a:rPr lang="en" sz="1425">
                <a:latin typeface="Raleway"/>
                <a:ea typeface="Raleway"/>
                <a:cs typeface="Raleway"/>
                <a:sym typeface="Raleway"/>
              </a:rPr>
              <a:t>AI development opens up new doors towards robotics automation in healthcare.</a:t>
            </a:r>
            <a:endParaRPr sz="142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2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257325" y="-152225"/>
            <a:ext cx="8520600" cy="13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80">
                <a:latin typeface="Raleway"/>
                <a:ea typeface="Raleway"/>
                <a:cs typeface="Raleway"/>
                <a:sym typeface="Raleway"/>
              </a:rPr>
              <a:t>Possibilities with Machine Learning and Deep Learning in Healthcare</a:t>
            </a:r>
            <a:endParaRPr sz="268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0"/>
            <a:ext cx="8520600" cy="87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>
                <a:latin typeface="Raleway"/>
                <a:ea typeface="Raleway"/>
                <a:cs typeface="Raleway"/>
                <a:sym typeface="Raleway"/>
              </a:rPr>
              <a:t>Types of AI of relevance to healthcare</a:t>
            </a:r>
            <a:endParaRPr sz="258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542800" y="1254875"/>
            <a:ext cx="4755000" cy="3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7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5"/>
              <a:buFont typeface="Raleway SemiBold"/>
              <a:buChar char="●"/>
            </a:pPr>
            <a:r>
              <a:rPr lang="en" sz="1425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Machine learning</a:t>
            </a:r>
            <a:r>
              <a:rPr lang="en" sz="1325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– </a:t>
            </a:r>
            <a:r>
              <a:rPr lang="en" sz="132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Data Prediction and Analysis</a:t>
            </a:r>
            <a:r>
              <a:rPr lang="en" sz="1325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	</a:t>
            </a:r>
            <a:endParaRPr sz="1325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27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5"/>
              <a:buFont typeface="Raleway SemiBold"/>
              <a:buChar char="●"/>
            </a:pPr>
            <a:r>
              <a:rPr lang="en" sz="1425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Deep Learning</a:t>
            </a:r>
            <a:r>
              <a:rPr lang="en" sz="1325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– </a:t>
            </a:r>
            <a:r>
              <a:rPr lang="en" sz="132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Neural Networks</a:t>
            </a:r>
            <a:endParaRPr sz="132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27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5"/>
              <a:buFont typeface="Raleway SemiBold"/>
              <a:buChar char="●"/>
            </a:pPr>
            <a:r>
              <a:rPr lang="en" sz="1425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Generative AI</a:t>
            </a:r>
            <a:r>
              <a:rPr lang="en" sz="1325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–</a:t>
            </a:r>
            <a:r>
              <a:rPr lang="en" sz="132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Data Creation</a:t>
            </a:r>
            <a:endParaRPr sz="132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27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5"/>
              <a:buFont typeface="Raleway SemiBold"/>
              <a:buChar char="●"/>
            </a:pPr>
            <a:r>
              <a:rPr lang="en" sz="1425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Natural language processing</a:t>
            </a:r>
            <a:r>
              <a:rPr lang="en" sz="1325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– </a:t>
            </a:r>
            <a:r>
              <a:rPr lang="en" sz="132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Human Language Processing</a:t>
            </a:r>
            <a:endParaRPr sz="132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27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5"/>
              <a:buFont typeface="Raleway SemiBold"/>
              <a:buChar char="●"/>
            </a:pPr>
            <a:r>
              <a:rPr lang="en" sz="1425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Physical Robots</a:t>
            </a:r>
            <a:r>
              <a:rPr lang="en" sz="1325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– </a:t>
            </a:r>
            <a:r>
              <a:rPr lang="en" sz="132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Automates physical tasks in </a:t>
            </a:r>
            <a:r>
              <a:rPr lang="en" sz="132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heathfield</a:t>
            </a:r>
            <a:endParaRPr sz="132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27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5"/>
              <a:buFont typeface="Raleway SemiBold"/>
              <a:buChar char="●"/>
            </a:pPr>
            <a:r>
              <a:rPr lang="en" sz="1425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Computer Vision</a:t>
            </a:r>
            <a:r>
              <a:rPr lang="en" sz="1325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– </a:t>
            </a:r>
            <a:r>
              <a:rPr lang="en" sz="132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Analyzes and interprets visual information</a:t>
            </a:r>
            <a:endParaRPr sz="132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25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2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25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25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0" l="25110" r="0" t="0"/>
          <a:stretch/>
        </p:blipFill>
        <p:spPr>
          <a:xfrm>
            <a:off x="5364650" y="1254875"/>
            <a:ext cx="3467625" cy="21221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5364600" y="3377000"/>
            <a:ext cx="34677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IBM recently announced its scientists used AI and machine learning algorithms to predict schizophrenia with 74 percent accuracy.</a:t>
            </a:r>
            <a:endParaRPr sz="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120175"/>
            <a:ext cx="8520600" cy="91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580">
                <a:latin typeface="Raleway"/>
                <a:ea typeface="Raleway"/>
                <a:cs typeface="Raleway"/>
                <a:sym typeface="Raleway"/>
              </a:rPr>
              <a:t>AI Trends in Healthcare</a:t>
            </a:r>
            <a:endParaRPr sz="258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CF1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02650"/>
            <a:ext cx="2822400" cy="3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aleway SemiBold"/>
                <a:ea typeface="Raleway SemiBold"/>
                <a:cs typeface="Raleway SemiBold"/>
                <a:sym typeface="Raleway SemiBold"/>
              </a:rPr>
              <a:t>Machine Learning</a:t>
            </a:r>
            <a:endParaRPr sz="16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ctr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Predictive Analytics for Patient Monitoring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Personalized Medicine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AI in Mental Health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5983000" y="1070100"/>
            <a:ext cx="266430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Deep Learning</a:t>
            </a:r>
            <a:endParaRPr sz="1600"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AI in Medical Imaging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AI-Driven Drug Discovery and Development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Robot-Assisted Surgery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9700" y="1858550"/>
            <a:ext cx="713199" cy="71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9696" y="2799025"/>
            <a:ext cx="713199" cy="71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9700" y="4000725"/>
            <a:ext cx="713201" cy="71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9800" y="1899149"/>
            <a:ext cx="713199" cy="71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69801" y="2799025"/>
            <a:ext cx="713199" cy="71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69800" y="3698900"/>
            <a:ext cx="713201" cy="71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/>
        </p:nvSpPr>
        <p:spPr>
          <a:xfrm>
            <a:off x="311700" y="831300"/>
            <a:ext cx="3637800" cy="3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Opportunities</a:t>
            </a:r>
            <a:endParaRPr sz="1600"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ctr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"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Generative AI: 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●"/>
            </a:pPr>
            <a:r>
              <a:rPr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Enables analysis of immense data for new content creation.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Machine Learning &amp; Deep Learning: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●"/>
            </a:pPr>
            <a:r>
              <a:rPr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Improves adaptability and efficiency in healthcare.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●"/>
            </a:pPr>
            <a:r>
              <a:rPr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Facilitates technological evolution with reduced human supervision.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8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80">
                <a:latin typeface="Raleway"/>
                <a:ea typeface="Raleway"/>
                <a:cs typeface="Raleway"/>
                <a:sym typeface="Raleway"/>
              </a:rPr>
              <a:t>Opportunities</a:t>
            </a:r>
            <a:r>
              <a:rPr lang="en" sz="2580">
                <a:latin typeface="Raleway"/>
                <a:ea typeface="Raleway"/>
                <a:cs typeface="Raleway"/>
                <a:sym typeface="Raleway"/>
              </a:rPr>
              <a:t> and Threats</a:t>
            </a:r>
            <a:endParaRPr sz="258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CF1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4572000" y="831300"/>
            <a:ext cx="4260300" cy="3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Threats</a:t>
            </a:r>
            <a:endParaRPr sz="1600"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Data Privacy Concerns: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Need for secure training datasets.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Risks associated with handling sensitive patient data.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Algorithmic Biases: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Potential for unequal treatment and results.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Challenges due to imperfect or incomplete data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705900" y="831300"/>
            <a:ext cx="3866100" cy="47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Personalizing Consumer Engagement:</a:t>
            </a:r>
            <a:endParaRPr b="1"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Utilizing Machine Learning to tailor consumer engagement programs.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Implementing data-driven healthcare recommendations for individualized experiences.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Generative AI in Data Augmentation:</a:t>
            </a:r>
            <a:endParaRPr b="1"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Enhancing model training and simulating real-world scenarios.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Improving existing AI models for efficient healthcare operations.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8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80">
                <a:latin typeface="Raleway"/>
                <a:ea typeface="Raleway"/>
                <a:cs typeface="Raleway"/>
                <a:sym typeface="Raleway"/>
              </a:rPr>
              <a:t>Strategic Investments for Cotiviti</a:t>
            </a:r>
            <a:endParaRPr sz="258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CF1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3325" y="2852813"/>
            <a:ext cx="2169250" cy="1626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5614" y="947025"/>
            <a:ext cx="2169250" cy="179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/>
        </p:nvSpPr>
        <p:spPr>
          <a:xfrm>
            <a:off x="705900" y="831300"/>
            <a:ext cx="3866100" cy="51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Impact of ML and DL in Healthcare:</a:t>
            </a:r>
            <a:endParaRPr b="1"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Delivering personalized, accurate, and independent care solutions.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Adapting to new scenarios and handling diverse healthcare challenges.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Cotiviti's Path Forward</a:t>
            </a:r>
            <a:r>
              <a:rPr b="1"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b="1"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Expanding AI capabilities with generative AI and existing technologies.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Aligning AI advancements with Cotiviti's mission to innovate healthcare services.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8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35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80">
                <a:latin typeface="Raleway"/>
                <a:ea typeface="Raleway"/>
                <a:cs typeface="Raleway"/>
                <a:sym typeface="Raleway"/>
              </a:rPr>
              <a:t>The Future of Healthcare with AI at Cotiviti</a:t>
            </a:r>
            <a:endParaRPr sz="258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CF1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425" y="1835869"/>
            <a:ext cx="4040475" cy="15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