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15"/>
  </p:notesMasterIdLst>
  <p:handoutMasterIdLst>
    <p:handoutMasterId r:id="rId16"/>
  </p:handoutMasterIdLst>
  <p:sldIdLst>
    <p:sldId id="256" r:id="rId2"/>
    <p:sldId id="296" r:id="rId3"/>
    <p:sldId id="257" r:id="rId4"/>
    <p:sldId id="285" r:id="rId5"/>
    <p:sldId id="286" r:id="rId6"/>
    <p:sldId id="295" r:id="rId7"/>
    <p:sldId id="258" r:id="rId8"/>
    <p:sldId id="260" r:id="rId9"/>
    <p:sldId id="288" r:id="rId10"/>
    <p:sldId id="297" r:id="rId11"/>
    <p:sldId id="298" r:id="rId12"/>
    <p:sldId id="261" r:id="rId13"/>
    <p:sldId id="299"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648" y="-96"/>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BF3040-7CD2-1740-85E4-4031DC65CF11}" type="datetimeFigureOut">
              <a:rPr lang="en-US" smtClean="0"/>
              <a:t>8/11/14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077518-02E0-1747-A669-BA301435B14F}" type="slidenum">
              <a:rPr lang="en-US" smtClean="0"/>
              <a:t>‹#›</a:t>
            </a:fld>
            <a:endParaRPr lang="en-US"/>
          </a:p>
        </p:txBody>
      </p:sp>
    </p:spTree>
    <p:extLst>
      <p:ext uri="{BB962C8B-B14F-4D97-AF65-F5344CB8AC3E}">
        <p14:creationId xmlns:p14="http://schemas.microsoft.com/office/powerpoint/2010/main" val="1429210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1DC93-3417-D045-B478-61D6B6B31960}" type="datetimeFigureOut">
              <a:rPr lang="en-US" smtClean="0"/>
              <a:t>8/11/14</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F3992F-EDF1-FB49-BAD7-B6712A459466}" type="slidenum">
              <a:rPr lang="en-US" smtClean="0"/>
              <a:t>‹#›</a:t>
            </a:fld>
            <a:endParaRPr lang="en-US"/>
          </a:p>
        </p:txBody>
      </p:sp>
    </p:spTree>
    <p:extLst>
      <p:ext uri="{BB962C8B-B14F-4D97-AF65-F5344CB8AC3E}">
        <p14:creationId xmlns:p14="http://schemas.microsoft.com/office/powerpoint/2010/main" val="24094548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F3992F-EDF1-FB49-BAD7-B6712A459466}" type="slidenum">
              <a:rPr lang="en-US" smtClean="0"/>
              <a:t>1</a:t>
            </a:fld>
            <a:endParaRPr lang="en-US"/>
          </a:p>
        </p:txBody>
      </p:sp>
    </p:spTree>
    <p:extLst>
      <p:ext uri="{BB962C8B-B14F-4D97-AF65-F5344CB8AC3E}">
        <p14:creationId xmlns:p14="http://schemas.microsoft.com/office/powerpoint/2010/main" val="374137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57199" y="1371600"/>
            <a:ext cx="89154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89EFD70-E172-A24C-945D-8BE29517245C}" type="datetime1">
              <a:rPr lang="x-none" smtClean="0"/>
              <a:t>8/11/14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51EACD6-A525-4B49-8009-7F09B4461B46}" type="slidenum">
              <a:rPr lang="en-US" smtClean="0"/>
              <a:t>‹#›</a:t>
            </a:fld>
            <a:endParaRPr lang="en-US"/>
          </a:p>
        </p:txBody>
      </p:sp>
      <p:sp>
        <p:nvSpPr>
          <p:cNvPr id="9" name="Subtitle 8"/>
          <p:cNvSpPr>
            <a:spLocks noGrp="1"/>
          </p:cNvSpPr>
          <p:nvPr>
            <p:ph type="subTitle" idx="1"/>
          </p:nvPr>
        </p:nvSpPr>
        <p:spPr>
          <a:xfrm>
            <a:off x="1485900" y="3331698"/>
            <a:ext cx="69342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7934E6-9350-A046-AAAA-F209CC6D0841}" type="datetime1">
              <a:rPr lang="x-none" smtClean="0"/>
              <a:t>8/11/14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A5CB10-2E7F-3D45-92E7-1795D144534D}" type="datetime1">
              <a:rPr lang="x-none" smtClean="0"/>
              <a:t>8/11/14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A22E4B-6336-224A-AC6B-F0E50F8F6A2B}" type="datetime1">
              <a:rPr lang="x-none" smtClean="0"/>
              <a:t>8/11/14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33550" y="609600"/>
            <a:ext cx="767715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33550" y="2507786"/>
            <a:ext cx="767715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D91755-1180-B84A-9FB7-8627911C0260}" type="datetime1">
              <a:rPr lang="x-none" smtClean="0"/>
              <a:t>8/11/14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85200" y="6416676"/>
            <a:ext cx="825500" cy="365125"/>
          </a:xfrm>
        </p:spPr>
        <p:txBody>
          <a:bodyPr/>
          <a:lstStyle/>
          <a:p>
            <a:fld id="{74C7E049-B585-4EE6-96C0-EEB30EAA14F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600201"/>
            <a:ext cx="437515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1600201"/>
            <a:ext cx="437515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55CF594-60D0-C046-8BEB-B19C90C8AD20}" type="datetime1">
              <a:rPr lang="x-none" smtClean="0"/>
              <a:t>8/11/14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9154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1535113"/>
            <a:ext cx="4376870"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2111" y="1535113"/>
            <a:ext cx="4378590"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362201"/>
            <a:ext cx="4376870"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1" y="2362201"/>
            <a:ext cx="4378590"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D06673-8D4F-0A40-9E42-D347D48F0647}" type="datetime1">
              <a:rPr lang="x-none" smtClean="0"/>
              <a:t>8/11/14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107654-4A69-9C44-A389-ACB5CCAB1D5A}" type="datetime1">
              <a:rPr lang="x-none" smtClean="0"/>
              <a:t>8/11/14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A4665-A50F-554D-836C-A07DB1BD850F}" type="datetime1">
              <a:rPr lang="x-none" smtClean="0"/>
              <a:t>8/11/14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524001"/>
            <a:ext cx="3259006"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872971" y="273051"/>
            <a:ext cx="5537729"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01D090-437A-EC48-8478-FA208E5D1C2F}" type="datetime1">
              <a:rPr lang="x-none" smtClean="0"/>
              <a:t>8/11/14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59436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981200" y="1831975"/>
            <a:ext cx="59436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981200" y="1166787"/>
            <a:ext cx="59436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916DD1-A6CC-824E-8195-CFF2399E2A86}" type="datetime1">
              <a:rPr lang="x-none" smtClean="0"/>
              <a:t>8/11/14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95300" y="274638"/>
            <a:ext cx="89154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95300" y="1600200"/>
            <a:ext cx="89154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95300" y="6416676"/>
            <a:ext cx="23114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E281AF3-8E4A-8E44-9A6C-40460335C13A}" type="datetime1">
              <a:rPr lang="x-none" smtClean="0"/>
              <a:t>8/11/14</a:t>
            </a:fld>
            <a:endParaRPr lang="en-US"/>
          </a:p>
        </p:txBody>
      </p:sp>
      <p:sp>
        <p:nvSpPr>
          <p:cNvPr id="3" name="Footer Placeholder 2"/>
          <p:cNvSpPr>
            <a:spLocks noGrp="1"/>
          </p:cNvSpPr>
          <p:nvPr>
            <p:ph type="ftr" sz="quarter" idx="3"/>
          </p:nvPr>
        </p:nvSpPr>
        <p:spPr>
          <a:xfrm>
            <a:off x="3384550" y="6416676"/>
            <a:ext cx="31369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8585200" y="6416676"/>
            <a:ext cx="8255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4C7E049-B585-4EE6-96C0-EEB30EAA14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leef.business.utah.edu/flexemarke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371600"/>
            <a:ext cx="8915400" cy="3005528"/>
          </a:xfrm>
        </p:spPr>
        <p:txBody>
          <a:bodyPr/>
          <a:lstStyle/>
          <a:p>
            <a:r>
              <a:rPr lang="en-US" dirty="0" smtClean="0"/>
              <a:t>Experimental Finance</a:t>
            </a:r>
            <a:br>
              <a:rPr lang="en-US" dirty="0" smtClean="0"/>
            </a:br>
            <a:r>
              <a:rPr lang="en-US" dirty="0" smtClean="0"/>
              <a:t/>
            </a:r>
            <a:br>
              <a:rPr lang="en-US" dirty="0" smtClean="0"/>
            </a:br>
            <a:r>
              <a:rPr lang="en-US" sz="3200" dirty="0" smtClean="0"/>
              <a:t>The Experimental Study Of Asset Pricing </a:t>
            </a:r>
            <a:r>
              <a:rPr lang="en-US" sz="3200" dirty="0" smtClean="0"/>
              <a:t>Theory: research and classroom</a:t>
            </a:r>
            <a:endParaRPr lang="en-US" dirty="0"/>
          </a:p>
        </p:txBody>
      </p:sp>
      <p:sp>
        <p:nvSpPr>
          <p:cNvPr id="3" name="Subtitle 2"/>
          <p:cNvSpPr>
            <a:spLocks noGrp="1"/>
          </p:cNvSpPr>
          <p:nvPr>
            <p:ph type="subTitle" idx="1"/>
          </p:nvPr>
        </p:nvSpPr>
        <p:spPr>
          <a:xfrm>
            <a:off x="1485900" y="4648267"/>
            <a:ext cx="6934200" cy="872062"/>
          </a:xfrm>
        </p:spPr>
        <p:txBody>
          <a:bodyPr>
            <a:normAutofit fontScale="92500" lnSpcReduction="20000"/>
          </a:bodyPr>
          <a:lstStyle/>
          <a:p>
            <a:r>
              <a:rPr lang="en-US" dirty="0" smtClean="0"/>
              <a:t>Elena Asparouhova (U Utah)</a:t>
            </a:r>
          </a:p>
          <a:p>
            <a:r>
              <a:rPr lang="en-US" dirty="0" smtClean="0"/>
              <a:t>Peter </a:t>
            </a:r>
            <a:r>
              <a:rPr lang="en-US" dirty="0" err="1" smtClean="0"/>
              <a:t>Bossaerts</a:t>
            </a:r>
            <a:r>
              <a:rPr lang="en-US" dirty="0"/>
              <a:t> </a:t>
            </a:r>
            <a:r>
              <a:rPr lang="en-US" dirty="0" smtClean="0"/>
              <a:t>(</a:t>
            </a:r>
            <a:r>
              <a:rPr lang="en-US" dirty="0" smtClean="0"/>
              <a:t>U Utah</a:t>
            </a:r>
            <a:r>
              <a:rPr lang="en-US" dirty="0" smtClean="0"/>
              <a:t>, </a:t>
            </a:r>
            <a:r>
              <a:rPr lang="en-US" dirty="0" smtClean="0"/>
              <a:t>Melbourne, Caltech</a:t>
            </a:r>
            <a:r>
              <a:rPr lang="en-US" dirty="0" smtClean="0"/>
              <a:t>)</a:t>
            </a:r>
          </a:p>
        </p:txBody>
      </p:sp>
    </p:spTree>
    <p:extLst>
      <p:ext uri="{BB962C8B-B14F-4D97-AF65-F5344CB8AC3E}">
        <p14:creationId xmlns:p14="http://schemas.microsoft.com/office/powerpoint/2010/main" val="36709232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fact…</a:t>
            </a:r>
            <a:endParaRPr lang="en-US" dirty="0"/>
          </a:p>
        </p:txBody>
      </p:sp>
      <p:sp>
        <p:nvSpPr>
          <p:cNvPr id="3" name="Content Placeholder 2"/>
          <p:cNvSpPr>
            <a:spLocks noGrp="1"/>
          </p:cNvSpPr>
          <p:nvPr>
            <p:ph idx="1"/>
          </p:nvPr>
        </p:nvSpPr>
        <p:spPr/>
        <p:txBody>
          <a:bodyPr/>
          <a:lstStyle/>
          <a:p>
            <a:r>
              <a:rPr lang="en-US" dirty="0" smtClean="0"/>
              <a:t>Finance theory in general and asset pricing in particular is highly stylized</a:t>
            </a:r>
          </a:p>
          <a:p>
            <a:r>
              <a:rPr lang="en-US" dirty="0" smtClean="0"/>
              <a:t>It ignores many aspects of the “real world”</a:t>
            </a:r>
          </a:p>
          <a:p>
            <a:r>
              <a:rPr lang="en-US" dirty="0" smtClean="0"/>
              <a:t>So, it </a:t>
            </a:r>
            <a:r>
              <a:rPr lang="en-US" i="1" dirty="0" smtClean="0"/>
              <a:t>controls for confounding factors</a:t>
            </a:r>
          </a:p>
          <a:p>
            <a:pPr lvl="1"/>
            <a:r>
              <a:rPr lang="en-US" b="1" dirty="0" smtClean="0"/>
              <a:t>And that is precisely what experiments are about</a:t>
            </a:r>
          </a:p>
          <a:p>
            <a:pPr marL="585216" lvl="1" indent="0">
              <a:buNone/>
            </a:pPr>
            <a:endParaRPr lang="en-US" b="1" dirty="0"/>
          </a:p>
          <a:p>
            <a:pPr marL="265176" indent="0">
              <a:buNone/>
            </a:pPr>
            <a:r>
              <a:rPr lang="en-US" b="1" dirty="0" smtClean="0"/>
              <a:t>Asset pricing theory is ready for the lab!</a:t>
            </a:r>
            <a:endParaRPr lang="en-US" b="1" dirty="0"/>
          </a:p>
        </p:txBody>
      </p:sp>
      <p:sp>
        <p:nvSpPr>
          <p:cNvPr id="4" name="Slide Number Placeholder 3"/>
          <p:cNvSpPr>
            <a:spLocks noGrp="1"/>
          </p:cNvSpPr>
          <p:nvPr>
            <p:ph type="sldNum" sz="quarter" idx="12"/>
          </p:nvPr>
        </p:nvSpPr>
        <p:spPr/>
        <p:txBody>
          <a:bodyPr/>
          <a:lstStyle/>
          <a:p>
            <a:fld id="{74C7E049-B585-4EE6-96C0-EEB30EAA14FD}" type="slidenum">
              <a:rPr lang="en-US" smtClean="0"/>
              <a:t>10</a:t>
            </a:fld>
            <a:endParaRPr lang="en-US"/>
          </a:p>
        </p:txBody>
      </p:sp>
    </p:spTree>
    <p:extLst>
      <p:ext uri="{BB962C8B-B14F-4D97-AF65-F5344CB8AC3E}">
        <p14:creationId xmlns:p14="http://schemas.microsoft.com/office/powerpoint/2010/main" val="148484783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addition</a:t>
            </a:r>
            <a:endParaRPr lang="en-US" dirty="0"/>
          </a:p>
        </p:txBody>
      </p:sp>
      <p:sp>
        <p:nvSpPr>
          <p:cNvPr id="3" name="Content Placeholder 2"/>
          <p:cNvSpPr>
            <a:spLocks noGrp="1"/>
          </p:cNvSpPr>
          <p:nvPr>
            <p:ph idx="1"/>
          </p:nvPr>
        </p:nvSpPr>
        <p:spPr/>
        <p:txBody>
          <a:bodyPr>
            <a:normAutofit lnSpcReduction="10000"/>
          </a:bodyPr>
          <a:lstStyle/>
          <a:p>
            <a:r>
              <a:rPr lang="en-US" dirty="0" smtClean="0"/>
              <a:t>You learn A LOT about the theory when trying to design an experiment!</a:t>
            </a:r>
          </a:p>
          <a:p>
            <a:r>
              <a:rPr lang="en-US" dirty="0" smtClean="0"/>
              <a:t>E.g.:</a:t>
            </a:r>
          </a:p>
          <a:p>
            <a:pPr lvl="1"/>
            <a:r>
              <a:rPr lang="en-US" dirty="0" smtClean="0"/>
              <a:t>CAPM: Do investors need to know the market portfolio?</a:t>
            </a:r>
          </a:p>
          <a:p>
            <a:pPr lvl="1"/>
            <a:r>
              <a:rPr lang="en-US" dirty="0" smtClean="0"/>
              <a:t>Recent asset pricing theory with disagreeing investors: Do investors need to know what other investors think?</a:t>
            </a:r>
          </a:p>
          <a:p>
            <a:pPr lvl="1"/>
            <a:r>
              <a:rPr lang="en-US" dirty="0" smtClean="0"/>
              <a:t>Lucas: How do we generate a representative agent?</a:t>
            </a:r>
          </a:p>
          <a:p>
            <a:pPr lvl="1"/>
            <a:r>
              <a:rPr lang="en-US" dirty="0" smtClean="0"/>
              <a:t>Insurance/loan markets (Rothschild-</a:t>
            </a:r>
            <a:r>
              <a:rPr lang="en-US" dirty="0" err="1" smtClean="0"/>
              <a:t>Stiglitz</a:t>
            </a:r>
            <a:r>
              <a:rPr lang="en-US" dirty="0" smtClean="0"/>
              <a:t>): what does it mean when “equilibrium does not exist”?</a:t>
            </a:r>
          </a:p>
          <a:p>
            <a:pPr lvl="1"/>
            <a:endParaRPr lang="en-US" dirty="0"/>
          </a:p>
          <a:p>
            <a:pPr marL="265176" indent="0">
              <a:buNone/>
            </a:pPr>
            <a:r>
              <a:rPr lang="en-US" dirty="0" smtClean="0"/>
              <a:t>Feynman: “What I cannot create I do not understand”</a:t>
            </a:r>
            <a:endParaRPr lang="en-US" dirty="0"/>
          </a:p>
        </p:txBody>
      </p:sp>
      <p:sp>
        <p:nvSpPr>
          <p:cNvPr id="4" name="Slide Number Placeholder 3"/>
          <p:cNvSpPr>
            <a:spLocks noGrp="1"/>
          </p:cNvSpPr>
          <p:nvPr>
            <p:ph type="sldNum" sz="quarter" idx="12"/>
          </p:nvPr>
        </p:nvSpPr>
        <p:spPr/>
        <p:txBody>
          <a:bodyPr/>
          <a:lstStyle/>
          <a:p>
            <a:fld id="{74C7E049-B585-4EE6-96C0-EEB30EAA14FD}" type="slidenum">
              <a:rPr lang="en-US" smtClean="0"/>
              <a:t>11</a:t>
            </a:fld>
            <a:endParaRPr lang="en-US"/>
          </a:p>
        </p:txBody>
      </p:sp>
    </p:spTree>
    <p:extLst>
      <p:ext uri="{BB962C8B-B14F-4D97-AF65-F5344CB8AC3E}">
        <p14:creationId xmlns:p14="http://schemas.microsoft.com/office/powerpoint/2010/main" val="37621467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How do you run markets in a controlled setting?</a:t>
            </a:r>
            <a:endParaRPr lang="en-US" dirty="0"/>
          </a:p>
        </p:txBody>
      </p:sp>
      <p:sp>
        <p:nvSpPr>
          <p:cNvPr id="3" name="Content Placeholder 2"/>
          <p:cNvSpPr>
            <a:spLocks noGrp="1"/>
          </p:cNvSpPr>
          <p:nvPr>
            <p:ph idx="1"/>
          </p:nvPr>
        </p:nvSpPr>
        <p:spPr/>
        <p:txBody>
          <a:bodyPr/>
          <a:lstStyle/>
          <a:p>
            <a:r>
              <a:rPr lang="en-US" dirty="0" smtClean="0"/>
              <a:t>Need software… flex-e-markets</a:t>
            </a:r>
          </a:p>
          <a:p>
            <a:pPr lvl="1"/>
            <a:r>
              <a:rPr lang="en-US" dirty="0" smtClean="0"/>
              <a:t>Keeps track of negotiation and trading</a:t>
            </a:r>
          </a:p>
          <a:p>
            <a:pPr lvl="1"/>
            <a:r>
              <a:rPr lang="en-US" dirty="0" smtClean="0"/>
              <a:t>(People used to do things manually!)</a:t>
            </a:r>
          </a:p>
          <a:p>
            <a:r>
              <a:rPr lang="en-US" dirty="0" smtClean="0"/>
              <a:t>Allocate purposely designed securities</a:t>
            </a:r>
          </a:p>
          <a:p>
            <a:r>
              <a:rPr lang="en-US" dirty="0" smtClean="0"/>
              <a:t>Let people trade</a:t>
            </a:r>
          </a:p>
          <a:p>
            <a:r>
              <a:rPr lang="en-US" dirty="0" smtClean="0"/>
              <a:t>See what happens</a:t>
            </a:r>
          </a:p>
          <a:p>
            <a:pPr lvl="1"/>
            <a:r>
              <a:rPr lang="en-US" dirty="0" smtClean="0"/>
              <a:t>At the market level</a:t>
            </a:r>
          </a:p>
          <a:p>
            <a:pPr lvl="1"/>
            <a:r>
              <a:rPr lang="en-US" dirty="0" smtClean="0"/>
              <a:t>At the individual level</a:t>
            </a:r>
            <a:endParaRPr lang="en-US" dirty="0"/>
          </a:p>
        </p:txBody>
      </p:sp>
      <p:sp>
        <p:nvSpPr>
          <p:cNvPr id="4" name="Slide Number Placeholder 3"/>
          <p:cNvSpPr>
            <a:spLocks noGrp="1"/>
          </p:cNvSpPr>
          <p:nvPr>
            <p:ph type="sldNum" sz="quarter" idx="12"/>
          </p:nvPr>
        </p:nvSpPr>
        <p:spPr/>
        <p:txBody>
          <a:bodyPr/>
          <a:lstStyle/>
          <a:p>
            <a:fld id="{74C7E049-B585-4EE6-96C0-EEB30EAA14FD}" type="slidenum">
              <a:rPr lang="en-US" smtClean="0"/>
              <a:t>12</a:t>
            </a:fld>
            <a:endParaRPr lang="en-US"/>
          </a:p>
        </p:txBody>
      </p:sp>
    </p:spTree>
    <p:extLst>
      <p:ext uri="{BB962C8B-B14F-4D97-AF65-F5344CB8AC3E}">
        <p14:creationId xmlns:p14="http://schemas.microsoft.com/office/powerpoint/2010/main" val="20702418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r>
              <a:rPr lang="en-US" dirty="0" smtClean="0"/>
              <a:t>Go to </a:t>
            </a:r>
            <a:r>
              <a:rPr lang="en-US" dirty="0" smtClean="0">
                <a:hlinkClick r:id="rId2"/>
              </a:rPr>
              <a:t>http://uleef.business.utah.edu/flexemarkets</a:t>
            </a:r>
            <a:endParaRPr lang="en-US" dirty="0" smtClean="0"/>
          </a:p>
          <a:p>
            <a:r>
              <a:rPr lang="en-US" dirty="0" smtClean="0"/>
              <a:t>Log on as:</a:t>
            </a:r>
          </a:p>
          <a:p>
            <a:pPr lvl="1"/>
            <a:r>
              <a:rPr lang="en-US" dirty="0" smtClean="0"/>
              <a:t>Any ID between 1 and 30</a:t>
            </a:r>
          </a:p>
          <a:p>
            <a:pPr lvl="1"/>
            <a:r>
              <a:rPr lang="en-US" dirty="0" smtClean="0"/>
              <a:t>Password = “password”</a:t>
            </a:r>
          </a:p>
          <a:p>
            <a:pPr lvl="1"/>
            <a:r>
              <a:rPr lang="en-US" dirty="0" smtClean="0"/>
              <a:t>Marketplace = </a:t>
            </a:r>
            <a:r>
              <a:rPr lang="en-US" dirty="0" smtClean="0"/>
              <a:t>Brissy-Div-1 and then </a:t>
            </a:r>
            <a:r>
              <a:rPr lang="en-US" dirty="0" err="1" smtClean="0"/>
              <a:t>Brissy</a:t>
            </a:r>
            <a:r>
              <a:rPr lang="en-US" dirty="0" smtClean="0"/>
              <a:t> Div-2</a:t>
            </a:r>
            <a:endParaRPr lang="en-US" dirty="0"/>
          </a:p>
        </p:txBody>
      </p:sp>
      <p:sp>
        <p:nvSpPr>
          <p:cNvPr id="4" name="Slide Number Placeholder 3"/>
          <p:cNvSpPr>
            <a:spLocks noGrp="1"/>
          </p:cNvSpPr>
          <p:nvPr>
            <p:ph type="sldNum" sz="quarter" idx="12"/>
          </p:nvPr>
        </p:nvSpPr>
        <p:spPr/>
        <p:txBody>
          <a:bodyPr/>
          <a:lstStyle/>
          <a:p>
            <a:fld id="{74C7E049-B585-4EE6-96C0-EEB30EAA14FD}" type="slidenum">
              <a:rPr lang="en-US" smtClean="0"/>
              <a:t>13</a:t>
            </a:fld>
            <a:endParaRPr lang="en-US"/>
          </a:p>
        </p:txBody>
      </p:sp>
    </p:spTree>
    <p:extLst>
      <p:ext uri="{BB962C8B-B14F-4D97-AF65-F5344CB8AC3E}">
        <p14:creationId xmlns:p14="http://schemas.microsoft.com/office/powerpoint/2010/main" val="31668396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651510" indent="-514350">
              <a:buFont typeface="+mj-lt"/>
              <a:buAutoNum type="arabicPeriod"/>
            </a:pPr>
            <a:r>
              <a:rPr lang="en-US" dirty="0" smtClean="0"/>
              <a:t>What we do</a:t>
            </a:r>
          </a:p>
          <a:p>
            <a:pPr marL="651510" indent="-514350">
              <a:buFont typeface="+mj-lt"/>
              <a:buAutoNum type="arabicPeriod"/>
            </a:pPr>
            <a:r>
              <a:rPr lang="en-US" dirty="0" smtClean="0"/>
              <a:t>Why experiments in finance?</a:t>
            </a:r>
          </a:p>
          <a:p>
            <a:pPr marL="651510" indent="-514350">
              <a:buFont typeface="+mj-lt"/>
              <a:buAutoNum type="arabicPeriod"/>
            </a:pPr>
            <a:r>
              <a:rPr lang="en-US" dirty="0" smtClean="0"/>
              <a:t>How do you run markets in a controlled setting?</a:t>
            </a:r>
          </a:p>
          <a:p>
            <a:pPr marL="651510" indent="-514350">
              <a:buFont typeface="+mj-lt"/>
              <a:buAutoNum type="arabicPeriod"/>
            </a:pPr>
            <a:endParaRPr lang="en-US" dirty="0" smtClean="0"/>
          </a:p>
          <a:p>
            <a:pPr marL="651510" indent="-514350">
              <a:buFont typeface="+mj-lt"/>
              <a:buAutoNum type="arabicPeriod"/>
            </a:pPr>
            <a:endParaRPr lang="en-US" dirty="0" smtClean="0"/>
          </a:p>
          <a:p>
            <a:endParaRPr lang="en-US" dirty="0"/>
          </a:p>
        </p:txBody>
      </p:sp>
      <p:sp>
        <p:nvSpPr>
          <p:cNvPr id="4" name="Slide Number Placeholder 3"/>
          <p:cNvSpPr>
            <a:spLocks noGrp="1"/>
          </p:cNvSpPr>
          <p:nvPr>
            <p:ph type="sldNum" sz="quarter" idx="12"/>
          </p:nvPr>
        </p:nvSpPr>
        <p:spPr/>
        <p:txBody>
          <a:bodyPr/>
          <a:lstStyle/>
          <a:p>
            <a:fld id="{74C7E049-B585-4EE6-96C0-EEB30EAA14FD}" type="slidenum">
              <a:rPr lang="en-US" smtClean="0"/>
              <a:t>2</a:t>
            </a:fld>
            <a:endParaRPr lang="en-US"/>
          </a:p>
        </p:txBody>
      </p:sp>
    </p:spTree>
    <p:extLst>
      <p:ext uri="{BB962C8B-B14F-4D97-AF65-F5344CB8AC3E}">
        <p14:creationId xmlns:p14="http://schemas.microsoft.com/office/powerpoint/2010/main" val="31359276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we do</a:t>
            </a:r>
            <a:endParaRPr lang="en-US" dirty="0"/>
          </a:p>
        </p:txBody>
      </p:sp>
      <p:sp>
        <p:nvSpPr>
          <p:cNvPr id="3" name="Content Placeholder 2"/>
          <p:cNvSpPr>
            <a:spLocks noGrp="1"/>
          </p:cNvSpPr>
          <p:nvPr>
            <p:ph idx="1"/>
          </p:nvPr>
        </p:nvSpPr>
        <p:spPr/>
        <p:txBody>
          <a:bodyPr>
            <a:normAutofit fontScale="92500"/>
          </a:bodyPr>
          <a:lstStyle/>
          <a:p>
            <a:r>
              <a:rPr lang="en-US" dirty="0" smtClean="0"/>
              <a:t>We study financial decision making, all the way from the level of </a:t>
            </a:r>
            <a:r>
              <a:rPr lang="en-US" u="sng" dirty="0" smtClean="0"/>
              <a:t>markets</a:t>
            </a:r>
            <a:r>
              <a:rPr lang="en-US" dirty="0" smtClean="0"/>
              <a:t> (“asset pricing”) down to the </a:t>
            </a:r>
            <a:r>
              <a:rPr lang="en-US" u="sng" dirty="0" smtClean="0"/>
              <a:t>individual</a:t>
            </a:r>
            <a:r>
              <a:rPr lang="en-US" dirty="0" smtClean="0"/>
              <a:t> (“behavioral finance”).</a:t>
            </a:r>
          </a:p>
          <a:p>
            <a:r>
              <a:rPr lang="en-US" dirty="0" smtClean="0"/>
              <a:t>We don’t just want to </a:t>
            </a:r>
            <a:r>
              <a:rPr lang="en-US" dirty="0" smtClean="0"/>
              <a:t>describe; </a:t>
            </a:r>
            <a:r>
              <a:rPr lang="en-US" dirty="0" smtClean="0"/>
              <a:t>we want to </a:t>
            </a:r>
            <a:r>
              <a:rPr lang="en-US" b="1" dirty="0" smtClean="0"/>
              <a:t>understand!</a:t>
            </a:r>
          </a:p>
          <a:p>
            <a:r>
              <a:rPr lang="en-US" dirty="0" smtClean="0"/>
              <a:t>We’re </a:t>
            </a:r>
            <a:r>
              <a:rPr lang="en-US" dirty="0" smtClean="0"/>
              <a:t>not satisfied with the </a:t>
            </a:r>
            <a:r>
              <a:rPr lang="en-US" i="1" dirty="0" smtClean="0"/>
              <a:t>natural philosophy </a:t>
            </a:r>
            <a:r>
              <a:rPr lang="en-US" dirty="0" smtClean="0"/>
              <a:t>attitude in economics (using formal arguments to rationalize historical data)</a:t>
            </a:r>
          </a:p>
          <a:p>
            <a:pPr lvl="1"/>
            <a:r>
              <a:rPr lang="en-US" dirty="0" smtClean="0"/>
              <a:t>We want to apply the </a:t>
            </a:r>
            <a:r>
              <a:rPr lang="en-US" i="1" dirty="0" smtClean="0"/>
              <a:t>scientific method</a:t>
            </a:r>
          </a:p>
          <a:p>
            <a:r>
              <a:rPr lang="en-US" dirty="0" smtClean="0"/>
              <a:t>… which inevitably means: the use of </a:t>
            </a:r>
            <a:r>
              <a:rPr lang="en-US" u="sng" dirty="0"/>
              <a:t>e</a:t>
            </a:r>
            <a:r>
              <a:rPr lang="en-US" u="sng" dirty="0" smtClean="0"/>
              <a:t>xperiments</a:t>
            </a:r>
            <a:endParaRPr lang="en-US" dirty="0" smtClean="0"/>
          </a:p>
          <a:p>
            <a:pPr lvl="1"/>
            <a:r>
              <a:rPr lang="en-US" dirty="0" smtClean="0"/>
              <a:t>Observe humans make (financial) decisions and interact in a controlled setting</a:t>
            </a:r>
          </a:p>
          <a:p>
            <a:pPr lvl="1"/>
            <a:endParaRPr lang="en-US" dirty="0" smtClean="0"/>
          </a:p>
        </p:txBody>
      </p:sp>
      <p:sp>
        <p:nvSpPr>
          <p:cNvPr id="4" name="Slide Number Placeholder 3"/>
          <p:cNvSpPr>
            <a:spLocks noGrp="1"/>
          </p:cNvSpPr>
          <p:nvPr>
            <p:ph type="sldNum" sz="quarter" idx="12"/>
          </p:nvPr>
        </p:nvSpPr>
        <p:spPr/>
        <p:txBody>
          <a:bodyPr>
            <a:normAutofit/>
          </a:bodyPr>
          <a:lstStyle/>
          <a:p>
            <a:fld id="{74C7E049-B585-4EE6-96C0-EEB30EAA14FD}" type="slidenum">
              <a:rPr lang="en-US" smtClean="0"/>
              <a:t>3</a:t>
            </a:fld>
            <a:endParaRPr lang="en-US"/>
          </a:p>
        </p:txBody>
      </p:sp>
    </p:spTree>
    <p:extLst>
      <p:ext uri="{BB962C8B-B14F-4D97-AF65-F5344CB8AC3E}">
        <p14:creationId xmlns:p14="http://schemas.microsoft.com/office/powerpoint/2010/main" val="13056823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philosophy)</a:t>
            </a:r>
            <a:endParaRPr lang="en-US" dirty="0"/>
          </a:p>
        </p:txBody>
      </p:sp>
      <p:sp>
        <p:nvSpPr>
          <p:cNvPr id="4" name="Slide Number Placeholder 3"/>
          <p:cNvSpPr>
            <a:spLocks noGrp="1"/>
          </p:cNvSpPr>
          <p:nvPr>
            <p:ph type="sldNum" sz="quarter" idx="12"/>
          </p:nvPr>
        </p:nvSpPr>
        <p:spPr/>
        <p:txBody>
          <a:bodyPr>
            <a:normAutofit/>
          </a:bodyPr>
          <a:lstStyle/>
          <a:p>
            <a:fld id="{74C7E049-B585-4EE6-96C0-EEB30EAA14FD}" type="slidenum">
              <a:rPr lang="en-US" smtClean="0"/>
              <a:t>4</a:t>
            </a:fld>
            <a:endParaRPr lang="en-US"/>
          </a:p>
        </p:txBody>
      </p:sp>
      <p:pic>
        <p:nvPicPr>
          <p:cNvPr id="5" name="Picture 4"/>
          <p:cNvPicPr>
            <a:picLocks noChangeAspect="1"/>
          </p:cNvPicPr>
          <p:nvPr/>
        </p:nvPicPr>
        <p:blipFill>
          <a:blip r:embed="rId2"/>
          <a:stretch>
            <a:fillRect/>
          </a:stretch>
        </p:blipFill>
        <p:spPr>
          <a:xfrm>
            <a:off x="0" y="1830859"/>
            <a:ext cx="7213216" cy="3782540"/>
          </a:xfrm>
          <a:prstGeom prst="rect">
            <a:avLst/>
          </a:prstGeom>
        </p:spPr>
      </p:pic>
      <p:pic>
        <p:nvPicPr>
          <p:cNvPr id="6" name="Picture 5"/>
          <p:cNvPicPr>
            <a:picLocks noChangeAspect="1"/>
          </p:cNvPicPr>
          <p:nvPr/>
        </p:nvPicPr>
        <p:blipFill>
          <a:blip r:embed="rId3"/>
          <a:stretch>
            <a:fillRect/>
          </a:stretch>
        </p:blipFill>
        <p:spPr>
          <a:xfrm>
            <a:off x="7313173" y="2034974"/>
            <a:ext cx="2592827" cy="4321379"/>
          </a:xfrm>
          <a:prstGeom prst="rect">
            <a:avLst/>
          </a:prstGeom>
        </p:spPr>
      </p:pic>
    </p:spTree>
    <p:extLst>
      <p:ext uri="{BB962C8B-B14F-4D97-AF65-F5344CB8AC3E}">
        <p14:creationId xmlns:p14="http://schemas.microsoft.com/office/powerpoint/2010/main" val="38857850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Attacking Experiments</a:t>
            </a:r>
            <a:endParaRPr lang="en-US" dirty="0"/>
          </a:p>
        </p:txBody>
      </p:sp>
      <p:sp>
        <p:nvSpPr>
          <p:cNvPr id="3" name="Content Placeholder 2"/>
          <p:cNvSpPr>
            <a:spLocks noGrp="1"/>
          </p:cNvSpPr>
          <p:nvPr>
            <p:ph idx="1"/>
          </p:nvPr>
        </p:nvSpPr>
        <p:spPr>
          <a:xfrm>
            <a:off x="844418" y="1828801"/>
            <a:ext cx="7286201" cy="4297363"/>
          </a:xfrm>
        </p:spPr>
        <p:txBody>
          <a:bodyPr>
            <a:normAutofit lnSpcReduction="10000"/>
          </a:bodyPr>
          <a:lstStyle/>
          <a:p>
            <a:r>
              <a:rPr lang="en-US" dirty="0" smtClean="0"/>
              <a:t>But isn’t the proposition (that two objects of different weights fall at same speed) obviously </a:t>
            </a:r>
            <a:r>
              <a:rPr lang="en-US" i="1" dirty="0" smtClean="0"/>
              <a:t>wrong?</a:t>
            </a:r>
            <a:endParaRPr lang="en-US" dirty="0" smtClean="0"/>
          </a:p>
          <a:p>
            <a:pPr lvl="1"/>
            <a:r>
              <a:rPr lang="en-US" dirty="0" smtClean="0"/>
              <a:t>Leaves and branches do not fall at the same speed</a:t>
            </a:r>
          </a:p>
          <a:p>
            <a:pPr lvl="1"/>
            <a:r>
              <a:rPr lang="en-US" dirty="0" smtClean="0"/>
              <a:t>So, what does the lab experiment really mean?</a:t>
            </a:r>
          </a:p>
          <a:p>
            <a:r>
              <a:rPr lang="en-US" dirty="0" smtClean="0"/>
              <a:t>We will see this in economics/finance/psychology</a:t>
            </a:r>
          </a:p>
          <a:p>
            <a:pPr lvl="1"/>
            <a:r>
              <a:rPr lang="en-US" dirty="0" smtClean="0"/>
              <a:t>“The CAPM has been rejected in the real world, so why test it in the lab?!”</a:t>
            </a:r>
          </a:p>
        </p:txBody>
      </p:sp>
      <p:sp>
        <p:nvSpPr>
          <p:cNvPr id="4" name="Slide Number Placeholder 3"/>
          <p:cNvSpPr>
            <a:spLocks noGrp="1"/>
          </p:cNvSpPr>
          <p:nvPr>
            <p:ph type="sldNum" sz="quarter" idx="12"/>
          </p:nvPr>
        </p:nvSpPr>
        <p:spPr/>
        <p:txBody>
          <a:bodyPr>
            <a:normAutofit/>
          </a:bodyPr>
          <a:lstStyle/>
          <a:p>
            <a:fld id="{74C7E049-B585-4EE6-96C0-EEB30EAA14FD}" type="slidenum">
              <a:rPr lang="en-US" smtClean="0"/>
              <a:t>5</a:t>
            </a:fld>
            <a:endParaRPr lang="en-US"/>
          </a:p>
        </p:txBody>
      </p:sp>
      <p:pic>
        <p:nvPicPr>
          <p:cNvPr id="5" name="Picture 4"/>
          <p:cNvPicPr>
            <a:picLocks noChangeAspect="1"/>
          </p:cNvPicPr>
          <p:nvPr/>
        </p:nvPicPr>
        <p:blipFill>
          <a:blip r:embed="rId2"/>
          <a:stretch>
            <a:fillRect/>
          </a:stretch>
        </p:blipFill>
        <p:spPr>
          <a:xfrm>
            <a:off x="7277100" y="274638"/>
            <a:ext cx="2133600" cy="1473200"/>
          </a:xfrm>
          <a:prstGeom prst="rect">
            <a:avLst/>
          </a:prstGeom>
        </p:spPr>
      </p:pic>
    </p:spTree>
    <p:extLst>
      <p:ext uri="{BB962C8B-B14F-4D97-AF65-F5344CB8AC3E}">
        <p14:creationId xmlns:p14="http://schemas.microsoft.com/office/powerpoint/2010/main" val="4130589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CAPM</a:t>
            </a:r>
            <a:endParaRPr lang="en-US" dirty="0"/>
          </a:p>
        </p:txBody>
      </p:sp>
      <p:sp>
        <p:nvSpPr>
          <p:cNvPr id="3" name="Content Placeholder 2"/>
          <p:cNvSpPr>
            <a:spLocks noGrp="1"/>
          </p:cNvSpPr>
          <p:nvPr>
            <p:ph idx="1"/>
          </p:nvPr>
        </p:nvSpPr>
        <p:spPr/>
        <p:txBody>
          <a:bodyPr/>
          <a:lstStyle/>
          <a:p>
            <a:r>
              <a:rPr lang="en-US" dirty="0" smtClean="0"/>
              <a:t>… is the “canonical” model of asset pricing</a:t>
            </a:r>
          </a:p>
          <a:p>
            <a:r>
              <a:rPr lang="en-US" dirty="0" smtClean="0"/>
              <a:t>Explains how and why average (expected) returns on risky securities differ</a:t>
            </a:r>
          </a:p>
          <a:p>
            <a:r>
              <a:rPr lang="en-US" dirty="0" smtClean="0"/>
              <a:t>Or equivalently, why two securities with the same expected payoffs or even the same payoff distribution may sell for different prices</a:t>
            </a:r>
            <a:endParaRPr lang="en-US" dirty="0"/>
          </a:p>
        </p:txBody>
      </p:sp>
      <p:sp>
        <p:nvSpPr>
          <p:cNvPr id="4" name="Slide Number Placeholder 3"/>
          <p:cNvSpPr>
            <a:spLocks noGrp="1"/>
          </p:cNvSpPr>
          <p:nvPr>
            <p:ph type="sldNum" sz="quarter" idx="12"/>
          </p:nvPr>
        </p:nvSpPr>
        <p:spPr/>
        <p:txBody>
          <a:bodyPr>
            <a:normAutofit/>
          </a:bodyPr>
          <a:lstStyle/>
          <a:p>
            <a:fld id="{74C7E049-B585-4EE6-96C0-EEB30EAA14FD}" type="slidenum">
              <a:rPr lang="en-US" smtClean="0"/>
              <a:t>6</a:t>
            </a:fld>
            <a:endParaRPr lang="en-US"/>
          </a:p>
        </p:txBody>
      </p:sp>
    </p:spTree>
    <p:extLst>
      <p:ext uri="{BB962C8B-B14F-4D97-AF65-F5344CB8AC3E}">
        <p14:creationId xmlns:p14="http://schemas.microsoft.com/office/powerpoint/2010/main" val="18077421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Why experiments in finance?</a:t>
            </a:r>
            <a:endParaRPr lang="en-US" dirty="0"/>
          </a:p>
        </p:txBody>
      </p:sp>
      <p:sp>
        <p:nvSpPr>
          <p:cNvPr id="3" name="Content Placeholder 2"/>
          <p:cNvSpPr>
            <a:spLocks noGrp="1"/>
          </p:cNvSpPr>
          <p:nvPr>
            <p:ph idx="1"/>
          </p:nvPr>
        </p:nvSpPr>
        <p:spPr>
          <a:xfrm>
            <a:off x="844418" y="2092719"/>
            <a:ext cx="8215445" cy="4297363"/>
          </a:xfrm>
        </p:spPr>
        <p:txBody>
          <a:bodyPr>
            <a:normAutofit fontScale="92500" lnSpcReduction="10000"/>
          </a:bodyPr>
          <a:lstStyle/>
          <a:p>
            <a:r>
              <a:rPr lang="en-US" dirty="0" smtClean="0"/>
              <a:t>‘Real-world markets (and their inhabitants) are “bigger” and “more complex” than anything one can study in the laboratory’</a:t>
            </a:r>
          </a:p>
          <a:p>
            <a:pPr lvl="1"/>
            <a:r>
              <a:rPr lang="en-US" i="1" dirty="0" smtClean="0"/>
              <a:t>Too complex?</a:t>
            </a:r>
            <a:r>
              <a:rPr lang="en-US" dirty="0" smtClean="0"/>
              <a:t> That is precisely their problem… They cannot be described in terms of simple equations; so you need control, i.e., laboratory study</a:t>
            </a:r>
          </a:p>
          <a:p>
            <a:pPr lvl="1"/>
            <a:r>
              <a:rPr lang="en-US" i="1" dirty="0" smtClean="0"/>
              <a:t>Too big!</a:t>
            </a:r>
            <a:r>
              <a:rPr lang="en-US" dirty="0" smtClean="0"/>
              <a:t> Sure, but we have to start somewhere. </a:t>
            </a:r>
            <a:r>
              <a:rPr lang="en-US" dirty="0"/>
              <a:t>Without experimentation, </a:t>
            </a:r>
            <a:r>
              <a:rPr lang="en-US" dirty="0" smtClean="0"/>
              <a:t>we </a:t>
            </a:r>
            <a:r>
              <a:rPr lang="en-US" dirty="0"/>
              <a:t>are "likely to go completely astray into imaginary </a:t>
            </a:r>
            <a:r>
              <a:rPr lang="en-US" dirty="0" smtClean="0"/>
              <a:t>conjecture” [</a:t>
            </a:r>
            <a:r>
              <a:rPr lang="en-US" dirty="0" err="1" smtClean="0"/>
              <a:t>Hannes</a:t>
            </a:r>
            <a:r>
              <a:rPr lang="en-US" dirty="0" smtClean="0"/>
              <a:t> Alfven, Nobel </a:t>
            </a:r>
            <a:r>
              <a:rPr lang="en-US" dirty="0" smtClean="0"/>
              <a:t>Laureate in (</a:t>
            </a:r>
            <a:r>
              <a:rPr lang="en-US" dirty="0" err="1" smtClean="0"/>
              <a:t>Astro</a:t>
            </a:r>
            <a:r>
              <a:rPr lang="en-US" dirty="0" smtClean="0"/>
              <a:t>)Physics]</a:t>
            </a:r>
          </a:p>
          <a:p>
            <a:pPr lvl="2"/>
            <a:r>
              <a:rPr lang="en-US" dirty="0" smtClean="0"/>
              <a:t>And whether “real” traders are “bigger” than our subjects remains to be proven (besides, we DO use “real” traders at times)</a:t>
            </a:r>
            <a:endParaRPr lang="en-US" dirty="0"/>
          </a:p>
        </p:txBody>
      </p:sp>
      <p:sp>
        <p:nvSpPr>
          <p:cNvPr id="4" name="Slide Number Placeholder 3"/>
          <p:cNvSpPr>
            <a:spLocks noGrp="1"/>
          </p:cNvSpPr>
          <p:nvPr>
            <p:ph type="sldNum" sz="quarter" idx="12"/>
          </p:nvPr>
        </p:nvSpPr>
        <p:spPr/>
        <p:txBody>
          <a:bodyPr>
            <a:normAutofit/>
          </a:bodyPr>
          <a:lstStyle/>
          <a:p>
            <a:fld id="{74C7E049-B585-4EE6-96C0-EEB30EAA14FD}" type="slidenum">
              <a:rPr lang="en-US" smtClean="0"/>
              <a:t>7</a:t>
            </a:fld>
            <a:endParaRPr lang="en-US"/>
          </a:p>
        </p:txBody>
      </p:sp>
      <p:sp>
        <p:nvSpPr>
          <p:cNvPr id="5" name="TextBox 4"/>
          <p:cNvSpPr txBox="1"/>
          <p:nvPr/>
        </p:nvSpPr>
        <p:spPr>
          <a:xfrm>
            <a:off x="1853839" y="1523447"/>
            <a:ext cx="7822078" cy="369332"/>
          </a:xfrm>
          <a:prstGeom prst="rect">
            <a:avLst/>
          </a:prstGeom>
          <a:noFill/>
        </p:spPr>
        <p:txBody>
          <a:bodyPr wrap="none" rtlCol="0">
            <a:spAutoFit/>
          </a:bodyPr>
          <a:lstStyle/>
          <a:p>
            <a:r>
              <a:rPr lang="en-US" i="1" dirty="0" smtClean="0">
                <a:solidFill>
                  <a:srgbClr val="000090"/>
                </a:solidFill>
              </a:rPr>
              <a:t>“Finance is in no need of experiments. We have lots of data.” </a:t>
            </a:r>
            <a:r>
              <a:rPr lang="en-US" dirty="0" smtClean="0">
                <a:solidFill>
                  <a:srgbClr val="000090"/>
                </a:solidFill>
              </a:rPr>
              <a:t>Editor, </a:t>
            </a:r>
            <a:r>
              <a:rPr lang="en-US" dirty="0" err="1" smtClean="0">
                <a:solidFill>
                  <a:srgbClr val="000090"/>
                </a:solidFill>
              </a:rPr>
              <a:t>Econometrica</a:t>
            </a:r>
            <a:endParaRPr lang="en-US" i="1" dirty="0">
              <a:solidFill>
                <a:srgbClr val="000090"/>
              </a:solidFill>
            </a:endParaRPr>
          </a:p>
        </p:txBody>
      </p:sp>
    </p:spTree>
    <p:extLst>
      <p:ext uri="{BB962C8B-B14F-4D97-AF65-F5344CB8AC3E}">
        <p14:creationId xmlns:p14="http://schemas.microsoft.com/office/powerpoint/2010/main" val="167311124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experiments could teach us</a:t>
            </a:r>
            <a:endParaRPr lang="en-US" dirty="0"/>
          </a:p>
        </p:txBody>
      </p:sp>
      <p:sp>
        <p:nvSpPr>
          <p:cNvPr id="3" name="Content Placeholder 2"/>
          <p:cNvSpPr>
            <a:spLocks noGrp="1"/>
          </p:cNvSpPr>
          <p:nvPr>
            <p:ph idx="1"/>
          </p:nvPr>
        </p:nvSpPr>
        <p:spPr>
          <a:xfrm>
            <a:off x="689547" y="1480745"/>
            <a:ext cx="8585200" cy="4823429"/>
          </a:xfrm>
        </p:spPr>
        <p:txBody>
          <a:bodyPr>
            <a:normAutofit fontScale="85000" lnSpcReduction="10000"/>
          </a:bodyPr>
          <a:lstStyle/>
          <a:p>
            <a:r>
              <a:rPr lang="en-US" dirty="0" smtClean="0"/>
              <a:t>(Many) economists argue that the way to understand financial markets is to extrapolate from the individual (decision making). Really?</a:t>
            </a:r>
          </a:p>
          <a:p>
            <a:r>
              <a:rPr lang="en-US" dirty="0" smtClean="0"/>
              <a:t>Economists argue that excess volatility in stock markets is caused by institutions (e.g., leverage), policy ambiguity (i.e., government), potential for catastrophic events, etc. Why can’t it be the effect of human market interaction itself? Do we need governments (so we can blame them)?</a:t>
            </a:r>
          </a:p>
          <a:p>
            <a:r>
              <a:rPr lang="en-US" dirty="0" smtClean="0"/>
              <a:t>Why do we outlaw over-the-counter (“dark”) markets (Dodd-Frank, </a:t>
            </a:r>
            <a:r>
              <a:rPr lang="en-US" dirty="0" err="1" smtClean="0"/>
              <a:t>MiFID</a:t>
            </a:r>
            <a:r>
              <a:rPr lang="en-US" dirty="0" smtClean="0"/>
              <a:t> 2)? Because they seem to make no sense? Or because the “First Welfare Theorem” requires everyone to be trading at the same price?</a:t>
            </a:r>
          </a:p>
          <a:p>
            <a:pPr lvl="1"/>
            <a:r>
              <a:rPr lang="en-US" dirty="0" smtClean="0"/>
              <a:t>Why is policy and regulation in finance not based on controlled experimentation (wind tunnels, clinical trials, field experiments)?</a:t>
            </a:r>
          </a:p>
        </p:txBody>
      </p:sp>
      <p:sp>
        <p:nvSpPr>
          <p:cNvPr id="4" name="Slide Number Placeholder 3"/>
          <p:cNvSpPr>
            <a:spLocks noGrp="1"/>
          </p:cNvSpPr>
          <p:nvPr>
            <p:ph type="sldNum" sz="quarter" idx="12"/>
          </p:nvPr>
        </p:nvSpPr>
        <p:spPr/>
        <p:txBody>
          <a:bodyPr>
            <a:normAutofit/>
          </a:bodyPr>
          <a:lstStyle/>
          <a:p>
            <a:fld id="{74C7E049-B585-4EE6-96C0-EEB30EAA14FD}" type="slidenum">
              <a:rPr lang="en-US" smtClean="0"/>
              <a:t>8</a:t>
            </a:fld>
            <a:endParaRPr lang="en-US"/>
          </a:p>
        </p:txBody>
      </p:sp>
    </p:spTree>
    <p:extLst>
      <p:ext uri="{BB962C8B-B14F-4D97-AF65-F5344CB8AC3E}">
        <p14:creationId xmlns:p14="http://schemas.microsoft.com/office/powerpoint/2010/main" val="25064975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a:xfrm>
            <a:off x="495300" y="1828801"/>
            <a:ext cx="4790087" cy="4297363"/>
          </a:xfrm>
        </p:spPr>
        <p:txBody>
          <a:bodyPr>
            <a:normAutofit fontScale="92500"/>
          </a:bodyPr>
          <a:lstStyle/>
          <a:p>
            <a:r>
              <a:rPr lang="en-US" dirty="0" smtClean="0"/>
              <a:t>Excess volatility: the fact that fundamentals (dividends, aggregate consumption, etc.) explain only a small fraction of changes in prices</a:t>
            </a:r>
          </a:p>
          <a:p>
            <a:r>
              <a:rPr lang="en-US" dirty="0" smtClean="0"/>
              <a:t>First welfare theorem: The </a:t>
            </a:r>
            <a:r>
              <a:rPr lang="en-US" dirty="0" err="1" smtClean="0"/>
              <a:t>walrasian</a:t>
            </a:r>
            <a:r>
              <a:rPr lang="en-US" dirty="0" smtClean="0"/>
              <a:t> (competitive) equilibrium leads ensures optimal allocations</a:t>
            </a:r>
          </a:p>
        </p:txBody>
      </p:sp>
      <p:sp>
        <p:nvSpPr>
          <p:cNvPr id="4" name="Slide Number Placeholder 3"/>
          <p:cNvSpPr>
            <a:spLocks noGrp="1"/>
          </p:cNvSpPr>
          <p:nvPr>
            <p:ph type="sldNum" sz="quarter" idx="12"/>
          </p:nvPr>
        </p:nvSpPr>
        <p:spPr/>
        <p:txBody>
          <a:bodyPr>
            <a:normAutofit/>
          </a:bodyPr>
          <a:lstStyle/>
          <a:p>
            <a:fld id="{74C7E049-B585-4EE6-96C0-EEB30EAA14FD}" type="slidenum">
              <a:rPr lang="en-US" smtClean="0"/>
              <a:t>9</a:t>
            </a:fld>
            <a:endParaRPr lang="en-US"/>
          </a:p>
        </p:txBody>
      </p:sp>
      <p:pic>
        <p:nvPicPr>
          <p:cNvPr id="6" name="Picture 5"/>
          <p:cNvPicPr>
            <a:picLocks noChangeAspect="1"/>
          </p:cNvPicPr>
          <p:nvPr/>
        </p:nvPicPr>
        <p:blipFill>
          <a:blip r:embed="rId2"/>
          <a:stretch>
            <a:fillRect/>
          </a:stretch>
        </p:blipFill>
        <p:spPr>
          <a:xfrm>
            <a:off x="5634506" y="1828801"/>
            <a:ext cx="4000500" cy="4432300"/>
          </a:xfrm>
          <a:prstGeom prst="rect">
            <a:avLst/>
          </a:prstGeom>
        </p:spPr>
      </p:pic>
    </p:spTree>
    <p:extLst>
      <p:ext uri="{BB962C8B-B14F-4D97-AF65-F5344CB8AC3E}">
        <p14:creationId xmlns:p14="http://schemas.microsoft.com/office/powerpoint/2010/main" val="16138311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Apex</Template>
  <TotalTime>9781</TotalTime>
  <Words>858</Words>
  <Application>Microsoft Macintosh PowerPoint</Application>
  <PresentationFormat>A4 Paper (210x297 mm)</PresentationFormat>
  <Paragraphs>84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Experimental Finance  The Experimental Study Of Asset Pricing Theory: research and classroom</vt:lpstr>
      <vt:lpstr>Overview</vt:lpstr>
      <vt:lpstr>1. What we do</vt:lpstr>
      <vt:lpstr>(natural philosophy)</vt:lpstr>
      <vt:lpstr>Attacking Experiments</vt:lpstr>
      <vt:lpstr>THE CAPM</vt:lpstr>
      <vt:lpstr>2. Why experiments in finance?</vt:lpstr>
      <vt:lpstr>What experiments could teach us</vt:lpstr>
      <vt:lpstr>(Details)</vt:lpstr>
      <vt:lpstr>In fact…</vt:lpstr>
      <vt:lpstr>In addition</vt:lpstr>
      <vt:lpstr>3. How do you run markets in a controlled setting?</vt:lpstr>
      <vt:lpstr>An Example</vt:lpstr>
    </vt:vector>
  </TitlesOfParts>
  <Company>California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Finance</dc:title>
  <dc:creator>Peter Bossaerts</dc:creator>
  <cp:lastModifiedBy>Elena Asparouhova</cp:lastModifiedBy>
  <cp:revision>124</cp:revision>
  <cp:lastPrinted>2013-05-05T03:16:52Z</cp:lastPrinted>
  <dcterms:created xsi:type="dcterms:W3CDTF">2012-07-22T07:07:26Z</dcterms:created>
  <dcterms:modified xsi:type="dcterms:W3CDTF">2014-08-14T20:54:20Z</dcterms:modified>
</cp:coreProperties>
</file>