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72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64" r:id="rId20"/>
    <p:sldId id="277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93F"/>
    <a:srgbClr val="39D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328" autoAdjust="0"/>
  </p:normalViewPr>
  <p:slideViewPr>
    <p:cSldViewPr snapToGrid="0">
      <p:cViewPr varScale="1">
        <p:scale>
          <a:sx n="81" d="100"/>
          <a:sy n="81" d="100"/>
        </p:scale>
        <p:origin x="11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8456-5252-48D5-8F96-6DBB25540BAC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60B90-3DA9-4629-97F2-60A5021025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5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0B90-3DA9-4629-97F2-60A5021025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09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Hijo directo: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 utiliza para seleccionar un elemento que es 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hijo directo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 otro elemento 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Selector adyacente: El selector adyacente se emplea para seleccionar elementos que en el código HTML de la página se encuentran </a:t>
            </a:r>
            <a:r>
              <a:rPr lang="es-ES" sz="1800" b="0" i="0" u="none" strike="noStrike" baseline="0" dirty="0">
                <a:solidFill>
                  <a:srgbClr val="0032CC"/>
                </a:solidFill>
                <a:latin typeface="Times New Roman" panose="02020603050405020304" pitchFamily="18" charset="0"/>
              </a:rPr>
              <a:t>justo a continuación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(no dentro) de otros elementos. 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Selector de atributos: Permiten seleccionar elementos HTML </a:t>
            </a:r>
            <a:r>
              <a:rPr lang="es-ES" sz="1800" b="0" i="0" u="none" strike="noStrike" baseline="0" dirty="0">
                <a:solidFill>
                  <a:srgbClr val="0032CC"/>
                </a:solidFill>
                <a:latin typeface="Times New Roman" panose="02020603050405020304" pitchFamily="18" charset="0"/>
              </a:rPr>
              <a:t>en función de sus atributos y/o valores de esos atributos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0B90-3DA9-4629-97F2-60A5021025A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77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0B90-3DA9-4629-97F2-60A5021025A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8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0B90-3DA9-4629-97F2-60A5021025A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05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0B90-3DA9-4629-97F2-60A5021025A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8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0B90-3DA9-4629-97F2-60A5021025A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20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5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Concepto genético abstracto">
            <a:extLst>
              <a:ext uri="{FF2B5EF4-FFF2-40B4-BE49-F238E27FC236}">
                <a16:creationId xmlns:a16="http://schemas.microsoft.com/office/drawing/2014/main" id="{AB4C4C7D-957C-6B5F-C110-E8072141C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B2083A-7A5A-9D8D-7A02-A944F484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215" y="1396219"/>
            <a:ext cx="5189570" cy="40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01CD3-9474-10B9-852A-06332A25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al DOM: selectores básicos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8BD625E-75B5-5D81-B4DA-E764F32E5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424398"/>
              </p:ext>
            </p:extLst>
          </p:nvPr>
        </p:nvGraphicFramePr>
        <p:xfrm>
          <a:off x="762000" y="2286000"/>
          <a:ext cx="10668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425758044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49790692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1992544308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51819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Universal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{ magin-left:0; }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todos los elementos de la página, margen izquierdo a cero.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85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Etiqueta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Etiqueta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{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color:grey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todos los párrafos (p), fuente de color gris.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96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De 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.clase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0 auto; }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los elementos de la clase "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centrados respecto a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izda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dcha.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74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De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#id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#destacado {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12px; }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los elementos con ID "destacado", tamaño de fuente 12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pixels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61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Descendente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selector    </a:t>
                      </a:r>
                      <a:r>
                        <a:rPr lang="es-ES" sz="1600" dirty="0" err="1"/>
                        <a:t>selector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  a {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text-decoration:none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}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los enlaces que se encuentran dentro de párrafos, no aparece el subrayado. 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02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18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01CD3-9474-10B9-852A-06332A25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al DOM: selectores avanzados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8BD625E-75B5-5D81-B4DA-E764F32E5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418964"/>
              </p:ext>
            </p:extLst>
          </p:nvPr>
        </p:nvGraphicFramePr>
        <p:xfrm>
          <a:off x="762000" y="2286000"/>
          <a:ext cx="106680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184">
                  <a:extLst>
                    <a:ext uri="{9D8B030D-6E8A-4147-A177-3AD203B41FA5}">
                      <a16:colId xmlns:a16="http://schemas.microsoft.com/office/drawing/2014/main" val="4257580440"/>
                    </a:ext>
                  </a:extLst>
                </a:gridCol>
                <a:gridCol w="2814452">
                  <a:extLst>
                    <a:ext uri="{9D8B030D-6E8A-4147-A177-3AD203B41FA5}">
                      <a16:colId xmlns:a16="http://schemas.microsoft.com/office/drawing/2014/main" val="3049790692"/>
                    </a:ext>
                  </a:extLst>
                </a:gridCol>
                <a:gridCol w="2766835">
                  <a:extLst>
                    <a:ext uri="{9D8B030D-6E8A-4147-A177-3AD203B41FA5}">
                      <a16:colId xmlns:a16="http://schemas.microsoft.com/office/drawing/2014/main" val="1992544308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51819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Hijo directo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Padre &gt; hijo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p { color: blue;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párrafo SOLO tendrá la letra azul si es hijo directo (no nieto)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85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Selector adyacente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Elemento + 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+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border:2px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Todas las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vayan a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continuacion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otro párrafo , no dentro (hermanos, no hijos)</a:t>
                      </a:r>
                      <a:endParaRPr lang="es-E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96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Selector de atributos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Elemento[atributo=“valor”]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="Gimli"] { </a:t>
                      </a:r>
                    </a:p>
                    <a:p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border-radius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15px; 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Todas las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imagenes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tengan un atributo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cuyo valor sea "Gimli”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74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[atributo=valor]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“400”] {</a:t>
                      </a:r>
                    </a:p>
                    <a:p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 lo que tenga un atributo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cuyo valor sea "400"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9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[atributo ~= valor]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~= “invisible”] {</a:t>
                      </a:r>
                    </a:p>
                    <a:p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 lo que tenga un atributo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y uno de sus valores sea “invisible”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9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[atributo |= valor]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|= “en-”] {</a:t>
                      </a:r>
                    </a:p>
                    <a:p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 lo que tenga un atributo Lang cuyo valor comience por “en-”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01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83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01CD3-9474-10B9-852A-06332A25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al DOM: </a:t>
            </a:r>
            <a:r>
              <a:rPr lang="es-ES" dirty="0" err="1"/>
              <a:t>PseudoElementos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8BD625E-75B5-5D81-B4DA-E764F32E5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33436"/>
              </p:ext>
            </p:extLst>
          </p:nvPr>
        </p:nvGraphicFramePr>
        <p:xfrm>
          <a:off x="762000" y="2286000"/>
          <a:ext cx="106680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184">
                  <a:extLst>
                    <a:ext uri="{9D8B030D-6E8A-4147-A177-3AD203B41FA5}">
                      <a16:colId xmlns:a16="http://schemas.microsoft.com/office/drawing/2014/main" val="4257580440"/>
                    </a:ext>
                  </a:extLst>
                </a:gridCol>
                <a:gridCol w="2814452">
                  <a:extLst>
                    <a:ext uri="{9D8B030D-6E8A-4147-A177-3AD203B41FA5}">
                      <a16:colId xmlns:a16="http://schemas.microsoft.com/office/drawing/2014/main" val="3049790692"/>
                    </a:ext>
                  </a:extLst>
                </a:gridCol>
                <a:gridCol w="2766835">
                  <a:extLst>
                    <a:ext uri="{9D8B030D-6E8A-4147-A177-3AD203B41FA5}">
                      <a16:colId xmlns:a16="http://schemas.microsoft.com/office/drawing/2014/main" val="1992544308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51819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antes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::</a:t>
                      </a:r>
                      <a:r>
                        <a:rPr lang="es-ES" sz="1600" dirty="0" err="1"/>
                        <a:t>before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section::before { content: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(gimli.jpg);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Inserta una foto antes de cada sección de la página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85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Después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::after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section::after { content: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(gimli.jpg);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Inserta una foto después de cada sección de la página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96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Primera letra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s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first-letter</a:t>
                      </a:r>
                      <a:endParaRPr lang="es-E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P::first-letter {</a:t>
                      </a:r>
                    </a:p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Color: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primera letra de todos los párrafos en amarillo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74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Primera linea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s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+ p::first-line{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color: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greenyellow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Cambia el tamaño solo a la primera letra de cada párrafo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9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0" dirty="0"/>
                        <a:t>Marcador de lista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s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endParaRPr lang="es-E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"=&gt;“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Cambia el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lista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9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7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01CD3-9474-10B9-852A-06332A25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al DOM: </a:t>
            </a:r>
            <a:r>
              <a:rPr lang="es-ES" dirty="0" err="1"/>
              <a:t>PseudoClases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8BD625E-75B5-5D81-B4DA-E764F32E5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474890"/>
              </p:ext>
            </p:extLst>
          </p:nvPr>
        </p:nvGraphicFramePr>
        <p:xfrm>
          <a:off x="762000" y="2286000"/>
          <a:ext cx="10668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184">
                  <a:extLst>
                    <a:ext uri="{9D8B030D-6E8A-4147-A177-3AD203B41FA5}">
                      <a16:colId xmlns:a16="http://schemas.microsoft.com/office/drawing/2014/main" val="4257580440"/>
                    </a:ext>
                  </a:extLst>
                </a:gridCol>
                <a:gridCol w="2814452">
                  <a:extLst>
                    <a:ext uri="{9D8B030D-6E8A-4147-A177-3AD203B41FA5}">
                      <a16:colId xmlns:a16="http://schemas.microsoft.com/office/drawing/2014/main" val="3049790692"/>
                    </a:ext>
                  </a:extLst>
                </a:gridCol>
                <a:gridCol w="2766835">
                  <a:extLst>
                    <a:ext uri="{9D8B030D-6E8A-4147-A177-3AD203B41FA5}">
                      <a16:colId xmlns:a16="http://schemas.microsoft.com/office/drawing/2014/main" val="1992544308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51819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a no visitado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a:link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 {color: blue;}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links no visitados serán de color azul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85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a visitado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a:visited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 {color: red;}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links visitados serán de color rojo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96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Pasar con el ratón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elemento:hover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 {color: Orange;}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Cuando se pase el ratón por encima del link se volverá naranja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9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a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a:active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a:active{ color: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 clicar en un link se volverá verde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9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92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01CD3-9474-10B9-852A-06332A25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al DOM: </a:t>
            </a:r>
            <a:r>
              <a:rPr lang="es-ES" dirty="0" err="1"/>
              <a:t>PseudoClases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8BD625E-75B5-5D81-B4DA-E764F32E5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4474"/>
              </p:ext>
            </p:extLst>
          </p:nvPr>
        </p:nvGraphicFramePr>
        <p:xfrm>
          <a:off x="762000" y="2286000"/>
          <a:ext cx="106680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184">
                  <a:extLst>
                    <a:ext uri="{9D8B030D-6E8A-4147-A177-3AD203B41FA5}">
                      <a16:colId xmlns:a16="http://schemas.microsoft.com/office/drawing/2014/main" val="4257580440"/>
                    </a:ext>
                  </a:extLst>
                </a:gridCol>
                <a:gridCol w="2814452">
                  <a:extLst>
                    <a:ext uri="{9D8B030D-6E8A-4147-A177-3AD203B41FA5}">
                      <a16:colId xmlns:a16="http://schemas.microsoft.com/office/drawing/2014/main" val="3049790692"/>
                    </a:ext>
                  </a:extLst>
                </a:gridCol>
                <a:gridCol w="2766835">
                  <a:extLst>
                    <a:ext uri="{9D8B030D-6E8A-4147-A177-3AD203B41FA5}">
                      <a16:colId xmlns:a16="http://schemas.microsoft.com/office/drawing/2014/main" val="1992544308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51819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Primer hijo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elemento:first-child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article:first-child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color: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article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sea primer hijo tendrá la letra amarilla.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85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X hijo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Elemento:nth-child</a:t>
                      </a:r>
                      <a:r>
                        <a:rPr lang="es-ES" sz="1600" dirty="0"/>
                        <a:t>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Article:nth-child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(2){ Font-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segundo nodo hijo de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article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negrita.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96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Ultimo hijo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elemento:last-child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last-child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color: blue;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último nodo hijo de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letra azul.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9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Por 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Elemento:nth-of-type</a:t>
                      </a:r>
                      <a:r>
                        <a:rPr lang="es-ES" sz="1600" dirty="0"/>
                        <a:t>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img:nth-of-type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(3){</a:t>
                      </a:r>
                    </a:p>
                    <a:p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20%;}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tercera imagen (de cada padre) 20% de ancho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9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Por descarte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:</a:t>
                      </a:r>
                      <a:r>
                        <a:rPr lang="es-ES" sz="1600" dirty="0" err="1"/>
                        <a:t>not</a:t>
                      </a:r>
                      <a:r>
                        <a:rPr lang="es-ES" sz="1600" dirty="0"/>
                        <a:t>(selector)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background:black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 lo que no sea una imagen, en fondo negro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013713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6EA99-8DCB-A327-4C99-C8B8F1CF24BE}"/>
              </a:ext>
            </a:extLst>
          </p:cNvPr>
          <p:cNvSpPr txBox="1">
            <a:spLocks/>
          </p:cNvSpPr>
          <p:nvPr/>
        </p:nvSpPr>
        <p:spPr>
          <a:xfrm>
            <a:off x="2867884" y="5802701"/>
            <a:ext cx="6456232" cy="5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u="sng" dirty="0">
                <a:solidFill>
                  <a:srgbClr val="39D7C4"/>
                </a:solidFill>
                <a:latin typeface="Roboto" panose="02000000000000000000" pitchFamily="2" charset="0"/>
              </a:rPr>
              <a:t>https://www.w3schools.com/css/css_pseudo_classes.asp</a:t>
            </a:r>
            <a:endParaRPr lang="es-ES" sz="2400" b="1" u="sng" dirty="0">
              <a:solidFill>
                <a:srgbClr val="39D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5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752B-8DFC-86BC-E21C-849CEF56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Manipulación del DOM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4C799-E548-14E6-53E6-FF14DADD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290351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Hay 3 formas de hacerlo: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document.write</a:t>
            </a:r>
            <a:r>
              <a:rPr lang="es-E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Element.innerHTML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Manipulación del DOM</a:t>
            </a:r>
          </a:p>
        </p:txBody>
      </p:sp>
    </p:spTree>
    <p:extLst>
      <p:ext uri="{BB962C8B-B14F-4D97-AF65-F5344CB8AC3E}">
        <p14:creationId xmlns:p14="http://schemas.microsoft.com/office/powerpoint/2010/main" val="279831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D0FB2-355A-9A4B-CC2C-60DADA9D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objeto </a:t>
            </a:r>
            <a:r>
              <a:rPr lang="es-ES" dirty="0" err="1"/>
              <a:t>document</a:t>
            </a:r>
            <a:endParaRPr lang="es-ES" dirty="0"/>
          </a:p>
        </p:txBody>
      </p:sp>
      <p:pic>
        <p:nvPicPr>
          <p:cNvPr id="2050" name="Picture 2" descr="js">
            <a:extLst>
              <a:ext uri="{FF2B5EF4-FFF2-40B4-BE49-F238E27FC236}">
                <a16:creationId xmlns:a16="http://schemas.microsoft.com/office/drawing/2014/main" id="{01F16D38-8DF1-0677-15AF-95C5BDE548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95055"/>
            <a:ext cx="4146256" cy="369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33E4F0A-2E17-56CD-CB8A-5E09CD3EF2E4}"/>
              </a:ext>
            </a:extLst>
          </p:cNvPr>
          <p:cNvSpPr txBox="1">
            <a:spLocks/>
          </p:cNvSpPr>
          <p:nvPr/>
        </p:nvSpPr>
        <p:spPr>
          <a:xfrm>
            <a:off x="2867884" y="6018551"/>
            <a:ext cx="6456232" cy="5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u="sng" dirty="0">
                <a:solidFill>
                  <a:srgbClr val="39D7C4"/>
                </a:solidFill>
                <a:latin typeface="Roboto" panose="02000000000000000000" pitchFamily="2" charset="0"/>
              </a:rPr>
              <a:t>https://jolav.me/chuletas/javascript-para-web/</a:t>
            </a:r>
            <a:endParaRPr lang="es-ES" sz="2400" b="1" u="sng" dirty="0">
              <a:solidFill>
                <a:srgbClr val="39D7C4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6A1D9B-EE47-789A-291C-12A9A033D918}"/>
              </a:ext>
            </a:extLst>
          </p:cNvPr>
          <p:cNvSpPr txBox="1"/>
          <p:nvPr/>
        </p:nvSpPr>
        <p:spPr>
          <a:xfrm>
            <a:off x="5094514" y="1986678"/>
            <a:ext cx="70974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0" i="0" u="sng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Seleccionar un elemento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document.getElementById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")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Selecciona el elemento con id="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document.querySelector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("h4")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Selecciona el primer elemento h4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.parentNode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Toma el padre del elemento actual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.previousSibling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Coge el hermano previo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.nextSibling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Coge el hermano siguiente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.firstChild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Coge el primer hijo del actual elemento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.lastChild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Coge el ultimo hijo del actual elemento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"/>
              </a:rPr>
              <a:t>Seleccionar varios elementos : Los </a:t>
            </a:r>
            <a:r>
              <a:rPr lang="es-ES" altLang="es-ES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"/>
              </a:rPr>
              <a:t>metodos</a:t>
            </a:r>
            <a:r>
              <a:rPr lang="es-ES" altLang="es-E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"/>
              </a:rPr>
              <a:t> devuelven una </a:t>
            </a:r>
            <a:r>
              <a:rPr lang="es-ES" altLang="es-ES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 Mono"/>
              </a:rPr>
              <a:t>NodeList</a:t>
            </a:r>
            <a:endParaRPr lang="es-ES" altLang="es-ES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document.getElementsByClassName</a:t>
            </a:r>
            <a:r>
              <a:rPr lang="es-ES" altLang="es-E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</a:t>
            </a:r>
            <a:r>
              <a:rPr lang="es-ES" altLang="es-E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lang="es-ES" altLang="es-E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") - </a:t>
            </a:r>
            <a:r>
              <a:rPr lang="es-ES" altLang="es-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Selecciona todos los elementos que tienen la clase="</a:t>
            </a:r>
            <a:r>
              <a:rPr lang="es-ES" altLang="es-E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lang="es-ES" altLang="es-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  <a:br>
              <a:rPr lang="es-ES" altLang="es-E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ES" altLang="es-E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document.getElementsByTagName</a:t>
            </a:r>
            <a:r>
              <a:rPr lang="es-ES" altLang="es-E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</a:t>
            </a:r>
            <a:r>
              <a:rPr lang="es-ES" altLang="es-E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</a:t>
            </a:r>
            <a:r>
              <a:rPr lang="es-ES" altLang="es-E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") - </a:t>
            </a:r>
            <a:r>
              <a:rPr lang="es-ES" altLang="es-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Coge todos los elementos que tienen el tag </a:t>
            </a:r>
            <a:r>
              <a:rPr lang="es-ES" altLang="es-E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lang="es-ES" altLang="es-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="</a:t>
            </a:r>
            <a:r>
              <a:rPr lang="es-ES" altLang="es-E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</a:t>
            </a:r>
            <a:r>
              <a:rPr lang="es-ES" altLang="es-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  <a:br>
              <a:rPr lang="es-ES" altLang="es-E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ES" altLang="es-E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document.querySelectorAll</a:t>
            </a:r>
            <a:r>
              <a:rPr lang="es-ES" altLang="es-E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(h4) - </a:t>
            </a:r>
            <a:r>
              <a:rPr lang="es-ES" altLang="es-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Selecciona todos los elementos que poseen h4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3615DB9-1064-E4AA-9197-45F41EFBCADF}"/>
              </a:ext>
            </a:extLst>
          </p:cNvPr>
          <p:cNvSpPr/>
          <p:nvPr/>
        </p:nvSpPr>
        <p:spPr>
          <a:xfrm>
            <a:off x="5094515" y="1947441"/>
            <a:ext cx="7097486" cy="4071110"/>
          </a:xfrm>
          <a:prstGeom prst="rect">
            <a:avLst/>
          </a:prstGeom>
          <a:solidFill>
            <a:srgbClr val="24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8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9B95B-8FAD-0BA0-5AD8-E464FC9D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Trabajar con elementos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D5BA14-D803-458F-EFBC-FBE330F11352}"/>
              </a:ext>
            </a:extLst>
          </p:cNvPr>
          <p:cNvSpPr txBox="1"/>
          <p:nvPr/>
        </p:nvSpPr>
        <p:spPr>
          <a:xfrm>
            <a:off x="1033153" y="2286000"/>
            <a:ext cx="89896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.nodeValue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Permite acceder al contenido de un nodo texto</a:t>
            </a:r>
          </a:p>
          <a:p>
            <a:endParaRPr lang="es-ES" altLang="es-E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s-ES" altLang="es-E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.innerHTML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Permite acceder a elementos hijo y contenido de texto y de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markup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s-ES" altLang="es-E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s-ES" altLang="es-E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.textContent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Permite acceder al texto del elemento y de sus hijos </a:t>
            </a:r>
          </a:p>
          <a:p>
            <a:endParaRPr lang="es-ES" altLang="es-E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.className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Valor del atributo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1600" b="1" i="1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.id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Valor del atributo 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02335E-B2C9-0418-D69B-03BF95FD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55" y="2920235"/>
            <a:ext cx="8592171" cy="5830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DCF829-F14D-F8CD-C981-08E3263D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146" y="4403301"/>
            <a:ext cx="5658640" cy="6573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4EE532C-FF3C-7B29-705F-C69573380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786" y="584483"/>
            <a:ext cx="3180616" cy="185809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3F89DA4-6BB6-3FB0-5653-2AE36418191F}"/>
              </a:ext>
            </a:extLst>
          </p:cNvPr>
          <p:cNvSpPr/>
          <p:nvPr/>
        </p:nvSpPr>
        <p:spPr>
          <a:xfrm>
            <a:off x="8205849" y="914400"/>
            <a:ext cx="3586348" cy="1549117"/>
          </a:xfrm>
          <a:prstGeom prst="rect">
            <a:avLst/>
          </a:prstGeom>
          <a:solidFill>
            <a:srgbClr val="2439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0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E5849-FFD7-9A95-0ADC-9789078A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Empieza la magia…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7ED16A9-FB22-367F-91A3-4A3FFD4F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38793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kumimoji="0" lang="es-ES" altLang="es-ES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document.createElement</a:t>
            </a:r>
            <a:r>
              <a:rPr kumimoji="0" lang="es-ES" altLang="es-E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 </a:t>
            </a:r>
            <a: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Crea nodos</a:t>
            </a:r>
            <a:b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document.createTextNode</a:t>
            </a:r>
            <a:r>
              <a:rPr kumimoji="0" lang="es-ES" altLang="es-E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 </a:t>
            </a:r>
            <a: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Crea nodos de texto</a:t>
            </a:r>
            <a:b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3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.appendChild</a:t>
            </a:r>
            <a:r>
              <a:rPr kumimoji="0" lang="es-ES" altLang="es-E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 </a:t>
            </a:r>
            <a: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Añade nodos</a:t>
            </a:r>
            <a:b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3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.removeChild</a:t>
            </a:r>
            <a:r>
              <a:rPr kumimoji="0" lang="es-ES" altLang="es-E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 </a:t>
            </a:r>
            <a: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Elimina nodo</a:t>
            </a:r>
            <a:b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3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.hasAttribute</a:t>
            </a:r>
            <a:r>
              <a:rPr kumimoji="0" lang="es-ES" altLang="es-E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(n) </a:t>
            </a:r>
            <a: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Chequea si existe el atributo n</a:t>
            </a:r>
            <a:b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3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.getAttribute</a:t>
            </a:r>
            <a:r>
              <a:rPr kumimoji="0" lang="es-ES" altLang="es-E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(n) </a:t>
            </a:r>
            <a: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Consigue el valor del atributo n</a:t>
            </a:r>
            <a:b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3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.setAttribute</a:t>
            </a:r>
            <a:r>
              <a:rPr kumimoji="0" lang="es-ES" altLang="es-E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(n) </a:t>
            </a:r>
            <a: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Pone el valor del atributo n</a:t>
            </a:r>
            <a:b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s-ES" altLang="es-ES" sz="3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</a:t>
            </a:r>
            <a:r>
              <a:rPr kumimoji="0" lang="es-ES" altLang="es-ES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.removeAttribute</a:t>
            </a:r>
            <a:r>
              <a:rPr kumimoji="0" lang="es-ES" altLang="es-E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(n) </a:t>
            </a:r>
            <a:r>
              <a:rPr kumimoji="0" lang="es-ES" altLang="es-E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Elimina el atributo n 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87D6A0-6328-46C7-453B-336E0722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0674"/>
            <a:ext cx="5777062" cy="1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0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797416-2D06-9550-8A5C-353E4E1F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8" y="441259"/>
            <a:ext cx="7859144" cy="59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89EC14-3470-10CA-045D-E6458C71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ctr">
            <a:normAutofit/>
          </a:bodyPr>
          <a:lstStyle/>
          <a:p>
            <a:r>
              <a:rPr lang="es-ES" sz="3200" dirty="0"/>
              <a:t>¿Que dice el libro que es el DOM?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94509-8429-2633-4A2B-CCFF0A09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DOM es una abreviatura de </a:t>
            </a:r>
            <a:r>
              <a:rPr lang="es-ES" sz="1600" b="1" i="0" dirty="0" err="1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Document</a:t>
            </a:r>
            <a:r>
              <a:rPr lang="es-ES" sz="1600" b="1" i="0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1600" b="1" i="0" dirty="0" err="1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Object</a:t>
            </a:r>
            <a:r>
              <a:rPr lang="es-ES" sz="1600" b="1" i="0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1600" b="1" i="0" dirty="0" err="1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Model</a:t>
            </a:r>
            <a:endParaRPr lang="es-ES" sz="1600" b="1" i="0" dirty="0">
              <a:solidFill>
                <a:srgbClr val="39D7C4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Podríamos traducirlo por </a:t>
            </a:r>
            <a:r>
              <a:rPr lang="es-ES" sz="1600" b="1" i="1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Modelo de Objeto de Documento</a:t>
            </a: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39D7C4"/>
                </a:solidFill>
                <a:latin typeface="Roboto" panose="02000000000000000000" pitchFamily="2" charset="0"/>
              </a:rPr>
              <a:t>O podemos referirnos</a:t>
            </a: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 al DOM con el nombre de </a:t>
            </a:r>
            <a:r>
              <a:rPr lang="es-ES" sz="1600" b="1" i="1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jerarquía de objetos del navegador</a:t>
            </a:r>
            <a:endParaRPr lang="es-ES" sz="2400" b="1" i="1" dirty="0">
              <a:solidFill>
                <a:srgbClr val="39D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9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C9EC8-56BF-8DFF-2EE3-02EDF5C2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Resumen:</a:t>
            </a:r>
          </a:p>
        </p:txBody>
      </p:sp>
      <p:pic>
        <p:nvPicPr>
          <p:cNvPr id="4" name="Picture 4" descr="DOM o Document Object Model JavaScript ¿Qué es, para qué ...">
            <a:extLst>
              <a:ext uri="{FF2B5EF4-FFF2-40B4-BE49-F238E27FC236}">
                <a16:creationId xmlns:a16="http://schemas.microsoft.com/office/drawing/2014/main" id="{67B58EC2-7C0E-6AD7-20C2-D79AA3222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4087"/>
            <a:ext cx="3409157" cy="213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ágenes de Mira Francotirador - Descarga gratuita en Freepik">
            <a:extLst>
              <a:ext uri="{FF2B5EF4-FFF2-40B4-BE49-F238E27FC236}">
                <a16:creationId xmlns:a16="http://schemas.microsoft.com/office/drawing/2014/main" id="{73886B31-0CE8-DBBD-E6E0-18A18DCD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73" y="25902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B18E43C-5693-1C6F-B474-00DB22C88069}"/>
              </a:ext>
            </a:extLst>
          </p:cNvPr>
          <p:cNvSpPr txBox="1">
            <a:spLocks/>
          </p:cNvSpPr>
          <p:nvPr/>
        </p:nvSpPr>
        <p:spPr>
          <a:xfrm>
            <a:off x="1545771" y="5243898"/>
            <a:ext cx="1898073" cy="785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Estructurate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F6408F8-AB7E-B107-B3DF-834CCCF1DC42}"/>
              </a:ext>
            </a:extLst>
          </p:cNvPr>
          <p:cNvSpPr txBox="1">
            <a:spLocks/>
          </p:cNvSpPr>
          <p:nvPr/>
        </p:nvSpPr>
        <p:spPr>
          <a:xfrm>
            <a:off x="5573536" y="5243898"/>
            <a:ext cx="1898073" cy="785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Localiza el objetivo</a:t>
            </a:r>
          </a:p>
        </p:txBody>
      </p:sp>
      <p:pic>
        <p:nvPicPr>
          <p:cNvPr id="5124" name="Picture 4" descr="Home - San Fernando Club Deportivo">
            <a:extLst>
              <a:ext uri="{FF2B5EF4-FFF2-40B4-BE49-F238E27FC236}">
                <a16:creationId xmlns:a16="http://schemas.microsoft.com/office/drawing/2014/main" id="{A30C86D0-044A-4321-A727-CDE7298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89" y="23863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29EFA3F-D7FA-F88A-CA40-C9C49E4B4E7E}"/>
              </a:ext>
            </a:extLst>
          </p:cNvPr>
          <p:cNvSpPr txBox="1">
            <a:spLocks/>
          </p:cNvSpPr>
          <p:nvPr/>
        </p:nvSpPr>
        <p:spPr>
          <a:xfrm>
            <a:off x="9353702" y="5243898"/>
            <a:ext cx="1898073" cy="785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Hazlo</a:t>
            </a:r>
          </a:p>
        </p:txBody>
      </p:sp>
    </p:spTree>
    <p:extLst>
      <p:ext uri="{BB962C8B-B14F-4D97-AF65-F5344CB8AC3E}">
        <p14:creationId xmlns:p14="http://schemas.microsoft.com/office/powerpoint/2010/main" val="31014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4C8F2-6079-05B6-1688-02EAA6EB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quiere decir?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223E0-98A7-78B9-990A-A1E5297C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2322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39D7C4">
                    <a:alpha val="70000"/>
                  </a:srgbClr>
                </a:solidFill>
              </a:rPr>
              <a:t>Es la forma en la que esta estructurado un documento XML.</a:t>
            </a:r>
          </a:p>
          <a:p>
            <a:pPr marL="0" indent="0" algn="ctr">
              <a:buNone/>
            </a:pPr>
            <a:endParaRPr lang="es-ES" dirty="0">
              <a:solidFill>
                <a:srgbClr val="39D7C4">
                  <a:alpha val="70000"/>
                </a:srgbClr>
              </a:solidFill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39D7C4">
                    <a:alpha val="70000"/>
                  </a:srgbClr>
                </a:solidFill>
              </a:rPr>
              <a:t>Un documento HTML es un documento XML</a:t>
            </a:r>
          </a:p>
          <a:p>
            <a:pPr marL="0" indent="0" algn="ctr">
              <a:buNone/>
            </a:pPr>
            <a:endParaRPr lang="es-ES" dirty="0">
              <a:solidFill>
                <a:srgbClr val="39D7C4">
                  <a:alpha val="70000"/>
                </a:srgbClr>
              </a:solidFill>
            </a:endParaRPr>
          </a:p>
          <a:p>
            <a:pPr marL="0" indent="0" algn="ctr">
              <a:buNone/>
            </a:pPr>
            <a:r>
              <a:rPr lang="es-ES" sz="3200" b="1" dirty="0">
                <a:solidFill>
                  <a:srgbClr val="39D7C4">
                    <a:alpha val="70000"/>
                  </a:srgbClr>
                </a:solidFill>
              </a:rPr>
              <a:t>Es la forma en la que esta estructurado un documento HTML</a:t>
            </a: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D8D250B0-73F0-DFB5-AE4B-38ED1A6AD317}"/>
              </a:ext>
            </a:extLst>
          </p:cNvPr>
          <p:cNvSpPr/>
          <p:nvPr/>
        </p:nvSpPr>
        <p:spPr>
          <a:xfrm>
            <a:off x="5879285" y="2919369"/>
            <a:ext cx="444616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CC11D993-EBD2-7FB4-A799-64D2C28D0E4A}"/>
              </a:ext>
            </a:extLst>
          </p:cNvPr>
          <p:cNvSpPr/>
          <p:nvPr/>
        </p:nvSpPr>
        <p:spPr>
          <a:xfrm>
            <a:off x="5873692" y="4282580"/>
            <a:ext cx="444616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8CE0B4-E16A-CBC3-0D70-638482FF9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79" b="41895"/>
          <a:stretch/>
        </p:blipFill>
        <p:spPr>
          <a:xfrm>
            <a:off x="6318308" y="1122398"/>
            <a:ext cx="4690145" cy="8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0BA2B-B85F-E325-12E4-7B375EA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árbol del DOM?</a:t>
            </a:r>
          </a:p>
        </p:txBody>
      </p:sp>
      <p:pic>
        <p:nvPicPr>
          <p:cNvPr id="1028" name="Picture 4" descr="DOM o Document Object Model JavaScript ¿Qué es, para qué ...">
            <a:extLst>
              <a:ext uri="{FF2B5EF4-FFF2-40B4-BE49-F238E27FC236}">
                <a16:creationId xmlns:a16="http://schemas.microsoft.com/office/drawing/2014/main" id="{3AC4A880-09C4-C802-92E8-722E09C13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7392"/>
            <a:ext cx="6085115" cy="38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8B85F1F-06C3-788F-9629-66E3710EF3C9}"/>
              </a:ext>
            </a:extLst>
          </p:cNvPr>
          <p:cNvSpPr txBox="1">
            <a:spLocks/>
          </p:cNvSpPr>
          <p:nvPr/>
        </p:nvSpPr>
        <p:spPr>
          <a:xfrm>
            <a:off x="7324165" y="2056457"/>
            <a:ext cx="4742329" cy="45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el modelo DOM para XML, se considera un nodo a </a:t>
            </a:r>
            <a:r>
              <a:rPr lang="es-ES" sz="1600" b="1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cualquier cosa </a:t>
            </a: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se encuentra dentro del documento:</a:t>
            </a:r>
          </a:p>
          <a:p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Todo el documento en su conjunto es un </a:t>
            </a:r>
            <a:r>
              <a:rPr lang="es-ES" sz="1600" b="1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nodo documento</a:t>
            </a: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Cada elemento XML es un </a:t>
            </a:r>
            <a:r>
              <a:rPr lang="es-ES" sz="1600" b="1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nodo elemento</a:t>
            </a: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texto de los elementos XML son </a:t>
            </a:r>
            <a:r>
              <a:rPr lang="es-ES" sz="1600" b="1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nodos texto</a:t>
            </a: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Cada atributo es un </a:t>
            </a:r>
            <a:r>
              <a:rPr lang="es-ES" sz="1600" b="1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nodo atributo</a:t>
            </a: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 comentarios son </a:t>
            </a:r>
            <a:r>
              <a:rPr lang="es-ES" sz="1600" b="1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nodos comentario</a:t>
            </a:r>
            <a:r>
              <a:rPr lang="es-ES" sz="1600" b="0" i="0" dirty="0">
                <a:solidFill>
                  <a:srgbClr val="39D7C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3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01A09-53AF-03C6-7DE8-D7F38593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nodo 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E6459-0F02-3156-CF02-A4EC62F0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7503459" cy="708211"/>
          </a:xfrm>
        </p:spPr>
        <p:txBody>
          <a:bodyPr/>
          <a:lstStyle/>
          <a:p>
            <a:pPr marL="0" indent="0">
              <a:buNone/>
            </a:pP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"aragorn.jpg"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Aragorn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79F50B-B5C9-261C-D818-7CFCBB53B7F8}"/>
              </a:ext>
            </a:extLst>
          </p:cNvPr>
          <p:cNvSpPr txBox="1">
            <a:spLocks/>
          </p:cNvSpPr>
          <p:nvPr/>
        </p:nvSpPr>
        <p:spPr>
          <a:xfrm>
            <a:off x="761999" y="4491319"/>
            <a:ext cx="7503459" cy="70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Aragorn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4C037B0D-D7EE-D96E-644B-9755087E3609}"/>
              </a:ext>
            </a:extLst>
          </p:cNvPr>
          <p:cNvSpPr/>
          <p:nvPr/>
        </p:nvSpPr>
        <p:spPr>
          <a:xfrm rot="5400000">
            <a:off x="3184711" y="1376085"/>
            <a:ext cx="546847" cy="3339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7547B8A-1E73-5F11-0458-FA9ADF7B41E7}"/>
              </a:ext>
            </a:extLst>
          </p:cNvPr>
          <p:cNvSpPr txBox="1">
            <a:spLocks/>
          </p:cNvSpPr>
          <p:nvPr/>
        </p:nvSpPr>
        <p:spPr>
          <a:xfrm>
            <a:off x="2789837" y="3352801"/>
            <a:ext cx="1336593" cy="30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rgbClr val="39D7C4"/>
                </a:solidFill>
                <a:latin typeface="Roboto" panose="02000000000000000000" pitchFamily="2" charset="0"/>
              </a:rPr>
              <a:t>Nodo Atributo</a:t>
            </a:r>
            <a:endParaRPr lang="es-ES" sz="2400" b="1" i="1" dirty="0">
              <a:solidFill>
                <a:srgbClr val="39D7C4"/>
              </a:solidFill>
            </a:endParaRP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D13226FA-3D61-1F01-E1FC-2A3953AC1AB8}"/>
              </a:ext>
            </a:extLst>
          </p:cNvPr>
          <p:cNvSpPr/>
          <p:nvPr/>
        </p:nvSpPr>
        <p:spPr>
          <a:xfrm rot="5400000">
            <a:off x="4152902" y="193166"/>
            <a:ext cx="546847" cy="73143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20B46B-E662-83B3-212C-1129FD848E25}"/>
              </a:ext>
            </a:extLst>
          </p:cNvPr>
          <p:cNvSpPr txBox="1">
            <a:spLocks/>
          </p:cNvSpPr>
          <p:nvPr/>
        </p:nvSpPr>
        <p:spPr>
          <a:xfrm>
            <a:off x="3660751" y="4096871"/>
            <a:ext cx="1531148" cy="304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dirty="0">
                <a:solidFill>
                  <a:srgbClr val="39D7C4"/>
                </a:solidFill>
                <a:latin typeface="Roboto" panose="02000000000000000000" pitchFamily="2" charset="0"/>
              </a:rPr>
              <a:t>Nodo Elemento</a:t>
            </a:r>
            <a:endParaRPr lang="es-ES" sz="1400" b="1" i="1" dirty="0">
              <a:solidFill>
                <a:srgbClr val="39D7C4"/>
              </a:solidFill>
            </a:endParaRP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6B49A6F4-5447-B69D-91EB-AF2061CE8003}"/>
              </a:ext>
            </a:extLst>
          </p:cNvPr>
          <p:cNvSpPr/>
          <p:nvPr/>
        </p:nvSpPr>
        <p:spPr>
          <a:xfrm rot="5400000">
            <a:off x="6308701" y="1738948"/>
            <a:ext cx="546847" cy="26136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00FD3D9-A90B-3718-FFEC-D0A0C1FB1A64}"/>
              </a:ext>
            </a:extLst>
          </p:cNvPr>
          <p:cNvSpPr txBox="1">
            <a:spLocks/>
          </p:cNvSpPr>
          <p:nvPr/>
        </p:nvSpPr>
        <p:spPr>
          <a:xfrm>
            <a:off x="5913827" y="3337116"/>
            <a:ext cx="1336593" cy="30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rgbClr val="39D7C4"/>
                </a:solidFill>
                <a:latin typeface="Roboto" panose="02000000000000000000" pitchFamily="2" charset="0"/>
              </a:rPr>
              <a:t>Nodo Atributo</a:t>
            </a:r>
            <a:endParaRPr lang="es-ES" sz="2400" b="1" i="1" dirty="0">
              <a:solidFill>
                <a:srgbClr val="39D7C4"/>
              </a:solidFill>
            </a:endParaRP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2F3FB464-C5F5-DD54-E746-2C43C2296184}"/>
              </a:ext>
            </a:extLst>
          </p:cNvPr>
          <p:cNvSpPr/>
          <p:nvPr/>
        </p:nvSpPr>
        <p:spPr>
          <a:xfrm rot="5400000">
            <a:off x="1898979" y="4585339"/>
            <a:ext cx="546847" cy="1465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7D95E21-E201-F48A-1E53-DB35E34CECD2}"/>
              </a:ext>
            </a:extLst>
          </p:cNvPr>
          <p:cNvSpPr txBox="1">
            <a:spLocks/>
          </p:cNvSpPr>
          <p:nvPr/>
        </p:nvSpPr>
        <p:spPr>
          <a:xfrm>
            <a:off x="1742301" y="5524504"/>
            <a:ext cx="1199456" cy="304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dirty="0">
                <a:solidFill>
                  <a:srgbClr val="39D7C4"/>
                </a:solidFill>
                <a:latin typeface="Roboto" panose="02000000000000000000" pitchFamily="2" charset="0"/>
              </a:rPr>
              <a:t>Nodo Texto</a:t>
            </a:r>
            <a:endParaRPr lang="es-ES" sz="1400" b="1" i="1" dirty="0">
              <a:solidFill>
                <a:srgbClr val="39D7C4"/>
              </a:solidFill>
            </a:endParaRP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057E2C16-B0FC-7C34-5834-496A3030B75D}"/>
              </a:ext>
            </a:extLst>
          </p:cNvPr>
          <p:cNvSpPr/>
          <p:nvPr/>
        </p:nvSpPr>
        <p:spPr>
          <a:xfrm rot="5400000">
            <a:off x="2039470" y="4446495"/>
            <a:ext cx="546847" cy="3101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254348-4C79-2817-5703-781FAF9FCF16}"/>
              </a:ext>
            </a:extLst>
          </p:cNvPr>
          <p:cNvSpPr txBox="1">
            <a:spLocks/>
          </p:cNvSpPr>
          <p:nvPr/>
        </p:nvSpPr>
        <p:spPr>
          <a:xfrm>
            <a:off x="1585417" y="6279777"/>
            <a:ext cx="1454952" cy="304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dirty="0">
                <a:solidFill>
                  <a:srgbClr val="39D7C4"/>
                </a:solidFill>
                <a:latin typeface="Roboto" panose="02000000000000000000" pitchFamily="2" charset="0"/>
              </a:rPr>
              <a:t>Nodo Elemento</a:t>
            </a:r>
            <a:endParaRPr lang="es-ES" sz="1400" b="1" i="1" dirty="0">
              <a:solidFill>
                <a:srgbClr val="39D7C4"/>
              </a:solidFill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BC913E84-DC20-96DB-F4EF-73A6F9EF257F}"/>
              </a:ext>
            </a:extLst>
          </p:cNvPr>
          <p:cNvSpPr txBox="1">
            <a:spLocks/>
          </p:cNvSpPr>
          <p:nvPr/>
        </p:nvSpPr>
        <p:spPr>
          <a:xfrm>
            <a:off x="8927433" y="2374533"/>
            <a:ext cx="3264567" cy="1342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s-E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"aragorn.jpg"</a:t>
            </a:r>
            <a:r>
              <a:rPr lang="es-E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ES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s-E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Aragorn</a:t>
            </a:r>
            <a:r>
              <a:rPr lang="es-E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44AC470-B144-C25F-7D47-E52ECFE88B34}"/>
              </a:ext>
            </a:extLst>
          </p:cNvPr>
          <p:cNvSpPr txBox="1">
            <a:spLocks/>
          </p:cNvSpPr>
          <p:nvPr/>
        </p:nvSpPr>
        <p:spPr>
          <a:xfrm>
            <a:off x="8927433" y="4518239"/>
            <a:ext cx="2686256" cy="1342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	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Aragorn</a:t>
            </a:r>
            <a:endParaRPr lang="es-E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8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4830A33-625E-8795-ECE6-A7FFF9E278DF}"/>
              </a:ext>
            </a:extLst>
          </p:cNvPr>
          <p:cNvCxnSpPr>
            <a:cxnSpLocks/>
          </p:cNvCxnSpPr>
          <p:nvPr/>
        </p:nvCxnSpPr>
        <p:spPr>
          <a:xfrm>
            <a:off x="8265458" y="2187388"/>
            <a:ext cx="0" cy="424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D6743E3-36A1-9476-8116-8C2C3132A6B5}"/>
              </a:ext>
            </a:extLst>
          </p:cNvPr>
          <p:cNvSpPr/>
          <p:nvPr/>
        </p:nvSpPr>
        <p:spPr>
          <a:xfrm rot="16200000">
            <a:off x="8158249" y="2873581"/>
            <a:ext cx="444616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9A7C9846-802C-9F6C-B34A-DD80B64C3216}"/>
              </a:ext>
            </a:extLst>
          </p:cNvPr>
          <p:cNvSpPr/>
          <p:nvPr/>
        </p:nvSpPr>
        <p:spPr>
          <a:xfrm rot="16200000">
            <a:off x="8158249" y="4849648"/>
            <a:ext cx="444616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5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/>
      <p:bldP spid="13" grpId="0" animBg="1"/>
      <p:bldP spid="14" grpId="0"/>
      <p:bldP spid="16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34954-3867-BF8F-B2A9-1DF85FBC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8524043" cy="1914775"/>
          </a:xfrm>
        </p:spPr>
        <p:txBody>
          <a:bodyPr/>
          <a:lstStyle/>
          <a:p>
            <a:pPr marL="0" indent="0">
              <a:buNone/>
            </a:pPr>
            <a:r>
              <a:rPr lang="es-ES" b="1" i="0" dirty="0">
                <a:solidFill>
                  <a:srgbClr val="39D7C4"/>
                </a:solidFill>
                <a:effectLst/>
                <a:latin typeface="titillium_webbold"/>
              </a:rPr>
              <a:t>El modelo DOM surgió como una especificación para permitir que los programas Java y los scripts de JavaScript fueran portables entre los navegadores web.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08D8AD-5E9C-A394-6FDF-7DA3C261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94" y="1131872"/>
            <a:ext cx="1733749" cy="17261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C56C79-21D9-87A5-80F5-D43218E9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05" y="323648"/>
            <a:ext cx="1733749" cy="17337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1E77D5-C89E-58E3-21BB-CD9470F50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404" y="1362219"/>
            <a:ext cx="1733749" cy="17337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1E02EB-0614-9961-59FA-BC3D3DB82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480" y="257412"/>
            <a:ext cx="1733749" cy="1733749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23BC9A3-E177-260F-91E3-2C37F7A0DC6D}"/>
              </a:ext>
            </a:extLst>
          </p:cNvPr>
          <p:cNvSpPr txBox="1">
            <a:spLocks/>
          </p:cNvSpPr>
          <p:nvPr/>
        </p:nvSpPr>
        <p:spPr>
          <a:xfrm>
            <a:off x="1248052" y="5249271"/>
            <a:ext cx="9695895" cy="47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https://www.tokioschool.com/noticias/que-es-modelo-dom-modelo-objetos-documento/</a:t>
            </a:r>
          </a:p>
        </p:txBody>
      </p:sp>
    </p:spTree>
    <p:extLst>
      <p:ext uri="{BB962C8B-B14F-4D97-AF65-F5344CB8AC3E}">
        <p14:creationId xmlns:p14="http://schemas.microsoft.com/office/powerpoint/2010/main" val="9783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CAF24-7FB0-6D19-9745-212A6DDB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6" y="1523638"/>
            <a:ext cx="6084335" cy="3810330"/>
          </a:xfrm>
          <a:prstGeom prst="rect">
            <a:avLst/>
          </a:prstGeom>
        </p:spPr>
      </p:pic>
      <p:pic>
        <p:nvPicPr>
          <p:cNvPr id="5" name="Picture 4" descr="DOM o Document Object Model JavaScript ¿Qué es, para qué ...">
            <a:extLst>
              <a:ext uri="{FF2B5EF4-FFF2-40B4-BE49-F238E27FC236}">
                <a16:creationId xmlns:a16="http://schemas.microsoft.com/office/drawing/2014/main" id="{690DBE4E-2C46-EE50-FCEA-64552199D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5906" y="1524032"/>
            <a:ext cx="6085115" cy="38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826D06-ECCE-9CBF-3E66-EC8C53A7C2F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706496" y="447788"/>
            <a:ext cx="5199978" cy="51999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092E4D-F5CB-7AFE-C442-F03F4BAE62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706496" y="447788"/>
            <a:ext cx="5199978" cy="51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9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46406 -0.016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-8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 es dom Archives - Java desde 0">
            <a:extLst>
              <a:ext uri="{FF2B5EF4-FFF2-40B4-BE49-F238E27FC236}">
                <a16:creationId xmlns:a16="http://schemas.microsoft.com/office/drawing/2014/main" id="{88854C7E-73E1-A2DA-3ECA-13FE27E6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1" y="1184321"/>
            <a:ext cx="6289582" cy="448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8AEA3A3-716D-D389-4DD3-E4C2F5C2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984" y="1184321"/>
            <a:ext cx="5366775" cy="4572001"/>
          </a:xfrm>
        </p:spPr>
        <p:txBody>
          <a:bodyPr anchor="ctr">
            <a:normAutofit/>
          </a:bodyPr>
          <a:lstStyle/>
          <a:p>
            <a:r>
              <a:rPr lang="es-ES" sz="1600" b="1" u="sng" dirty="0" err="1">
                <a:solidFill>
                  <a:srgbClr val="39D7C4"/>
                </a:solidFill>
                <a:latin typeface="Roboto" panose="02000000000000000000" pitchFamily="2" charset="0"/>
              </a:rPr>
              <a:t>d</a:t>
            </a:r>
            <a:r>
              <a:rPr lang="es-ES" sz="1600" b="1" u="sng" dirty="0" err="1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ocument</a:t>
            </a:r>
            <a:r>
              <a:rPr lang="es-ES" sz="1600" dirty="0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 es el padre de </a:t>
            </a:r>
            <a:r>
              <a:rPr lang="es-ES" sz="1600" b="1" u="sng" dirty="0" err="1">
                <a:solidFill>
                  <a:srgbClr val="39D7C4"/>
                </a:solidFill>
                <a:effectLst/>
                <a:latin typeface="Roboto" panose="02000000000000000000" pitchFamily="2" charset="0"/>
              </a:rPr>
              <a:t>html</a:t>
            </a:r>
            <a:endParaRPr lang="es-ES" sz="1600" b="1" u="sng" dirty="0">
              <a:solidFill>
                <a:srgbClr val="39D7C4"/>
              </a:solidFill>
              <a:effectLst/>
              <a:latin typeface="Roboto" panose="02000000000000000000" pitchFamily="2" charset="0"/>
            </a:endParaRPr>
          </a:p>
          <a:p>
            <a:r>
              <a:rPr lang="es-ES" sz="1600" b="1" u="sng" dirty="0" err="1">
                <a:solidFill>
                  <a:srgbClr val="39D7C4"/>
                </a:solidFill>
                <a:latin typeface="Roboto" panose="02000000000000000000" pitchFamily="2" charset="0"/>
              </a:rPr>
              <a:t>html</a:t>
            </a:r>
            <a:r>
              <a:rPr lang="es-ES" sz="1600" dirty="0">
                <a:solidFill>
                  <a:srgbClr val="39D7C4"/>
                </a:solidFill>
                <a:latin typeface="Roboto" panose="02000000000000000000" pitchFamily="2" charset="0"/>
              </a:rPr>
              <a:t> es el padre de </a:t>
            </a:r>
            <a:r>
              <a:rPr lang="es-ES" sz="1600" b="1" u="sng" dirty="0" err="1">
                <a:solidFill>
                  <a:srgbClr val="39D7C4"/>
                </a:solidFill>
                <a:latin typeface="Roboto" panose="02000000000000000000" pitchFamily="2" charset="0"/>
              </a:rPr>
              <a:t>body</a:t>
            </a:r>
            <a:r>
              <a:rPr lang="es-ES" sz="1600" dirty="0">
                <a:solidFill>
                  <a:srgbClr val="39D7C4"/>
                </a:solidFill>
                <a:latin typeface="Roboto" panose="02000000000000000000" pitchFamily="2" charset="0"/>
              </a:rPr>
              <a:t> y de </a:t>
            </a:r>
            <a:r>
              <a:rPr lang="es-ES" sz="1600" b="1" u="sng" dirty="0">
                <a:solidFill>
                  <a:srgbClr val="39D7C4"/>
                </a:solidFill>
                <a:latin typeface="Roboto" panose="02000000000000000000" pitchFamily="2" charset="0"/>
              </a:rPr>
              <a:t>head</a:t>
            </a:r>
          </a:p>
          <a:p>
            <a:r>
              <a:rPr lang="es-ES" sz="1600" b="1" u="sng" dirty="0" err="1">
                <a:solidFill>
                  <a:srgbClr val="39D7C4"/>
                </a:solidFill>
                <a:latin typeface="Roboto" panose="02000000000000000000" pitchFamily="2" charset="0"/>
              </a:rPr>
              <a:t>document</a:t>
            </a:r>
            <a:r>
              <a:rPr lang="es-ES" sz="1600" dirty="0">
                <a:solidFill>
                  <a:srgbClr val="39D7C4"/>
                </a:solidFill>
                <a:latin typeface="Roboto" panose="02000000000000000000" pitchFamily="2" charset="0"/>
              </a:rPr>
              <a:t> es el padre DEL PADRE de </a:t>
            </a:r>
            <a:r>
              <a:rPr lang="es-ES" sz="1600" b="1" u="sng" dirty="0" err="1">
                <a:solidFill>
                  <a:srgbClr val="39D7C4"/>
                </a:solidFill>
                <a:latin typeface="Roboto" panose="02000000000000000000" pitchFamily="2" charset="0"/>
              </a:rPr>
              <a:t>body</a:t>
            </a:r>
            <a:endParaRPr lang="es-ES" sz="1600" b="1" u="sng" dirty="0">
              <a:solidFill>
                <a:srgbClr val="39D7C4"/>
              </a:solidFill>
              <a:latin typeface="Roboto" panose="02000000000000000000" pitchFamily="2" charset="0"/>
            </a:endParaRPr>
          </a:p>
          <a:p>
            <a:r>
              <a:rPr lang="es-ES" sz="1600" b="1" u="sng" dirty="0" err="1">
                <a:solidFill>
                  <a:srgbClr val="39D7C4"/>
                </a:solidFill>
                <a:latin typeface="Roboto" panose="02000000000000000000" pitchFamily="2" charset="0"/>
              </a:rPr>
              <a:t>document</a:t>
            </a:r>
            <a:r>
              <a:rPr lang="es-ES" sz="1600" dirty="0">
                <a:solidFill>
                  <a:srgbClr val="39D7C4"/>
                </a:solidFill>
                <a:latin typeface="Roboto" panose="02000000000000000000" pitchFamily="2" charset="0"/>
              </a:rPr>
              <a:t> es el padre del padre del padre de </a:t>
            </a:r>
            <a:r>
              <a:rPr lang="es-ES" sz="1600" b="1" u="sng" dirty="0">
                <a:solidFill>
                  <a:srgbClr val="39D7C4"/>
                </a:solidFill>
                <a:latin typeface="Roboto" panose="02000000000000000000" pitchFamily="2" charset="0"/>
              </a:rPr>
              <a:t>h1</a:t>
            </a:r>
            <a:endParaRPr lang="es-ES" sz="2400" b="1" u="sng" dirty="0">
              <a:solidFill>
                <a:srgbClr val="39D7C4"/>
              </a:solidFill>
            </a:endParaRPr>
          </a:p>
        </p:txBody>
      </p:sp>
      <p:sp>
        <p:nvSpPr>
          <p:cNvPr id="5" name="Flecha: circular 4">
            <a:extLst>
              <a:ext uri="{FF2B5EF4-FFF2-40B4-BE49-F238E27FC236}">
                <a16:creationId xmlns:a16="http://schemas.microsoft.com/office/drawing/2014/main" id="{5F0C92D3-81EF-5DCF-AF9C-3870F9773030}"/>
              </a:ext>
            </a:extLst>
          </p:cNvPr>
          <p:cNvSpPr/>
          <p:nvPr/>
        </p:nvSpPr>
        <p:spPr>
          <a:xfrm rot="16200000">
            <a:off x="1817425" y="4011984"/>
            <a:ext cx="778137" cy="121685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lecha: circular 5">
            <a:extLst>
              <a:ext uri="{FF2B5EF4-FFF2-40B4-BE49-F238E27FC236}">
                <a16:creationId xmlns:a16="http://schemas.microsoft.com/office/drawing/2014/main" id="{FD6782C6-871F-09EE-4089-8D904C820FEF}"/>
              </a:ext>
            </a:extLst>
          </p:cNvPr>
          <p:cNvSpPr/>
          <p:nvPr/>
        </p:nvSpPr>
        <p:spPr>
          <a:xfrm rot="16200000">
            <a:off x="1817424" y="3222192"/>
            <a:ext cx="778137" cy="121685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6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8576-B760-96B7-ACDA-BDC97890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Window</a:t>
            </a:r>
            <a:r>
              <a:rPr lang="es-ES" dirty="0"/>
              <a:t>: El padre de todos</a:t>
            </a:r>
          </a:p>
        </p:txBody>
      </p:sp>
      <p:pic>
        <p:nvPicPr>
          <p:cNvPr id="1026" name="Picture 2" descr="js">
            <a:extLst>
              <a:ext uri="{FF2B5EF4-FFF2-40B4-BE49-F238E27FC236}">
                <a16:creationId xmlns:a16="http://schemas.microsoft.com/office/drawing/2014/main" id="{FB376F72-E26B-AA4B-7B82-6D97F7789D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5" y="2574908"/>
            <a:ext cx="3561620" cy="277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CFF05FE-6A93-3B6F-63CD-13ED9573E62B}"/>
              </a:ext>
            </a:extLst>
          </p:cNvPr>
          <p:cNvSpPr txBox="1">
            <a:spLocks/>
          </p:cNvSpPr>
          <p:nvPr/>
        </p:nvSpPr>
        <p:spPr>
          <a:xfrm>
            <a:off x="2867884" y="5802701"/>
            <a:ext cx="6456232" cy="5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u="sng" dirty="0">
                <a:solidFill>
                  <a:srgbClr val="39D7C4"/>
                </a:solidFill>
                <a:latin typeface="Roboto" panose="02000000000000000000" pitchFamily="2" charset="0"/>
              </a:rPr>
              <a:t>https://jolav.me/chuletas/javascript-para-web/</a:t>
            </a:r>
            <a:endParaRPr lang="es-ES" sz="2400" b="1" u="sng" dirty="0">
              <a:solidFill>
                <a:srgbClr val="39D7C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FBF35C-F556-97AD-E6C4-E6054C792369}"/>
              </a:ext>
            </a:extLst>
          </p:cNvPr>
          <p:cNvSpPr txBox="1"/>
          <p:nvPr/>
        </p:nvSpPr>
        <p:spPr>
          <a:xfrm>
            <a:off x="4115793" y="1770828"/>
            <a:ext cx="80762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0" i="0" u="sng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"/>
              </a:rPr>
              <a:t>Propiedades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400" b="0" i="0" u="sng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window.innerHeight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altura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excluding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browser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chrome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/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user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interface)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px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window.innerWidth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anchura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excluding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browser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chrome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/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user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interface)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px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window.pageXOffset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Distance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document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has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been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scrolled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horizontally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px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window.pageYOffset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Distance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document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has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been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scrolled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vertically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px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window.screenX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Coordenada X, respecto esquina superior-izquierda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px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window.screenY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Coordenada Y, respecto esquina superior-izquierda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px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window.location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URL actual (o ruta local al archivo)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window.document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Referencia al objeto documento, usado para representar la pagina actual 	contenida en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windows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window.history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Referencia al objeto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history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de la pestaña o ventana del navegador que contiene 	detalles de las paginas que han sido vistas en esa ventana o pestaña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window.history.length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numero de historias en el objeto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history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para esa pestaña o ventana del 	navegador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window.screen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Hace referencia al objeto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screen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 del monitor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window.screen.width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Anchura de la pantalla del monitor(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px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window.screen.height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- Altura de la pantalla del monitor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Varela"/>
              </a:rPr>
              <a:t>px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Varela"/>
              </a:rPr>
              <a:t>)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8F2A21D-1F96-7687-1770-A300C15C4CBE}"/>
              </a:ext>
            </a:extLst>
          </p:cNvPr>
          <p:cNvSpPr/>
          <p:nvPr/>
        </p:nvSpPr>
        <p:spPr>
          <a:xfrm>
            <a:off x="3979235" y="2196935"/>
            <a:ext cx="8212765" cy="3740727"/>
          </a:xfrm>
          <a:prstGeom prst="rect">
            <a:avLst/>
          </a:prstGeom>
          <a:solidFill>
            <a:srgbClr val="24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8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1657</Words>
  <Application>Microsoft Office PowerPoint</Application>
  <PresentationFormat>Panorámica</PresentationFormat>
  <Paragraphs>215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2" baseType="lpstr">
      <vt:lpstr>Arial</vt:lpstr>
      <vt:lpstr>Avenir Next LT Pro</vt:lpstr>
      <vt:lpstr>Avenir Next LT Pro Light</vt:lpstr>
      <vt:lpstr>Calibri</vt:lpstr>
      <vt:lpstr>Consolas</vt:lpstr>
      <vt:lpstr>Droid Sans Mono</vt:lpstr>
      <vt:lpstr>Roboto</vt:lpstr>
      <vt:lpstr>Sitka Subheading</vt:lpstr>
      <vt:lpstr>Times New Roman</vt:lpstr>
      <vt:lpstr>titillium_webbold</vt:lpstr>
      <vt:lpstr>Varela</vt:lpstr>
      <vt:lpstr>PebbleVTI</vt:lpstr>
      <vt:lpstr>Presentación de PowerPoint</vt:lpstr>
      <vt:lpstr>¿Que dice el libro que es el DOM?</vt:lpstr>
      <vt:lpstr>¿Qué quiere decir?</vt:lpstr>
      <vt:lpstr>¿Qué es el árbol del DOM?</vt:lpstr>
      <vt:lpstr>Un nodo es…</vt:lpstr>
      <vt:lpstr>Presentación de PowerPoint</vt:lpstr>
      <vt:lpstr>Presentación de PowerPoint</vt:lpstr>
      <vt:lpstr>Presentación de PowerPoint</vt:lpstr>
      <vt:lpstr>Window: El padre de todos</vt:lpstr>
      <vt:lpstr>Acceso al DOM: selectores básicos</vt:lpstr>
      <vt:lpstr>Acceso al DOM: selectores avanzados</vt:lpstr>
      <vt:lpstr>Acceso al DOM: PseudoElementos</vt:lpstr>
      <vt:lpstr>Acceso al DOM: PseudoClases</vt:lpstr>
      <vt:lpstr>Acceso al DOM: PseudoClases</vt:lpstr>
      <vt:lpstr>Manipulación del DOM</vt:lpstr>
      <vt:lpstr>El objeto document</vt:lpstr>
      <vt:lpstr>Trabajar con elementos</vt:lpstr>
      <vt:lpstr>Empieza la magia…</vt:lpstr>
      <vt:lpstr>Presentación de PowerPoint</vt:lpstr>
      <vt:lpstr>Resumen: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 Crespo Rodriguez</dc:creator>
  <cp:lastModifiedBy>Dani Crespo Rodriguez</cp:lastModifiedBy>
  <cp:revision>3</cp:revision>
  <dcterms:created xsi:type="dcterms:W3CDTF">2023-06-03T09:13:26Z</dcterms:created>
  <dcterms:modified xsi:type="dcterms:W3CDTF">2023-06-04T10:37:55Z</dcterms:modified>
</cp:coreProperties>
</file>