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58ABD-6551-434E-8527-254149EA2BA4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A19D-94A6-4DF7-AFBF-2363A5A66B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5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085B4-590C-4918-A0B5-CE7822AC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994801-E038-4704-83B3-E0C199D09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259DF-8871-4E37-8EAD-A0AB39EF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B18BE-3AB8-4E3D-BFE8-66B03653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01DB7-6D5B-45F9-A2D4-0F8B7753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9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8A881-335D-49B9-AADA-261F5A46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691EAF-E36F-40BB-B16C-1E27DEF8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F7E17-E30E-4906-AD29-D072923C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848D1-1BC0-4050-894A-26E14E8C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300F9-33C1-4042-B8F8-4CE6E3C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4355D-D991-455F-B0E0-6FB0A622B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B6AAA-765C-4AEF-BF60-BC9D5C1B1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A0A45-855B-4BE6-A7AE-79E1F6BC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F7030-6A36-406F-A0DE-64DB686B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5F72A-1E88-44AA-A4F7-73A132F8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5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8A3C1-4146-4837-BAF7-00D7BB4F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71F30D-CCA3-4C60-9659-99DFE12B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D7F061-B02C-4166-8D86-FC9F4C8E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429F5-68A4-47EC-8113-2D39397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92A85-77D1-43CC-9042-550F0B6B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ECAD5-6D9A-4EBD-8409-5AC627B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7A9025-0465-4562-BC60-D9B46B2D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6390C0-6D72-4642-BD30-8DE0E5B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EF1EFC-3E4A-4DCB-808C-3CE41C1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763C5-AF08-4892-A2E1-13649DE8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9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61D76-5010-4FD3-B089-50387000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D7ABD2-8804-4BA6-BBB7-C12E2A610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D31D42-3265-4E29-9F0B-0F114F71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8B7744-619B-45A1-8A84-D54739AE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931DC6-A9B8-46E4-8E2A-E30E5CFF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D35C32-5879-4D70-8351-8A287E3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7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6FB6-A764-427C-956E-C949E10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488812-5149-4DAD-909D-FE35D87B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9C9C8A-84F3-4420-A9C1-FC898538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036914A-4B97-472C-A642-EC038E0AA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5FE119-0B82-456C-ADEF-256B6BFC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81E46F-1F6A-4C17-995F-E9B44DB1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7D44A6-D444-405A-97D3-2F70F7AA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182AEB-D30E-4ADB-AB2C-BE32B85C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4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D744D-5280-401B-BF79-4246D0B2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232E89-C50C-47C1-B7E7-1DA1BCEF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AF12B0-A676-40B8-AE31-6B4C53A1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F70472-11DE-49A4-B798-7BFDD7A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B4D122-80DC-44F7-8450-6F280A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3288F3-C279-4B03-94CC-FC7D0B6B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902A3A-5EFC-47DC-A753-D8EC382E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7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06F2F-E919-42AD-9DA9-E5485B80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A51BEE-3B16-4D3A-A704-77747F0B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A5F839-98B4-4589-9635-743BAD593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BEB97-A901-4998-A658-13BF692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CF21F6-4848-4017-BB65-2383AB85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90814E-2EBB-4154-9F48-2A46857C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0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19DFB-A47C-4B45-82A7-DF23FE2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9CB31C-1AA6-4BA1-90EB-663AC688E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B91D2F-169C-45FB-86D7-FAD852864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558122-7DA9-4B00-BDF0-65104299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B07FAC-028F-40FE-9DA6-980A2D69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E4D390-9539-4B8E-A770-A048C810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1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5DB90E-29C6-4F3F-AF5A-897079F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D281A-6F2B-4B3E-8164-450AA81A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067B2-1E9B-472A-99F6-AFAA4AD8E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448F7-DD57-4979-B58A-23296E53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F261D0-7D4F-4354-8407-4E79C626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E5C1-5557-495E-B153-B7AAA265C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7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FC45F-8F44-4A2F-A4A1-506D26E9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EYE TRACKER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70D8D8-3BCD-4A81-8842-DA8A05D22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Presentazione progetto di Sistemi Digitali 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0C3FE-23B7-4037-9217-468E4B5D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DD242-E0F1-48CB-AF30-237631A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15511-2108-4447-A0F4-6BA545C7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42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4DD96-398A-484D-9D6A-E9769FC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073C9C-9201-44CD-AE3D-C620747D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7669" cy="48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Interfaccia </a:t>
            </a:r>
            <a:r>
              <a:rPr lang="it-IT" sz="2400" b="1" dirty="0" err="1"/>
              <a:t>Calibration</a:t>
            </a:r>
            <a:endParaRPr lang="it-IT" sz="2400" b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8C7E7-5916-498F-A3DC-AA61FD73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EEA40-7EBC-43DB-A7D6-9CAB3C5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5EEFD-7E86-4E68-B8A0-7809966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10</a:t>
            </a:fld>
            <a:endParaRPr lang="it-IT"/>
          </a:p>
        </p:txBody>
      </p:sp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6042879-EF27-4CC0-BA24-AE5AC521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63" y="1027906"/>
            <a:ext cx="2623006" cy="46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4DD96-398A-484D-9D6A-E9769FC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073C9C-9201-44CD-AE3D-C620747D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7669" cy="48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Interfaccia Game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8C7E7-5916-498F-A3DC-AA61FD73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EEA40-7EBC-43DB-A7D6-9CAB3C5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5EEFD-7E86-4E68-B8A0-7809966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11</a:t>
            </a:fld>
            <a:endParaRPr lang="it-IT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18BB309-26C9-433E-A800-81207185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95" y="825928"/>
            <a:ext cx="2763982" cy="4913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8D4E69-9808-4AEF-8B7B-18AB3E2806A1}"/>
              </a:ext>
            </a:extLst>
          </p:cNvPr>
          <p:cNvSpPr txBox="1"/>
          <p:nvPr/>
        </p:nvSpPr>
        <p:spPr>
          <a:xfrm>
            <a:off x="838200" y="2442301"/>
            <a:ext cx="6101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Sfrutta le potenzialità della rete neurale sottostante. </a:t>
            </a:r>
          </a:p>
          <a:p>
            <a:r>
              <a:rPr lang="it-IT" dirty="0"/>
              <a:t>Tramite un Quiz, l'utente risponde alle domande casuali semplicemente spostando il cellulare: infatti viene riconosciuto l'occhio e viene visualizzato un puntatore che lo identifica sullo schermo in modo tale da portarlo sulla risposta corretta posizionata su uno dei 4 angoli dello schermo.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42536-3B76-498D-A432-1DF91C4FD956}"/>
              </a:ext>
            </a:extLst>
          </p:cNvPr>
          <p:cNvSpPr txBox="1"/>
          <p:nvPr/>
        </p:nvSpPr>
        <p:spPr>
          <a:xfrm>
            <a:off x="838200" y="4310201"/>
            <a:ext cx="616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dati delle domande e delle risposte recuperate tramite API pubbliche: viene inviata una richiesta Url e vengono ricevuti i dati casuali in formato JSON.</a:t>
            </a:r>
          </a:p>
        </p:txBody>
      </p:sp>
    </p:spTree>
    <p:extLst>
      <p:ext uri="{BB962C8B-B14F-4D97-AF65-F5344CB8AC3E}">
        <p14:creationId xmlns:p14="http://schemas.microsoft.com/office/powerpoint/2010/main" val="68275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FD63-B14A-41B6-A566-C07E6803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48D4-B9D1-4745-B287-EEADB9B7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1</a:t>
            </a:r>
          </a:p>
          <a:p>
            <a:r>
              <a:rPr lang="it-IT" dirty="0"/>
              <a:t>Punto 2</a:t>
            </a:r>
          </a:p>
          <a:p>
            <a:r>
              <a:rPr lang="it-IT" dirty="0"/>
              <a:t>Punto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EB75-EAAC-468A-8EDB-0414ADA8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5FC0-ECE9-4ACC-B575-E59D9F80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CD7-F268-4EB5-BBD4-90309B7E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29706-F80F-4565-B6A8-D5A9FA5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056E8-DA69-4BE6-AB26-7DDBCA04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878510" cy="4351338"/>
          </a:xfrm>
        </p:spPr>
        <p:txBody>
          <a:bodyPr/>
          <a:lstStyle/>
          <a:p>
            <a:r>
              <a:rPr lang="it-IT" dirty="0"/>
              <a:t>Realizzazione di un </a:t>
            </a:r>
            <a:r>
              <a:rPr lang="it-IT" b="1" dirty="0"/>
              <a:t>app in Android </a:t>
            </a:r>
            <a:r>
              <a:rPr lang="it-IT" dirty="0"/>
              <a:t>in grado di riconoscere gli occhi di uno o più utenti.</a:t>
            </a:r>
          </a:p>
          <a:p>
            <a:r>
              <a:rPr lang="it-IT" dirty="0"/>
              <a:t>Rete neurale </a:t>
            </a:r>
            <a:r>
              <a:rPr lang="it-IT" dirty="0" err="1"/>
              <a:t>convoluzionale</a:t>
            </a:r>
            <a:r>
              <a:rPr lang="it-IT" dirty="0"/>
              <a:t> (CNN) ottimizzata per sistemi embedded.</a:t>
            </a:r>
          </a:p>
          <a:p>
            <a:r>
              <a:rPr lang="it-IT" dirty="0"/>
              <a:t>Filtraggio </a:t>
            </a:r>
            <a:r>
              <a:rPr lang="it-IT" dirty="0" err="1"/>
              <a:t>real</a:t>
            </a:r>
            <a:r>
              <a:rPr lang="it-IT" dirty="0"/>
              <a:t> time delle immagini tramite fotocamera interna e esterna.</a:t>
            </a:r>
          </a:p>
          <a:p>
            <a:r>
              <a:rPr lang="it-IT" dirty="0"/>
              <a:t>Mini gioco Quiz per sfruttare la rete neurale.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0C6936-A4FB-4864-AB02-D8BA3345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82F9C-391C-497B-B157-16A90FB1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786B3-96D6-4855-820A-B598DE4C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0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31607-66DD-4997-B0E6-9BB899F1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3F19D-3DE4-4FEC-BDCE-202D7B78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08020" cy="4351338"/>
          </a:xfrm>
        </p:spPr>
        <p:txBody>
          <a:bodyPr>
            <a:normAutofit/>
          </a:bodyPr>
          <a:lstStyle/>
          <a:p>
            <a:r>
              <a:rPr lang="it-IT" sz="2400" dirty="0"/>
              <a:t>Dataset pubblico fornito da Google: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10 mila immagini contenenti una o più persone;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File Excel contenenti posizioni geografiche degli occhi per ogni immagine.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61CD04-1AB0-40C9-873A-12CEB02D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47D17-3B2E-46C3-9FFC-B4C8C5DE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E66C5C-BEEF-407E-8B56-109CDB9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3</a:t>
            </a:fld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5FEBE-0A46-455F-8902-C3B2EFFBAD96}"/>
              </a:ext>
            </a:extLst>
          </p:cNvPr>
          <p:cNvSpPr txBox="1"/>
          <p:nvPr/>
        </p:nvSpPr>
        <p:spPr>
          <a:xfrm>
            <a:off x="6096000" y="1825625"/>
            <a:ext cx="5688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Per ogni immagine è stato creato un file .xml contenente le informazioni utili alla conversione in </a:t>
            </a:r>
            <a:r>
              <a:rPr lang="it-IT" sz="2400" b="1" i="0" dirty="0" err="1">
                <a:effectLst/>
              </a:rPr>
              <a:t>TFRecord</a:t>
            </a:r>
            <a:r>
              <a:rPr lang="it-IT" sz="2400" b="1" i="0" dirty="0">
                <a:effectLst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i="0" dirty="0">
                <a:effectLst/>
              </a:rPr>
              <a:t>Nome immagine;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i="0" dirty="0">
                <a:effectLst/>
              </a:rPr>
              <a:t>Posizione x e y degli occhi.</a:t>
            </a:r>
          </a:p>
          <a:p>
            <a:pPr marL="514350" indent="-514350">
              <a:buFont typeface="+mj-lt"/>
              <a:buAutoNum type="arabicPeriod"/>
            </a:pPr>
            <a:endParaRPr lang="it-IT" sz="2800" b="1" i="0" dirty="0">
              <a:effectLst/>
              <a:latin typeface="-apple-system"/>
            </a:endParaRPr>
          </a:p>
          <a:p>
            <a:r>
              <a:rPr lang="it-IT" sz="28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E5EB5F-BF1E-4B4F-894A-4E5E4833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883236"/>
            <a:ext cx="2046676" cy="9854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D059E1-55BB-4EAA-A3A6-4241126A50A3}"/>
              </a:ext>
            </a:extLst>
          </p:cNvPr>
          <p:cNvSpPr txBox="1"/>
          <p:nvPr/>
        </p:nvSpPr>
        <p:spPr>
          <a:xfrm>
            <a:off x="6096000" y="3882383"/>
            <a:ext cx="43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Creato file </a:t>
            </a:r>
            <a:r>
              <a:rPr lang="it-IT" sz="2400" dirty="0" err="1"/>
              <a:t>label_map.pbtxt</a:t>
            </a:r>
            <a:r>
              <a:rPr lang="it-IT" sz="2400" dirty="0"/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2C3399-CA6D-4A07-8B88-F5E68210019E}"/>
              </a:ext>
            </a:extLst>
          </p:cNvPr>
          <p:cNvCxnSpPr/>
          <p:nvPr/>
        </p:nvCxnSpPr>
        <p:spPr>
          <a:xfrm>
            <a:off x="9628220" y="4344048"/>
            <a:ext cx="0" cy="51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D7734-81A5-4C1C-BDE1-114F222D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1358B7-0AB8-481A-BCD9-BFBF545E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Utilizzo di Modello </a:t>
            </a:r>
            <a:r>
              <a:rPr lang="it-IT" sz="2400" b="0" i="0" strike="noStrike" dirty="0">
                <a:effectLst/>
              </a:rPr>
              <a:t>SSD </a:t>
            </a:r>
            <a:r>
              <a:rPr lang="it-IT" sz="2400" b="0" i="0" strike="noStrike" dirty="0" err="1">
                <a:effectLst/>
              </a:rPr>
              <a:t>MobileNet</a:t>
            </a:r>
            <a:r>
              <a:rPr lang="it-IT" sz="2400" b="0" i="0" strike="noStrike" dirty="0">
                <a:effectLst/>
              </a:rPr>
              <a:t> V2 </a:t>
            </a:r>
            <a:r>
              <a:rPr lang="it-IT" sz="2400" b="0" i="0" strike="noStrike" dirty="0" err="1">
                <a:effectLst/>
              </a:rPr>
              <a:t>FPNLite</a:t>
            </a:r>
            <a:r>
              <a:rPr lang="it-IT" sz="2400" b="0" i="0" strike="noStrike" dirty="0">
                <a:effectLst/>
              </a:rPr>
              <a:t> 640x640: </a:t>
            </a:r>
            <a:r>
              <a:rPr lang="it-IT" sz="2400" b="0" i="0" dirty="0">
                <a:effectLst/>
              </a:rPr>
              <a:t>leggera e veloce da essere eseguita su smartphone senza consumo di</a:t>
            </a:r>
            <a:br>
              <a:rPr lang="it-IT" sz="2400" dirty="0"/>
            </a:br>
            <a:r>
              <a:rPr lang="it-IT" sz="2400" b="0" i="0" dirty="0">
                <a:effectLst/>
              </a:rPr>
              <a:t>risorse eccessivo mantenendo comunque una precisione adeguata.</a:t>
            </a:r>
          </a:p>
          <a:p>
            <a:r>
              <a:rPr lang="it-IT" sz="2400" dirty="0"/>
              <a:t>Configurato adeguatamente file </a:t>
            </a:r>
            <a:r>
              <a:rPr lang="it-IT" sz="2400" i="1" dirty="0" err="1"/>
              <a:t>pipeline.config</a:t>
            </a:r>
            <a:r>
              <a:rPr lang="it-IT" sz="2400" i="1" dirty="0"/>
              <a:t>.</a:t>
            </a:r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63FE5-ECC3-41A9-83C0-047423AA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89464-4094-462C-A0D9-E0E3E053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1476F-5044-4B71-9EAB-3FF4C3A6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4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1315-DFD3-45A5-BE81-D4308CF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1496"/>
            <a:ext cx="3019846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6019E-CCE1-4954-A2D4-E5F7CCB8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91" y="3558310"/>
            <a:ext cx="4742976" cy="235296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9A7172-761D-4AD3-8C0C-BEB68EAD8B23}"/>
              </a:ext>
            </a:extLst>
          </p:cNvPr>
          <p:cNvCxnSpPr>
            <a:cxnSpLocks/>
          </p:cNvCxnSpPr>
          <p:nvPr/>
        </p:nvCxnSpPr>
        <p:spPr>
          <a:xfrm>
            <a:off x="5549817" y="3423373"/>
            <a:ext cx="950674" cy="746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D73D39-3928-4F83-AEE5-B0D18BFB14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10972" y="3436974"/>
            <a:ext cx="1185919" cy="746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AC98C-C765-4B32-993D-46598CB2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C7FA5-6D9E-4FE6-8D5D-6839AE8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230"/>
          </a:xfrm>
        </p:spPr>
        <p:txBody>
          <a:bodyPr>
            <a:normAutofit/>
          </a:bodyPr>
          <a:lstStyle/>
          <a:p>
            <a:r>
              <a:rPr lang="it-IT" sz="2400" dirty="0"/>
              <a:t>GUI da shell usando </a:t>
            </a:r>
            <a:r>
              <a:rPr lang="it-IT" sz="2400" dirty="0" err="1"/>
              <a:t>TkAgg</a:t>
            </a:r>
            <a:r>
              <a:rPr lang="it-IT" sz="2400" dirty="0"/>
              <a:t> della libreria </a:t>
            </a:r>
            <a:r>
              <a:rPr lang="it-IT" sz="2400" dirty="0" err="1"/>
              <a:t>Matplotlib</a:t>
            </a:r>
            <a:r>
              <a:rPr lang="it-IT" sz="2400" dirty="0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F789F6-4461-4D7D-9999-1E89DBC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293F6B-71E1-40D3-8ED4-6D5B3B1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A9EE76-0E8B-4C0A-B3BA-ABF73DF7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5</a:t>
            </a:fld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9EFF3-FC70-44EE-B443-18FF4472B7FA}"/>
              </a:ext>
            </a:extLst>
          </p:cNvPr>
          <p:cNvSpPr txBox="1"/>
          <p:nvPr/>
        </p:nvSpPr>
        <p:spPr>
          <a:xfrm>
            <a:off x="2022764" y="5430982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 con persona famosa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7E412-F5E0-489D-AF7A-793F58FE3B91}"/>
              </a:ext>
            </a:extLst>
          </p:cNvPr>
          <p:cNvSpPr txBox="1"/>
          <p:nvPr/>
        </p:nvSpPr>
        <p:spPr>
          <a:xfrm>
            <a:off x="7564582" y="5430982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 con più persone</a:t>
            </a:r>
          </a:p>
        </p:txBody>
      </p:sp>
    </p:spTree>
    <p:extLst>
      <p:ext uri="{BB962C8B-B14F-4D97-AF65-F5344CB8AC3E}">
        <p14:creationId xmlns:p14="http://schemas.microsoft.com/office/powerpoint/2010/main" val="25550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99E00-F179-4EC8-ADDF-0C3F64D4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Tensorflow</a:t>
            </a:r>
            <a:r>
              <a:rPr lang="it-IT" dirty="0"/>
              <a:t> Lite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B5029-9CC3-4D87-BF1C-A03BFAF7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609"/>
          </a:xfrm>
        </p:spPr>
        <p:txBody>
          <a:bodyPr>
            <a:normAutofit/>
          </a:bodyPr>
          <a:lstStyle/>
          <a:p>
            <a:r>
              <a:rPr lang="it-IT" sz="2400" b="0" i="0" dirty="0">
                <a:effectLst/>
              </a:rPr>
              <a:t>Dopo esserci accertati che la rete funzionasse correttamente e avesse dei livelli di precisione sopra una certa soglia, si è ottenuto in output un modello addestrato e pronto all’uso, che poi è stato convertito e quantizzato in un formato adatto ai sistemi embedded.</a:t>
            </a:r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B9638-5B65-4015-9657-F3BD1931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05599-5931-4AA5-B1EF-665A5EF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61C45D-02C5-4F2F-8035-BB409AF2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6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9C427-3246-42CE-BC3D-9A88B3EC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3410661"/>
            <a:ext cx="4810796" cy="118126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2DABB8-3F11-4F93-94B6-1CF7A4F2E8C5}"/>
              </a:ext>
            </a:extLst>
          </p:cNvPr>
          <p:cNvCxnSpPr/>
          <p:nvPr/>
        </p:nvCxnSpPr>
        <p:spPr>
          <a:xfrm>
            <a:off x="5853869" y="4666004"/>
            <a:ext cx="0" cy="69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F9E77E-9E8B-42E2-9322-E84B3616ADAF}"/>
              </a:ext>
            </a:extLst>
          </p:cNvPr>
          <p:cNvSpPr txBox="1"/>
          <p:nvPr/>
        </p:nvSpPr>
        <p:spPr>
          <a:xfrm>
            <a:off x="4038600" y="5426579"/>
            <a:ext cx="34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Otteniamo in output un file .</a:t>
            </a:r>
            <a:r>
              <a:rPr lang="it-IT" dirty="0" err="1"/>
              <a:t>tflite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97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D8B2F-04F4-47F6-9844-99B286C0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Tensorflow</a:t>
            </a:r>
            <a:r>
              <a:rPr lang="it-IT" dirty="0"/>
              <a:t> Lite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938E7-7C91-4562-A618-986BC8F16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27093" cy="2028528"/>
          </a:xfrm>
        </p:spPr>
        <p:txBody>
          <a:bodyPr>
            <a:normAutofit/>
          </a:bodyPr>
          <a:lstStyle/>
          <a:p>
            <a:r>
              <a:rPr lang="it-IT" sz="2400" dirty="0" err="1"/>
              <a:t>Tflite</a:t>
            </a:r>
            <a:r>
              <a:rPr lang="it-IT" sz="2400" dirty="0"/>
              <a:t> richiede un file metadata nel caso di tensori di input di tipo kTfLiteFloat32 per </a:t>
            </a:r>
            <a:r>
              <a:rPr lang="it-IT" sz="2400" dirty="0" err="1"/>
              <a:t>pre</a:t>
            </a:r>
            <a:r>
              <a:rPr lang="it-IT" sz="2400" dirty="0"/>
              <a:t>-processare le immagini: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86095-DBD8-41AF-9468-7B9635CF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0A663-D05F-4CA1-B12E-C2E737D3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B328A-8B60-471D-8A4E-5C92468A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7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FE91E-915B-4151-83CC-E2CDE15D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79" y="2917567"/>
            <a:ext cx="5077534" cy="14194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82CD4-5AF6-4727-9587-DCAB256A5352}"/>
              </a:ext>
            </a:extLst>
          </p:cNvPr>
          <p:cNvCxnSpPr/>
          <p:nvPr/>
        </p:nvCxnSpPr>
        <p:spPr>
          <a:xfrm>
            <a:off x="5251746" y="4469450"/>
            <a:ext cx="0" cy="69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EFE585-79D5-4F0F-A852-9CDFD6D78A72}"/>
              </a:ext>
            </a:extLst>
          </p:cNvPr>
          <p:cNvSpPr txBox="1"/>
          <p:nvPr/>
        </p:nvSpPr>
        <p:spPr>
          <a:xfrm>
            <a:off x="2712979" y="5227182"/>
            <a:ext cx="553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importa</a:t>
            </a:r>
            <a:r>
              <a:rPr lang="en-US" dirty="0"/>
              <a:t> il </a:t>
            </a:r>
            <a:r>
              <a:rPr lang="en-US" i="1" dirty="0" err="1"/>
              <a:t>metadata.tflite</a:t>
            </a:r>
            <a:r>
              <a:rPr lang="en-US" i="1" dirty="0"/>
              <a:t> </a:t>
            </a:r>
            <a:r>
              <a:rPr lang="en-US" dirty="0"/>
              <a:t>come file Machine Learning </a:t>
            </a:r>
            <a:r>
              <a:rPr lang="en-US" i="1" dirty="0"/>
              <a:t>ml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dell’applicazione</a:t>
            </a:r>
            <a:r>
              <a:rPr lang="en-US" dirty="0"/>
              <a:t> Android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266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77C26-7ACE-487B-A18D-3ADBDF5C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</a:t>
            </a:r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823A9FB-B743-41BD-9BDA-DA0C6FD6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86" y="1253331"/>
            <a:ext cx="2447627" cy="43513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FA2536-D1C3-4FA0-BCF9-42425D59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F9BB4-8949-4356-962E-F0E39AFC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0B3EA-83AC-41AD-9830-80275963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8</a:t>
            </a:fld>
            <a:endParaRPr lang="it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7ED3D-CDB5-49FD-9492-0D9556C8C46A}"/>
              </a:ext>
            </a:extLst>
          </p:cNvPr>
          <p:cNvSpPr txBox="1"/>
          <p:nvPr/>
        </p:nvSpPr>
        <p:spPr>
          <a:xfrm>
            <a:off x="838200" y="1690688"/>
            <a:ext cx="479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Interfaccia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F7873-2B0C-4CF0-BD92-0A68F52E9946}"/>
              </a:ext>
            </a:extLst>
          </p:cNvPr>
          <p:cNvSpPr txBox="1"/>
          <p:nvPr/>
        </p:nvSpPr>
        <p:spPr>
          <a:xfrm>
            <a:off x="982766" y="2580830"/>
            <a:ext cx="3822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Play Game, al centro per giocare al mini gioco;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Calibration</a:t>
            </a:r>
            <a:r>
              <a:rPr lang="it-IT" dirty="0"/>
              <a:t>, in alto a sinistra per calibrare la fotocamera prima del gioco;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Nerd mode, in alto a destra per filtraggio </a:t>
            </a:r>
            <a:r>
              <a:rPr lang="it-IT" dirty="0" err="1"/>
              <a:t>real</a:t>
            </a:r>
            <a:r>
              <a:rPr lang="it-IT" dirty="0"/>
              <a:t> time della fotocamera.</a:t>
            </a:r>
          </a:p>
        </p:txBody>
      </p:sp>
    </p:spTree>
    <p:extLst>
      <p:ext uri="{BB962C8B-B14F-4D97-AF65-F5344CB8AC3E}">
        <p14:creationId xmlns:p14="http://schemas.microsoft.com/office/powerpoint/2010/main" val="159949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4DD96-398A-484D-9D6A-E9769FC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073C9C-9201-44CD-AE3D-C620747D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87669" cy="48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Interfaccia Nerd Mode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8C7E7-5916-498F-A3DC-AA61FD73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Sistemi Digitali M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EEA40-7EBC-43DB-A7D6-9CAB3C59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Luigi di Nuzzo - Daniele Foschi - Filippo Veronesi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5EEFD-7E86-4E68-B8A0-7809966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E5C1-5557-495E-B153-B7AAA265C753}" type="slidenum">
              <a:rPr lang="it-IT" smtClean="0"/>
              <a:t>9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D58F1-B01F-4773-A95D-2A1283B65236}"/>
              </a:ext>
            </a:extLst>
          </p:cNvPr>
          <p:cNvSpPr txBox="1"/>
          <p:nvPr/>
        </p:nvSpPr>
        <p:spPr>
          <a:xfrm>
            <a:off x="838200" y="2505754"/>
            <a:ext cx="6246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 </a:t>
            </a:r>
            <a:r>
              <a:rPr lang="it-IT" dirty="0" err="1"/>
              <a:t>real</a:t>
            </a:r>
            <a:r>
              <a:rPr lang="it-IT" dirty="0"/>
              <a:t> time gli occhi della persona, permette di vedere i boxes creati dalla rete neurale attorno agli occhi dell’utente.</a:t>
            </a:r>
          </a:p>
          <a:p>
            <a:endParaRPr lang="it-IT" dirty="0"/>
          </a:p>
          <a:p>
            <a:r>
              <a:rPr lang="it-IT" dirty="0"/>
              <a:t>Interfaccia che presenta </a:t>
            </a:r>
            <a:r>
              <a:rPr lang="it-IT" i="1" dirty="0"/>
              <a:t>3 bottoni</a:t>
            </a:r>
            <a:r>
              <a:rPr lang="it-IT" dirty="0"/>
              <a:t>: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Preview</a:t>
            </a:r>
            <a:r>
              <a:rPr lang="it-IT" dirty="0"/>
              <a:t> che permette di avviare la propria fotocamera frontale o esterna;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Analyze</a:t>
            </a:r>
            <a:r>
              <a:rPr lang="it-IT" dirty="0"/>
              <a:t> che permette la visualizzazione dei boxes creati dalla rete neurale in </a:t>
            </a:r>
            <a:r>
              <a:rPr lang="it-IT" dirty="0" err="1"/>
              <a:t>real</a:t>
            </a:r>
            <a:r>
              <a:rPr lang="it-IT" dirty="0"/>
              <a:t>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Fotocamera frontale/esterna</a:t>
            </a:r>
            <a:r>
              <a:rPr lang="it-IT" dirty="0"/>
              <a:t> per cambiare da una fotocamera all’altra.</a:t>
            </a:r>
          </a:p>
        </p:txBody>
      </p:sp>
    </p:spTree>
    <p:extLst>
      <p:ext uri="{BB962C8B-B14F-4D97-AF65-F5344CB8AC3E}">
        <p14:creationId xmlns:p14="http://schemas.microsoft.com/office/powerpoint/2010/main" val="2094974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631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-apple-system</vt:lpstr>
      <vt:lpstr>Arial</vt:lpstr>
      <vt:lpstr>Calibri</vt:lpstr>
      <vt:lpstr>Calibri Light</vt:lpstr>
      <vt:lpstr>Tema di Office</vt:lpstr>
      <vt:lpstr>EYE TRACKER</vt:lpstr>
      <vt:lpstr>Introduzione</vt:lpstr>
      <vt:lpstr>Dataset</vt:lpstr>
      <vt:lpstr>Training</vt:lpstr>
      <vt:lpstr>Testing </vt:lpstr>
      <vt:lpstr>Tensorflow Lite</vt:lpstr>
      <vt:lpstr>Tensorflow Lite</vt:lpstr>
      <vt:lpstr>Android</vt:lpstr>
      <vt:lpstr>Android</vt:lpstr>
      <vt:lpstr>Android</vt:lpstr>
      <vt:lpstr>Android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TRACKER</dc:title>
  <dc:creator>Filippo Veronesi - filippo.veronesi2@studio.unibo.it</dc:creator>
  <cp:lastModifiedBy>Filippo Veronesi - filippo.veronesi2@studio.unibo.it</cp:lastModifiedBy>
  <cp:revision>17</cp:revision>
  <dcterms:created xsi:type="dcterms:W3CDTF">2022-04-01T13:35:41Z</dcterms:created>
  <dcterms:modified xsi:type="dcterms:W3CDTF">2022-04-25T18:42:55Z</dcterms:modified>
</cp:coreProperties>
</file>