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9"/>
  </p:notesMasterIdLst>
  <p:sldIdLst>
    <p:sldId id="280" r:id="rId2"/>
    <p:sldId id="257" r:id="rId3"/>
    <p:sldId id="307" r:id="rId4"/>
    <p:sldId id="309" r:id="rId5"/>
    <p:sldId id="258" r:id="rId6"/>
    <p:sldId id="259" r:id="rId7"/>
    <p:sldId id="300" r:id="rId8"/>
    <p:sldId id="301" r:id="rId9"/>
    <p:sldId id="302" r:id="rId10"/>
    <p:sldId id="303" r:id="rId11"/>
    <p:sldId id="260" r:id="rId12"/>
    <p:sldId id="261" r:id="rId13"/>
    <p:sldId id="281" r:id="rId14"/>
    <p:sldId id="282" r:id="rId15"/>
    <p:sldId id="299" r:id="rId16"/>
    <p:sldId id="284" r:id="rId17"/>
    <p:sldId id="290" r:id="rId18"/>
    <p:sldId id="285" r:id="rId19"/>
    <p:sldId id="291" r:id="rId20"/>
    <p:sldId id="264" r:id="rId21"/>
    <p:sldId id="292" r:id="rId22"/>
    <p:sldId id="265" r:id="rId23"/>
    <p:sldId id="293" r:id="rId24"/>
    <p:sldId id="266" r:id="rId25"/>
    <p:sldId id="294" r:id="rId26"/>
    <p:sldId id="267" r:id="rId27"/>
    <p:sldId id="295" r:id="rId28"/>
    <p:sldId id="268" r:id="rId29"/>
    <p:sldId id="296" r:id="rId30"/>
    <p:sldId id="269" r:id="rId31"/>
    <p:sldId id="270" r:id="rId32"/>
    <p:sldId id="304" r:id="rId33"/>
    <p:sldId id="305" r:id="rId34"/>
    <p:sldId id="306" r:id="rId35"/>
    <p:sldId id="310" r:id="rId36"/>
    <p:sldId id="271" r:id="rId37"/>
    <p:sldId id="272" r:id="rId38"/>
    <p:sldId id="273" r:id="rId39"/>
    <p:sldId id="274" r:id="rId40"/>
    <p:sldId id="297" r:id="rId41"/>
    <p:sldId id="275" r:id="rId42"/>
    <p:sldId id="298" r:id="rId43"/>
    <p:sldId id="276" r:id="rId44"/>
    <p:sldId id="277" r:id="rId45"/>
    <p:sldId id="288" r:id="rId46"/>
    <p:sldId id="312" r:id="rId47"/>
    <p:sldId id="27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0" autoAdjust="0"/>
  </p:normalViewPr>
  <p:slideViewPr>
    <p:cSldViewPr>
      <p:cViewPr varScale="1">
        <p:scale>
          <a:sx n="56" d="100"/>
          <a:sy n="56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8738-08E7-46AF-BF34-8FE9EF0F94F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18795-78B5-4B4E-B3DF-9E2EBD83A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0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480785-7E1D-4ADC-88FB-D85C6974A6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3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18795-78B5-4B4E-B3DF-9E2EBD83A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1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3EEF818-6C98-441B-BA87-994DF4E476B3}" type="datetime1">
              <a:rPr lang="en-US" smtClean="0"/>
              <a:t>11/12/2024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4D75-51B0-4DB1-9974-421F5526FF3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BDBE-4F43-4BD4-8E3A-74A28376B328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01AA0-CF9E-44AE-8CC8-F4FFF7DC99BD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3B5-D162-42DB-98DC-5464648399F7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A8623-9F45-46B2-BC8A-BCF2CB1B1B17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5B2B1-1FBE-45B4-B0C4-F0AF088C3CE3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2D67-D202-4830-A13A-0F6F55A75D9B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E3D8-D70D-44AF-9F0C-B1AD8261EA49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99E2-CB8E-4523-8559-51E052992CE4}" type="datetime1">
              <a:rPr lang="en-US" smtClean="0"/>
              <a:t>11/12/2024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AD14B-30F5-453C-950C-6F20BAA8472D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FFB9B1F-F27A-46EA-82F0-D2A21DF351CA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CDEA105-25CF-45F9-9FCE-5FE221ACDE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thoge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ispadias" TargetMode="External"/><Relationship Id="rId2" Type="http://schemas.openxmlformats.org/officeDocument/2006/relationships/hyperlink" Target="https://en.wikipedia.org/wiki/Hypospadi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aricocele" TargetMode="External"/><Relationship Id="rId4" Type="http://schemas.openxmlformats.org/officeDocument/2006/relationships/hyperlink" Target="https://en.wikipedia.org/wiki/Labial_fusi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oductive_system" TargetMode="External"/><Relationship Id="rId2" Type="http://schemas.openxmlformats.org/officeDocument/2006/relationships/hyperlink" Target="https://en.wikipedia.org/wiki/Organ_(anatomy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rinary_syste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velopment_of_the_urinary_and_reproductive_orga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ale_urethra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x_organ" TargetMode="External"/><Relationship Id="rId3" Type="http://schemas.openxmlformats.org/officeDocument/2006/relationships/hyperlink" Target="https://en.wikipedia.org/wiki/Mesonephros" TargetMode="External"/><Relationship Id="rId7" Type="http://schemas.openxmlformats.org/officeDocument/2006/relationships/hyperlink" Target="https://en.wikipedia.org/wiki/M%C3%BCllerian_duct" TargetMode="External"/><Relationship Id="rId2" Type="http://schemas.openxmlformats.org/officeDocument/2006/relationships/hyperlink" Target="https://en.wikipedia.org/wiki/Pronephr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olffian_duct" TargetMode="External"/><Relationship Id="rId5" Type="http://schemas.openxmlformats.org/officeDocument/2006/relationships/hyperlink" Target="https://en.wikipedia.org/wiki/Kidney" TargetMode="External"/><Relationship Id="rId4" Type="http://schemas.openxmlformats.org/officeDocument/2006/relationships/hyperlink" Target="https://en.wikipedia.org/wiki/Metanephro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rology" TargetMode="External"/><Relationship Id="rId3" Type="http://schemas.openxmlformats.org/officeDocument/2006/relationships/hyperlink" Target="https://en.wikipedia.org/wiki/Diagnosis" TargetMode="External"/><Relationship Id="rId7" Type="http://schemas.openxmlformats.org/officeDocument/2006/relationships/hyperlink" Target="https://en.wikipedia.org/wiki/Pathology" TargetMode="External"/><Relationship Id="rId2" Type="http://schemas.openxmlformats.org/officeDocument/2006/relationships/hyperlink" Target="https://en.wikipedia.org/wiki/Surgical_patholog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rinary_tract" TargetMode="External"/><Relationship Id="rId5" Type="http://schemas.openxmlformats.org/officeDocument/2006/relationships/hyperlink" Target="https://en.wikipedia.org/wiki/Disease" TargetMode="External"/><Relationship Id="rId4" Type="http://schemas.openxmlformats.org/officeDocument/2006/relationships/hyperlink" Target="https://en.wikipedia.org/wiki/Neoplasi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32040" y="3429000"/>
            <a:ext cx="3168352" cy="23622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defRPr/>
            </a:pPr>
            <a:r>
              <a:rPr lang="en-US" sz="2100" b="1" dirty="0" smtClean="0">
                <a:solidFill>
                  <a:srgbClr val="FF0000"/>
                </a:solidFill>
                <a:latin typeface="Comic Sans MS" pitchFamily="66" charset="0"/>
              </a:rPr>
              <a:t>Daryadokht Masror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2100" b="1" dirty="0">
                <a:solidFill>
                  <a:srgbClr val="FF0000"/>
                </a:solidFill>
                <a:latin typeface="Comic Sans MS" pitchFamily="66" charset="0"/>
              </a:rPr>
              <a:t>Senior lecturer, IUMS faculty member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2100" b="1" dirty="0">
                <a:solidFill>
                  <a:srgbClr val="FF0000"/>
                </a:solidFill>
                <a:latin typeface="Comic Sans MS" pitchFamily="66" charset="0"/>
              </a:rPr>
              <a:t> BS, MS, Dip in Soc Sci &amp; NZRN</a:t>
            </a:r>
          </a:p>
          <a:p>
            <a:pPr algn="ctr" eaLnBrk="1" hangingPunct="1">
              <a:lnSpc>
                <a:spcPct val="90000"/>
              </a:lnSpc>
              <a:defRPr/>
            </a:pPr>
            <a:r>
              <a:rPr lang="en-US" sz="2100" b="1" dirty="0" smtClean="0">
                <a:solidFill>
                  <a:srgbClr val="FF0000"/>
                </a:solidFill>
                <a:latin typeface="Comic Sans MS" pitchFamily="66" charset="0"/>
              </a:rPr>
              <a:t>DaryadokhtMasror@gmail.com</a:t>
            </a:r>
            <a:endParaRPr lang="en-US" sz="2100" b="1" dirty="0">
              <a:solidFill>
                <a:srgbClr val="FF0000"/>
              </a:solidFill>
              <a:latin typeface="Comic Sans MS" pitchFamily="66" charset="0"/>
            </a:endParaRPr>
          </a:p>
          <a:p>
            <a:pPr algn="ctr" eaLnBrk="1" hangingPunct="1">
              <a:defRPr/>
            </a:pPr>
            <a:endParaRPr lang="en-US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576" y="762000"/>
            <a:ext cx="6120680" cy="1828800"/>
          </a:xfrm>
          <a:solidFill>
            <a:srgbClr val="FFC000"/>
          </a:solidFill>
          <a:ln>
            <a:solidFill>
              <a:schemeClr val="tx1"/>
            </a:solidFill>
            <a:prstDash val="sysDash"/>
          </a:ln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latin typeface="Comic Sans MS" panose="030F0702030302020204" pitchFamily="66" charset="0"/>
              </a:rPr>
              <a:t>Genitourinary system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 smtClean="0">
                <a:latin typeface="Comic Sans MS" panose="030F0702030302020204" pitchFamily="66" charset="0"/>
              </a:rPr>
              <a:t>physiopathology</a:t>
            </a:r>
            <a:endParaRPr lang="en-US" altLang="en-US" sz="4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91971" y="6483242"/>
            <a:ext cx="2115741" cy="152400"/>
          </a:xfrm>
        </p:spPr>
        <p:txBody>
          <a:bodyPr anchor="b">
            <a:normAutofit fontScale="47500" lnSpcReduction="20000"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B56F4A-143F-4D92-B6F2-6F8727BC8CEE}" type="slidenum">
              <a:rPr lang="en-US" altLang="en-US" sz="1000"/>
              <a:pPr eaLnBrk="1" hangingPunct="1"/>
              <a:t>1</a:t>
            </a:fld>
            <a:endParaRPr lang="en-US" altLang="en-US" sz="100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1023582" y="6073254"/>
            <a:ext cx="5276610" cy="486188"/>
          </a:xfrm>
        </p:spPr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6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en-US" smtClean="0">
              <a:latin typeface="Comic Sans MS" panose="030F0702030302020204" pitchFamily="66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fa-IR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1448" y="5733256"/>
            <a:ext cx="3502152" cy="648072"/>
          </a:xfrm>
        </p:spPr>
        <p:txBody>
          <a:bodyPr/>
          <a:lstStyle/>
          <a:p>
            <a:pPr>
              <a:defRPr/>
            </a:pPr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93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fld id="{8CA991F6-DE0F-4210-A20E-DBC979E8E19A}" type="slidenum">
              <a:rPr lang="ar-SA" altLang="en-US" sz="1400" smtClean="0">
                <a:latin typeface="Tahoma" pitchFamily="34" charset="0"/>
              </a:rPr>
              <a:pPr/>
              <a:t>10</a:t>
            </a:fld>
            <a:endParaRPr lang="en-US" altLang="en-US" sz="1400" smtClean="0">
              <a:latin typeface="Tahoma" pitchFamily="34" charset="0"/>
            </a:endParaRPr>
          </a:p>
        </p:txBody>
      </p:sp>
      <p:pic>
        <p:nvPicPr>
          <p:cNvPr id="59396" name="Picture 4" descr="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09600"/>
            <a:ext cx="777894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10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41"/>
    </mc:Choice>
    <mc:Fallback xmlns="">
      <p:transition spd="slow" advTm="2684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Comic Sans MS" panose="030F0702030302020204" pitchFamily="66" charset="0"/>
              </a:rPr>
              <a:t>Disorders of the genitourinary system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Causes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for these disorders </a:t>
            </a: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include: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congenital </a:t>
            </a:r>
            <a:r>
              <a:rPr lang="en-GB" dirty="0">
                <a:latin typeface="Comic Sans MS" panose="030F0702030302020204" pitchFamily="66" charset="0"/>
              </a:rPr>
              <a:t>anomalies,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infectious </a:t>
            </a:r>
            <a:r>
              <a:rPr lang="en-GB" dirty="0">
                <a:latin typeface="Comic Sans MS" panose="030F0702030302020204" pitchFamily="66" charset="0"/>
              </a:rPr>
              <a:t>diseases,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trauma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or </a:t>
            </a:r>
            <a:r>
              <a:rPr lang="en-GB" dirty="0">
                <a:latin typeface="Comic Sans MS" panose="030F0702030302020204" pitchFamily="66" charset="0"/>
              </a:rPr>
              <a:t>conditions that secondarily involve the urinary structure.</a:t>
            </a:r>
          </a:p>
          <a:p>
            <a:r>
              <a:rPr lang="en-GB" dirty="0">
                <a:latin typeface="Comic Sans MS" panose="030F0702030302020204" pitchFamily="66" charset="0"/>
              </a:rPr>
              <a:t>To gain access to the body, </a:t>
            </a:r>
            <a:r>
              <a:rPr lang="en-GB" dirty="0">
                <a:latin typeface="Comic Sans MS" panose="030F0702030302020204" pitchFamily="66" charset="0"/>
                <a:hlinkClick r:id="rId2" tooltip="Pathogen"/>
              </a:rPr>
              <a:t>pathogens</a:t>
            </a:r>
            <a:r>
              <a:rPr lang="en-GB" dirty="0">
                <a:latin typeface="Comic Sans MS" panose="030F0702030302020204" pitchFamily="66" charset="0"/>
              </a:rPr>
              <a:t> can penetrate mucous membranes lining the genitourinary tract.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1-Urogenital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malformations include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:</a:t>
            </a: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  <a:hlinkClick r:id="rId2" tooltip="Hypospadias"/>
              </a:rPr>
              <a:t>Hypospadias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err="1">
                <a:latin typeface="Comic Sans MS" panose="030F0702030302020204" pitchFamily="66" charset="0"/>
                <a:hlinkClick r:id="rId3" tooltip="Epispadias"/>
              </a:rPr>
              <a:t>Epispadias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  <a:hlinkClick r:id="rId4" tooltip="Labial fusion"/>
              </a:rPr>
              <a:t>Labial fusion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  <a:hlinkClick r:id="rId5" tooltip="Varicocele"/>
              </a:rPr>
              <a:t>Varicocele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Hypospadias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 is a condition in which the opening of the urethra is on the underside of the penis instead of at the tip.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latin typeface="Comic Sans MS" panose="030F0702030302020204" pitchFamily="66" charset="0"/>
              </a:rPr>
              <a:t>location of the opening can vary and can be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anywhere from underneath the tip of the penis (more common) </a:t>
            </a:r>
            <a:r>
              <a:rPr lang="en-GB" dirty="0">
                <a:latin typeface="Comic Sans MS" panose="030F0702030302020204" pitchFamily="66" charset="0"/>
              </a:rPr>
              <a:t>to the base of 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penis (less common</a:t>
            </a:r>
            <a:r>
              <a:rPr lang="en-GB" dirty="0">
                <a:latin typeface="Comic Sans MS" panose="030F0702030302020204" pitchFamily="66" charset="0"/>
              </a:rPr>
              <a:t>).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Epispadias</a:t>
            </a:r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 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rare birth defect </a:t>
            </a:r>
            <a:r>
              <a:rPr lang="en-GB" dirty="0">
                <a:latin typeface="Comic Sans MS" panose="030F0702030302020204" pitchFamily="66" charset="0"/>
              </a:rPr>
              <a:t>located at the opening of the urethra.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In </a:t>
            </a:r>
            <a:r>
              <a:rPr lang="en-GB" dirty="0">
                <a:latin typeface="Comic Sans MS" panose="030F0702030302020204" pitchFamily="66" charset="0"/>
              </a:rPr>
              <a:t>this condition, 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urethra does not develop into a full tube</a:t>
            </a:r>
            <a:r>
              <a:rPr lang="en-GB" dirty="0">
                <a:latin typeface="Comic Sans MS" panose="030F0702030302020204" pitchFamily="66" charset="0"/>
              </a:rPr>
              <a:t>, and the urine exits the body from an abnormal location.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causes of 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epispadias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 are unknown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It </a:t>
            </a:r>
            <a:r>
              <a:rPr lang="en-GB" dirty="0">
                <a:latin typeface="Comic Sans MS" panose="030F0702030302020204" pitchFamily="66" charset="0"/>
              </a:rPr>
              <a:t>may be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related to improper development of the pubic bone.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264696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6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mic Sans MS" panose="030F0702030302020204" pitchFamily="66" charset="0"/>
              </a:rPr>
              <a:t>Labial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 is a condition where 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two flaps of skin </a:t>
            </a:r>
            <a:r>
              <a:rPr lang="en-GB" dirty="0">
                <a:latin typeface="Comic Sans MS" panose="030F0702030302020204" pitchFamily="66" charset="0"/>
              </a:rPr>
              <a:t>on either side of the opening to the vagina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(the 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labia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 minora) are joined together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It </a:t>
            </a:r>
            <a:r>
              <a:rPr lang="en-GB" dirty="0">
                <a:latin typeface="Comic Sans MS" panose="030F0702030302020204" pitchFamily="66" charset="0"/>
              </a:rPr>
              <a:t>is also sometimes called </a:t>
            </a:r>
            <a:r>
              <a:rPr lang="en-GB" b="1" dirty="0">
                <a:solidFill>
                  <a:srgbClr val="FF0000"/>
                </a:solidFill>
                <a:latin typeface="Comic Sans MS" panose="030F0702030302020204" pitchFamily="66" charset="0"/>
              </a:rPr>
              <a:t>labial adhesion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 or agglutination. </a:t>
            </a:r>
            <a:endParaRPr lang="en-GB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b="1" dirty="0" smtClean="0">
                <a:latin typeface="Comic Sans MS" panose="030F0702030302020204" pitchFamily="66" charset="0"/>
              </a:rPr>
              <a:t>Labial </a:t>
            </a:r>
            <a:r>
              <a:rPr lang="en-GB" b="1" dirty="0">
                <a:latin typeface="Comic Sans MS" panose="030F0702030302020204" pitchFamily="66" charset="0"/>
              </a:rPr>
              <a:t>fusion</a:t>
            </a:r>
            <a:r>
              <a:rPr lang="en-GB" dirty="0">
                <a:latin typeface="Comic Sans MS" panose="030F0702030302020204" pitchFamily="66" charset="0"/>
              </a:rPr>
              <a:t> is a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common </a:t>
            </a:r>
            <a:r>
              <a:rPr lang="en-GB" dirty="0">
                <a:latin typeface="Comic Sans MS" panose="030F0702030302020204" pitchFamily="66" charset="0"/>
              </a:rPr>
              <a:t>condition, and there is no need for concern in most cases.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0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66967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8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varicocele</a:t>
            </a:r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 </a:t>
            </a:r>
            <a:endParaRPr lang="en-US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an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enlargement of the veins </a:t>
            </a:r>
            <a:r>
              <a:rPr lang="en-GB" dirty="0">
                <a:latin typeface="Comic Sans MS" panose="030F0702030302020204" pitchFamily="66" charset="0"/>
              </a:rPr>
              <a:t>within the loose bag of skin that holds </a:t>
            </a:r>
            <a:r>
              <a:rPr lang="en-GB" dirty="0" smtClean="0">
                <a:latin typeface="Comic Sans MS" panose="030F0702030302020204" pitchFamily="66" charset="0"/>
              </a:rPr>
              <a:t>in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testicles (scrotum). </a:t>
            </a:r>
            <a:endParaRPr lang="en-GB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similar to a varicose vein </a:t>
            </a:r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>
                <a:latin typeface="Comic Sans MS" panose="030F0702030302020204" pitchFamily="66" charset="0"/>
              </a:rPr>
              <a:t>might see in </a:t>
            </a:r>
            <a:r>
              <a:rPr lang="en-GB" dirty="0" smtClean="0">
                <a:latin typeface="Comic Sans MS" panose="030F0702030302020204" pitchFamily="66" charset="0"/>
              </a:rPr>
              <a:t>leg</a:t>
            </a:r>
            <a:r>
              <a:rPr lang="en-GB" dirty="0">
                <a:latin typeface="Comic Sans MS" panose="030F0702030302020204" pitchFamily="66" charset="0"/>
              </a:rPr>
              <a:t>. 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b="1" dirty="0" smtClean="0">
                <a:latin typeface="Comic Sans MS" panose="030F0702030302020204" pitchFamily="66" charset="0"/>
              </a:rPr>
              <a:t>Varicoceles</a:t>
            </a:r>
            <a:r>
              <a:rPr lang="en-GB" dirty="0">
                <a:latin typeface="Comic Sans MS" panose="030F0702030302020204" pitchFamily="66" charset="0"/>
              </a:rPr>
              <a:t> are a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common cause of low sperm production and decreased sperm quality, which can cause infertility.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5760640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4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The </a:t>
            </a:r>
            <a:r>
              <a:rPr lang="en-GB" b="1" dirty="0">
                <a:latin typeface="Comic Sans MS" panose="030F0702030302020204" pitchFamily="66" charset="0"/>
              </a:rPr>
              <a:t>genitourinary system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or </a:t>
            </a:r>
            <a:r>
              <a:rPr lang="en-GB" b="1" dirty="0" smtClean="0">
                <a:latin typeface="Comic Sans MS" panose="030F0702030302020204" pitchFamily="66" charset="0"/>
              </a:rPr>
              <a:t>urogenital system</a:t>
            </a:r>
            <a:r>
              <a:rPr lang="en-GB" dirty="0" smtClean="0">
                <a:latin typeface="Comic Sans MS" panose="030F0702030302020204" pitchFamily="66" charset="0"/>
              </a:rPr>
              <a:t>, are the </a:t>
            </a:r>
            <a:r>
              <a:rPr lang="en-GB" dirty="0" smtClean="0">
                <a:latin typeface="Comic Sans MS" panose="030F0702030302020204" pitchFamily="66" charset="0"/>
                <a:hlinkClick r:id="rId2" tooltip="Organ (anatomy)"/>
              </a:rPr>
              <a:t>organs</a:t>
            </a:r>
            <a:r>
              <a:rPr lang="en-GB" dirty="0" smtClean="0">
                <a:latin typeface="Comic Sans MS" panose="030F0702030302020204" pitchFamily="66" charset="0"/>
              </a:rPr>
              <a:t> of the </a:t>
            </a:r>
            <a:r>
              <a:rPr lang="en-GB" dirty="0" smtClean="0">
                <a:latin typeface="Comic Sans MS" panose="030F0702030302020204" pitchFamily="66" charset="0"/>
                <a:hlinkClick r:id="rId3" tooltip="Reproductive system"/>
              </a:rPr>
              <a:t>reproductive system</a:t>
            </a:r>
            <a:r>
              <a:rPr lang="en-GB" dirty="0" smtClean="0">
                <a:latin typeface="Comic Sans MS" panose="030F0702030302020204" pitchFamily="66" charset="0"/>
              </a:rPr>
              <a:t> and the </a:t>
            </a:r>
            <a:r>
              <a:rPr lang="en-GB" dirty="0" smtClean="0">
                <a:latin typeface="Comic Sans MS" panose="030F0702030302020204" pitchFamily="66" charset="0"/>
                <a:hlinkClick r:id="rId4" tooltip="Urinary system"/>
              </a:rPr>
              <a:t>urinary system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2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416942" cy="1143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Comic Sans MS" panose="030F0702030302020204" pitchFamily="66" charset="0"/>
              </a:rPr>
              <a:t>Anatomic &amp; pathophysiology abnormalities</a:t>
            </a:r>
            <a:r>
              <a:rPr lang="en-US" b="1" dirty="0">
                <a:latin typeface="Comic Sans MS" panose="030F0702030302020204" pitchFamily="66" charset="0"/>
              </a:rPr>
              <a:t/>
            </a:r>
            <a:br>
              <a:rPr lang="en-US" b="1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2- Medullary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Sponge </a:t>
            </a: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Kidney</a:t>
            </a:r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 (MSK) </a:t>
            </a:r>
            <a:endParaRPr lang="en-GB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a renal disorder that is characterized by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distal collecting-duct dilatation and multiple cysts </a:t>
            </a:r>
            <a:r>
              <a:rPr lang="en-GB" dirty="0">
                <a:latin typeface="Comic Sans MS" panose="030F0702030302020204" pitchFamily="66" charset="0"/>
              </a:rPr>
              <a:t>and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diverticula within the renal medullary pyramids. </a:t>
            </a:r>
            <a:endParaRPr lang="en-GB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It </a:t>
            </a:r>
            <a:r>
              <a:rPr lang="en-GB" dirty="0">
                <a:latin typeface="Comic Sans MS" panose="030F0702030302020204" pitchFamily="66" charset="0"/>
              </a:rPr>
              <a:t>is associated with a higher risk of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nephrocalcinosis, urolithiasis, renal failure, and UTI </a:t>
            </a:r>
            <a:endParaRPr lang="en-GB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The prevalence:</a:t>
            </a:r>
          </a:p>
          <a:p>
            <a:pPr marL="68580" indent="0">
              <a:buNone/>
            </a:pPr>
            <a:r>
              <a:rPr lang="en-GB" dirty="0">
                <a:latin typeface="Comic Sans MS" panose="030F0702030302020204" pitchFamily="66" charset="0"/>
              </a:rPr>
              <a:t>-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  <a:r>
              <a:rPr lang="en-GB" dirty="0">
                <a:latin typeface="Comic Sans MS" panose="030F0702030302020204" pitchFamily="66" charset="0"/>
              </a:rPr>
              <a:t>of this disorder in the general population is unknown.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6048671" cy="3096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47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Anatomic &amp; pathophysiology </a:t>
            </a:r>
            <a:r>
              <a:rPr lang="en-US" b="1" dirty="0" smtClean="0">
                <a:latin typeface="Comic Sans MS" panose="030F0702030302020204" pitchFamily="66" charset="0"/>
              </a:rPr>
              <a:t>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3-Calyceal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Diverticula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congenital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r>
              <a:rPr lang="en-GB" dirty="0" smtClean="0">
                <a:latin typeface="Comic Sans MS" panose="030F0702030302020204" pitchFamily="66" charset="0"/>
              </a:rPr>
              <a:t>urothelial-lined </a:t>
            </a:r>
            <a:r>
              <a:rPr lang="en-GB" dirty="0">
                <a:latin typeface="Comic Sans MS" panose="030F0702030302020204" pitchFamily="66" charset="0"/>
              </a:rPr>
              <a:t>cavity within the renal parenchyma.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They </a:t>
            </a:r>
            <a:r>
              <a:rPr lang="en-GB" dirty="0">
                <a:latin typeface="Comic Sans MS" panose="030F0702030302020204" pitchFamily="66" charset="0"/>
              </a:rPr>
              <a:t>are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relatively uncommon</a:t>
            </a:r>
            <a:r>
              <a:rPr lang="en-GB" dirty="0">
                <a:latin typeface="Comic Sans MS" panose="030F0702030302020204" pitchFamily="66" charset="0"/>
              </a:rPr>
              <a:t>, </a:t>
            </a:r>
          </a:p>
          <a:p>
            <a:r>
              <a:rPr lang="en-GB" dirty="0">
                <a:latin typeface="Comic Sans MS" panose="030F0702030302020204" pitchFamily="66" charset="0"/>
              </a:rPr>
              <a:t>Urine moves passively in a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retrograde </a:t>
            </a:r>
            <a:r>
              <a:rPr lang="en-GB" dirty="0">
                <a:latin typeface="Comic Sans MS" panose="030F0702030302020204" pitchFamily="66" charset="0"/>
              </a:rPr>
              <a:t>manner through narrow </a:t>
            </a:r>
            <a:r>
              <a:rPr lang="en-GB" dirty="0" smtClean="0">
                <a:latin typeface="Comic Sans MS" panose="030F0702030302020204" pitchFamily="66" charset="0"/>
              </a:rPr>
              <a:t>to </a:t>
            </a:r>
            <a:r>
              <a:rPr lang="en-GB" dirty="0">
                <a:latin typeface="Comic Sans MS" panose="030F0702030302020204" pitchFamily="66" charset="0"/>
              </a:rPr>
              <a:t>fill the </a:t>
            </a:r>
            <a:r>
              <a:rPr lang="en-GB" dirty="0" smtClean="0">
                <a:latin typeface="Comic Sans MS" panose="030F0702030302020204" pitchFamily="66" charset="0"/>
              </a:rPr>
              <a:t>diverticulum</a:t>
            </a:r>
          </a:p>
          <a:p>
            <a:r>
              <a:rPr lang="en-GB" dirty="0">
                <a:latin typeface="Comic Sans MS" panose="030F0702030302020204" pitchFamily="66" charset="0"/>
              </a:rPr>
              <a:t>Additionally, obstruction at the diverticular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neck can lead to rupture </a:t>
            </a:r>
            <a:r>
              <a:rPr lang="en-GB" dirty="0">
                <a:latin typeface="Comic Sans MS" panose="030F0702030302020204" pitchFamily="66" charset="0"/>
              </a:rPr>
              <a:t>and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haemorrhage,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abscess formation, and potentially life-threatening sepsis.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2856"/>
            <a:ext cx="684076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8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Anatomic &amp; pathophysiology </a:t>
            </a:r>
            <a:r>
              <a:rPr lang="en-US" b="1" dirty="0" smtClean="0">
                <a:latin typeface="Comic Sans MS" panose="030F0702030302020204" pitchFamily="66" charset="0"/>
              </a:rPr>
              <a:t>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2276872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4-Ureteral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Obstruction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Obstruction </a:t>
            </a:r>
            <a:r>
              <a:rPr lang="en-GB" dirty="0">
                <a:latin typeface="Comic Sans MS" panose="030F0702030302020204" pitchFamily="66" charset="0"/>
              </a:rPr>
              <a:t>of the ureters can cause urinary stasis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and</a:t>
            </a:r>
            <a:r>
              <a:rPr lang="en-GB" dirty="0">
                <a:latin typeface="Comic Sans MS" panose="030F0702030302020204" pitchFamily="66" charset="0"/>
              </a:rPr>
              <a:t>, in severe cases,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renal dysfunction</a:t>
            </a:r>
            <a:r>
              <a:rPr lang="en-GB" dirty="0">
                <a:latin typeface="Comic Sans MS" panose="030F0702030302020204" pitchFamily="66" charset="0"/>
              </a:rPr>
              <a:t>; both of which are risk factors for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UTI</a:t>
            </a:r>
            <a:r>
              <a:rPr lang="en-GB" dirty="0">
                <a:latin typeface="Comic Sans MS" panose="030F0702030302020204" pitchFamily="66" charset="0"/>
              </a:rPr>
              <a:t>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1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25</a:t>
            </a:fld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16832"/>
            <a:ext cx="626469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4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Anatomic &amp; pathophysiology </a:t>
            </a:r>
            <a:r>
              <a:rPr lang="en-US" b="1" dirty="0" smtClean="0">
                <a:latin typeface="Comic Sans MS" panose="030F0702030302020204" pitchFamily="66" charset="0"/>
              </a:rPr>
              <a:t>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5- Primary Vesicoureteral Reflux (VUR)</a:t>
            </a:r>
            <a:endParaRPr lang="en-GB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Primary VUR is defined by the retrograde flow of urine, from bladder to the upper urinary tract, in the absence of obvious pathogenic cause.</a:t>
            </a:r>
          </a:p>
          <a:p>
            <a:r>
              <a:rPr lang="en-GB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(families </a:t>
            </a:r>
            <a:r>
              <a:rPr lang="en-GB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containing sibling pairs with documented </a:t>
            </a:r>
            <a:r>
              <a:rPr lang="en-GB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VUR &amp; </a:t>
            </a:r>
            <a:r>
              <a:rPr lang="en-GB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reflux </a:t>
            </a:r>
            <a:r>
              <a:rPr lang="en-GB" sz="1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nephropathy)</a:t>
            </a:r>
            <a:endParaRPr lang="en-US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27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7"/>
            <a:ext cx="4680520" cy="356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497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8916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Anatomic &amp; pathophysiology </a:t>
            </a:r>
            <a:r>
              <a:rPr lang="en-US" b="1" dirty="0" smtClean="0">
                <a:latin typeface="Comic Sans MS" panose="030F0702030302020204" pitchFamily="66" charset="0"/>
              </a:rPr>
              <a:t>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6- Bladder-Outlet Obstruction(BOO)</a:t>
            </a:r>
            <a:endParaRPr lang="en-GB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in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men</a:t>
            </a:r>
            <a:r>
              <a:rPr lang="en-GB" dirty="0">
                <a:latin typeface="Comic Sans MS" panose="030F0702030302020204" pitchFamily="66" charset="0"/>
              </a:rPr>
              <a:t> can develop for a number of reasons </a:t>
            </a:r>
            <a:r>
              <a:rPr lang="en-GB" dirty="0" smtClean="0">
                <a:latin typeface="Comic Sans MS" panose="030F0702030302020204" pitchFamily="66" charset="0"/>
              </a:rPr>
              <a:t>including: </a:t>
            </a:r>
          </a:p>
          <a:p>
            <a:pPr marL="6858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>- bladder </a:t>
            </a:r>
            <a:r>
              <a:rPr lang="en-GB" dirty="0">
                <a:latin typeface="Comic Sans MS" panose="030F0702030302020204" pitchFamily="66" charset="0"/>
              </a:rPr>
              <a:t>calculi,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medications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prostate </a:t>
            </a:r>
            <a:r>
              <a:rPr lang="en-GB" dirty="0">
                <a:latin typeface="Comic Sans MS" panose="030F0702030302020204" pitchFamily="66" charset="0"/>
              </a:rPr>
              <a:t>cancer,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urethral </a:t>
            </a:r>
            <a:r>
              <a:rPr lang="en-GB" dirty="0">
                <a:latin typeface="Comic Sans MS" panose="030F0702030302020204" pitchFamily="66" charset="0"/>
              </a:rPr>
              <a:t>scarring,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>
                <a:latin typeface="Comic Sans MS" panose="030F0702030302020204" pitchFamily="66" charset="0"/>
              </a:rPr>
              <a:t>benign prostatic hyperplasia (BPH).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While </a:t>
            </a:r>
            <a:r>
              <a:rPr lang="en-GB" dirty="0">
                <a:latin typeface="Comic Sans MS" panose="030F0702030302020204" pitchFamily="66" charset="0"/>
              </a:rPr>
              <a:t>most causes for BOO are relatively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uncommon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BPH</a:t>
            </a:r>
            <a:r>
              <a:rPr lang="en-GB" dirty="0">
                <a:latin typeface="Comic Sans MS" panose="030F0702030302020204" pitchFamily="66" charset="0"/>
              </a:rPr>
              <a:t> will develop in nearly all men by 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age of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80</a:t>
            </a:r>
            <a:r>
              <a:rPr lang="en-GB" dirty="0" smtClean="0">
                <a:latin typeface="Comic Sans MS" panose="030F0702030302020204" pitchFamily="66" charset="0"/>
              </a:rPr>
              <a:t>.</a:t>
            </a:r>
            <a:endParaRPr lang="en-GB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29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988840"/>
            <a:ext cx="6192688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0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9900" y="914400"/>
            <a:ext cx="6946900" cy="3487738"/>
          </a:xfrm>
        </p:spPr>
        <p:txBody>
          <a:bodyPr/>
          <a:lstStyle/>
          <a:p>
            <a:pPr eaLnBrk="1" hangingPunct="1"/>
            <a:endParaRPr lang="en-US" altLang="en-US" smtClean="0">
              <a:ln>
                <a:noFill/>
              </a:ln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4175" y="4402138"/>
            <a:ext cx="5762625" cy="1365250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8196" name="Picture 4" descr="ei_03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daryadokhtmasror@gmail.com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DFE20-F8DF-48DB-92E2-8CA81947A6DD}" type="slidenum">
              <a:rPr lang="ar-SA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116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latin typeface="Comic Sans MS" panose="030F0702030302020204" pitchFamily="66" charset="0"/>
              </a:rPr>
              <a:t>Anatomic &amp; pathophysiology abnormalit</a:t>
            </a:r>
            <a:r>
              <a:rPr lang="en-US" sz="2800" b="1" dirty="0">
                <a:latin typeface="Comic Sans MS" panose="030F0702030302020204" pitchFamily="66" charset="0"/>
              </a:rPr>
              <a:t>ies</a:t>
            </a:r>
            <a:br>
              <a:rPr lang="en-US" sz="2800" b="1" dirty="0">
                <a:latin typeface="Comic Sans MS" panose="030F0702030302020204" pitchFamily="66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6-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r>
              <a:rPr lang="en-GB" sz="2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Bladder-Outlet Obstruction</a:t>
            </a:r>
            <a:endParaRPr lang="en-US" sz="28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it cause for </a:t>
            </a:r>
            <a:r>
              <a:rPr lang="en-GB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urinary </a:t>
            </a:r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retention </a:t>
            </a:r>
            <a:r>
              <a:rPr lang="en-GB" dirty="0">
                <a:latin typeface="Comic Sans MS" panose="030F0702030302020204" pitchFamily="66" charset="0"/>
              </a:rPr>
              <a:t>secondary to BOO increases UTI risk.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7- Chronic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urinary retention </a:t>
            </a:r>
            <a:r>
              <a:rPr lang="en-GB" dirty="0">
                <a:latin typeface="Comic Sans MS" panose="030F0702030302020204" pitchFamily="66" charset="0"/>
              </a:rPr>
              <a:t>is defined as a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non-painful bladder </a:t>
            </a:r>
            <a:r>
              <a:rPr lang="en-GB" dirty="0">
                <a:latin typeface="Comic Sans MS" panose="030F0702030302020204" pitchFamily="66" charset="0"/>
              </a:rPr>
              <a:t>that remains palpable or </a:t>
            </a:r>
            <a:r>
              <a:rPr lang="en-GB" dirty="0" smtClean="0">
                <a:latin typeface="Comic Sans MS" panose="030F0702030302020204" pitchFamily="66" charset="0"/>
              </a:rPr>
              <a:t>percuss able </a:t>
            </a:r>
            <a:r>
              <a:rPr lang="en-GB" dirty="0">
                <a:latin typeface="Comic Sans MS" panose="030F0702030302020204" pitchFamily="66" charset="0"/>
              </a:rPr>
              <a:t>after urination and implies a significant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residual volume of urine greater than 300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ml.</a:t>
            </a:r>
          </a:p>
          <a:p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Chronic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urinary retention </a:t>
            </a:r>
            <a:r>
              <a:rPr lang="en-GB" dirty="0" smtClean="0">
                <a:latin typeface="Comic Sans MS" panose="030F0702030302020204" pitchFamily="66" charset="0"/>
              </a:rPr>
              <a:t>but incidence </a:t>
            </a:r>
            <a:r>
              <a:rPr lang="en-GB" dirty="0">
                <a:latin typeface="Comic Sans MS" panose="030F0702030302020204" pitchFamily="66" charset="0"/>
              </a:rPr>
              <a:t>increases dramatically with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age, lower urinary tract symptom severity, and prostate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volume</a:t>
            </a:r>
            <a:r>
              <a:rPr lang="en-GB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mic Sans MS" panose="030F0702030302020204" pitchFamily="66" charset="0"/>
              </a:rPr>
              <a:t>Anatomic &amp; pathophysiology </a:t>
            </a:r>
            <a:r>
              <a:rPr lang="en-US" b="1" dirty="0" smtClean="0">
                <a:latin typeface="Comic Sans MS" panose="030F0702030302020204" pitchFamily="66" charset="0"/>
              </a:rPr>
              <a:t>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7- Abnormal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Pelvic 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Anatomy</a:t>
            </a:r>
          </a:p>
          <a:p>
            <a:pPr marL="68580" indent="0">
              <a:buNone/>
            </a:pPr>
            <a:endParaRPr lang="en-US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US" sz="21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Pelvic disorders, such </a:t>
            </a:r>
            <a:r>
              <a:rPr lang="en-US" sz="21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as:</a:t>
            </a:r>
          </a:p>
          <a:p>
            <a:pPr marL="68580" indent="0">
              <a:buNone/>
            </a:pPr>
            <a:r>
              <a:rPr lang="en-US" sz="21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- pelvic </a:t>
            </a:r>
            <a:r>
              <a:rPr lang="en-US" sz="21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floor dysfunction, </a:t>
            </a:r>
            <a:endParaRPr lang="en-US" sz="21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21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pelvic </a:t>
            </a:r>
            <a:r>
              <a:rPr lang="en-US" sz="21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inflammatory disease (PID) </a:t>
            </a:r>
            <a:endParaRPr lang="en-US" sz="21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21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and </a:t>
            </a:r>
            <a:r>
              <a:rPr lang="en-US" sz="21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pelvic organ prolapse, </a:t>
            </a:r>
            <a:endParaRPr lang="en-US" sz="21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68580" indent="0">
              <a:buNone/>
            </a:pPr>
            <a:r>
              <a:rPr lang="en-US" sz="21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are </a:t>
            </a:r>
            <a:r>
              <a:rPr lang="en-US" sz="21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conditions that affect the pelvis, the basin-shaped structure that supports the spinal column and protects the abdominal organs. </a:t>
            </a:r>
            <a:endParaRPr lang="en-US" sz="21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68580" indent="0">
              <a:buNone/>
            </a:pPr>
            <a:endParaRPr lang="en-US" sz="2100" b="1" dirty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 marL="68580" indent="0">
              <a:buNone/>
            </a:pPr>
            <a:r>
              <a:rPr lang="en-US" sz="21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Causes </a:t>
            </a:r>
            <a:r>
              <a:rPr lang="en-US" sz="21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of pelvic disorders vary depending on the type of disease.</a:t>
            </a:r>
          </a:p>
          <a:p>
            <a:endParaRPr lang="en-US" sz="2100" b="1" dirty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pelvic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floor 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urinary </a:t>
            </a:r>
            <a:r>
              <a:rPr lang="en-US" b="1" dirty="0">
                <a:solidFill>
                  <a:srgbClr val="C00000"/>
                </a:solidFill>
                <a:latin typeface="Comic Sans MS" panose="030F0702030302020204" pitchFamily="66" charset="0"/>
              </a:rPr>
              <a:t>problems</a:t>
            </a:r>
            <a:r>
              <a:rPr lang="en-US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The 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symptoms of a pelvic floor dysfunction include: </a:t>
            </a:r>
            <a:endParaRPr lang="en-US" sz="19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leaking 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urine when coughing, </a:t>
            </a:r>
            <a:endParaRPr lang="en-US" sz="19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sneezing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, </a:t>
            </a: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laughing 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or </a:t>
            </a: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running</a:t>
            </a:r>
          </a:p>
          <a:p>
            <a:pPr>
              <a:buFontTx/>
              <a:buChar char="-"/>
            </a:pP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failing 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to reach the toilet in time.</a:t>
            </a:r>
          </a:p>
          <a:p>
            <a:endParaRPr lang="en-US" sz="1900" b="1" dirty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9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 treats diseases affecting the pelvic floor including the bladder</a:t>
            </a:r>
            <a:r>
              <a:rPr lang="en-US" sz="2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900" b="1" dirty="0" err="1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Urogynecologists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 treat pelvic organ prolapse, </a:t>
            </a:r>
            <a:endParaRPr lang="en-US" sz="19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urinary 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incontinence, </a:t>
            </a:r>
            <a:endParaRPr lang="en-US" sz="19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fecal 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incontinence </a:t>
            </a:r>
            <a:endParaRPr lang="en-US" sz="1900" b="1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pPr>
              <a:buFontTx/>
              <a:buChar char="-"/>
            </a:pPr>
            <a:r>
              <a:rPr lang="en-US" sz="1900" b="1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other pelvic floor disorders.</a:t>
            </a:r>
          </a:p>
          <a:p>
            <a:pPr>
              <a:buFontTx/>
              <a:buChar char="-"/>
            </a:pPr>
            <a:endParaRPr lang="en-US" sz="1900" b="1" dirty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7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What is the most effective treatment for the pelvic floor</a:t>
            </a:r>
            <a:r>
              <a:rPr lang="en-US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effectively </a:t>
            </a:r>
            <a:r>
              <a:rPr lang="en-US" dirty="0">
                <a:latin typeface="Comic Sans MS" panose="030F0702030302020204" pitchFamily="66" charset="0"/>
              </a:rPr>
              <a:t>treated with a variety of physical therapy techniques, </a:t>
            </a:r>
            <a:r>
              <a:rPr lang="en-US" dirty="0" smtClean="0">
                <a:latin typeface="Comic Sans MS" panose="030F0702030302020204" pitchFamily="66" charset="0"/>
              </a:rPr>
              <a:t>including:</a:t>
            </a:r>
          </a:p>
          <a:p>
            <a:pPr>
              <a:buFontTx/>
              <a:buChar char="-"/>
            </a:pPr>
            <a:r>
              <a:rPr lang="en-US" dirty="0" smtClean="0">
                <a:latin typeface="Comic Sans MS" panose="030F0702030302020204" pitchFamily="66" charset="0"/>
              </a:rPr>
              <a:t>manual </a:t>
            </a:r>
            <a:r>
              <a:rPr lang="en-US" dirty="0">
                <a:latin typeface="Comic Sans MS" panose="030F0702030302020204" pitchFamily="66" charset="0"/>
              </a:rPr>
              <a:t>therapy,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omic Sans MS" panose="030F0702030302020204" pitchFamily="66" charset="0"/>
              </a:rPr>
              <a:t>biofeedback</a:t>
            </a:r>
            <a:r>
              <a:rPr lang="en-US" dirty="0">
                <a:latin typeface="Comic Sans MS" panose="030F0702030302020204" pitchFamily="66" charset="0"/>
              </a:rPr>
              <a:t>,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omic Sans MS" panose="030F0702030302020204" pitchFamily="66" charset="0"/>
              </a:rPr>
              <a:t>relaxation </a:t>
            </a:r>
            <a:r>
              <a:rPr lang="en-US" dirty="0">
                <a:latin typeface="Comic Sans MS" panose="030F0702030302020204" pitchFamily="66" charset="0"/>
              </a:rPr>
              <a:t>training,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omic Sans MS" panose="030F0702030302020204" pitchFamily="66" charset="0"/>
              </a:rPr>
              <a:t>electrical </a:t>
            </a:r>
            <a:r>
              <a:rPr lang="en-US" dirty="0">
                <a:latin typeface="Comic Sans MS" panose="030F0702030302020204" pitchFamily="66" charset="0"/>
              </a:rPr>
              <a:t>stimulation,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omic Sans MS" panose="030F0702030302020204" pitchFamily="66" charset="0"/>
              </a:rPr>
              <a:t>and medication </a:t>
            </a:r>
            <a:r>
              <a:rPr lang="en-US" dirty="0">
                <a:latin typeface="Comic Sans MS" panose="030F0702030302020204" pitchFamily="66" charset="0"/>
              </a:rPr>
              <a:t>In contrast,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US" dirty="0" smtClean="0">
                <a:latin typeface="Comic Sans MS" panose="030F0702030302020204" pitchFamily="66" charset="0"/>
              </a:rPr>
              <a:t>Kegel's </a:t>
            </a:r>
            <a:r>
              <a:rPr lang="en-US" dirty="0">
                <a:latin typeface="Comic Sans MS" panose="030F0702030302020204" pitchFamily="66" charset="0"/>
              </a:rPr>
              <a:t>exercise may exacerbate the pain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20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manual therapy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involves </a:t>
            </a: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the PT using hands-on pressure and massage, either externally or internally, on the muscles of the pelvis. </a:t>
            </a:r>
            <a:endParaRPr lang="en-US" sz="2000" dirty="0" smtClean="0">
              <a:solidFill>
                <a:srgbClr val="002060"/>
              </a:solidFill>
              <a:latin typeface="Comic Sans MS" panose="030F0702030302020204" pitchFamily="66" charset="0"/>
              <a:ea typeface="+mj-ea"/>
              <a:cs typeface="+mj-cs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Manual </a:t>
            </a:r>
            <a:r>
              <a:rPr lang="en-US" sz="2000" dirty="0">
                <a:solidFill>
                  <a:srgbClr val="002060"/>
                </a:solidFill>
                <a:latin typeface="Comic Sans MS" panose="030F0702030302020204" pitchFamily="66" charset="0"/>
                <a:ea typeface="+mj-ea"/>
                <a:cs typeface="+mj-cs"/>
              </a:rPr>
              <a:t>therapy is useful for improving blood flow to the affected muscles, as well as helping those muscles to stretch and relax.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8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>
                <a:latin typeface="Comic Sans MS" panose="030F0702030302020204" pitchFamily="66" charset="0"/>
              </a:rPr>
              <a:t>OTHER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b="1" dirty="0">
                <a:latin typeface="Comic Sans MS" panose="030F0702030302020204" pitchFamily="66" charset="0"/>
              </a:rPr>
              <a:t>Anatomic &amp; pathophysiology </a:t>
            </a:r>
            <a:r>
              <a:rPr lang="en-US" sz="2800" b="1" dirty="0" smtClean="0">
                <a:latin typeface="Comic Sans MS" panose="030F0702030302020204" pitchFamily="66" charset="0"/>
              </a:rPr>
              <a:t>abnormalities</a:t>
            </a:r>
            <a:r>
              <a:rPr lang="en-US" sz="2800" b="1" dirty="0">
                <a:latin typeface="Comic Sans MS" panose="030F0702030302020204" pitchFamily="66" charset="0"/>
              </a:rPr>
              <a:t/>
            </a:r>
            <a:br>
              <a:rPr lang="en-US" sz="2800" b="1" dirty="0">
                <a:latin typeface="Comic Sans MS" panose="030F0702030302020204" pitchFamily="66" charset="0"/>
              </a:rPr>
            </a:b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8-Aging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Female</a:t>
            </a:r>
          </a:p>
          <a:p>
            <a:r>
              <a:rPr lang="en-GB" dirty="0">
                <a:latin typeface="Comic Sans MS" panose="030F0702030302020204" pitchFamily="66" charset="0"/>
              </a:rPr>
              <a:t>The prevalence of UTI has been shown to increase with </a:t>
            </a:r>
            <a:r>
              <a:rPr lang="en-GB" dirty="0" smtClean="0">
                <a:latin typeface="Comic Sans MS" panose="030F0702030302020204" pitchFamily="66" charset="0"/>
              </a:rPr>
              <a:t>age.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Anatomic </a:t>
            </a:r>
            <a:r>
              <a:rPr lang="en-GB" dirty="0">
                <a:latin typeface="Comic Sans MS" panose="030F0702030302020204" pitchFamily="66" charset="0"/>
              </a:rPr>
              <a:t>and functional theories to explain this phenomenon </a:t>
            </a:r>
            <a:r>
              <a:rPr lang="en-GB" dirty="0" smtClean="0">
                <a:latin typeface="Comic Sans MS" panose="030F0702030302020204" pitchFamily="66" charset="0"/>
              </a:rPr>
              <a:t>include: </a:t>
            </a: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bladder </a:t>
            </a:r>
            <a:r>
              <a:rPr lang="en-GB" dirty="0">
                <a:latin typeface="Comic Sans MS" panose="030F0702030302020204" pitchFamily="66" charset="0"/>
              </a:rPr>
              <a:t>dysfunction,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pelvic organ </a:t>
            </a:r>
            <a:r>
              <a:rPr lang="en-GB" dirty="0">
                <a:latin typeface="Comic Sans MS" panose="030F0702030302020204" pitchFamily="66" charset="0"/>
              </a:rPr>
              <a:t>prolapse,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urinary </a:t>
            </a:r>
            <a:r>
              <a:rPr lang="en-GB" dirty="0">
                <a:latin typeface="Comic Sans MS" panose="030F0702030302020204" pitchFamily="66" charset="0"/>
              </a:rPr>
              <a:t>and </a:t>
            </a:r>
            <a:r>
              <a:rPr lang="en-GB" dirty="0" err="1">
                <a:latin typeface="Comic Sans MS" panose="030F0702030302020204" pitchFamily="66" charset="0"/>
              </a:rPr>
              <a:t>fecal</a:t>
            </a:r>
            <a:r>
              <a:rPr lang="en-GB" dirty="0">
                <a:latin typeface="Comic Sans MS" panose="030F0702030302020204" pitchFamily="66" charset="0"/>
              </a:rPr>
              <a:t> incontinence,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>
                <a:latin typeface="Comic Sans MS" panose="030F0702030302020204" pitchFamily="66" charset="0"/>
              </a:rPr>
              <a:t>changes in </a:t>
            </a:r>
            <a:r>
              <a:rPr lang="en-GB" dirty="0" smtClean="0">
                <a:latin typeface="Comic Sans MS" panose="030F0702030302020204" pitchFamily="66" charset="0"/>
              </a:rPr>
              <a:t>oestrogen </a:t>
            </a:r>
            <a:r>
              <a:rPr lang="en-GB" dirty="0">
                <a:latin typeface="Comic Sans MS" panose="030F0702030302020204" pitchFamily="66" charset="0"/>
              </a:rPr>
              <a:t>status.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Other Anatomic </a:t>
            </a:r>
            <a:r>
              <a:rPr lang="en-US" b="1" dirty="0">
                <a:latin typeface="Comic Sans MS" panose="030F0702030302020204" pitchFamily="66" charset="0"/>
              </a:rPr>
              <a:t>&amp; pathophysiology </a:t>
            </a:r>
            <a:r>
              <a:rPr lang="en-US" b="1" dirty="0" smtClean="0">
                <a:latin typeface="Comic Sans MS" panose="030F0702030302020204" pitchFamily="66" charset="0"/>
              </a:rPr>
              <a:t>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9-Diabetes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Mellitus</a:t>
            </a:r>
          </a:p>
          <a:p>
            <a:r>
              <a:rPr lang="en-GB" dirty="0">
                <a:latin typeface="Comic Sans MS" panose="030F0702030302020204" pitchFamily="66" charset="0"/>
              </a:rPr>
              <a:t>Individuals with diabetes mellitus are at a high risk for UTI and </a:t>
            </a:r>
            <a:r>
              <a:rPr lang="en-GB" dirty="0" smtClean="0">
                <a:latin typeface="Comic Sans MS" panose="030F0702030302020204" pitchFamily="66" charset="0"/>
              </a:rPr>
              <a:t>RUTIs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Epidemiologic </a:t>
            </a:r>
            <a:r>
              <a:rPr lang="en-GB" dirty="0">
                <a:latin typeface="Comic Sans MS" panose="030F0702030302020204" pitchFamily="66" charset="0"/>
              </a:rPr>
              <a:t>studies show a 1.2 to 2.2-fold increase in the relative risk of UTI in diabetics when compared with </a:t>
            </a:r>
            <a:r>
              <a:rPr lang="en-GB" dirty="0" smtClean="0">
                <a:latin typeface="Comic Sans MS" panose="030F0702030302020204" pitchFamily="66" charset="0"/>
              </a:rPr>
              <a:t>non-diabetics.</a:t>
            </a:r>
            <a:endParaRPr lang="en-GB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7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Other Anatomic &amp; pathophysiology 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10-Pregnancy</a:t>
            </a:r>
            <a:endParaRPr lang="en-GB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The prevalence of </a:t>
            </a:r>
            <a:r>
              <a:rPr lang="en-GB" dirty="0" smtClean="0">
                <a:latin typeface="Comic Sans MS" panose="030F0702030302020204" pitchFamily="66" charset="0"/>
              </a:rPr>
              <a:t>bacteriuria </a:t>
            </a:r>
            <a:r>
              <a:rPr lang="en-GB" dirty="0">
                <a:latin typeface="Comic Sans MS" panose="030F0702030302020204" pitchFamily="66" charset="0"/>
              </a:rPr>
              <a:t>in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pregnancy</a:t>
            </a:r>
            <a:r>
              <a:rPr lang="en-GB" dirty="0">
                <a:latin typeface="Comic Sans MS" panose="030F0702030302020204" pitchFamily="66" charset="0"/>
              </a:rPr>
              <a:t> is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similar</a:t>
            </a:r>
            <a:r>
              <a:rPr lang="en-GB" dirty="0">
                <a:latin typeface="Comic Sans MS" panose="030F0702030302020204" pitchFamily="66" charset="0"/>
              </a:rPr>
              <a:t> to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non-gravid</a:t>
            </a:r>
            <a:r>
              <a:rPr lang="en-GB" dirty="0">
                <a:latin typeface="Comic Sans MS" panose="030F0702030302020204" pitchFamily="66" charset="0"/>
              </a:rPr>
              <a:t> females and ranges from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2% to 10%. </a:t>
            </a:r>
            <a:endParaRPr lang="en-GB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However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25% to 35% </a:t>
            </a:r>
            <a:r>
              <a:rPr lang="en-GB" dirty="0">
                <a:latin typeface="Comic Sans MS" panose="030F0702030302020204" pitchFamily="66" charset="0"/>
              </a:rPr>
              <a:t>of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pregnant</a:t>
            </a:r>
            <a:r>
              <a:rPr lang="en-GB" dirty="0">
                <a:latin typeface="Comic Sans MS" panose="030F0702030302020204" pitchFamily="66" charset="0"/>
              </a:rPr>
              <a:t> woman with </a:t>
            </a:r>
            <a:r>
              <a:rPr lang="en-GB" dirty="0" smtClean="0">
                <a:latin typeface="Comic Sans MS" panose="030F0702030302020204" pitchFamily="66" charset="0"/>
              </a:rPr>
              <a:t>bacteriuria </a:t>
            </a:r>
            <a:r>
              <a:rPr lang="en-GB" dirty="0">
                <a:latin typeface="Comic Sans MS" panose="030F0702030302020204" pitchFamily="66" charset="0"/>
              </a:rPr>
              <a:t>will progress to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pyelonephritis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Other Anatomic &amp; pathophysiology 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11-Ureter pelvic-Junction Obstruction(UPJO)</a:t>
            </a:r>
            <a:endParaRPr lang="en-GB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the most common cause of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obstructive nephropathy</a:t>
            </a:r>
            <a:r>
              <a:rPr lang="en-GB" dirty="0">
                <a:latin typeface="Comic Sans MS" panose="030F0702030302020204" pitchFamily="66" charset="0"/>
              </a:rPr>
              <a:t> in children with an estimated incidence of 1 in </a:t>
            </a:r>
            <a:r>
              <a:rPr lang="en-GB" dirty="0" smtClean="0">
                <a:latin typeface="Comic Sans MS" panose="030F0702030302020204" pitchFamily="66" charset="0"/>
              </a:rPr>
              <a:t>1,000–1,500.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latin typeface="Comic Sans MS" panose="030F0702030302020204" pitchFamily="66" charset="0"/>
              </a:rPr>
              <a:t>widespread use of prenatal screening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ultrasonography</a:t>
            </a:r>
            <a:r>
              <a:rPr lang="en-GB" dirty="0">
                <a:latin typeface="Comic Sans MS" panose="030F0702030302020204" pitchFamily="66" charset="0"/>
              </a:rPr>
              <a:t> has led to the early detection of </a:t>
            </a:r>
            <a:r>
              <a:rPr lang="en-GB" dirty="0" smtClean="0">
                <a:latin typeface="Comic Sans MS" panose="030F0702030302020204" pitchFamily="66" charset="0"/>
              </a:rPr>
              <a:t>hydro nephrosis </a:t>
            </a:r>
            <a:r>
              <a:rPr lang="en-GB" dirty="0">
                <a:latin typeface="Comic Sans MS" panose="030F0702030302020204" pitchFamily="66" charset="0"/>
              </a:rPr>
              <a:t>and, subsequently, the majority of UPJO are diagnosed in 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neonatal and infant period.</a:t>
            </a:r>
          </a:p>
          <a:p>
            <a:r>
              <a:rPr lang="en-GB" dirty="0">
                <a:latin typeface="Comic Sans MS" panose="030F0702030302020204" pitchFamily="66" charset="0"/>
              </a:rPr>
              <a:t>UPJO and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urinary stasis </a:t>
            </a:r>
            <a:r>
              <a:rPr lang="en-GB" dirty="0">
                <a:latin typeface="Comic Sans MS" panose="030F0702030302020204" pitchFamily="66" charset="0"/>
              </a:rPr>
              <a:t>are generally considered an indication for either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antibiotic prophylaxis and/or surgical correction.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457200"/>
            <a:ext cx="7704137" cy="1981200"/>
          </a:xfrm>
        </p:spPr>
        <p:txBody>
          <a:bodyPr/>
          <a:lstStyle/>
          <a:p>
            <a:pPr eaLnBrk="1" hangingPunct="1"/>
            <a:endParaRPr lang="en-US" altLang="en-US" smtClean="0">
              <a:ln>
                <a:noFill/>
              </a:ln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2667000"/>
            <a:ext cx="7704137" cy="3332163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9220" name="Picture 4" descr="ama_women_physiology_lev20_femalereproductiveorgans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daryadokhtmasror@gmail.com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CEC49-C0D8-4999-A73F-2451BA819A3E}" type="slidenum">
              <a:rPr lang="ar-SA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284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40</a:t>
            </a:fld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16832"/>
            <a:ext cx="604867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Other Anatomic &amp; pathophysiology 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12-Dysfunctional Voiding</a:t>
            </a:r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(DV)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characterized by an intermittent and/or fluctuating flow rate due to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involuntary intermittent contractions of the </a:t>
            </a:r>
            <a:r>
              <a:rPr lang="en-GB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peri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-urethral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muscles </a:t>
            </a:r>
            <a:r>
              <a:rPr lang="en-GB" dirty="0">
                <a:latin typeface="Comic Sans MS" panose="030F0702030302020204" pitchFamily="66" charset="0"/>
              </a:rPr>
              <a:t>during voiding in neurologically normal </a:t>
            </a:r>
            <a:r>
              <a:rPr lang="en-GB" dirty="0" smtClean="0">
                <a:latin typeface="Comic Sans MS" panose="030F0702030302020204" pitchFamily="66" charset="0"/>
              </a:rPr>
              <a:t>individuals.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latin typeface="Comic Sans MS" panose="030F0702030302020204" pitchFamily="66" charset="0"/>
              </a:rPr>
              <a:t>prevalence of adult DV </a:t>
            </a:r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unknown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In </a:t>
            </a:r>
            <a:r>
              <a:rPr lang="en-GB" dirty="0">
                <a:latin typeface="Comic Sans MS" panose="030F0702030302020204" pitchFamily="66" charset="0"/>
              </a:rPr>
              <a:t>patients referred for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urodynamic evaluation</a:t>
            </a:r>
            <a:r>
              <a:rPr lang="en-GB" dirty="0">
                <a:latin typeface="Comic Sans MS" panose="030F0702030302020204" pitchFamily="66" charset="0"/>
              </a:rPr>
              <a:t>,</a:t>
            </a:r>
          </a:p>
          <a:p>
            <a:r>
              <a:rPr lang="en-GB" dirty="0">
                <a:latin typeface="Comic Sans MS" panose="030F0702030302020204" pitchFamily="66" charset="0"/>
              </a:rPr>
              <a:t>in </a:t>
            </a:r>
            <a:r>
              <a:rPr lang="en-GB" u="sng" dirty="0">
                <a:solidFill>
                  <a:srgbClr val="FF0000"/>
                </a:solidFill>
                <a:latin typeface="Comic Sans MS" panose="030F0702030302020204" pitchFamily="66" charset="0"/>
              </a:rPr>
              <a:t>women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Comic Sans MS" panose="030F0702030302020204" pitchFamily="66" charset="0"/>
              </a:rPr>
              <a:t>with both DV and recurrent UTI, </a:t>
            </a:r>
            <a:r>
              <a:rPr lang="en-GB" u="sng" dirty="0">
                <a:solidFill>
                  <a:srgbClr val="FF0000"/>
                </a:solidFill>
                <a:latin typeface="Comic Sans MS" panose="030F0702030302020204" pitchFamily="66" charset="0"/>
              </a:rPr>
              <a:t>pelvic-floor physiotherapy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can significantly reduce the rate of UTI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recurrence</a:t>
            </a:r>
            <a:r>
              <a:rPr lang="en-GB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8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42</a:t>
            </a:fld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6768752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30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Other Anatomic &amp; pathophysiology 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13-Primary </a:t>
            </a:r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Bladder-Neck </a:t>
            </a: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Obstruction</a:t>
            </a:r>
            <a:r>
              <a:rPr lang="en-GB" dirty="0">
                <a:latin typeface="Comic Sans MS" panose="030F0702030302020204" pitchFamily="66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(PBNO) </a:t>
            </a:r>
            <a:endParaRPr lang="en-GB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is </a:t>
            </a:r>
            <a:r>
              <a:rPr lang="en-GB" dirty="0">
                <a:latin typeface="Comic Sans MS" panose="030F0702030302020204" pitchFamily="66" charset="0"/>
              </a:rPr>
              <a:t>a condition in which the flow of urine is obstructed due to incomplete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bladder-neck opening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Diagnostic:</a:t>
            </a:r>
          </a:p>
          <a:p>
            <a:pPr marL="68580" indent="0">
              <a:buNone/>
            </a:pPr>
            <a:r>
              <a:rPr lang="en-GB" dirty="0">
                <a:latin typeface="Comic Sans MS" panose="030F0702030302020204" pitchFamily="66" charset="0"/>
              </a:rPr>
              <a:t>-</a:t>
            </a:r>
            <a:r>
              <a:rPr lang="en-GB" dirty="0" smtClean="0">
                <a:latin typeface="Comic Sans MS" panose="030F0702030302020204" pitchFamily="66" charset="0"/>
              </a:rPr>
              <a:t> </a:t>
            </a:r>
            <a:r>
              <a:rPr lang="en-GB" dirty="0">
                <a:latin typeface="Comic Sans MS" panose="030F0702030302020204" pitchFamily="66" charset="0"/>
              </a:rPr>
              <a:t>features of PBNO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include high-voiding pressures and low urine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flow.</a:t>
            </a:r>
          </a:p>
          <a:p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Treatment options for PBNO </a:t>
            </a:r>
            <a:r>
              <a:rPr lang="en-GB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include: </a:t>
            </a:r>
          </a:p>
          <a:p>
            <a:pPr marL="68580" indent="0">
              <a:buNone/>
            </a:pPr>
            <a:r>
              <a:rPr lang="en-GB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- </a:t>
            </a:r>
            <a:r>
              <a:rPr lang="en-GB" dirty="0" smtClean="0">
                <a:latin typeface="Comic Sans MS" panose="030F0702030302020204" pitchFamily="66" charset="0"/>
              </a:rPr>
              <a:t>observation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pharmacotherapy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>
                <a:latin typeface="Comic Sans MS" panose="030F0702030302020204" pitchFamily="66" charset="0"/>
              </a:rPr>
              <a:t>surgical intervention. </a:t>
            </a:r>
            <a:endParaRPr lang="en-GB" dirty="0" smtClean="0">
              <a:latin typeface="Comic Sans MS" panose="030F0702030302020204" pitchFamily="66" charset="0"/>
            </a:endParaRPr>
          </a:p>
          <a:p>
            <a:pPr>
              <a:buFontTx/>
              <a:buChar char="-"/>
            </a:pPr>
            <a:r>
              <a:rPr lang="en-GB" dirty="0" smtClean="0">
                <a:latin typeface="Comic Sans MS" panose="030F0702030302020204" pitchFamily="66" charset="0"/>
              </a:rPr>
              <a:t>Obstruction </a:t>
            </a:r>
            <a:r>
              <a:rPr lang="en-GB" dirty="0">
                <a:latin typeface="Comic Sans MS" panose="030F0702030302020204" pitchFamily="66" charset="0"/>
              </a:rPr>
              <a:t>of urine flow at the bladder neck can lead to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elevated PVR and presumably increase the risk of UTI</a:t>
            </a:r>
            <a:r>
              <a:rPr lang="en-GB" dirty="0">
                <a:latin typeface="Comic Sans MS" panose="030F0702030302020204" pitchFamily="66" charset="0"/>
              </a:rPr>
              <a:t>. 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Other Anatomic &amp; pathophysiology abnormalities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GB" sz="2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14-Neurologic </a:t>
            </a:r>
            <a:r>
              <a:rPr lang="en-GB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Patients</a:t>
            </a:r>
          </a:p>
          <a:p>
            <a:r>
              <a:rPr lang="en-GB" dirty="0">
                <a:latin typeface="Comic Sans MS" panose="030F0702030302020204" pitchFamily="66" charset="0"/>
              </a:rPr>
              <a:t>Individuals with </a:t>
            </a:r>
            <a:r>
              <a:rPr lang="en-GB" dirty="0" err="1">
                <a:solidFill>
                  <a:srgbClr val="FF0000"/>
                </a:solidFill>
                <a:latin typeface="Comic Sans MS" panose="030F0702030302020204" pitchFamily="66" charset="0"/>
              </a:rPr>
              <a:t>suprasacral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 and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sub pontine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spinal-cord injuries </a:t>
            </a:r>
            <a:r>
              <a:rPr lang="en-GB" dirty="0">
                <a:latin typeface="Comic Sans MS" panose="030F0702030302020204" pitchFamily="66" charset="0"/>
              </a:rPr>
              <a:t>develop bladder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over activity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and involuntary contractions </a:t>
            </a:r>
            <a:r>
              <a:rPr lang="en-GB" dirty="0">
                <a:latin typeface="Comic Sans MS" panose="030F0702030302020204" pitchFamily="66" charset="0"/>
              </a:rPr>
              <a:t>of the external urinary sphincter. </a:t>
            </a:r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The </a:t>
            </a:r>
            <a:r>
              <a:rPr lang="en-GB" dirty="0">
                <a:solidFill>
                  <a:srgbClr val="0070C0"/>
                </a:solidFill>
                <a:latin typeface="Comic Sans MS" panose="030F0702030302020204" pitchFamily="66" charset="0"/>
              </a:rPr>
              <a:t>resulting </a:t>
            </a:r>
            <a:r>
              <a:rPr lang="en-GB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detrusor-external </a:t>
            </a:r>
            <a:r>
              <a:rPr lang="en-GB" dirty="0">
                <a:solidFill>
                  <a:srgbClr val="0070C0"/>
                </a:solidFill>
                <a:latin typeface="Comic Sans MS" panose="030F0702030302020204" pitchFamily="66" charset="0"/>
              </a:rPr>
              <a:t>sphincter dyssynergia (DESD), </a:t>
            </a:r>
            <a:endParaRPr lang="en-GB" dirty="0" smtClean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7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" algn="ctr"/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Neurologic </a:t>
            </a: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Patients</a:t>
            </a:r>
            <a:r>
              <a:rPr lang="en-GB" b="1" smtClean="0">
                <a:solidFill>
                  <a:srgbClr val="C00000"/>
                </a:solidFill>
                <a:latin typeface="Comic Sans MS" panose="030F0702030302020204" pitchFamily="66" charset="0"/>
              </a:rPr>
              <a:t/>
            </a:r>
            <a:br>
              <a:rPr lang="en-GB" b="1" smtClean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GB" b="1" smtClean="0">
                <a:solidFill>
                  <a:srgbClr val="C00000"/>
                </a:solidFill>
                <a:latin typeface="Comic Sans MS" panose="030F0702030302020204" pitchFamily="66" charset="0"/>
              </a:rPr>
              <a:t>15-</a:t>
            </a:r>
            <a:r>
              <a:rPr lang="en-GB" sz="3100" smtClean="0">
                <a:solidFill>
                  <a:srgbClr val="FF0000"/>
                </a:solidFill>
                <a:latin typeface="Comic Sans MS" panose="030F0702030302020204" pitchFamily="66" charset="0"/>
              </a:rPr>
              <a:t>Detrusor-External </a:t>
            </a:r>
            <a:r>
              <a:rPr lang="en-GB" sz="31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Sphincter Dyssynergia </a:t>
            </a:r>
            <a:r>
              <a:rPr lang="en-GB" sz="3100" dirty="0">
                <a:solidFill>
                  <a:srgbClr val="FF0000"/>
                </a:solidFill>
                <a:latin typeface="Comic Sans MS" panose="030F0702030302020204" pitchFamily="66" charset="0"/>
              </a:rPr>
              <a:t>(DESD), </a:t>
            </a:r>
            <a:endParaRPr lang="en-GB" sz="31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can lead to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dangerously high storage pressures and the development of serious urologic and </a:t>
            </a:r>
            <a:r>
              <a:rPr lang="en-GB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nephrologic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GB" dirty="0">
                <a:latin typeface="Comic Sans MS" panose="030F0702030302020204" pitchFamily="66" charset="0"/>
              </a:rPr>
              <a:t>complications including secondary VUR, incomplete bladder emptying, bacteriuria, and recurrent UTI. </a:t>
            </a:r>
          </a:p>
          <a:p>
            <a:r>
              <a:rPr lang="en-GB" dirty="0">
                <a:latin typeface="Comic Sans MS" panose="030F0702030302020204" pitchFamily="66" charset="0"/>
              </a:rPr>
              <a:t>Ideally, a combination of clean intermittent catheterization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(CIC)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8580" algn="ctr"/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Neurologic </a:t>
            </a:r>
            <a:r>
              <a:rPr lang="en-GB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Patients</a:t>
            </a:r>
            <a:r>
              <a:rPr lang="en-GB" b="1" smtClean="0">
                <a:solidFill>
                  <a:srgbClr val="C00000"/>
                </a:solidFill>
                <a:latin typeface="Comic Sans MS" panose="030F0702030302020204" pitchFamily="66" charset="0"/>
              </a:rPr>
              <a:t/>
            </a:r>
            <a:br>
              <a:rPr lang="en-GB" b="1" smtClean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GB" b="1" smtClean="0">
                <a:solidFill>
                  <a:srgbClr val="C00000"/>
                </a:solidFill>
                <a:latin typeface="Comic Sans MS" panose="030F0702030302020204" pitchFamily="66" charset="0"/>
              </a:rPr>
              <a:t>15-</a:t>
            </a:r>
            <a:r>
              <a:rPr lang="en-GB" sz="3100" smtClean="0">
                <a:solidFill>
                  <a:srgbClr val="FF0000"/>
                </a:solidFill>
                <a:latin typeface="Comic Sans MS" panose="030F0702030302020204" pitchFamily="66" charset="0"/>
              </a:rPr>
              <a:t>Detrusor-External </a:t>
            </a:r>
            <a:r>
              <a:rPr lang="en-GB" sz="31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Sphincter Dyssynergia </a:t>
            </a:r>
            <a:r>
              <a:rPr lang="en-GB" sz="3100" dirty="0">
                <a:solidFill>
                  <a:srgbClr val="FF0000"/>
                </a:solidFill>
                <a:latin typeface="Comic Sans MS" panose="030F0702030302020204" pitchFamily="66" charset="0"/>
              </a:rPr>
              <a:t>(DESD), </a:t>
            </a:r>
            <a:endParaRPr lang="en-GB" sz="31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anticholinergic medications </a:t>
            </a:r>
            <a:r>
              <a:rPr lang="en-GB" dirty="0" smtClean="0">
                <a:latin typeface="Comic Sans MS" panose="030F0702030302020204" pitchFamily="66" charset="0"/>
              </a:rPr>
              <a:t>are used to reduce </a:t>
            </a:r>
            <a:r>
              <a:rPr lang="en-GB" dirty="0" err="1" smtClean="0">
                <a:latin typeface="Comic Sans MS" panose="030F0702030302020204" pitchFamily="66" charset="0"/>
              </a:rPr>
              <a:t>intravesical</a:t>
            </a:r>
            <a:r>
              <a:rPr lang="en-GB" dirty="0" smtClean="0">
                <a:latin typeface="Comic Sans MS" panose="030F0702030302020204" pitchFamily="66" charset="0"/>
              </a:rPr>
              <a:t> storage pressures and allow for bladder emptying 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Alternative treatments may be needed for those who cannot tolerate anticholinergic agents or cannot reliably catheterize (e.g., quadriplegic or non-compliant patients).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5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  <a:latin typeface="Comic Sans MS" panose="030F0702030302020204" pitchFamily="66" charset="0"/>
              </a:rPr>
              <a:t>SUMMARY</a:t>
            </a:r>
            <a:r>
              <a:rPr lang="en-GB" b="1" dirty="0">
                <a:latin typeface="Comic Sans MS" panose="030F0702030302020204" pitchFamily="66" charset="0"/>
              </a:rPr>
              <a:t> </a:t>
            </a:r>
            <a:br>
              <a:rPr lang="en-GB" b="1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latin typeface="Comic Sans MS" panose="030F0702030302020204" pitchFamily="66" charset="0"/>
              </a:rPr>
              <a:t>ability of the urinary tract to defend against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microbial infections </a:t>
            </a:r>
            <a:r>
              <a:rPr lang="en-GB" dirty="0">
                <a:latin typeface="Comic Sans MS" panose="030F0702030302020204" pitchFamily="66" charset="0"/>
              </a:rPr>
              <a:t>relies on its normal anatomic architecture as well as a functional physiological state.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Defects </a:t>
            </a:r>
            <a:r>
              <a:rPr lang="en-GB" dirty="0">
                <a:latin typeface="Comic Sans MS" panose="030F0702030302020204" pitchFamily="66" charset="0"/>
              </a:rPr>
              <a:t>in either or both aspects, whether they be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congenital or acquired</a:t>
            </a:r>
            <a:r>
              <a:rPr lang="en-GB" dirty="0">
                <a:latin typeface="Comic Sans MS" panose="030F0702030302020204" pitchFamily="66" charset="0"/>
              </a:rPr>
              <a:t>, can increase the access, retention, and spread, and the decreased clearance of microbes from the urinary tract,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leading to microbial infections and even recurrent episodes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A </a:t>
            </a:r>
            <a:r>
              <a:rPr lang="en-GB" dirty="0">
                <a:latin typeface="Comic Sans MS" panose="030F0702030302020204" pitchFamily="66" charset="0"/>
              </a:rPr>
              <a:t>thorough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understanding of anatomy and physiology </a:t>
            </a:r>
            <a:r>
              <a:rPr lang="en-GB" dirty="0">
                <a:latin typeface="Comic Sans MS" panose="030F0702030302020204" pitchFamily="66" charset="0"/>
              </a:rPr>
              <a:t>of the urinary tract is therefore necessary for those who investigate and those who diagnose and treat urinary tract infections.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physiology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These are grouped together because of their proximity to each other, </a:t>
            </a:r>
            <a:r>
              <a:rPr lang="en-GB" dirty="0" smtClean="0">
                <a:latin typeface="Comic Sans MS" panose="030F0702030302020204" pitchFamily="66" charset="0"/>
                <a:hlinkClick r:id="rId3" tooltip="Development of the urinary and reproductive organs"/>
              </a:rPr>
              <a:t>their </a:t>
            </a:r>
            <a:r>
              <a:rPr lang="en-GB" dirty="0">
                <a:latin typeface="Comic Sans MS" panose="030F0702030302020204" pitchFamily="66" charset="0"/>
                <a:hlinkClick r:id="rId3" tooltip="Development of the urinary and reproductive organs"/>
              </a:rPr>
              <a:t>common embryological origin</a:t>
            </a:r>
            <a:r>
              <a:rPr lang="en-GB" dirty="0">
                <a:latin typeface="Comic Sans MS" panose="030F0702030302020204" pitchFamily="66" charset="0"/>
              </a:rPr>
              <a:t> </a:t>
            </a:r>
            <a:endParaRPr lang="en-GB" dirty="0" smtClean="0">
              <a:latin typeface="Comic Sans MS" panose="030F0702030302020204" pitchFamily="66" charset="0"/>
            </a:endParaRPr>
          </a:p>
          <a:p>
            <a:pPr marL="68580" indent="0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>
                <a:latin typeface="Comic Sans MS" panose="030F0702030302020204" pitchFamily="66" charset="0"/>
              </a:rPr>
              <a:t>the use of common pathways, like the </a:t>
            </a:r>
            <a:r>
              <a:rPr lang="en-GB" dirty="0">
                <a:latin typeface="Comic Sans MS" panose="030F0702030302020204" pitchFamily="66" charset="0"/>
                <a:hlinkClick r:id="rId4" tooltip="Male urethra"/>
              </a:rPr>
              <a:t>male urethra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pPr marL="68580" indent="0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Also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latin typeface="Comic Sans MS" panose="030F0702030302020204" pitchFamily="66" charset="0"/>
              </a:rPr>
              <a:t>systems are sometimes imaged </a:t>
            </a:r>
            <a:r>
              <a:rPr lang="en-GB" dirty="0" smtClean="0">
                <a:latin typeface="Comic Sans MS" panose="030F0702030302020204" pitchFamily="66" charset="0"/>
              </a:rPr>
              <a:t>together.</a:t>
            </a:r>
            <a:endParaRPr lang="en-GB" dirty="0">
              <a:latin typeface="Comic Sans MS" panose="030F0702030302020204" pitchFamily="66" charset="0"/>
            </a:endParaRPr>
          </a:p>
          <a:p>
            <a:pPr marL="6858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/>
            </a:r>
            <a:br>
              <a:rPr lang="en-GB" dirty="0" smtClean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D.Masror IUMS faculty </a:t>
            </a:r>
            <a:r>
              <a:rPr lang="en-GB" smtClean="0"/>
              <a:t>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Development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latin typeface="Comic Sans MS" panose="030F0702030302020204" pitchFamily="66" charset="0"/>
              </a:rPr>
              <a:t>permanent organs of the adult are preceded by a set of structures that are purely embryonic and </a:t>
            </a:r>
            <a:r>
              <a:rPr lang="en-GB" dirty="0" smtClean="0">
                <a:latin typeface="Comic Sans MS" panose="030F0702030302020204" pitchFamily="66" charset="0"/>
              </a:rPr>
              <a:t>disappear </a:t>
            </a:r>
            <a:r>
              <a:rPr lang="en-GB" dirty="0">
                <a:latin typeface="Comic Sans MS" panose="030F0702030302020204" pitchFamily="66" charset="0"/>
              </a:rPr>
              <a:t>almost entirely before the end of </a:t>
            </a:r>
            <a:r>
              <a:rPr lang="en-GB" dirty="0" err="1">
                <a:latin typeface="Comic Sans MS" panose="030F0702030302020204" pitchFamily="66" charset="0"/>
              </a:rPr>
              <a:t>fetal</a:t>
            </a:r>
            <a:r>
              <a:rPr lang="en-GB" dirty="0">
                <a:latin typeface="Comic Sans MS" panose="030F0702030302020204" pitchFamily="66" charset="0"/>
              </a:rPr>
              <a:t> life. </a:t>
            </a:r>
            <a:endParaRPr lang="en-GB" dirty="0" smtClean="0">
              <a:latin typeface="Comic Sans MS" panose="030F0702030302020204" pitchFamily="66" charset="0"/>
            </a:endParaRPr>
          </a:p>
          <a:p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These </a:t>
            </a:r>
            <a:r>
              <a:rPr lang="en-GB" dirty="0">
                <a:latin typeface="Comic Sans MS" panose="030F0702030302020204" pitchFamily="66" charset="0"/>
              </a:rPr>
              <a:t>embryonic structures are on either side: the </a:t>
            </a:r>
            <a:r>
              <a:rPr lang="en-GB" dirty="0" err="1">
                <a:latin typeface="Comic Sans MS" panose="030F0702030302020204" pitchFamily="66" charset="0"/>
                <a:hlinkClick r:id="rId2" tooltip="Pronephros"/>
              </a:rPr>
              <a:t>pronephros</a:t>
            </a:r>
            <a:r>
              <a:rPr lang="en-GB" dirty="0">
                <a:latin typeface="Comic Sans MS" panose="030F0702030302020204" pitchFamily="66" charset="0"/>
              </a:rPr>
              <a:t>, the </a:t>
            </a:r>
            <a:r>
              <a:rPr lang="en-GB" dirty="0" smtClean="0">
                <a:latin typeface="Comic Sans MS" panose="030F0702030302020204" pitchFamily="66" charset="0"/>
                <a:hlinkClick r:id="rId3" tooltip="Mesonephros"/>
              </a:rPr>
              <a:t>mesonephric</a:t>
            </a:r>
            <a:r>
              <a:rPr lang="en-GB" dirty="0">
                <a:latin typeface="Comic Sans MS" panose="030F0702030302020204" pitchFamily="66" charset="0"/>
              </a:rPr>
              <a:t> and the </a:t>
            </a:r>
            <a:r>
              <a:rPr lang="en-GB" dirty="0" err="1">
                <a:latin typeface="Comic Sans MS" panose="030F0702030302020204" pitchFamily="66" charset="0"/>
                <a:hlinkClick r:id="rId4" tooltip="Metanephros"/>
              </a:rPr>
              <a:t>metanephros</a:t>
            </a:r>
            <a:r>
              <a:rPr lang="en-GB" dirty="0">
                <a:latin typeface="Comic Sans MS" panose="030F0702030302020204" pitchFamily="66" charset="0"/>
              </a:rPr>
              <a:t> of </a:t>
            </a:r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 smtClean="0">
                <a:latin typeface="Comic Sans MS" panose="030F0702030302020204" pitchFamily="66" charset="0"/>
                <a:hlinkClick r:id="rId5" tooltip="Kidney"/>
              </a:rPr>
              <a:t>kidney</a:t>
            </a:r>
            <a:r>
              <a:rPr lang="en-GB" dirty="0">
                <a:latin typeface="Comic Sans MS" panose="030F0702030302020204" pitchFamily="66" charset="0"/>
              </a:rPr>
              <a:t>, and the </a:t>
            </a:r>
            <a:r>
              <a:rPr lang="en-GB" dirty="0" err="1">
                <a:latin typeface="Comic Sans MS" panose="030F0702030302020204" pitchFamily="66" charset="0"/>
                <a:hlinkClick r:id="rId6" tooltip="Wolffian duct"/>
              </a:rPr>
              <a:t>Wolffian</a:t>
            </a:r>
            <a:r>
              <a:rPr lang="en-GB" dirty="0">
                <a:latin typeface="Comic Sans MS" panose="030F0702030302020204" pitchFamily="66" charset="0"/>
              </a:rPr>
              <a:t> </a:t>
            </a:r>
            <a:r>
              <a:rPr lang="en-GB" dirty="0" smtClean="0">
                <a:latin typeface="Comic Sans MS" panose="030F0702030302020204" pitchFamily="66" charset="0"/>
              </a:rPr>
              <a:t>(male) and</a:t>
            </a:r>
            <a:r>
              <a:rPr lang="en-GB" dirty="0">
                <a:latin typeface="Comic Sans MS" panose="030F0702030302020204" pitchFamily="66" charset="0"/>
              </a:rPr>
              <a:t> </a:t>
            </a:r>
            <a:r>
              <a:rPr lang="en-GB" dirty="0">
                <a:latin typeface="Comic Sans MS" panose="030F0702030302020204" pitchFamily="66" charset="0"/>
                <a:hlinkClick r:id="rId7" tooltip="Müllerian duct"/>
              </a:rPr>
              <a:t>Müllerian ducts</a:t>
            </a:r>
            <a:r>
              <a:rPr lang="en-GB" dirty="0">
                <a:latin typeface="Comic Sans MS" panose="030F0702030302020204" pitchFamily="66" charset="0"/>
              </a:rPr>
              <a:t> </a:t>
            </a:r>
            <a:r>
              <a:rPr lang="en-GB" dirty="0" smtClean="0">
                <a:latin typeface="Comic Sans MS" panose="030F0702030302020204" pitchFamily="66" charset="0"/>
              </a:rPr>
              <a:t>(female) of </a:t>
            </a:r>
            <a:r>
              <a:rPr lang="en-GB" dirty="0">
                <a:latin typeface="Comic Sans MS" panose="030F0702030302020204" pitchFamily="66" charset="0"/>
              </a:rPr>
              <a:t>the </a:t>
            </a:r>
            <a:r>
              <a:rPr lang="en-GB" dirty="0">
                <a:latin typeface="Comic Sans MS" panose="030F0702030302020204" pitchFamily="66" charset="0"/>
                <a:hlinkClick r:id="rId8" tooltip="Sex organ"/>
              </a:rPr>
              <a:t>sex organ</a:t>
            </a:r>
            <a:r>
              <a:rPr lang="en-GB" dirty="0">
                <a:latin typeface="Comic Sans MS" panose="030F0702030302020204" pitchFamily="66" charset="0"/>
              </a:rPr>
              <a:t>. </a:t>
            </a:r>
            <a:endParaRPr lang="en-GB" dirty="0" smtClean="0">
              <a:latin typeface="Comic Sans MS" panose="030F0702030302020204" pitchFamily="66" charset="0"/>
            </a:endParaRPr>
          </a:p>
          <a:p>
            <a:pPr marL="68580" indent="0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Some </a:t>
            </a:r>
            <a:r>
              <a:rPr lang="en-GB" dirty="0">
                <a:latin typeface="Comic Sans MS" panose="030F0702030302020204" pitchFamily="66" charset="0"/>
              </a:rPr>
              <a:t>of 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tubules of the </a:t>
            </a:r>
            <a:r>
              <a:rPr lang="en-GB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mesonephric </a:t>
            </a:r>
            <a:r>
              <a:rPr lang="en-GB" dirty="0">
                <a:latin typeface="Comic Sans MS" panose="030F0702030302020204" pitchFamily="66" charset="0"/>
              </a:rPr>
              <a:t>form part of the permanent kidney.</a:t>
            </a:r>
          </a:p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Comic Sans MS" panose="030F0702030302020204" pitchFamily="66" charset="0"/>
              </a:rPr>
              <a:t>genitourinary pathology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As a medical specialty,  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  <a:hlinkClick r:id="rId2" tooltip="Surgical pathology"/>
              </a:rPr>
              <a:t>surgical </a:t>
            </a:r>
            <a:r>
              <a:rPr lang="en-GB" dirty="0">
                <a:latin typeface="Comic Sans MS" panose="030F0702030302020204" pitchFamily="66" charset="0"/>
                <a:hlinkClick r:id="rId2" tooltip="Surgical pathology"/>
              </a:rPr>
              <a:t>pathology</a:t>
            </a:r>
            <a:r>
              <a:rPr lang="en-GB" dirty="0">
                <a:latin typeface="Comic Sans MS" panose="030F0702030302020204" pitchFamily="66" charset="0"/>
              </a:rPr>
              <a:t> which deals with the </a:t>
            </a:r>
            <a:r>
              <a:rPr lang="en-GB" dirty="0">
                <a:latin typeface="Comic Sans MS" panose="030F0702030302020204" pitchFamily="66" charset="0"/>
                <a:hlinkClick r:id="rId3" tooltip="Diagnosis"/>
              </a:rPr>
              <a:t>diagnosis</a:t>
            </a:r>
            <a:r>
              <a:rPr lang="en-GB" dirty="0">
                <a:latin typeface="Comic Sans MS" panose="030F0702030302020204" pitchFamily="66" charset="0"/>
              </a:rPr>
              <a:t> 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>
                <a:latin typeface="Comic Sans MS" panose="030F0702030302020204" pitchFamily="66" charset="0"/>
              </a:rPr>
              <a:t>characterization of </a:t>
            </a:r>
            <a:r>
              <a:rPr lang="en-GB" dirty="0">
                <a:latin typeface="Comic Sans MS" panose="030F0702030302020204" pitchFamily="66" charset="0"/>
                <a:hlinkClick r:id="rId4" tooltip="Neoplasia"/>
              </a:rPr>
              <a:t>neoplastic</a:t>
            </a:r>
            <a:r>
              <a:rPr lang="en-GB" dirty="0">
                <a:latin typeface="Comic Sans MS" panose="030F0702030302020204" pitchFamily="66" charset="0"/>
              </a:rPr>
              <a:t> 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and </a:t>
            </a:r>
            <a:r>
              <a:rPr lang="en-GB" dirty="0">
                <a:latin typeface="Comic Sans MS" panose="030F0702030302020204" pitchFamily="66" charset="0"/>
              </a:rPr>
              <a:t>non-neoplastic </a:t>
            </a:r>
            <a:r>
              <a:rPr lang="en-GB" dirty="0">
                <a:latin typeface="Comic Sans MS" panose="030F0702030302020204" pitchFamily="66" charset="0"/>
                <a:hlinkClick r:id="rId5" tooltip="Disease"/>
              </a:rPr>
              <a:t>diseases</a:t>
            </a:r>
            <a:r>
              <a:rPr lang="en-GB" dirty="0">
                <a:latin typeface="Comic Sans MS" panose="030F0702030302020204" pitchFamily="66" charset="0"/>
              </a:rPr>
              <a:t> of the </a:t>
            </a:r>
            <a:r>
              <a:rPr lang="en-GB" dirty="0">
                <a:latin typeface="Comic Sans MS" panose="030F0702030302020204" pitchFamily="66" charset="0"/>
                <a:hlinkClick r:id="rId6" tooltip="Urinary tract"/>
              </a:rPr>
              <a:t>urinary tract</a:t>
            </a:r>
            <a:r>
              <a:rPr lang="en-GB" dirty="0">
                <a:latin typeface="Comic Sans MS" panose="030F0702030302020204" pitchFamily="66" charset="0"/>
              </a:rPr>
              <a:t>, male genital tract and testes.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However</a:t>
            </a:r>
            <a:r>
              <a:rPr lang="en-GB" dirty="0">
                <a:latin typeface="Comic Sans MS" panose="030F0702030302020204" pitchFamily="66" charset="0"/>
              </a:rPr>
              <a:t>, </a:t>
            </a:r>
            <a:r>
              <a:rPr lang="en-GB" dirty="0" smtClean="0">
                <a:latin typeface="Comic Sans MS" panose="030F0702030302020204" pitchFamily="66" charset="0"/>
              </a:rPr>
              <a:t>Genitourinary</a:t>
            </a:r>
            <a:r>
              <a:rPr lang="en-GB" dirty="0">
                <a:latin typeface="Comic Sans MS" panose="030F0702030302020204" pitchFamily="66" charset="0"/>
              </a:rPr>
              <a:t> </a:t>
            </a:r>
            <a:r>
              <a:rPr lang="en-GB" dirty="0">
                <a:latin typeface="Comic Sans MS" panose="030F0702030302020204" pitchFamily="66" charset="0"/>
                <a:hlinkClick r:id="rId7" tooltip="Pathology"/>
              </a:rPr>
              <a:t>pathologists</a:t>
            </a:r>
            <a:r>
              <a:rPr lang="en-GB" dirty="0">
                <a:latin typeface="Comic Sans MS" panose="030F0702030302020204" pitchFamily="66" charset="0"/>
              </a:rPr>
              <a:t> generally work closely with </a:t>
            </a:r>
            <a:r>
              <a:rPr lang="en-GB" dirty="0">
                <a:latin typeface="Comic Sans MS" panose="030F0702030302020204" pitchFamily="66" charset="0"/>
                <a:hlinkClick r:id="rId8" tooltip="Urology"/>
              </a:rPr>
              <a:t>urologic surgeons</a:t>
            </a:r>
            <a:r>
              <a:rPr lang="en-GB" dirty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  <a:latin typeface="Comic Sans MS" panose="030F0702030302020204" pitchFamily="66" charset="0"/>
              </a:rPr>
              <a:t>NORMAL URINE TRANSPORT AND </a:t>
            </a:r>
            <a:r>
              <a:rPr lang="en-GB" sz="28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MICTURITION</a:t>
            </a:r>
            <a:endParaRPr lang="en-US" sz="28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Comic Sans MS" panose="030F0702030302020204" pitchFamily="66" charset="0"/>
              </a:rPr>
              <a:t>Urine </a:t>
            </a:r>
            <a:r>
              <a:rPr lang="en-GB" dirty="0">
                <a:latin typeface="Comic Sans MS" panose="030F0702030302020204" pitchFamily="66" charset="0"/>
              </a:rPr>
              <a:t>production is a function of both renal-glomerular filtration and tubular reabsorption and is tightly regulated by systemic hydration state and electrolyte balance.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Urinary </a:t>
            </a:r>
            <a:r>
              <a:rPr lang="en-GB" dirty="0">
                <a:latin typeface="Comic Sans MS" panose="030F0702030302020204" pitchFamily="66" charset="0"/>
              </a:rPr>
              <a:t>filtrate is passed through the nephron as it winds through the cortex and medulla and is concentrated via a counter-current mechanism.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Urine </a:t>
            </a:r>
            <a:r>
              <a:rPr lang="en-GB" dirty="0">
                <a:latin typeface="Comic Sans MS" panose="030F0702030302020204" pitchFamily="66" charset="0"/>
              </a:rPr>
              <a:t>exits the kidney at the renal papillae and is transported through the upper collecting system. 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The </a:t>
            </a:r>
            <a:r>
              <a:rPr lang="en-GB" dirty="0">
                <a:solidFill>
                  <a:srgbClr val="FF0000"/>
                </a:solidFill>
                <a:latin typeface="Comic Sans MS" panose="030F0702030302020204" pitchFamily="66" charset="0"/>
              </a:rPr>
              <a:t>smooth muscle </a:t>
            </a:r>
            <a:r>
              <a:rPr lang="en-GB" dirty="0">
                <a:latin typeface="Comic Sans MS" panose="030F0702030302020204" pitchFamily="66" charset="0"/>
              </a:rPr>
              <a:t>surrounding the calyces, renal pelvis, and </a:t>
            </a:r>
            <a:r>
              <a:rPr lang="en-GB" dirty="0" smtClean="0">
                <a:latin typeface="Comic Sans MS" panose="030F0702030302020204" pitchFamily="66" charset="0"/>
              </a:rPr>
              <a:t>ureters.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D.Masror IUMS faculty member   daryadokhtmasror@gmail.com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A105-25CF-45F9-9FCE-5FE221ACDE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47800"/>
            <a:ext cx="4953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457200" y="571500"/>
            <a:ext cx="8305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3200" b="1" dirty="0">
                <a:solidFill>
                  <a:srgbClr val="D6009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PMingLiU" pitchFamily="18" charset="-120"/>
              </a:rPr>
              <a:t>Steps involved in renal function</a:t>
            </a:r>
            <a:r>
              <a:rPr lang="en-US" altLang="zh-TW" b="1" dirty="0">
                <a:solidFill>
                  <a:srgbClr val="D6009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ea typeface="PMingLiU" pitchFamily="18" charset="-120"/>
              </a:rPr>
              <a:t> </a:t>
            </a:r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611560" y="1219200"/>
            <a:ext cx="1872208" cy="954107"/>
          </a:xfrm>
          <a:prstGeom prst="rect">
            <a:avLst/>
          </a:prstGeom>
          <a:noFill/>
          <a:ln w="57150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1400" dirty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anose="030F0702030302020204" pitchFamily="66" charset="0"/>
                <a:ea typeface="PMingLiU" pitchFamily="18" charset="-120"/>
              </a:rPr>
              <a:t>1) </a:t>
            </a:r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Blood from the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renal arteries is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delivered to the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glomeruli</a:t>
            </a:r>
          </a:p>
        </p:txBody>
      </p:sp>
      <p:sp>
        <p:nvSpPr>
          <p:cNvPr id="631813" name="Text Box 5"/>
          <p:cNvSpPr txBox="1">
            <a:spLocks noChangeArrowheads="1"/>
          </p:cNvSpPr>
          <p:nvPr/>
        </p:nvSpPr>
        <p:spPr bwMode="auto">
          <a:xfrm>
            <a:off x="611560" y="3581400"/>
            <a:ext cx="1512168" cy="116955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zh-TW" altLang="en-US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2) </a:t>
            </a:r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Glomeruli</a:t>
            </a:r>
          </a:p>
          <a:p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form an ultra-</a:t>
            </a:r>
          </a:p>
          <a:p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filtrate which </a:t>
            </a:r>
          </a:p>
          <a:p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flows into the </a:t>
            </a:r>
          </a:p>
          <a:p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renal tubules</a:t>
            </a:r>
          </a:p>
        </p:txBody>
      </p:sp>
      <p:sp>
        <p:nvSpPr>
          <p:cNvPr id="631814" name="Text Box 6"/>
          <p:cNvSpPr txBox="1">
            <a:spLocks noChangeArrowheads="1"/>
          </p:cNvSpPr>
          <p:nvPr/>
        </p:nvSpPr>
        <p:spPr bwMode="auto">
          <a:xfrm>
            <a:off x="2362200" y="5562600"/>
            <a:ext cx="3283271" cy="5847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zh-TW" altLang="en-US" b="1" dirty="0">
                <a:solidFill>
                  <a:schemeClr val="tx2"/>
                </a:solidFill>
                <a:ea typeface="PMingLiU" pitchFamily="18" charset="-120"/>
              </a:rPr>
              <a:t>3</a:t>
            </a:r>
            <a:r>
              <a:rPr lang="zh-TW" altLang="en-US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) </a:t>
            </a:r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Tubules reabsorb/secrete solute</a:t>
            </a:r>
          </a:p>
          <a:p>
            <a:r>
              <a:rPr lang="en-US" altLang="zh-TW" sz="1400" b="1" dirty="0">
                <a:solidFill>
                  <a:schemeClr val="tx2"/>
                </a:solidFill>
                <a:latin typeface="Comic Sans MS" panose="030F0702030302020204" pitchFamily="66" charset="0"/>
                <a:ea typeface="PMingLiU" pitchFamily="18" charset="-120"/>
              </a:rPr>
              <a:t>and water from ultra filtrate</a:t>
            </a:r>
          </a:p>
        </p:txBody>
      </p:sp>
      <p:sp>
        <p:nvSpPr>
          <p:cNvPr id="631815" name="Text Box 7"/>
          <p:cNvSpPr txBox="1">
            <a:spLocks noChangeArrowheads="1"/>
          </p:cNvSpPr>
          <p:nvPr/>
        </p:nvSpPr>
        <p:spPr bwMode="auto">
          <a:xfrm>
            <a:off x="7315200" y="1219200"/>
            <a:ext cx="1145232" cy="366254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zh-TW" altLang="en-US" sz="1400" b="1" dirty="0">
                <a:solidFill>
                  <a:schemeClr val="tx2"/>
                </a:solidFill>
                <a:ea typeface="PMingLiU" pitchFamily="18" charset="-120"/>
              </a:rPr>
              <a:t>4) </a:t>
            </a:r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Final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tubular 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fluid -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Urine - 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leaves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the kidney,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draining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into the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pelvis,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ureter,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bladder and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excreted via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the </a:t>
            </a:r>
          </a:p>
          <a:p>
            <a:r>
              <a:rPr lang="en-US" altLang="zh-TW" sz="1400" b="1" dirty="0">
                <a:solidFill>
                  <a:schemeClr val="tx2"/>
                </a:solidFill>
                <a:ea typeface="PMingLiU" pitchFamily="18" charset="-120"/>
              </a:rPr>
              <a:t>urethra</a:t>
            </a:r>
          </a:p>
          <a:p>
            <a:endParaRPr lang="en-US" altLang="zh-TW" b="1" dirty="0">
              <a:solidFill>
                <a:schemeClr val="tx2"/>
              </a:solidFill>
              <a:ea typeface="PMingLiU" pitchFamily="18" charset="-120"/>
            </a:endParaRPr>
          </a:p>
          <a:p>
            <a:endParaRPr lang="zh-TW" altLang="en-US" b="1" dirty="0">
              <a:solidFill>
                <a:schemeClr val="tx2"/>
              </a:solidFill>
              <a:ea typeface="PMingLiU" pitchFamily="18" charset="-120"/>
            </a:endParaRPr>
          </a:p>
        </p:txBody>
      </p:sp>
      <p:sp>
        <p:nvSpPr>
          <p:cNvPr id="2356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fld id="{D18E6B4B-DD94-4780-8ACF-A6A13F25E72C}" type="slidenum">
              <a:rPr lang="ar-SA" altLang="en-US" smtClean="0">
                <a:latin typeface="Arial" charset="0"/>
              </a:rPr>
              <a:pPr/>
              <a:t>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23561" name="Footer Placeholder 8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r>
              <a:rPr lang="en-US" altLang="en-US" smtClean="0">
                <a:latin typeface="Arial" charset="0"/>
              </a:rPr>
              <a:t>D.Masror IUMS faculty member   daryadokhtmasror@gmail.com</a:t>
            </a:r>
            <a:endParaRPr lang="en-US" altLang="en-US" dirty="0" smtClean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4985735"/>
      </p:ext>
    </p:extLst>
  </p:cSld>
  <p:clrMapOvr>
    <a:masterClrMapping/>
  </p:clrMapOvr>
  <p:transition spd="slow" advTm="257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2" grpId="0" animBg="1" autoUpdateAnimBg="0"/>
      <p:bldP spid="631813" grpId="0" animBg="1" autoUpdateAnimBg="0"/>
      <p:bldP spid="631814" grpId="0" animBg="1" autoUpdateAnimBg="0"/>
      <p:bldP spid="631815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810</TotalTime>
  <Words>1633</Words>
  <Application>Microsoft Office PowerPoint</Application>
  <PresentationFormat>On-screen Show (4:3)</PresentationFormat>
  <Paragraphs>299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Century Gothic</vt:lpstr>
      <vt:lpstr>Comic Sans MS</vt:lpstr>
      <vt:lpstr>PMingLiU</vt:lpstr>
      <vt:lpstr>Tahoma</vt:lpstr>
      <vt:lpstr>Times New Roman</vt:lpstr>
      <vt:lpstr>Wingdings 2</vt:lpstr>
      <vt:lpstr>Austin</vt:lpstr>
      <vt:lpstr>Genitourinary system physiopathology</vt:lpstr>
      <vt:lpstr>The genitourinary system, </vt:lpstr>
      <vt:lpstr>PowerPoint Presentation</vt:lpstr>
      <vt:lpstr>PowerPoint Presentation</vt:lpstr>
      <vt:lpstr>physiology</vt:lpstr>
      <vt:lpstr>Development</vt:lpstr>
      <vt:lpstr>genitourinary pathology</vt:lpstr>
      <vt:lpstr>NORMAL URINE TRANSPORT AND MICTURITION</vt:lpstr>
      <vt:lpstr>PowerPoint Presentation</vt:lpstr>
      <vt:lpstr>PowerPoint Presentation</vt:lpstr>
      <vt:lpstr>Disorders of the genitourinary system</vt:lpstr>
      <vt:lpstr>1-Urogenital malformations include:</vt:lpstr>
      <vt:lpstr>Hypospadias</vt:lpstr>
      <vt:lpstr>Epispadias </vt:lpstr>
      <vt:lpstr>PowerPoint Presentation</vt:lpstr>
      <vt:lpstr>Labial fusion</vt:lpstr>
      <vt:lpstr>PowerPoint Presentation</vt:lpstr>
      <vt:lpstr>varicocele </vt:lpstr>
      <vt:lpstr>PowerPoint Presentation</vt:lpstr>
      <vt:lpstr>Anatomic &amp; pathophysiology abnormalities </vt:lpstr>
      <vt:lpstr>PowerPoint Presentation</vt:lpstr>
      <vt:lpstr>Anatomic &amp; pathophysiology abnormalities</vt:lpstr>
      <vt:lpstr>PowerPoint Presentation</vt:lpstr>
      <vt:lpstr>Anatomic &amp; pathophysiology abnormalities</vt:lpstr>
      <vt:lpstr>PowerPoint Presentation</vt:lpstr>
      <vt:lpstr>Anatomic &amp; pathophysiology abnormalities</vt:lpstr>
      <vt:lpstr>PowerPoint Presentation</vt:lpstr>
      <vt:lpstr>Anatomic &amp; pathophysiology abnormalities</vt:lpstr>
      <vt:lpstr>PowerPoint Presentation</vt:lpstr>
      <vt:lpstr>Anatomic &amp; pathophysiology abnormalities 6- Bladder-Outlet Obstruction</vt:lpstr>
      <vt:lpstr>Anatomic &amp; pathophysiology abnormalities</vt:lpstr>
      <vt:lpstr>pelvic floor urinary problems?</vt:lpstr>
      <vt:lpstr>What treats diseases affecting the pelvic floor including the bladder?</vt:lpstr>
      <vt:lpstr>What is the most effective treatment for the pelvic floor?</vt:lpstr>
      <vt:lpstr>manual therapy</vt:lpstr>
      <vt:lpstr>OTHER Anatomic &amp; pathophysiology abnormalities </vt:lpstr>
      <vt:lpstr>Other Anatomic &amp; pathophysiology abnormalities</vt:lpstr>
      <vt:lpstr>Other Anatomic &amp; pathophysiology abnormalities</vt:lpstr>
      <vt:lpstr>Other Anatomic &amp; pathophysiology abnormalities</vt:lpstr>
      <vt:lpstr>PowerPoint Presentation</vt:lpstr>
      <vt:lpstr>Other Anatomic &amp; pathophysiology abnormalities</vt:lpstr>
      <vt:lpstr>PowerPoint Presentation</vt:lpstr>
      <vt:lpstr>Other Anatomic &amp; pathophysiology abnormalities</vt:lpstr>
      <vt:lpstr>Other Anatomic &amp; pathophysiology abnormalities</vt:lpstr>
      <vt:lpstr>Neurologic Patients 15-Detrusor-External Sphincter Dyssynergia (DESD), </vt:lpstr>
      <vt:lpstr>Neurologic Patients 15-Detrusor-External Sphincter Dyssynergia (DESD), </vt:lpstr>
      <vt:lpstr>SUMMARY  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Genitourinary system physiology</dc:title>
  <dc:creator>admin</dc:creator>
  <cp:lastModifiedBy>دریادخت مسرور</cp:lastModifiedBy>
  <cp:revision>62</cp:revision>
  <dcterms:created xsi:type="dcterms:W3CDTF">2020-12-17T09:20:09Z</dcterms:created>
  <dcterms:modified xsi:type="dcterms:W3CDTF">2024-11-12T05:40:19Z</dcterms:modified>
</cp:coreProperties>
</file>