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82" r:id="rId2"/>
    <p:sldId id="258" r:id="rId3"/>
    <p:sldId id="276" r:id="rId4"/>
    <p:sldId id="259" r:id="rId5"/>
    <p:sldId id="280" r:id="rId6"/>
    <p:sldId id="260" r:id="rId7"/>
    <p:sldId id="281" r:id="rId8"/>
    <p:sldId id="271" r:id="rId9"/>
    <p:sldId id="283" r:id="rId10"/>
    <p:sldId id="284" r:id="rId11"/>
    <p:sldId id="28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7" r:id="rId21"/>
    <p:sldId id="270" r:id="rId22"/>
    <p:sldId id="272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590" autoAdjust="0"/>
  </p:normalViewPr>
  <p:slideViewPr>
    <p:cSldViewPr>
      <p:cViewPr varScale="1">
        <p:scale>
          <a:sx n="92" d="100"/>
          <a:sy n="92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49A3F-484E-4D5F-8D44-389AC0C5017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AFF3-8651-428B-810F-0E1DEFCDB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69046-D62F-49D8-96B7-3C014DC234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29DC469-6250-4A9F-B6FE-37C06D5B0FBF}" type="datetime1">
              <a:rPr lang="en-US" smtClean="0"/>
              <a:t>11/4/2024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28F8-4863-4D28-B12F-148DAE7CC708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BAA9-9DF3-476B-B175-BEF1AED6432D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C0442-F576-4A37-A7AC-6DFE734275A4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E4948-C6AD-4AE1-9B86-76DFAC599759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00F1-ED04-495A-A028-CFF1E82B0557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E191-EB53-42D8-BDD8-9083066FD312}" type="datetime1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A4A5-FB52-48ED-A653-3EB3B2523557}" type="datetime1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83AC-6FCF-497A-ACE4-E029743A4150}" type="datetime1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1518-9201-45A9-9440-0BBF623841FF}" type="datetime1">
              <a:rPr lang="en-US" smtClean="0"/>
              <a:t>11/4/2024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A97-A287-4955-8DC4-BC5E20F73CD2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E1430D-9CC5-438E-84D1-6A451D52575E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F87CB97-73FA-443E-9EFC-4782FD3D4A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science/Schwann-cell" TargetMode="External"/><Relationship Id="rId3" Type="http://schemas.openxmlformats.org/officeDocument/2006/relationships/hyperlink" Target="https://www.merriam-webster.com/dictionary/benign" TargetMode="External"/><Relationship Id="rId7" Type="http://schemas.openxmlformats.org/officeDocument/2006/relationships/hyperlink" Target="https://www.britannica.com/science/hearing-sense" TargetMode="External"/><Relationship Id="rId2" Type="http://schemas.openxmlformats.org/officeDocument/2006/relationships/hyperlink" Target="https://www.britannica.com/science/tum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rriam-webster.com/dictionary/equilibrium" TargetMode="External"/><Relationship Id="rId5" Type="http://schemas.openxmlformats.org/officeDocument/2006/relationships/hyperlink" Target="https://www.britannica.com/science/ear" TargetMode="External"/><Relationship Id="rId4" Type="http://schemas.openxmlformats.org/officeDocument/2006/relationships/hyperlink" Target="https://www.britannica.com/science/vestibulocochlear-nerve" TargetMode="External"/><Relationship Id="rId9" Type="http://schemas.openxmlformats.org/officeDocument/2006/relationships/hyperlink" Target="https://www.britannica.com/science/myeli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tinnitus" TargetMode="External"/><Relationship Id="rId7" Type="http://schemas.openxmlformats.org/officeDocument/2006/relationships/hyperlink" Target="https://www.britannica.com/science/radiation-therapy" TargetMode="External"/><Relationship Id="rId2" Type="http://schemas.openxmlformats.org/officeDocument/2006/relationships/hyperlink" Target="https://www.britannica.com/science/deaf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annica.com/science/headache" TargetMode="External"/><Relationship Id="rId5" Type="http://schemas.openxmlformats.org/officeDocument/2006/relationships/hyperlink" Target="https://www.britannica.com/science/brainstem" TargetMode="External"/><Relationship Id="rId4" Type="http://schemas.openxmlformats.org/officeDocument/2006/relationships/hyperlink" Target="https://www.britannica.com/science/bra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11630"/>
            <a:ext cx="6858000" cy="1269153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Iran University of Medical Sciences</a:t>
            </a:r>
            <a:r>
              <a:rPr lang="en-US" sz="1800" dirty="0">
                <a:solidFill>
                  <a:srgbClr val="002060"/>
                </a:solidFill>
                <a:latin typeface="Comic Sans MS" panose="030F0702030302020204" pitchFamily="66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1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Faculty College of Nursing &amp; Midwifery</a:t>
            </a:r>
            <a:r>
              <a:rPr lang="en-US" sz="1800" dirty="0">
                <a:solidFill>
                  <a:srgbClr val="002060"/>
                </a:solidFill>
                <a:latin typeface="Comic Sans MS" panose="030F0702030302020204" pitchFamily="66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endParaRPr lang="en-US" sz="18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107532"/>
            <a:ext cx="2485009" cy="186451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Acoustic neuroma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pathophysiology</a:t>
            </a:r>
            <a:endParaRPr lang="en-US" sz="225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32040" y="5530850"/>
            <a:ext cx="2736304" cy="31326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daryadokhtmasror@gmail.com                 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49824" y="5689143"/>
            <a:ext cx="2066534" cy="273844"/>
          </a:xfrm>
          <a:prstGeom prst="rect">
            <a:avLst/>
          </a:prstGeom>
        </p:spPr>
        <p:txBody>
          <a:bodyPr/>
          <a:lstStyle/>
          <a:p>
            <a:fld id="{106B7686-CF4B-4EF6-9E65-2398DD08CEA6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5960"/>
            <a:ext cx="640080" cy="7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What are the red flags of acoustic neuroma?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hearing </a:t>
            </a:r>
            <a:r>
              <a:rPr lang="en-US" b="1" dirty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loss that usually only affects 1 ear. </a:t>
            </a:r>
            <a:endParaRPr lang="en-US" b="1" dirty="0" smtClean="0">
              <a:solidFill>
                <a:srgbClr val="7030A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+mj-ea"/>
                <a:cs typeface="+mj-cs"/>
              </a:rPr>
              <a:t>hearing </a:t>
            </a:r>
            <a:r>
              <a:rPr lang="en-US" b="1" dirty="0">
                <a:solidFill>
                  <a:srgbClr val="0070C0"/>
                </a:solidFill>
                <a:latin typeface="Comic Sans MS" panose="030F0702030302020204" pitchFamily="66" charset="0"/>
                <a:ea typeface="+mj-ea"/>
                <a:cs typeface="+mj-cs"/>
              </a:rPr>
              <a:t>sounds that come from inside the body (tinnitus) the sensation that moving or spinning (vertigo)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8" y="912175"/>
            <a:ext cx="7024744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Neck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Comic Sans MS" panose="030F0702030302020204" pitchFamily="66" charset="0"/>
                <a:ea typeface="+mj-ea"/>
                <a:cs typeface="+mj-cs"/>
              </a:rPr>
              <a:t>The dura has sensory fibers that can transmit the sensation of the pressure</a:t>
            </a:r>
            <a:r>
              <a:rPr lang="en-US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+mj-ea"/>
                <a:cs typeface="+mj-cs"/>
              </a:rPr>
              <a:t>.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+mj-ea"/>
                <a:cs typeface="+mj-cs"/>
              </a:rPr>
              <a:t> </a:t>
            </a:r>
          </a:p>
          <a:p>
            <a:pPr marL="68580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  <a:ea typeface="+mj-ea"/>
                <a:cs typeface="+mj-cs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omic Sans MS" panose="030F0702030302020204" pitchFamily="66" charset="0"/>
                <a:ea typeface="+mj-ea"/>
                <a:cs typeface="+mj-cs"/>
              </a:rPr>
              <a:t>headache that results from the acoustic neuroma can be dull or aching, and it is usually on one side of the head.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ea typeface="+mj-ea"/>
                <a:cs typeface="+mj-cs"/>
              </a:rPr>
              <a:t> 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68580" indent="0">
              <a:spcBef>
                <a:spcPct val="0"/>
              </a:spcBef>
              <a:buNone/>
            </a:pPr>
            <a:endParaRPr lang="en-US" b="1" dirty="0">
              <a:solidFill>
                <a:srgbClr val="FF000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+mj-ea"/>
                <a:cs typeface="+mj-cs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ea typeface="+mj-ea"/>
                <a:cs typeface="+mj-cs"/>
              </a:rPr>
              <a:t>pain may radiate to the neck or the top or front of the head.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Classification Acoustic Neuroma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Intracellular </a:t>
            </a:r>
            <a:r>
              <a:rPr lang="en-GB" dirty="0">
                <a:latin typeface="Comic Sans MS" panose="030F0702030302020204" pitchFamily="66" charset="0"/>
              </a:rPr>
              <a:t>Small Size &lt;</a:t>
            </a:r>
            <a:r>
              <a:rPr lang="en-GB" dirty="0" smtClean="0">
                <a:latin typeface="Comic Sans MS" panose="030F0702030302020204" pitchFamily="66" charset="0"/>
              </a:rPr>
              <a:t>1.5cm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Medium </a:t>
            </a:r>
            <a:r>
              <a:rPr lang="en-GB" dirty="0">
                <a:latin typeface="Comic Sans MS" panose="030F0702030302020204" pitchFamily="66" charset="0"/>
              </a:rPr>
              <a:t>size </a:t>
            </a:r>
            <a:r>
              <a:rPr lang="en-GB" dirty="0" smtClean="0">
                <a:latin typeface="Comic Sans MS" panose="030F0702030302020204" pitchFamily="66" charset="0"/>
              </a:rPr>
              <a:t>1.5-4cm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 </a:t>
            </a:r>
            <a:r>
              <a:rPr lang="en-GB" dirty="0">
                <a:latin typeface="Comic Sans MS" panose="030F0702030302020204" pitchFamily="66" charset="0"/>
              </a:rPr>
              <a:t>Large Size &gt; 4cm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Clinical Features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Age </a:t>
            </a:r>
            <a:r>
              <a:rPr lang="en-GB" dirty="0">
                <a:latin typeface="Comic Sans MS" panose="030F0702030302020204" pitchFamily="66" charset="0"/>
              </a:rPr>
              <a:t>: 40-60 years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Sex</a:t>
            </a:r>
            <a:r>
              <a:rPr lang="en-GB" dirty="0">
                <a:latin typeface="Comic Sans MS" panose="030F0702030302020204" pitchFamily="66" charset="0"/>
              </a:rPr>
              <a:t>: M=F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• </a:t>
            </a:r>
            <a:r>
              <a:rPr lang="en-GB" dirty="0">
                <a:latin typeface="Comic Sans MS" panose="030F0702030302020204" pitchFamily="66" charset="0"/>
              </a:rPr>
              <a:t>Symptoms: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1</a:t>
            </a:r>
            <a:r>
              <a:rPr lang="en-GB" dirty="0">
                <a:latin typeface="Comic Sans MS" panose="030F0702030302020204" pitchFamily="66" charset="0"/>
              </a:rPr>
              <a:t>. Progressive unilateral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2</a:t>
            </a:r>
            <a:r>
              <a:rPr lang="en-GB" dirty="0">
                <a:latin typeface="Comic Sans MS" panose="030F0702030302020204" pitchFamily="66" charset="0"/>
              </a:rPr>
              <a:t>. Tinnitus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3</a:t>
            </a:r>
            <a:r>
              <a:rPr lang="en-GB" dirty="0">
                <a:latin typeface="Comic Sans MS" panose="030F0702030302020204" pitchFamily="66" charset="0"/>
              </a:rPr>
              <a:t>. Marked difficulty in understanding speech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4</a:t>
            </a:r>
            <a:r>
              <a:rPr lang="en-GB" dirty="0">
                <a:latin typeface="Comic Sans MS" panose="030F0702030302020204" pitchFamily="66" charset="0"/>
              </a:rPr>
              <a:t>. Imbalance/ Unsteadiness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5</a:t>
            </a:r>
            <a:r>
              <a:rPr lang="en-GB" dirty="0">
                <a:latin typeface="Comic Sans MS" panose="030F0702030302020204" pitchFamily="66" charset="0"/>
              </a:rPr>
              <a:t>. Vertigo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6</a:t>
            </a:r>
            <a:r>
              <a:rPr lang="en-GB" dirty="0">
                <a:latin typeface="Comic Sans MS" panose="030F0702030302020204" pitchFamily="66" charset="0"/>
              </a:rPr>
              <a:t>. Sudden Hearing loss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7</a:t>
            </a:r>
            <a:r>
              <a:rPr lang="en-GB" dirty="0">
                <a:latin typeface="Comic Sans MS" panose="030F0702030302020204" pitchFamily="66" charset="0"/>
              </a:rPr>
              <a:t>. Fullness in the ear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Clinical Features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Cranial Nerve Involvement </a:t>
            </a:r>
            <a:endParaRPr lang="en-GB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EARLIEST </a:t>
            </a:r>
            <a:r>
              <a:rPr lang="en-GB" dirty="0">
                <a:latin typeface="Comic Sans MS" panose="030F0702030302020204" pitchFamily="66" charset="0"/>
              </a:rPr>
              <a:t>Reduced cornea sensitivity</a:t>
            </a:r>
            <a:r>
              <a:rPr lang="en-GB" dirty="0" smtClean="0">
                <a:latin typeface="Comic Sans MS" panose="030F0702030302020204" pitchFamily="66" charset="0"/>
              </a:rPr>
              <a:t>,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 </a:t>
            </a:r>
            <a:r>
              <a:rPr lang="en-GB" dirty="0">
                <a:latin typeface="Comic Sans MS" panose="030F0702030302020204" pitchFamily="66" charset="0"/>
              </a:rPr>
              <a:t>paraesthesia of face Involvement indicates : tumour size = 2.5cm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dysphagia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&amp; </a:t>
            </a:r>
            <a:r>
              <a:rPr lang="en-GB" dirty="0">
                <a:latin typeface="Comic Sans MS" panose="030F0702030302020204" pitchFamily="66" charset="0"/>
              </a:rPr>
              <a:t>hoarseness due to palatal,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pharyngeal</a:t>
            </a:r>
            <a:r>
              <a:rPr lang="en-GB" dirty="0">
                <a:latin typeface="Comic Sans MS" panose="030F0702030302020204" pitchFamily="66" charset="0"/>
              </a:rPr>
              <a:t>, laryngeal paralysis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Other </a:t>
            </a:r>
            <a:r>
              <a:rPr lang="en-GB" dirty="0">
                <a:latin typeface="Comic Sans MS" panose="030F0702030302020204" pitchFamily="66" charset="0"/>
              </a:rPr>
              <a:t>cranial nerves: affected only when tumour size is very large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027664"/>
            <a:ext cx="7848872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Cranial Nerve Involvement Facial nerve: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Loss </a:t>
            </a:r>
            <a:r>
              <a:rPr lang="en-US" dirty="0">
                <a:latin typeface="Comic Sans MS" panose="030F0702030302020204" pitchFamily="66" charset="0"/>
              </a:rPr>
              <a:t>of taste ( </a:t>
            </a:r>
            <a:r>
              <a:rPr lang="en-US" dirty="0" err="1">
                <a:latin typeface="Comic Sans MS" panose="030F0702030302020204" pitchFamily="66" charset="0"/>
              </a:rPr>
              <a:t>Electrogustometry</a:t>
            </a:r>
            <a:r>
              <a:rPr lang="en-US" dirty="0">
                <a:latin typeface="Comic Sans MS" panose="030F0702030302020204" pitchFamily="66" charset="0"/>
              </a:rPr>
              <a:t>)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6858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err="1" smtClean="0">
                <a:latin typeface="Comic Sans MS" panose="030F0702030302020204" pitchFamily="66" charset="0"/>
              </a:rPr>
              <a:t>Schirmer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test : Reduced lacrimation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6858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Delayed </a:t>
            </a:r>
            <a:r>
              <a:rPr lang="en-US" dirty="0">
                <a:latin typeface="Comic Sans MS" panose="030F0702030302020204" pitchFamily="66" charset="0"/>
              </a:rPr>
              <a:t>blink reflex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Brainstem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Ataxia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Weakness </a:t>
            </a:r>
            <a:r>
              <a:rPr lang="en-US" dirty="0">
                <a:latin typeface="Comic Sans MS" panose="030F0702030302020204" pitchFamily="66" charset="0"/>
              </a:rPr>
              <a:t>&amp; Numbness of arms and legs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Exaggerated </a:t>
            </a:r>
            <a:r>
              <a:rPr lang="en-US" dirty="0">
                <a:latin typeface="Comic Sans MS" panose="030F0702030302020204" pitchFamily="66" charset="0"/>
              </a:rPr>
              <a:t>tendon reflexes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Raised </a:t>
            </a:r>
            <a:r>
              <a:rPr lang="en-US" dirty="0">
                <a:latin typeface="Comic Sans MS" panose="030F0702030302020204" pitchFamily="66" charset="0"/>
              </a:rPr>
              <a:t>Intra-cranial tension Headache,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nausea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vomiting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diplopia(6th</a:t>
            </a:r>
            <a:r>
              <a:rPr lang="en-US" dirty="0">
                <a:latin typeface="Comic Sans MS" panose="030F0702030302020204" pitchFamily="66" charset="0"/>
              </a:rPr>
              <a:t>)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&amp; </a:t>
            </a:r>
            <a:r>
              <a:rPr lang="en-US" dirty="0" err="1">
                <a:latin typeface="Comic Sans MS" panose="030F0702030302020204" pitchFamily="66" charset="0"/>
              </a:rPr>
              <a:t>papillo</a:t>
            </a:r>
            <a:r>
              <a:rPr lang="en-US" dirty="0">
                <a:latin typeface="Comic Sans MS" panose="030F0702030302020204" pitchFamily="66" charset="0"/>
              </a:rPr>
              <a:t>-edema with blurring of vision.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Cerebellar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• </a:t>
            </a:r>
            <a:r>
              <a:rPr lang="en-US" dirty="0">
                <a:latin typeface="Comic Sans MS" panose="030F0702030302020204" pitchFamily="66" charset="0"/>
              </a:rPr>
              <a:t>Pressure symptoms on cerebellum are seen in large tumors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 </a:t>
            </a:r>
            <a:r>
              <a:rPr lang="en-US" dirty="0">
                <a:latin typeface="Comic Sans MS" panose="030F0702030302020204" pitchFamily="66" charset="0"/>
              </a:rPr>
              <a:t>Finger-nose test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 </a:t>
            </a:r>
            <a:r>
              <a:rPr lang="en-US" dirty="0">
                <a:latin typeface="Comic Sans MS" panose="030F0702030302020204" pitchFamily="66" charset="0"/>
              </a:rPr>
              <a:t>Knee-heel test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 </a:t>
            </a:r>
            <a:r>
              <a:rPr lang="en-US" dirty="0">
                <a:latin typeface="Comic Sans MS" panose="030F0702030302020204" pitchFamily="66" charset="0"/>
              </a:rPr>
              <a:t>Ataxic gait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 </a:t>
            </a:r>
            <a:r>
              <a:rPr lang="en-US" dirty="0">
                <a:latin typeface="Comic Sans MS" panose="030F0702030302020204" pitchFamily="66" charset="0"/>
              </a:rPr>
              <a:t>Inability to walk along a straight line (tendency to fall on the affected side)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Investigations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• </a:t>
            </a:r>
            <a:r>
              <a:rPr lang="en-GB" dirty="0">
                <a:latin typeface="Comic Sans MS" panose="030F0702030302020204" pitchFamily="66" charset="0"/>
              </a:rPr>
              <a:t>Audiological </a:t>
            </a:r>
            <a:r>
              <a:rPr lang="en-GB" dirty="0" smtClean="0">
                <a:latin typeface="Comic Sans MS" panose="030F0702030302020204" pitchFamily="66" charset="0"/>
              </a:rPr>
              <a:t>tests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. </a:t>
            </a:r>
            <a:r>
              <a:rPr lang="en-GB" dirty="0">
                <a:latin typeface="Comic Sans MS" panose="030F0702030302020204" pitchFamily="66" charset="0"/>
              </a:rPr>
              <a:t>Speech </a:t>
            </a:r>
            <a:r>
              <a:rPr lang="en-GB" dirty="0" smtClean="0">
                <a:latin typeface="Comic Sans MS" panose="030F0702030302020204" pitchFamily="66" charset="0"/>
              </a:rPr>
              <a:t>Audiometry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Neurological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Complete </a:t>
            </a:r>
            <a:r>
              <a:rPr lang="en-US" dirty="0">
                <a:latin typeface="Comic Sans MS" panose="030F0702030302020204" pitchFamily="66" charset="0"/>
              </a:rPr>
              <a:t>examination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• </a:t>
            </a:r>
            <a:r>
              <a:rPr lang="en-US" dirty="0">
                <a:latin typeface="Comic Sans MS" panose="030F0702030302020204" pitchFamily="66" charset="0"/>
              </a:rPr>
              <a:t>Cranial nerves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• </a:t>
            </a:r>
            <a:r>
              <a:rPr lang="en-US" dirty="0">
                <a:latin typeface="Comic Sans MS" panose="030F0702030302020204" pitchFamily="66" charset="0"/>
              </a:rPr>
              <a:t>Cerebellar functions 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Definition: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Tumour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of eighth cranial Nerve.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Vestibular </a:t>
            </a:r>
            <a:r>
              <a:rPr lang="en-US" dirty="0">
                <a:latin typeface="Comic Sans MS" panose="030F0702030302020204" pitchFamily="66" charset="0"/>
              </a:rPr>
              <a:t>Schwannoma </a:t>
            </a:r>
            <a:r>
              <a:rPr lang="en-US" dirty="0" err="1">
                <a:latin typeface="Comic Sans MS" panose="030F0702030302020204" pitchFamily="66" charset="0"/>
              </a:rPr>
              <a:t>Neurilemmoma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Radiological tests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Plain </a:t>
            </a:r>
            <a:r>
              <a:rPr lang="en-US" dirty="0">
                <a:latin typeface="Comic Sans MS" panose="030F0702030302020204" pitchFamily="66" charset="0"/>
              </a:rPr>
              <a:t>X-ray: • Positive in 80% of patients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Vertebral angiography (Helps </a:t>
            </a:r>
            <a:r>
              <a:rPr lang="en-US" dirty="0">
                <a:latin typeface="Comic Sans MS" panose="030F0702030302020204" pitchFamily="66" charset="0"/>
              </a:rPr>
              <a:t>in differentiating AN from other </a:t>
            </a:r>
            <a:r>
              <a:rPr lang="en-US" dirty="0" smtClean="0">
                <a:latin typeface="Comic Sans MS" panose="030F0702030302020204" pitchFamily="66" charset="0"/>
              </a:rPr>
              <a:t>tumors)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CT scan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MRI (GOLD Standard) </a:t>
            </a:r>
          </a:p>
          <a:p>
            <a:pPr marL="6858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Surgical </a:t>
            </a:r>
          </a:p>
          <a:p>
            <a:r>
              <a:rPr lang="en-US" dirty="0" err="1" smtClean="0">
                <a:latin typeface="Comic Sans MS" panose="030F0702030302020204" pitchFamily="66" charset="0"/>
              </a:rPr>
              <a:t>Tumorectomy</a:t>
            </a:r>
            <a:r>
              <a:rPr lang="en-US" dirty="0" smtClean="0">
                <a:latin typeface="Comic Sans MS" panose="030F0702030302020204" pitchFamily="66" charset="0"/>
              </a:rPr>
              <a:t> Causes </a:t>
            </a:r>
            <a:r>
              <a:rPr lang="en-US" dirty="0">
                <a:latin typeface="Comic Sans MS" panose="030F0702030302020204" pitchFamily="66" charset="0"/>
              </a:rPr>
              <a:t>reduction in </a:t>
            </a:r>
            <a:r>
              <a:rPr lang="en-US" dirty="0" err="1">
                <a:latin typeface="Comic Sans MS" panose="030F0702030302020204" pitchFamily="66" charset="0"/>
              </a:rPr>
              <a:t>tumour</a:t>
            </a:r>
            <a:r>
              <a:rPr lang="en-US" dirty="0">
                <a:latin typeface="Comic Sans MS" panose="030F0702030302020204" pitchFamily="66" charset="0"/>
              </a:rPr>
              <a:t> size </a:t>
            </a:r>
            <a:r>
              <a:rPr lang="en-US" dirty="0" smtClean="0">
                <a:latin typeface="Comic Sans MS" panose="030F0702030302020204" pitchFamily="66" charset="0"/>
              </a:rPr>
              <a:t>•Procedure </a:t>
            </a:r>
            <a:r>
              <a:rPr lang="en-US" dirty="0">
                <a:latin typeface="Comic Sans MS" panose="030F0702030302020204" pitchFamily="66" charset="0"/>
              </a:rPr>
              <a:t>: linear accelerator </a:t>
            </a:r>
            <a:r>
              <a:rPr lang="en-US" dirty="0" smtClean="0">
                <a:latin typeface="Comic Sans MS" panose="030F0702030302020204" pitchFamily="66" charset="0"/>
              </a:rPr>
              <a:t>knife </a:t>
            </a:r>
            <a:r>
              <a:rPr lang="en-US" dirty="0">
                <a:latin typeface="Comic Sans MS" panose="030F0702030302020204" pitchFamily="66" charset="0"/>
              </a:rPr>
              <a:t>through cobalt-60</a:t>
            </a:r>
          </a:p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Radiotherapy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Can </a:t>
            </a:r>
            <a:r>
              <a:rPr lang="en-US" dirty="0">
                <a:latin typeface="Comic Sans MS" panose="030F0702030302020204" pitchFamily="66" charset="0"/>
              </a:rPr>
              <a:t>be used in patients where surgery is not feasible. </a:t>
            </a:r>
            <a:r>
              <a:rPr lang="en-US" dirty="0" smtClean="0">
                <a:latin typeface="Comic Sans MS" panose="030F0702030302020204" pitchFamily="66" charset="0"/>
              </a:rPr>
              <a:t>(• </a:t>
            </a:r>
            <a:r>
              <a:rPr lang="en-US" dirty="0">
                <a:latin typeface="Comic Sans MS" panose="030F0702030302020204" pitchFamily="66" charset="0"/>
              </a:rPr>
              <a:t>Not </a:t>
            </a:r>
            <a:r>
              <a:rPr lang="en-US" dirty="0" err="1">
                <a:latin typeface="Comic Sans MS" panose="030F0702030302020204" pitchFamily="66" charset="0"/>
              </a:rPr>
              <a:t>prefered</a:t>
            </a:r>
            <a:r>
              <a:rPr lang="en-US" dirty="0">
                <a:latin typeface="Comic Sans MS" panose="030F0702030302020204" pitchFamily="66" charset="0"/>
              </a:rPr>
              <a:t> now due to low tolerance of </a:t>
            </a:r>
            <a:r>
              <a:rPr lang="en-US" dirty="0" smtClean="0">
                <a:latin typeface="Comic Sans MS" panose="030F0702030302020204" pitchFamily="66" charset="0"/>
              </a:rPr>
              <a:t>CNS) 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Method</a:t>
            </a:r>
            <a:r>
              <a:rPr lang="en-US" dirty="0">
                <a:latin typeface="Comic Sans MS" panose="030F0702030302020204" pitchFamily="66" charset="0"/>
              </a:rPr>
              <a:t>: real-time image guidance technology through computer controlled robotics.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summary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Acoustic neuroma</a:t>
            </a:r>
            <a:r>
              <a:rPr lang="en-GB" dirty="0">
                <a:latin typeface="Comic Sans MS" panose="030F0702030302020204" pitchFamily="66" charset="0"/>
              </a:rPr>
              <a:t>, also called </a:t>
            </a:r>
            <a:r>
              <a:rPr lang="en-GB" b="1" dirty="0">
                <a:latin typeface="Comic Sans MS" panose="030F0702030302020204" pitchFamily="66" charset="0"/>
              </a:rPr>
              <a:t>vestibular schwannoma</a:t>
            </a:r>
            <a:r>
              <a:rPr lang="en-GB" dirty="0">
                <a:latin typeface="Comic Sans MS" panose="030F0702030302020204" pitchFamily="66" charset="0"/>
              </a:rPr>
              <a:t>, 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  <a:hlinkClick r:id="rId2"/>
              </a:rPr>
              <a:t>B</a:t>
            </a:r>
            <a:r>
              <a:rPr lang="en-GB" dirty="0" smtClean="0">
                <a:latin typeface="Comic Sans MS" panose="030F0702030302020204" pitchFamily="66" charset="0"/>
                <a:hlinkClick r:id="rId3"/>
              </a:rPr>
              <a:t>enign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hlinkClick r:id="rId2"/>
              </a:rPr>
              <a:t>tumour</a:t>
            </a:r>
            <a:r>
              <a:rPr lang="en-GB" dirty="0">
                <a:latin typeface="Comic Sans MS" panose="030F0702030302020204" pitchFamily="66" charset="0"/>
              </a:rPr>
              <a:t> occurring anywhere along the </a:t>
            </a:r>
            <a:r>
              <a:rPr lang="en-GB" dirty="0">
                <a:latin typeface="Comic Sans MS" panose="030F0702030302020204" pitchFamily="66" charset="0"/>
                <a:hlinkClick r:id="rId4"/>
              </a:rPr>
              <a:t>vestibulocochlear nerve</a:t>
            </a:r>
            <a:r>
              <a:rPr lang="en-GB" dirty="0">
                <a:latin typeface="Comic Sans MS" panose="030F0702030302020204" pitchFamily="66" charset="0"/>
              </a:rPr>
              <a:t> (also called acoustic nerve), which originates in the </a:t>
            </a:r>
            <a:r>
              <a:rPr lang="en-GB" dirty="0">
                <a:latin typeface="Comic Sans MS" panose="030F0702030302020204" pitchFamily="66" charset="0"/>
                <a:hlinkClick r:id="rId5"/>
              </a:rPr>
              <a:t>ear</a:t>
            </a:r>
            <a:r>
              <a:rPr lang="en-GB" dirty="0">
                <a:latin typeface="Comic Sans MS" panose="030F0702030302020204" pitchFamily="66" charset="0"/>
              </a:rPr>
              <a:t> and serves the organs of </a:t>
            </a:r>
            <a:r>
              <a:rPr lang="en-GB" dirty="0">
                <a:latin typeface="Comic Sans MS" panose="030F0702030302020204" pitchFamily="66" charset="0"/>
                <a:hlinkClick r:id="rId6"/>
              </a:rPr>
              <a:t>equilibrium</a:t>
            </a:r>
            <a:r>
              <a:rPr lang="en-GB" dirty="0">
                <a:latin typeface="Comic Sans MS" panose="030F0702030302020204" pitchFamily="66" charset="0"/>
              </a:rPr>
              <a:t> and </a:t>
            </a:r>
            <a:r>
              <a:rPr lang="en-GB" u="sng" dirty="0">
                <a:latin typeface="Comic Sans MS" panose="030F0702030302020204" pitchFamily="66" charset="0"/>
                <a:hlinkClick r:id="rId7"/>
              </a:rPr>
              <a:t>hearing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latin typeface="Comic Sans MS" panose="030F0702030302020204" pitchFamily="66" charset="0"/>
              </a:rPr>
              <a:t>tumour arises from an overproduction of </a:t>
            </a:r>
            <a:r>
              <a:rPr lang="en-GB" dirty="0">
                <a:latin typeface="Comic Sans MS" panose="030F0702030302020204" pitchFamily="66" charset="0"/>
                <a:hlinkClick r:id="rId8"/>
              </a:rPr>
              <a:t>Schwann cells</a:t>
            </a:r>
            <a:r>
              <a:rPr lang="en-GB" dirty="0">
                <a:latin typeface="Comic Sans MS" panose="030F0702030302020204" pitchFamily="66" charset="0"/>
              </a:rPr>
              <a:t>, the </a:t>
            </a:r>
            <a:r>
              <a:rPr lang="en-GB" dirty="0">
                <a:latin typeface="Comic Sans MS" panose="030F0702030302020204" pitchFamily="66" charset="0"/>
                <a:hlinkClick r:id="rId9"/>
              </a:rPr>
              <a:t>myelin</a:t>
            </a:r>
            <a:r>
              <a:rPr lang="en-GB" dirty="0">
                <a:latin typeface="Comic Sans MS" panose="030F0702030302020204" pitchFamily="66" charset="0"/>
              </a:rPr>
              <a:t>-producing </a:t>
            </a:r>
            <a:r>
              <a:rPr lang="en-GB" dirty="0" smtClean="0">
                <a:latin typeface="Comic Sans MS" panose="030F0702030302020204" pitchFamily="66" charset="0"/>
              </a:rPr>
              <a:t>cells</a:t>
            </a:r>
          </a:p>
          <a:p>
            <a:r>
              <a:rPr lang="en-US" b="1" dirty="0">
                <a:solidFill>
                  <a:srgbClr val="C00000"/>
                </a:solidFill>
                <a:latin typeface="Comic Sans MS" pitchFamily="66" charset="0"/>
              </a:rPr>
              <a:t>A benign VIII nerve tumor with slow growth from vestibular nerve damage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</a:rPr>
              <a:t>Pressure on brain &amp; cerebellum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</a:rPr>
              <a:t>in both sex &amp; every age &amp; usual are bilateral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Early </a:t>
            </a:r>
            <a:r>
              <a:rPr lang="en-GB" dirty="0">
                <a:latin typeface="Comic Sans MS" panose="030F0702030302020204" pitchFamily="66" charset="0"/>
              </a:rPr>
              <a:t>symptoms include mild unilateral </a:t>
            </a:r>
            <a:r>
              <a:rPr lang="en-GB" dirty="0">
                <a:latin typeface="Comic Sans MS" panose="030F0702030302020204" pitchFamily="66" charset="0"/>
                <a:hlinkClick r:id="rId2"/>
              </a:rPr>
              <a:t>hearing impairment</a:t>
            </a:r>
            <a:r>
              <a:rPr lang="en-GB" dirty="0">
                <a:latin typeface="Comic Sans MS" panose="030F0702030302020204" pitchFamily="66" charset="0"/>
              </a:rPr>
              <a:t>, </a:t>
            </a:r>
            <a:r>
              <a:rPr lang="en-GB" dirty="0">
                <a:latin typeface="Comic Sans MS" panose="030F0702030302020204" pitchFamily="66" charset="0"/>
                <a:hlinkClick r:id="rId3"/>
              </a:rPr>
              <a:t>tinnitus</a:t>
            </a:r>
            <a:r>
              <a:rPr lang="en-GB" dirty="0">
                <a:latin typeface="Comic Sans MS" panose="030F0702030302020204" pitchFamily="66" charset="0"/>
              </a:rPr>
              <a:t> (ringing in the ear), and sometimes dizziness. In some cases, the tumour, though benign, may grow and push against the </a:t>
            </a:r>
            <a:r>
              <a:rPr lang="en-GB" dirty="0">
                <a:latin typeface="Comic Sans MS" panose="030F0702030302020204" pitchFamily="66" charset="0"/>
                <a:hlinkClick r:id="rId4"/>
              </a:rPr>
              <a:t>brain</a:t>
            </a:r>
            <a:r>
              <a:rPr lang="en-GB" dirty="0">
                <a:latin typeface="Comic Sans MS" panose="030F0702030302020204" pitchFamily="66" charset="0"/>
              </a:rPr>
              <a:t> or </a:t>
            </a:r>
            <a:r>
              <a:rPr lang="en-GB" dirty="0">
                <a:latin typeface="Comic Sans MS" panose="030F0702030302020204" pitchFamily="66" charset="0"/>
                <a:hlinkClick r:id="rId5"/>
              </a:rPr>
              <a:t>brainstem</a:t>
            </a:r>
            <a:r>
              <a:rPr lang="en-GB" dirty="0">
                <a:latin typeface="Comic Sans MS" panose="030F0702030302020204" pitchFamily="66" charset="0"/>
              </a:rPr>
              <a:t>, causing </a:t>
            </a:r>
            <a:r>
              <a:rPr lang="en-GB" dirty="0">
                <a:latin typeface="Comic Sans MS" panose="030F0702030302020204" pitchFamily="66" charset="0"/>
                <a:hlinkClick r:id="rId6"/>
              </a:rPr>
              <a:t>headache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</a:p>
          <a:p>
            <a:r>
              <a:rPr lang="en-GB" dirty="0">
                <a:latin typeface="Comic Sans MS" panose="030F0702030302020204" pitchFamily="66" charset="0"/>
              </a:rPr>
              <a:t>numbness in the face, or visual disturbances. An acoustic neuroma may be treated through surgical excision or </a:t>
            </a:r>
            <a:r>
              <a:rPr lang="en-GB" dirty="0">
                <a:latin typeface="Comic Sans MS" panose="030F0702030302020204" pitchFamily="66" charset="0"/>
                <a:hlinkClick r:id="rId7"/>
              </a:rPr>
              <a:t>radiation therapy</a:t>
            </a:r>
            <a:r>
              <a:rPr lang="en-GB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Complication:</a:t>
            </a: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Facial nerve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playsia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 CSF leakage, brain edema, meningitis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Incidence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80% of Cerebellopontine angle </a:t>
            </a:r>
            <a:r>
              <a:rPr lang="en-US" dirty="0" err="1">
                <a:latin typeface="Comic Sans MS" panose="030F0702030302020204" pitchFamily="66" charset="0"/>
              </a:rPr>
              <a:t>tumours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10</a:t>
            </a:r>
            <a:r>
              <a:rPr lang="en-US" dirty="0">
                <a:latin typeface="Comic Sans MS" panose="030F0702030302020204" pitchFamily="66" charset="0"/>
              </a:rPr>
              <a:t>% of all brain </a:t>
            </a:r>
            <a:r>
              <a:rPr lang="en-US" dirty="0" err="1">
                <a:latin typeface="Comic Sans MS" panose="030F0702030302020204" pitchFamily="66" charset="0"/>
              </a:rPr>
              <a:t>tumours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124744"/>
            <a:ext cx="7024744" cy="11430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Pathology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Benign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Slow-growing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Microscopy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048672" cy="39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81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Origin &amp; Growth: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Origin: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Schwann </a:t>
            </a:r>
            <a:r>
              <a:rPr lang="en-GB" dirty="0">
                <a:latin typeface="Comic Sans MS" panose="030F0702030302020204" pitchFamily="66" charset="0"/>
              </a:rPr>
              <a:t>Cells of Vestibular Nerve,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rarely </a:t>
            </a:r>
            <a:r>
              <a:rPr lang="en-GB" dirty="0">
                <a:latin typeface="Comic Sans MS" panose="030F0702030302020204" pitchFamily="66" charset="0"/>
              </a:rPr>
              <a:t>from cochlear nerve </a:t>
            </a:r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Growth</a:t>
            </a:r>
            <a:r>
              <a:rPr lang="en-GB" dirty="0">
                <a:latin typeface="Comic Sans MS" panose="030F0702030302020204" pitchFamily="66" charset="0"/>
              </a:rPr>
              <a:t>: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(</a:t>
            </a:r>
            <a:r>
              <a:rPr lang="en-GB" dirty="0">
                <a:latin typeface="Comic Sans MS" panose="030F0702030302020204" pitchFamily="66" charset="0"/>
              </a:rPr>
              <a:t>slow) 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Causes </a:t>
            </a:r>
            <a:r>
              <a:rPr lang="en-GB" dirty="0">
                <a:latin typeface="Comic Sans MS" panose="030F0702030302020204" pitchFamily="66" charset="0"/>
              </a:rPr>
              <a:t>widening and erosion of the canal and </a:t>
            </a:r>
            <a:r>
              <a:rPr lang="en-GB" dirty="0" err="1" smtClean="0">
                <a:latin typeface="Comic Sans MS" panose="030F0702030302020204" pitchFamily="66" charset="0"/>
              </a:rPr>
              <a:t>Anterosuperior</a:t>
            </a:r>
            <a:r>
              <a:rPr lang="en-GB" dirty="0" smtClean="0">
                <a:latin typeface="Comic Sans MS" panose="030F0702030302020204" pitchFamily="66" charset="0"/>
              </a:rPr>
              <a:t> growth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Later </a:t>
            </a:r>
            <a:r>
              <a:rPr lang="en-GB" dirty="0">
                <a:latin typeface="Comic Sans MS" panose="030F0702030302020204" pitchFamily="66" charset="0"/>
              </a:rPr>
              <a:t>stages: displacement of brainstem, pressure on cerebellum and raised intracranial tension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7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16832"/>
            <a:ext cx="612068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7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Acoustic neuroma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 can be 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caused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 by: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Constant </a:t>
            </a:r>
            <a:r>
              <a:rPr lang="en-GB" dirty="0">
                <a:latin typeface="Comic Sans MS" panose="030F0702030302020204" pitchFamily="66" charset="0"/>
              </a:rPr>
              <a:t>or continuous exposure to loud noise (such as music or work-related noise) </a:t>
            </a:r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Neck </a:t>
            </a:r>
            <a:r>
              <a:rPr lang="en-GB" dirty="0">
                <a:latin typeface="Comic Sans MS" panose="030F0702030302020204" pitchFamily="66" charset="0"/>
              </a:rPr>
              <a:t>or face radiation can lead to </a:t>
            </a:r>
            <a:r>
              <a:rPr lang="en-GB" b="1" dirty="0">
                <a:latin typeface="Comic Sans MS" panose="030F0702030302020204" pitchFamily="66" charset="0"/>
              </a:rPr>
              <a:t>acoustic neuroma</a:t>
            </a:r>
            <a:r>
              <a:rPr lang="en-GB" dirty="0">
                <a:latin typeface="Comic Sans MS" panose="030F0702030302020204" pitchFamily="66" charset="0"/>
              </a:rPr>
              <a:t> many years later.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What is the hallmark of acoustic neuroma?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One-sided Hearing </a:t>
            </a:r>
            <a:r>
              <a:rPr lang="en-US" sz="1800" b="1" dirty="0" smtClean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Loss</a:t>
            </a:r>
          </a:p>
          <a:p>
            <a:pPr marL="68580" indent="0">
              <a:buNone/>
            </a:pPr>
            <a:endParaRPr lang="en-US" sz="1800" b="1" dirty="0">
              <a:solidFill>
                <a:srgbClr val="7030A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1800" b="1" dirty="0" smtClean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Over </a:t>
            </a:r>
            <a:r>
              <a:rPr lang="en-US" sz="1800" b="1" dirty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90% of people with acoustic neuromas develop some degree of one-sided (unilateral) hearing loss</a:t>
            </a:r>
            <a:r>
              <a:rPr lang="en-US" sz="1800" b="1" dirty="0" smtClean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.</a:t>
            </a:r>
          </a:p>
          <a:p>
            <a:pPr marL="68580" indent="0">
              <a:buNone/>
            </a:pPr>
            <a:endParaRPr lang="en-US" sz="1800" b="1" dirty="0" smtClean="0">
              <a:solidFill>
                <a:srgbClr val="7030A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68580" indent="0">
              <a:buNone/>
            </a:pPr>
            <a:r>
              <a:rPr lang="en-US" sz="1800" b="1" dirty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-</a:t>
            </a:r>
            <a:r>
              <a:rPr lang="en-US" sz="1800" b="1" dirty="0" smtClean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mic Sans MS" panose="030F0702030302020204" pitchFamily="66" charset="0"/>
                <a:ea typeface="+mj-ea"/>
                <a:cs typeface="+mj-cs"/>
              </a:rPr>
              <a:t>People with this type of hearing loss may have difficulty hearing in noisy settings and locating where a sound is coming from.</a:t>
            </a:r>
          </a:p>
          <a:p>
            <a:endParaRPr lang="en-US" sz="1800" b="1" dirty="0">
              <a:solidFill>
                <a:srgbClr val="7030A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daryadokhtmasror@gmail.com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7CB97-73FA-443E-9EFC-4782FD3D4A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227</TotalTime>
  <Words>601</Words>
  <Application>Microsoft Office PowerPoint</Application>
  <PresentationFormat>On-screen Show (4:3)</PresentationFormat>
  <Paragraphs>165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Comic Sans MS</vt:lpstr>
      <vt:lpstr>Wingdings 2</vt:lpstr>
      <vt:lpstr>Austin</vt:lpstr>
      <vt:lpstr>Iran University of Medical Sciences Faculty College of Nursing &amp; Midwifery </vt:lpstr>
      <vt:lpstr>Definition:</vt:lpstr>
      <vt:lpstr>• Incidence:</vt:lpstr>
      <vt:lpstr>Pathology</vt:lpstr>
      <vt:lpstr>PowerPoint Presentation</vt:lpstr>
      <vt:lpstr>Origin &amp; Growth:</vt:lpstr>
      <vt:lpstr>PowerPoint Presentation</vt:lpstr>
      <vt:lpstr>Acoustic neuroma can be caused by:</vt:lpstr>
      <vt:lpstr>What is the hallmark of acoustic neuroma?</vt:lpstr>
      <vt:lpstr>What are the red flags of acoustic neuroma?</vt:lpstr>
      <vt:lpstr>Neck pain</vt:lpstr>
      <vt:lpstr>Classification Acoustic Neuroma</vt:lpstr>
      <vt:lpstr>Clinical Features</vt:lpstr>
      <vt:lpstr>Clinical Features</vt:lpstr>
      <vt:lpstr>Cranial Nerve Involvement Facial nerve:</vt:lpstr>
      <vt:lpstr>Brainstem Involvement</vt:lpstr>
      <vt:lpstr>Cerebellar involvement</vt:lpstr>
      <vt:lpstr>Investigations</vt:lpstr>
      <vt:lpstr>Neurological Tests</vt:lpstr>
      <vt:lpstr>Radiological tests</vt:lpstr>
      <vt:lpstr>Treatment</vt:lpstr>
      <vt:lpstr>summary</vt:lpstr>
      <vt:lpstr>summary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دریادخت مسرور</cp:lastModifiedBy>
  <cp:revision>21</cp:revision>
  <dcterms:created xsi:type="dcterms:W3CDTF">2021-06-17T12:26:53Z</dcterms:created>
  <dcterms:modified xsi:type="dcterms:W3CDTF">2024-11-04T09:55:35Z</dcterms:modified>
</cp:coreProperties>
</file>