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2" r:id="rId4"/>
    <p:sldId id="258" r:id="rId5"/>
    <p:sldId id="264" r:id="rId6"/>
    <p:sldId id="265" r:id="rId7"/>
    <p:sldId id="266" r:id="rId8"/>
    <p:sldId id="267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Estevez-Barcia" initials="DEB" lastIdx="1" clrIdx="0">
    <p:extLst>
      <p:ext uri="{19B8F6BF-5375-455C-9EA6-DF929625EA0E}">
        <p15:presenceInfo xmlns:p15="http://schemas.microsoft.com/office/powerpoint/2012/main" userId="S::daeb@natur.gl::3897fc26-ff0b-478c-a4d4-4210723228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5B80-D1AD-4CCF-9C1E-BF3A97EC83D2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08930-2095-46BF-93FE-CBC5C392F3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2F25-3EF6-487F-951D-AF87BE47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1B2B-D8FB-4D3F-99E9-73B474D9E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FF77-B173-4286-B29C-82F3D0A4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0283-8B14-4D6E-926A-316605A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F221-43EB-4A33-9934-F05EDF2F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13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A820-D434-4B56-9BA7-FACD2E1A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6002-6989-47C2-A8CA-1AABBC420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4F0E-157E-48BB-92D3-765306B8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22CD-FF06-4A41-B078-662C3554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3CB6-6980-4FEC-83D2-879716A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32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E0ABD-57A4-43C4-8CEB-96CB9C5C6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82284-2C04-45AF-B982-A2EC2CEB9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CA01-10A7-408E-887C-4620687E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7C8E-BCBF-4EF4-9740-B6ACC6D4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71F8-DD8D-4CB6-82FC-BA092505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9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679C-F644-4DB9-85C1-CD50A617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6253-7F41-4C96-B373-359254AF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6D32-4688-4593-AFD5-33AA45A0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7510-A6FA-48DA-8818-5A1A3B71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6D2E-AFAB-4B12-9900-A3072B7E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3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6B0A-F3EB-43CA-B89C-CAED022C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F2B0-D00A-4AFA-A5C5-63B2E4B0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4355-8C36-4322-89CD-8FB77E92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830A-BB8A-423F-BA4D-B0EDDBA5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F78D-563E-4917-A2BD-8303458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6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E8D5-1B64-483F-97E6-7373728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17C9-DCAC-4338-B55C-E9817A18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CEE0-0AEB-4B1F-B0BF-D7155894E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D1CC-BC6A-4EF2-8DF2-1AE47CB2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4E0F1-BF08-4FB9-BB72-799D59E6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914EC-CDE3-412A-AFDD-D3D42E9D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7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4D93-11DC-45FF-AFCB-815A445F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77B1-714B-424C-A6BE-ABBE364E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FEC1-BBE1-4212-8074-110EDE86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1A002-9737-4564-9C6C-BA02901B3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0161B-99E6-4B7F-BF99-C2AAB5C1E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2E535-0A89-4AAF-A583-A65515B8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BA352-7E50-4297-B160-773448C3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A533B-477D-445D-9BFF-773B5A0E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2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0152-BC8D-4B05-9F33-A043208A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695C3-BE7D-44D7-BA42-8331FD86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CB55D-02A7-4BFF-B28A-BF0E0A7B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52B22-61EB-426E-8ED9-78AD244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D5CCD-1489-4853-A2AC-3B5ACA96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395BA-10CE-40EC-9D28-816A0EAB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C716-0911-4CC5-BFB2-BF000CCB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733F-380B-4AC6-A183-AF3C9F60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A668-0F95-46D4-AB98-52FF37C3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32ACF-C5BC-4DE6-AE18-67478E5C1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EF13-0D5C-4F08-908C-A9FF4207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A96C3-9AF8-4BD5-B878-79C08655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FDFB-0ACC-40D9-8819-B2FA0E1A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5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C3D7-A7D1-47CB-9FAC-8A1AB4B4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278F-C9FB-49F6-B3CE-7477954E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CDC9C-1AD5-42CA-8310-B0A73DC4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055E-A001-4825-B184-FADEFCA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BCC68-8367-4920-9F5E-E926B028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0C9E-E5D3-4051-81B6-523748F0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99300-DC05-4008-B8D1-91620AF4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0D40-FE9B-4C36-A9A8-7A5684CA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A3A2-AF9F-4E4D-8DA7-453D4066A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AE8C-4693-488D-99B9-1C356C56775E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E756-EC71-4B23-96A5-B5DD9445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BE7-F26D-41B8-82BA-4A0E930B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0C5D-0A2C-43E8-8D58-A490F4FED6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B62E4216-C69C-4481-9B9D-29283A6BB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1" y="461848"/>
            <a:ext cx="2925398" cy="2267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CE5078-7CBD-4DDA-8B93-B9AC7394821E}"/>
              </a:ext>
            </a:extLst>
          </p:cNvPr>
          <p:cNvSpPr/>
          <p:nvPr/>
        </p:nvSpPr>
        <p:spPr>
          <a:xfrm>
            <a:off x="3462129" y="1041442"/>
            <a:ext cx="8193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B390-44B4-48E6-9241-8C142B950BD8}"/>
              </a:ext>
            </a:extLst>
          </p:cNvPr>
          <p:cNvSpPr txBox="1"/>
          <p:nvPr/>
        </p:nvSpPr>
        <p:spPr>
          <a:xfrm>
            <a:off x="536731" y="5621712"/>
            <a:ext cx="32709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Daniel Estévez-Barcia</a:t>
            </a:r>
          </a:p>
          <a:p>
            <a:r>
              <a:rPr lang="en-US" sz="2800" i="1" dirty="0"/>
              <a:t>daeb@natur.gl</a:t>
            </a:r>
            <a:endParaRPr lang="es-ES" sz="2800" i="1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ED0A28F-8804-451B-8752-F82BB882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97" y="4708563"/>
            <a:ext cx="2113772" cy="1826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304167-0187-47BD-B537-21555790FCEA}"/>
              </a:ext>
            </a:extLst>
          </p:cNvPr>
          <p:cNvSpPr/>
          <p:nvPr/>
        </p:nvSpPr>
        <p:spPr>
          <a:xfrm>
            <a:off x="9373875" y="2267367"/>
            <a:ext cx="2281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R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51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, icon&#10;&#10;Description automatically generated">
            <a:extLst>
              <a:ext uri="{FF2B5EF4-FFF2-40B4-BE49-F238E27FC236}">
                <a16:creationId xmlns:a16="http://schemas.microsoft.com/office/drawing/2014/main" id="{C20973DF-9873-43C3-9198-E40F4B21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EAF9460-E1D2-49EF-BC4D-E560E44F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DD3240-7F22-4657-836A-792E52E1A788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9FDE27F-C218-4EF2-9321-67720A799C08}"/>
              </a:ext>
            </a:extLst>
          </p:cNvPr>
          <p:cNvSpPr/>
          <p:nvPr/>
        </p:nvSpPr>
        <p:spPr>
          <a:xfrm>
            <a:off x="307908" y="196982"/>
            <a:ext cx="50422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with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D5C67-5FA9-481C-AC4B-A597A2499447}"/>
              </a:ext>
            </a:extLst>
          </p:cNvPr>
          <p:cNvSpPr txBox="1"/>
          <p:nvPr/>
        </p:nvSpPr>
        <p:spPr>
          <a:xfrm>
            <a:off x="1138804" y="1080983"/>
            <a:ext cx="82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number of different functions can be used for creating vectors:</a:t>
            </a:r>
            <a:endParaRPr lang="es-E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53FD-B9A0-4E77-820F-1A54181ADA52}"/>
              </a:ext>
            </a:extLst>
          </p:cNvPr>
          <p:cNvSpPr txBox="1"/>
          <p:nvPr/>
        </p:nvSpPr>
        <p:spPr>
          <a:xfrm>
            <a:off x="1138804" y="1985145"/>
            <a:ext cx="208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c(1,2,3,4)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8F182-51DF-40E9-9EDA-64648392B44C}"/>
              </a:ext>
            </a:extLst>
          </p:cNvPr>
          <p:cNvSpPr txBox="1"/>
          <p:nvPr/>
        </p:nvSpPr>
        <p:spPr>
          <a:xfrm>
            <a:off x="3390591" y="1985145"/>
            <a:ext cx="610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seq(from = 1, to = 5, by = 0.5)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851B0-86AF-4F4D-B20C-19A6D80EDAA1}"/>
              </a:ext>
            </a:extLst>
          </p:cNvPr>
          <p:cNvSpPr txBox="1"/>
          <p:nvPr/>
        </p:nvSpPr>
        <p:spPr>
          <a:xfrm>
            <a:off x="1138804" y="2674751"/>
            <a:ext cx="773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rep(2, times = 10)	rep(1:5, times = 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D3DDE-03B1-4239-8FA4-FD483DB3D573}"/>
              </a:ext>
            </a:extLst>
          </p:cNvPr>
          <p:cNvSpPr txBox="1"/>
          <p:nvPr/>
        </p:nvSpPr>
        <p:spPr>
          <a:xfrm>
            <a:off x="1138804" y="3662895"/>
            <a:ext cx="475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also create an empty vector:</a:t>
            </a:r>
            <a:endParaRPr lang="es-E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2180E-CCD6-4592-86B9-245ABD57EAA1}"/>
              </a:ext>
            </a:extLst>
          </p:cNvPr>
          <p:cNvSpPr txBox="1"/>
          <p:nvPr/>
        </p:nvSpPr>
        <p:spPr>
          <a:xfrm>
            <a:off x="1138803" y="4354889"/>
            <a:ext cx="717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vector(mode = “numeric”, length = 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52B27-4D78-47F1-A873-D7FE814E889D}"/>
              </a:ext>
            </a:extLst>
          </p:cNvPr>
          <p:cNvSpPr txBox="1"/>
          <p:nvPr/>
        </p:nvSpPr>
        <p:spPr>
          <a:xfrm>
            <a:off x="7339713" y="5197043"/>
            <a:ext cx="431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 vector can only contain one type of 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28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F7235-C725-4BE8-840D-DFCCC2E1A4BD}"/>
              </a:ext>
            </a:extLst>
          </p:cNvPr>
          <p:cNvSpPr txBox="1"/>
          <p:nvPr/>
        </p:nvSpPr>
        <p:spPr>
          <a:xfrm>
            <a:off x="430822" y="419878"/>
            <a:ext cx="141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4</a:t>
            </a:r>
            <a:endParaRPr lang="es-E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B7962-0C05-47AD-B780-F19EB293BE11}"/>
              </a:ext>
            </a:extLst>
          </p:cNvPr>
          <p:cNvSpPr txBox="1"/>
          <p:nvPr/>
        </p:nvSpPr>
        <p:spPr>
          <a:xfrm>
            <a:off x="791777" y="1324274"/>
            <a:ext cx="106084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 err="1">
                <a:latin typeface="Lucida Console" panose="020B0609040504020204" pitchFamily="49" charset="0"/>
              </a:rPr>
              <a:t>kid_names</a:t>
            </a:r>
            <a:r>
              <a:rPr lang="es-ES" sz="2000" dirty="0">
                <a:latin typeface="Lucida Console" panose="020B0609040504020204" pitchFamily="49" charset="0"/>
              </a:rPr>
              <a:t> &lt;- c("</a:t>
            </a:r>
            <a:r>
              <a:rPr lang="es-ES" sz="2000" dirty="0" err="1">
                <a:latin typeface="Lucida Console" panose="020B0609040504020204" pitchFamily="49" charset="0"/>
              </a:rPr>
              <a:t>Roi</a:t>
            </a:r>
            <a:r>
              <a:rPr lang="es-ES" sz="2000" dirty="0">
                <a:latin typeface="Lucida Console" panose="020B0609040504020204" pitchFamily="49" charset="0"/>
              </a:rPr>
              <a:t>", "Breogán", "Diego", "Laura", "Mónica", "Sara")</a:t>
            </a:r>
          </a:p>
          <a:p>
            <a:r>
              <a:rPr lang="es-ES" sz="2000" dirty="0" err="1">
                <a:latin typeface="Lucida Console" panose="020B0609040504020204" pitchFamily="49" charset="0"/>
              </a:rPr>
              <a:t>kid_weights</a:t>
            </a:r>
            <a:r>
              <a:rPr lang="es-ES" sz="2000" dirty="0">
                <a:latin typeface="Lucida Console" panose="020B0609040504020204" pitchFamily="49" charset="0"/>
              </a:rPr>
              <a:t> &lt;- c(31, 43, 35, 28, 26, 30)</a:t>
            </a:r>
          </a:p>
          <a:p>
            <a:r>
              <a:rPr lang="es-ES" sz="2000" dirty="0" err="1">
                <a:latin typeface="Lucida Console" panose="020B0609040504020204" pitchFamily="49" charset="0"/>
              </a:rPr>
              <a:t>kid_heights</a:t>
            </a:r>
            <a:r>
              <a:rPr lang="es-ES" sz="2000" dirty="0">
                <a:latin typeface="Lucida Console" panose="020B0609040504020204" pitchFamily="49" charset="0"/>
              </a:rPr>
              <a:t> &lt;- c(110, 113, 109, 104, 107, 105)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FB214-0976-4341-AFEC-41D5A13997FD}"/>
              </a:ext>
            </a:extLst>
          </p:cNvPr>
          <p:cNvSpPr txBox="1"/>
          <p:nvPr/>
        </p:nvSpPr>
        <p:spPr>
          <a:xfrm>
            <a:off x="295464" y="2609479"/>
            <a:ext cx="116010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 err="1">
                <a:latin typeface="Lucida Console" panose="020B0609040504020204" pitchFamily="49" charset="0"/>
              </a:rPr>
              <a:t>kid_names</a:t>
            </a:r>
            <a:r>
              <a:rPr lang="es-ES" sz="2000" dirty="0">
                <a:latin typeface="Lucida Console" panose="020B0609040504020204" pitchFamily="49" charset="0"/>
              </a:rPr>
              <a:t>[</a:t>
            </a:r>
            <a:r>
              <a:rPr lang="es-ES" sz="2000" dirty="0" err="1">
                <a:latin typeface="Lucida Console" panose="020B0609040504020204" pitchFamily="49" charset="0"/>
              </a:rPr>
              <a:t>order</a:t>
            </a:r>
            <a:r>
              <a:rPr lang="es-ES" sz="2000" dirty="0">
                <a:latin typeface="Lucida Console" panose="020B0609040504020204" pitchFamily="49" charset="0"/>
              </a:rPr>
              <a:t>(</a:t>
            </a:r>
            <a:r>
              <a:rPr lang="es-ES" sz="2000" dirty="0" err="1">
                <a:latin typeface="Lucida Console" panose="020B0609040504020204" pitchFamily="49" charset="0"/>
              </a:rPr>
              <a:t>kid_heights</a:t>
            </a:r>
            <a:r>
              <a:rPr lang="es-ES" sz="2000" dirty="0">
                <a:latin typeface="Lucida Console" panose="020B0609040504020204" pitchFamily="49" charset="0"/>
              </a:rPr>
              <a:t>)] # Laura </a:t>
            </a:r>
            <a:r>
              <a:rPr lang="es-ES" sz="2000" dirty="0" err="1">
                <a:latin typeface="Lucida Console" panose="020B0609040504020204" pitchFamily="49" charset="0"/>
              </a:rPr>
              <a:t>is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the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shortest</a:t>
            </a:r>
            <a:r>
              <a:rPr lang="es-ES" sz="2000" dirty="0">
                <a:latin typeface="Lucida Console" panose="020B0609040504020204" pitchFamily="49" charset="0"/>
              </a:rPr>
              <a:t> and Breogán </a:t>
            </a:r>
            <a:r>
              <a:rPr lang="es-ES" sz="2000" dirty="0" err="1">
                <a:latin typeface="Lucida Console" panose="020B0609040504020204" pitchFamily="49" charset="0"/>
              </a:rPr>
              <a:t>is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the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tallest</a:t>
            </a:r>
            <a:endParaRPr lang="es-ES" sz="2000" dirty="0">
              <a:latin typeface="Lucida Console" panose="020B0609040504020204" pitchFamily="49" charset="0"/>
            </a:endParaRPr>
          </a:p>
          <a:p>
            <a:r>
              <a:rPr lang="es-ES" sz="2000" dirty="0" err="1">
                <a:latin typeface="Lucida Console" panose="020B0609040504020204" pitchFamily="49" charset="0"/>
              </a:rPr>
              <a:t>kid_names</a:t>
            </a:r>
            <a:r>
              <a:rPr lang="es-ES" sz="2000" dirty="0">
                <a:latin typeface="Lucida Console" panose="020B0609040504020204" pitchFamily="49" charset="0"/>
              </a:rPr>
              <a:t>[</a:t>
            </a:r>
            <a:r>
              <a:rPr lang="es-ES" sz="2000" dirty="0" err="1">
                <a:latin typeface="Lucida Console" panose="020B0609040504020204" pitchFamily="49" charset="0"/>
              </a:rPr>
              <a:t>order</a:t>
            </a:r>
            <a:r>
              <a:rPr lang="es-ES" sz="2000" dirty="0">
                <a:latin typeface="Lucida Console" panose="020B0609040504020204" pitchFamily="49" charset="0"/>
              </a:rPr>
              <a:t>(</a:t>
            </a:r>
            <a:r>
              <a:rPr lang="es-ES" sz="2000" dirty="0" err="1">
                <a:latin typeface="Lucida Console" panose="020B0609040504020204" pitchFamily="49" charset="0"/>
              </a:rPr>
              <a:t>kid_weights</a:t>
            </a:r>
            <a:r>
              <a:rPr lang="es-ES" sz="2000" dirty="0">
                <a:latin typeface="Lucida Console" panose="020B0609040504020204" pitchFamily="49" charset="0"/>
              </a:rPr>
              <a:t>)] # Mónica </a:t>
            </a:r>
            <a:r>
              <a:rPr lang="es-ES" sz="2000" dirty="0" err="1">
                <a:latin typeface="Lucida Console" panose="020B0609040504020204" pitchFamily="49" charset="0"/>
              </a:rPr>
              <a:t>is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the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lightest</a:t>
            </a:r>
            <a:r>
              <a:rPr lang="es-ES" sz="2000" dirty="0">
                <a:latin typeface="Lucida Console" panose="020B0609040504020204" pitchFamily="49" charset="0"/>
              </a:rPr>
              <a:t> and Breogán </a:t>
            </a:r>
            <a:r>
              <a:rPr lang="es-ES" sz="2000" dirty="0" err="1">
                <a:latin typeface="Lucida Console" panose="020B0609040504020204" pitchFamily="49" charset="0"/>
              </a:rPr>
              <a:t>is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the</a:t>
            </a:r>
            <a:r>
              <a:rPr lang="es-ES" sz="2000" dirty="0">
                <a:latin typeface="Lucida Console" panose="020B0609040504020204" pitchFamily="49" charset="0"/>
              </a:rPr>
              <a:t> </a:t>
            </a:r>
            <a:r>
              <a:rPr lang="es-ES" sz="2000" dirty="0" err="1">
                <a:latin typeface="Lucida Console" panose="020B0609040504020204" pitchFamily="49" charset="0"/>
              </a:rPr>
              <a:t>heaviest</a:t>
            </a:r>
            <a:endParaRPr lang="es-ES" sz="2000" dirty="0"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CC4F4-E968-4C30-BD61-4CE8D39A3460}"/>
              </a:ext>
            </a:extLst>
          </p:cNvPr>
          <p:cNvSpPr txBox="1"/>
          <p:nvPr/>
        </p:nvSpPr>
        <p:spPr>
          <a:xfrm>
            <a:off x="2522952" y="4067873"/>
            <a:ext cx="7146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 err="1">
                <a:latin typeface="Lucida Console" panose="020B0609040504020204" pitchFamily="49" charset="0"/>
              </a:rPr>
              <a:t>kids_bmi</a:t>
            </a:r>
            <a:r>
              <a:rPr lang="es-ES" sz="2000" dirty="0">
                <a:latin typeface="Lucida Console" panose="020B0609040504020204" pitchFamily="49" charset="0"/>
              </a:rPr>
              <a:t> &lt;- (</a:t>
            </a:r>
            <a:r>
              <a:rPr lang="es-ES" sz="2000" dirty="0" err="1">
                <a:latin typeface="Lucida Console" panose="020B0609040504020204" pitchFamily="49" charset="0"/>
              </a:rPr>
              <a:t>kid_weights</a:t>
            </a:r>
            <a:r>
              <a:rPr lang="es-ES" sz="2000" dirty="0">
                <a:latin typeface="Lucida Console" panose="020B0609040504020204" pitchFamily="49" charset="0"/>
              </a:rPr>
              <a:t>/kid_heights^2)*10000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9BF9F-84DF-4213-84E3-D7E271899A6E}"/>
              </a:ext>
            </a:extLst>
          </p:cNvPr>
          <p:cNvSpPr txBox="1"/>
          <p:nvPr/>
        </p:nvSpPr>
        <p:spPr>
          <a:xfrm>
            <a:off x="2961490" y="4933561"/>
            <a:ext cx="6269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 err="1">
                <a:latin typeface="Lucida Console" panose="020B0609040504020204" pitchFamily="49" charset="0"/>
              </a:rPr>
              <a:t>kids</a:t>
            </a:r>
            <a:r>
              <a:rPr lang="es-ES" sz="2000" dirty="0">
                <a:latin typeface="Lucida Console" panose="020B0609040504020204" pitchFamily="49" charset="0"/>
              </a:rPr>
              <a:t> &lt;- </a:t>
            </a:r>
            <a:r>
              <a:rPr lang="es-ES" sz="2000" dirty="0" err="1">
                <a:latin typeface="Lucida Console" panose="020B0609040504020204" pitchFamily="49" charset="0"/>
              </a:rPr>
              <a:t>data.frame</a:t>
            </a:r>
            <a:r>
              <a:rPr lang="es-ES" sz="2000" dirty="0">
                <a:latin typeface="Lucida Console" panose="020B0609040504020204" pitchFamily="49" charset="0"/>
              </a:rPr>
              <a:t>(</a:t>
            </a:r>
            <a:r>
              <a:rPr lang="es-ES" sz="2000" dirty="0" err="1">
                <a:latin typeface="Lucida Console" panose="020B0609040504020204" pitchFamily="49" charset="0"/>
              </a:rPr>
              <a:t>name</a:t>
            </a:r>
            <a:r>
              <a:rPr lang="es-ES" sz="2000" dirty="0">
                <a:latin typeface="Lucida Console" panose="020B0609040504020204" pitchFamily="49" charset="0"/>
              </a:rPr>
              <a:t> = </a:t>
            </a:r>
            <a:r>
              <a:rPr lang="es-ES" sz="2000" dirty="0" err="1">
                <a:latin typeface="Lucida Console" panose="020B0609040504020204" pitchFamily="49" charset="0"/>
              </a:rPr>
              <a:t>kid_names</a:t>
            </a:r>
            <a:r>
              <a:rPr lang="es-ES" sz="2000" dirty="0">
                <a:latin typeface="Lucida Console" panose="020B0609040504020204" pitchFamily="49" charset="0"/>
              </a:rPr>
              <a:t>, </a:t>
            </a:r>
          </a:p>
          <a:p>
            <a:r>
              <a:rPr lang="es-ES" sz="2000" dirty="0">
                <a:latin typeface="Lucida Console" panose="020B0609040504020204" pitchFamily="49" charset="0"/>
              </a:rPr>
              <a:t>		      </a:t>
            </a:r>
            <a:r>
              <a:rPr lang="es-ES" sz="2000" dirty="0" err="1">
                <a:latin typeface="Lucida Console" panose="020B0609040504020204" pitchFamily="49" charset="0"/>
              </a:rPr>
              <a:t>height</a:t>
            </a:r>
            <a:r>
              <a:rPr lang="es-ES" sz="2000" dirty="0">
                <a:latin typeface="Lucida Console" panose="020B0609040504020204" pitchFamily="49" charset="0"/>
              </a:rPr>
              <a:t> = </a:t>
            </a:r>
            <a:r>
              <a:rPr lang="es-ES" sz="2000" dirty="0" err="1">
                <a:latin typeface="Lucida Console" panose="020B0609040504020204" pitchFamily="49" charset="0"/>
              </a:rPr>
              <a:t>kid_heights</a:t>
            </a:r>
            <a:r>
              <a:rPr lang="es-ES" sz="2000" dirty="0">
                <a:latin typeface="Lucida Console" panose="020B0609040504020204" pitchFamily="49" charset="0"/>
              </a:rPr>
              <a:t>,</a:t>
            </a:r>
          </a:p>
          <a:p>
            <a:r>
              <a:rPr lang="es-ES" sz="2000" dirty="0">
                <a:latin typeface="Lucida Console" panose="020B0609040504020204" pitchFamily="49" charset="0"/>
              </a:rPr>
              <a:t>		      </a:t>
            </a:r>
            <a:r>
              <a:rPr lang="es-ES" sz="2000" dirty="0" err="1">
                <a:latin typeface="Lucida Console" panose="020B0609040504020204" pitchFamily="49" charset="0"/>
              </a:rPr>
              <a:t>weight</a:t>
            </a:r>
            <a:r>
              <a:rPr lang="es-ES" sz="2000" dirty="0">
                <a:latin typeface="Lucida Console" panose="020B0609040504020204" pitchFamily="49" charset="0"/>
              </a:rPr>
              <a:t> = </a:t>
            </a:r>
            <a:r>
              <a:rPr lang="es-ES" sz="2000" dirty="0" err="1">
                <a:latin typeface="Lucida Console" panose="020B0609040504020204" pitchFamily="49" charset="0"/>
              </a:rPr>
              <a:t>kid_weights</a:t>
            </a:r>
            <a:r>
              <a:rPr lang="es-ES" sz="2000" dirty="0">
                <a:latin typeface="Lucida Console" panose="020B0609040504020204" pitchFamily="49" charset="0"/>
              </a:rPr>
              <a:t>,</a:t>
            </a:r>
          </a:p>
          <a:p>
            <a:r>
              <a:rPr lang="es-ES" sz="2000" dirty="0">
                <a:latin typeface="Lucida Console" panose="020B0609040504020204" pitchFamily="49" charset="0"/>
              </a:rPr>
              <a:t>		      </a:t>
            </a:r>
            <a:r>
              <a:rPr lang="es-ES" sz="2000" dirty="0" err="1">
                <a:latin typeface="Lucida Console" panose="020B0609040504020204" pitchFamily="49" charset="0"/>
              </a:rPr>
              <a:t>bmi</a:t>
            </a:r>
            <a:r>
              <a:rPr lang="es-ES" sz="2000" dirty="0">
                <a:latin typeface="Lucida Console" panose="020B0609040504020204" pitchFamily="49" charset="0"/>
              </a:rPr>
              <a:t> = </a:t>
            </a:r>
            <a:r>
              <a:rPr lang="es-ES" sz="2000" dirty="0" err="1">
                <a:latin typeface="Lucida Console" panose="020B0609040504020204" pitchFamily="49" charset="0"/>
              </a:rPr>
              <a:t>kids_bmi</a:t>
            </a:r>
            <a:r>
              <a:rPr lang="es-ES" sz="20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04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468B4FD-846C-40B1-8882-1103D6F6E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ECF1574-CF64-45CC-9882-2588F37D2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B214A-6F7D-4C33-81D4-9DFF9B2AB3A5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0D5DB5-B52B-491C-BDBF-38CB8AEF455C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, newspaper, different, screenshot&#10;&#10;Description automatically generated">
            <a:extLst>
              <a:ext uri="{FF2B5EF4-FFF2-40B4-BE49-F238E27FC236}">
                <a16:creationId xmlns:a16="http://schemas.microsoft.com/office/drawing/2014/main" id="{5163A324-CAEF-4493-AAE1-5B82B770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32" y="313715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A12C9BD-5B01-431D-99E7-75CB702DC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C82354A-11B6-4814-B87F-777E55925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1A2FF-8C20-4323-A519-9E33E659CC33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0C7FE0-286C-4AE3-8DD8-933357F1D801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D9A1F1-EF28-4C41-B52D-5D26B93AD6ED}"/>
              </a:ext>
            </a:extLst>
          </p:cNvPr>
          <p:cNvSpPr/>
          <p:nvPr/>
        </p:nvSpPr>
        <p:spPr>
          <a:xfrm>
            <a:off x="307908" y="196982"/>
            <a:ext cx="81909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we begin… learn to get help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4FC881-BE77-4984-92C0-C846D22475FC}"/>
              </a:ext>
            </a:extLst>
          </p:cNvPr>
          <p:cNvCxnSpPr>
            <a:cxnSpLocks/>
          </p:cNvCxnSpPr>
          <p:nvPr/>
        </p:nvCxnSpPr>
        <p:spPr>
          <a:xfrm>
            <a:off x="6096000" y="1054358"/>
            <a:ext cx="0" cy="4581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DB387-9DCA-4F55-B76E-7D4C5AC1F7D6}"/>
              </a:ext>
            </a:extLst>
          </p:cNvPr>
          <p:cNvSpPr/>
          <p:nvPr/>
        </p:nvSpPr>
        <p:spPr>
          <a:xfrm>
            <a:off x="307908" y="1063683"/>
            <a:ext cx="19166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Help sheets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01CB8-4FC9-4522-9FE6-542A87620E87}"/>
              </a:ext>
            </a:extLst>
          </p:cNvPr>
          <p:cNvSpPr/>
          <p:nvPr/>
        </p:nvSpPr>
        <p:spPr>
          <a:xfrm>
            <a:off x="6178134" y="1063683"/>
            <a:ext cx="20696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Saint Google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874A7-FF08-451B-A63B-3C6E6860D469}"/>
              </a:ext>
            </a:extLst>
          </p:cNvPr>
          <p:cNvSpPr txBox="1"/>
          <p:nvPr/>
        </p:nvSpPr>
        <p:spPr>
          <a:xfrm>
            <a:off x="995734" y="1745530"/>
            <a:ext cx="4878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?plot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??plot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help(“plot”)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s-ES" sz="2400" dirty="0" err="1">
                <a:latin typeface="Lucida Console" panose="020B0609040504020204" pitchFamily="49" charset="0"/>
              </a:rPr>
              <a:t>help</a:t>
            </a:r>
            <a:r>
              <a:rPr lang="es-ES" sz="2400" dirty="0">
                <a:latin typeface="Lucida Console" panose="020B0609040504020204" pitchFamily="49" charset="0"/>
              </a:rPr>
              <a:t>(</a:t>
            </a:r>
            <a:r>
              <a:rPr lang="es-ES" sz="2400" dirty="0" err="1">
                <a:latin typeface="Lucida Console" panose="020B0609040504020204" pitchFamily="49" charset="0"/>
              </a:rPr>
              <a:t>package</a:t>
            </a:r>
            <a:r>
              <a:rPr lang="es-ES" sz="2400" dirty="0">
                <a:latin typeface="Lucida Console" panose="020B0609040504020204" pitchFamily="49" charset="0"/>
              </a:rPr>
              <a:t> = “</a:t>
            </a:r>
            <a:r>
              <a:rPr lang="es-ES" sz="2400" dirty="0" err="1">
                <a:latin typeface="Lucida Console" panose="020B0609040504020204" pitchFamily="49" charset="0"/>
              </a:rPr>
              <a:t>ggplot</a:t>
            </a:r>
            <a:r>
              <a:rPr lang="es-ES" sz="2400" dirty="0">
                <a:latin typeface="Lucida Console" panose="020B0609040504020204" pitchFamily="49" charset="0"/>
              </a:rPr>
              <a:t>”)</a:t>
            </a:r>
          </a:p>
          <a:p>
            <a:endParaRPr lang="es-ES" sz="2400" dirty="0">
              <a:latin typeface="Lucida Console" panose="020B0609040504020204" pitchFamily="49" charset="0"/>
            </a:endParaRPr>
          </a:p>
          <a:p>
            <a:r>
              <a:rPr lang="es-ES" sz="2400" dirty="0">
                <a:latin typeface="Lucida Console" panose="020B0609040504020204" pitchFamily="49" charset="0"/>
              </a:rPr>
              <a:t>?</a:t>
            </a:r>
            <a:r>
              <a:rPr lang="es-ES" sz="2400" dirty="0" err="1">
                <a:latin typeface="Lucida Console" panose="020B0609040504020204" pitchFamily="49" charset="0"/>
              </a:rPr>
              <a:t>help</a:t>
            </a:r>
            <a:endParaRPr lang="es-ES" sz="2400" dirty="0">
              <a:latin typeface="Lucida Console" panose="020B06090405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8D103-41C0-4BAC-9A32-EFFD6EEABF92}"/>
              </a:ext>
            </a:extLst>
          </p:cNvPr>
          <p:cNvSpPr txBox="1"/>
          <p:nvPr/>
        </p:nvSpPr>
        <p:spPr>
          <a:xfrm>
            <a:off x="6559420" y="1814844"/>
            <a:ext cx="4496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Search: “{my question} R”</a:t>
            </a:r>
          </a:p>
          <a:p>
            <a:r>
              <a:rPr lang="en-US" sz="2400" dirty="0"/>
              <a:t>	 “R {my question}”</a:t>
            </a:r>
          </a:p>
          <a:p>
            <a:endParaRPr lang="en-US" sz="2400" dirty="0"/>
          </a:p>
          <a:p>
            <a:r>
              <a:rPr lang="en-US" sz="2400" dirty="0"/>
              <a:t>Forum: </a:t>
            </a:r>
            <a:r>
              <a:rPr lang="en-US" sz="2400" dirty="0" err="1"/>
              <a:t>StackOverflow</a:t>
            </a:r>
            <a:endParaRPr lang="en-US" sz="2400" dirty="0"/>
          </a:p>
        </p:txBody>
      </p: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02B78270-DDC8-46B5-9495-046BF2B00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12" y="3996715"/>
            <a:ext cx="4580031" cy="9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1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6CADEBC-1660-4377-81F6-F782C4D1F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7808ED-9ECD-4FF3-8B7E-D9B9DB987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EEF530-0980-44AE-BD0A-D7B789B7D5B2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822E16-A391-4F2C-9518-E43DD609DB46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F8B9EC-8C4E-47D0-ADD0-1C0E36CCCEAB}"/>
              </a:ext>
            </a:extLst>
          </p:cNvPr>
          <p:cNvSpPr txBox="1"/>
          <p:nvPr/>
        </p:nvSpPr>
        <p:spPr>
          <a:xfrm>
            <a:off x="1138805" y="1316281"/>
            <a:ext cx="9456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 is case-sensitive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Anything that follows a # is a comment and will be ignored by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 is ok with some spaces (in fact, please use them), except on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“#” to make comments and annotations in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Decimal separator is the “.”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E780C-36DB-402B-89EC-ED46E558C935}"/>
              </a:ext>
            </a:extLst>
          </p:cNvPr>
          <p:cNvSpPr/>
          <p:nvPr/>
        </p:nvSpPr>
        <p:spPr>
          <a:xfrm>
            <a:off x="307908" y="196982"/>
            <a:ext cx="2441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syntaxis</a:t>
            </a:r>
          </a:p>
        </p:txBody>
      </p:sp>
    </p:spTree>
    <p:extLst>
      <p:ext uri="{BB962C8B-B14F-4D97-AF65-F5344CB8AC3E}">
        <p14:creationId xmlns:p14="http://schemas.microsoft.com/office/powerpoint/2010/main" val="13937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A21A461E-C5E4-4D27-A707-C7494FA4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C3D9C35-0228-4A60-9588-8BFC7EAF7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71BCFA-7472-4E69-9CDB-FA5071557ED5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932B79-F1DB-4594-B02F-07328E40529E}"/>
              </a:ext>
            </a:extLst>
          </p:cNvPr>
          <p:cNvSpPr/>
          <p:nvPr/>
        </p:nvSpPr>
        <p:spPr>
          <a:xfrm>
            <a:off x="307908" y="196982"/>
            <a:ext cx="2441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syntaxis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BD3B0-E71D-4EFC-A63C-26F7F8032951}"/>
              </a:ext>
            </a:extLst>
          </p:cNvPr>
          <p:cNvSpPr txBox="1"/>
          <p:nvPr/>
        </p:nvSpPr>
        <p:spPr>
          <a:xfrm>
            <a:off x="723356" y="1194364"/>
            <a:ext cx="10011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Expressions</a:t>
            </a:r>
            <a:r>
              <a:rPr lang="en-US" sz="2000" dirty="0"/>
              <a:t>: these are the phrases of your code (assignments, arithmetic operations, conditional statements and so on) </a:t>
            </a:r>
            <a:endParaRPr lang="es-E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A1205-EA39-4732-AA13-342CBC52CA1E}"/>
              </a:ext>
            </a:extLst>
          </p:cNvPr>
          <p:cNvSpPr txBox="1"/>
          <p:nvPr/>
        </p:nvSpPr>
        <p:spPr>
          <a:xfrm>
            <a:off x="2646123" y="2253302"/>
            <a:ext cx="67971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x -&gt; 45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</a:t>
            </a:r>
            <a:r>
              <a:rPr lang="en-US" sz="2000" dirty="0" err="1">
                <a:latin typeface="Lucida Console" panose="020B0609040504020204" pitchFamily="49" charset="0"/>
              </a:rPr>
              <a:t>test_expression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statement1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statement2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s-ES" sz="2000" dirty="0">
              <a:latin typeface="Lucida Console" panose="020B0609040504020204" pitchFamily="49" charset="0"/>
            </a:endParaRPr>
          </a:p>
          <a:p>
            <a:r>
              <a:rPr lang="es-ES" sz="2000" dirty="0" err="1">
                <a:latin typeface="Lucida Console" panose="020B0609040504020204" pitchFamily="49" charset="0"/>
              </a:rPr>
              <a:t>ggplot</a:t>
            </a:r>
            <a:r>
              <a:rPr lang="es-ES" sz="2000" dirty="0">
                <a:latin typeface="Lucida Console" panose="020B0609040504020204" pitchFamily="49" charset="0"/>
              </a:rPr>
              <a:t>(</a:t>
            </a:r>
            <a:r>
              <a:rPr lang="es-ES" sz="2000" dirty="0" err="1">
                <a:latin typeface="Lucida Console" panose="020B0609040504020204" pitchFamily="49" charset="0"/>
              </a:rPr>
              <a:t>df</a:t>
            </a:r>
            <a:r>
              <a:rPr lang="es-ES" sz="2000" dirty="0">
                <a:latin typeface="Lucida Console" panose="020B0609040504020204" pitchFamily="49" charset="0"/>
              </a:rPr>
              <a:t>, aes(x = </a:t>
            </a:r>
            <a:r>
              <a:rPr lang="es-ES" sz="2000" dirty="0" err="1">
                <a:latin typeface="Lucida Console" panose="020B0609040504020204" pitchFamily="49" charset="0"/>
              </a:rPr>
              <a:t>length</a:t>
            </a:r>
            <a:r>
              <a:rPr lang="es-ES" sz="2000" dirty="0">
                <a:latin typeface="Lucida Console" panose="020B0609040504020204" pitchFamily="49" charset="0"/>
              </a:rPr>
              <a:t>, y = </a:t>
            </a:r>
            <a:r>
              <a:rPr lang="es-ES" sz="2000" dirty="0" err="1">
                <a:latin typeface="Lucida Console" panose="020B0609040504020204" pitchFamily="49" charset="0"/>
              </a:rPr>
              <a:t>weight</a:t>
            </a:r>
            <a:r>
              <a:rPr lang="es-ES" sz="2000" dirty="0">
                <a:latin typeface="Lucida Console" panose="020B0609040504020204" pitchFamily="49" charset="0"/>
              </a:rPr>
              <a:t>)) +</a:t>
            </a:r>
          </a:p>
          <a:p>
            <a:r>
              <a:rPr lang="es-ES" sz="2000" dirty="0">
                <a:latin typeface="Lucida Console" panose="020B0609040504020204" pitchFamily="49" charset="0"/>
              </a:rPr>
              <a:t>	</a:t>
            </a:r>
            <a:r>
              <a:rPr lang="es-ES" sz="2000" dirty="0" err="1">
                <a:latin typeface="Lucida Console" panose="020B0609040504020204" pitchFamily="49" charset="0"/>
              </a:rPr>
              <a:t>geom_point</a:t>
            </a:r>
            <a:r>
              <a:rPr lang="es-ES" sz="2000" dirty="0">
                <a:latin typeface="Lucida Console" panose="020B0609040504020204" pitchFamily="49" charset="0"/>
              </a:rPr>
              <a:t>(col = “blue”)</a:t>
            </a:r>
          </a:p>
        </p:txBody>
      </p:sp>
    </p:spTree>
    <p:extLst>
      <p:ext uri="{BB962C8B-B14F-4D97-AF65-F5344CB8AC3E}">
        <p14:creationId xmlns:p14="http://schemas.microsoft.com/office/powerpoint/2010/main" val="413557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67EF4BA-8861-4E41-8452-A8BEDF55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4C44AFC-6756-45ED-9438-43B56761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4DF7DE-BA4E-4DD8-8327-F2D7278C6E5A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08DEF0-10CC-4753-9FF7-847B85ACCE74}"/>
              </a:ext>
            </a:extLst>
          </p:cNvPr>
          <p:cNvSpPr/>
          <p:nvPr/>
        </p:nvSpPr>
        <p:spPr>
          <a:xfrm>
            <a:off x="307908" y="196982"/>
            <a:ext cx="2441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syntaxis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2A88-B2EE-4F46-95AD-3B656BC4DAD6}"/>
              </a:ext>
            </a:extLst>
          </p:cNvPr>
          <p:cNvSpPr txBox="1"/>
          <p:nvPr/>
        </p:nvSpPr>
        <p:spPr>
          <a:xfrm>
            <a:off x="723356" y="1194364"/>
            <a:ext cx="10011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</a:t>
            </a:r>
            <a:r>
              <a:rPr lang="en-US" sz="2000" dirty="0"/>
              <a:t>: these are the different words of your code, they can be nouns (vectors, </a:t>
            </a:r>
            <a:r>
              <a:rPr lang="en-US" sz="2000" dirty="0" err="1"/>
              <a:t>dataframes</a:t>
            </a:r>
            <a:r>
              <a:rPr lang="en-US" sz="2000" dirty="0"/>
              <a:t>, lists, matrices) or verbs (functions)</a:t>
            </a:r>
            <a:endParaRPr lang="es-E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8E681-D7B1-4B8C-9894-D34802C4CDA5}"/>
              </a:ext>
            </a:extLst>
          </p:cNvPr>
          <p:cNvSpPr txBox="1"/>
          <p:nvPr/>
        </p:nvSpPr>
        <p:spPr>
          <a:xfrm>
            <a:off x="1838924" y="2278095"/>
            <a:ext cx="9025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c(1,2,3,4)</a:t>
            </a:r>
            <a:r>
              <a:rPr lang="en-US" sz="2400" dirty="0">
                <a:latin typeface="Consolas" panose="020B0609020204030204" pitchFamily="49" charset="0"/>
              </a:rPr>
              <a:t>				</a:t>
            </a:r>
            <a:r>
              <a:rPr lang="en-US" sz="2400" dirty="0"/>
              <a:t>A numeric vector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list(df1, df2, df3)</a:t>
            </a: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/>
              <a:t>A list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function(x, y) {x * y + 2}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/>
              <a:t>A function</a:t>
            </a:r>
          </a:p>
          <a:p>
            <a:endParaRPr lang="en-US" sz="2400" dirty="0"/>
          </a:p>
          <a:p>
            <a:r>
              <a:rPr lang="en-US" sz="2400" dirty="0">
                <a:latin typeface="Lucida Console" panose="020B0609040504020204" pitchFamily="49" charset="0"/>
              </a:rPr>
              <a:t>x -&gt; 45</a:t>
            </a:r>
            <a:r>
              <a:rPr lang="en-US" sz="2400" dirty="0">
                <a:latin typeface="Consolas" panose="020B0609020204030204" pitchFamily="49" charset="0"/>
              </a:rPr>
              <a:t>					</a:t>
            </a:r>
            <a:r>
              <a:rPr lang="en-US" sz="2400" dirty="0"/>
              <a:t>Yep… also an expression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889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02291-AD96-4067-8C4D-32A35D34FE60}"/>
              </a:ext>
            </a:extLst>
          </p:cNvPr>
          <p:cNvSpPr/>
          <p:nvPr/>
        </p:nvSpPr>
        <p:spPr>
          <a:xfrm>
            <a:off x="949302" y="2300396"/>
            <a:ext cx="1029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Actually, everything in R is an object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8794639-2170-411A-9E27-ADC61F332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A06CB58-8367-4667-80D8-8D4A0348A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54E33B-53BF-4058-8152-AFA304C7EC4E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F0B719D-8B21-41B3-AEE8-924BAA262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2117E9E-53C4-40A0-AF6B-4CBC0377E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092883-2D80-4F6D-B95E-5989E6142C34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03E1CE-5C16-49E6-9F5E-5EC8579F79C7}"/>
              </a:ext>
            </a:extLst>
          </p:cNvPr>
          <p:cNvSpPr/>
          <p:nvPr/>
        </p:nvSpPr>
        <p:spPr>
          <a:xfrm>
            <a:off x="307908" y="196982"/>
            <a:ext cx="6167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Objects and functions in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9FDA3-1651-4666-889A-C2DF9416269A}"/>
              </a:ext>
            </a:extLst>
          </p:cNvPr>
          <p:cNvSpPr txBox="1"/>
          <p:nvPr/>
        </p:nvSpPr>
        <p:spPr>
          <a:xfrm>
            <a:off x="1138805" y="1682350"/>
            <a:ext cx="99139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create an object by giving it a name and assigning something to it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Once it is created you can see that it is now in your environment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Take a look at the scr1_UsingR_Rcourse.R located in the code subfolder within</a:t>
            </a:r>
          </a:p>
          <a:p>
            <a:pPr algn="ctr"/>
            <a:r>
              <a:rPr lang="en-US" sz="2400" dirty="0"/>
              <a:t>2_Scripts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8418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0941B8B-2BDA-460C-9317-50B41459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EFA8FB2-E519-49CB-991D-49A056361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C4DA1-F58B-427F-BC2A-714EAF82BE64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911418-0615-48FB-8376-EED5BF4ADE1F}"/>
              </a:ext>
            </a:extLst>
          </p:cNvPr>
          <p:cNvSpPr txBox="1"/>
          <p:nvPr/>
        </p:nvSpPr>
        <p:spPr>
          <a:xfrm>
            <a:off x="430818" y="2316595"/>
            <a:ext cx="141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2</a:t>
            </a:r>
            <a:endParaRPr lang="es-E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794F-D316-490D-BEB4-50C38EBFA2F6}"/>
              </a:ext>
            </a:extLst>
          </p:cNvPr>
          <p:cNvSpPr txBox="1"/>
          <p:nvPr/>
        </p:nvSpPr>
        <p:spPr>
          <a:xfrm>
            <a:off x="430822" y="2751017"/>
            <a:ext cx="9226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vector &lt;- c(</a:t>
            </a:r>
            <a:r>
              <a:rPr lang="en-US" dirty="0" err="1">
                <a:latin typeface="Lucida Console" panose="020B0609040504020204" pitchFamily="49" charset="0"/>
              </a:rPr>
              <a:t>runif</a:t>
            </a:r>
            <a:r>
              <a:rPr lang="en-US" dirty="0">
                <a:latin typeface="Lucida Console" panose="020B0609040504020204" pitchFamily="49" charset="0"/>
              </a:rPr>
              <a:t>(30, min = 1, max = 50))</a:t>
            </a:r>
          </a:p>
          <a:p>
            <a:r>
              <a:rPr lang="en-US" dirty="0">
                <a:latin typeface="Lucida Console" panose="020B0609040504020204" pitchFamily="49" charset="0"/>
              </a:rPr>
              <a:t>circle &lt;- pi * 10^2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my_name</a:t>
            </a:r>
            <a:r>
              <a:rPr lang="en-US" dirty="0">
                <a:latin typeface="Lucida Console" panose="020B0609040504020204" pitchFamily="49" charset="0"/>
              </a:rPr>
              <a:t> &lt;- "Daniel"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my_list</a:t>
            </a:r>
            <a:r>
              <a:rPr lang="en-US" dirty="0">
                <a:latin typeface="Lucida Console" panose="020B0609040504020204" pitchFamily="49" charset="0"/>
              </a:rPr>
              <a:t> &lt;- list(vector = vector, circle = circle, name = </a:t>
            </a:r>
            <a:r>
              <a:rPr lang="en-US" dirty="0" err="1">
                <a:latin typeface="Lucida Console" panose="020B0609040504020204" pitchFamily="49" charset="0"/>
              </a:rPr>
              <a:t>my_name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endParaRPr lang="es-ES" dirty="0">
              <a:latin typeface="Lucida Console" panose="020B06090405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80026-5739-47C4-982E-34EB4FD308E9}"/>
              </a:ext>
            </a:extLst>
          </p:cNvPr>
          <p:cNvSpPr txBox="1"/>
          <p:nvPr/>
        </p:nvSpPr>
        <p:spPr>
          <a:xfrm>
            <a:off x="430819" y="4414094"/>
            <a:ext cx="141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3</a:t>
            </a:r>
            <a:endParaRPr lang="es-E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FD31F-D7E0-4A96-BF18-56700ED77479}"/>
              </a:ext>
            </a:extLst>
          </p:cNvPr>
          <p:cNvSpPr txBox="1"/>
          <p:nvPr/>
        </p:nvSpPr>
        <p:spPr>
          <a:xfrm>
            <a:off x="430821" y="4914282"/>
            <a:ext cx="8181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Lucida Console" panose="020B0609040504020204" pitchFamily="49" charset="0"/>
              </a:rPr>
              <a:t>rnorm_vector</a:t>
            </a:r>
            <a:r>
              <a:rPr lang="es-ES" dirty="0">
                <a:latin typeface="Lucida Console" panose="020B0609040504020204" pitchFamily="49" charset="0"/>
              </a:rPr>
              <a:t> &lt;- c(</a:t>
            </a:r>
            <a:r>
              <a:rPr lang="es-ES" dirty="0" err="1">
                <a:latin typeface="Lucida Console" panose="020B0609040504020204" pitchFamily="49" charset="0"/>
              </a:rPr>
              <a:t>rnorm</a:t>
            </a:r>
            <a:r>
              <a:rPr lang="es-ES" dirty="0">
                <a:latin typeface="Lucida Console" panose="020B0609040504020204" pitchFamily="49" charset="0"/>
              </a:rPr>
              <a:t>(1000))</a:t>
            </a:r>
          </a:p>
          <a:p>
            <a:r>
              <a:rPr lang="es-ES" dirty="0">
                <a:latin typeface="Lucida Console" panose="020B0609040504020204" pitchFamily="49" charset="0"/>
              </a:rPr>
              <a:t>mean(</a:t>
            </a:r>
            <a:r>
              <a:rPr lang="es-ES" dirty="0" err="1">
                <a:latin typeface="Lucida Console" panose="020B0609040504020204" pitchFamily="49" charset="0"/>
              </a:rPr>
              <a:t>rnorm_vector</a:t>
            </a:r>
            <a:r>
              <a:rPr lang="es-ES" dirty="0">
                <a:latin typeface="Lucida Console" panose="020B0609040504020204" pitchFamily="49" charset="0"/>
              </a:rPr>
              <a:t>) ; </a:t>
            </a:r>
            <a:r>
              <a:rPr lang="es-ES" dirty="0" err="1">
                <a:latin typeface="Lucida Console" panose="020B0609040504020204" pitchFamily="49" charset="0"/>
              </a:rPr>
              <a:t>var</a:t>
            </a:r>
            <a:r>
              <a:rPr lang="es-ES" dirty="0">
                <a:latin typeface="Lucida Console" panose="020B0609040504020204" pitchFamily="49" charset="0"/>
              </a:rPr>
              <a:t>(</a:t>
            </a:r>
            <a:r>
              <a:rPr lang="es-ES" dirty="0" err="1">
                <a:latin typeface="Lucida Console" panose="020B0609040504020204" pitchFamily="49" charset="0"/>
              </a:rPr>
              <a:t>rnorm_vector</a:t>
            </a:r>
            <a:r>
              <a:rPr lang="es-ES" dirty="0">
                <a:latin typeface="Lucida Console" panose="020B0609040504020204" pitchFamily="49" charset="0"/>
              </a:rPr>
              <a:t>) ; </a:t>
            </a:r>
            <a:r>
              <a:rPr lang="es-ES" dirty="0" err="1">
                <a:latin typeface="Lucida Console" panose="020B0609040504020204" pitchFamily="49" charset="0"/>
              </a:rPr>
              <a:t>sd</a:t>
            </a:r>
            <a:r>
              <a:rPr lang="es-ES" dirty="0">
                <a:latin typeface="Lucida Console" panose="020B0609040504020204" pitchFamily="49" charset="0"/>
              </a:rPr>
              <a:t>(</a:t>
            </a:r>
            <a:r>
              <a:rPr lang="es-ES" dirty="0" err="1">
                <a:latin typeface="Lucida Console" panose="020B0609040504020204" pitchFamily="49" charset="0"/>
              </a:rPr>
              <a:t>rnorm_vector</a:t>
            </a:r>
            <a:r>
              <a:rPr lang="es-E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33559-C077-49DC-A123-57344509F884}"/>
              </a:ext>
            </a:extLst>
          </p:cNvPr>
          <p:cNvSpPr txBox="1"/>
          <p:nvPr/>
        </p:nvSpPr>
        <p:spPr>
          <a:xfrm>
            <a:off x="430818" y="215192"/>
            <a:ext cx="141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1</a:t>
            </a:r>
            <a:endParaRPr lang="es-E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EE9BB-3840-49F3-9C6D-CB7A50FE31FA}"/>
              </a:ext>
            </a:extLst>
          </p:cNvPr>
          <p:cNvSpPr txBox="1"/>
          <p:nvPr/>
        </p:nvSpPr>
        <p:spPr>
          <a:xfrm>
            <a:off x="430822" y="677940"/>
            <a:ext cx="5167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sin(90 + 2 * pi + cos(0.3) - exp(0))</a:t>
            </a:r>
            <a:endParaRPr lang="es-ES" dirty="0"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3C85D-D053-4E34-9D83-0743B6503E81}"/>
              </a:ext>
            </a:extLst>
          </p:cNvPr>
          <p:cNvSpPr txBox="1"/>
          <p:nvPr/>
        </p:nvSpPr>
        <p:spPr>
          <a:xfrm>
            <a:off x="430822" y="1138682"/>
            <a:ext cx="5167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sin(90 + 2 * pi + cos(0.3) - exp(5))</a:t>
            </a:r>
            <a:endParaRPr lang="es-ES" dirty="0">
              <a:latin typeface="Lucida Console" panose="020B06090405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325F6-1097-419B-A7F2-68DF9755B4B6}"/>
              </a:ext>
            </a:extLst>
          </p:cNvPr>
          <p:cNvSpPr txBox="1"/>
          <p:nvPr/>
        </p:nvSpPr>
        <p:spPr>
          <a:xfrm>
            <a:off x="430822" y="1599424"/>
            <a:ext cx="5167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sin(90 + 2) * pi + cos(0.3) - exp(5)</a:t>
            </a:r>
            <a:endParaRPr lang="es-ES" dirty="0">
              <a:latin typeface="Lucida Console" panose="020B06090405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8037E-FAE6-4EA1-B8BB-47ED7DD21413}"/>
              </a:ext>
            </a:extLst>
          </p:cNvPr>
          <p:cNvSpPr txBox="1"/>
          <p:nvPr/>
        </p:nvSpPr>
        <p:spPr>
          <a:xfrm>
            <a:off x="5885649" y="677940"/>
            <a:ext cx="5167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sin(90 + 2 * pi) + cos(0.3) - exp(5)</a:t>
            </a:r>
            <a:endParaRPr lang="es-ES" dirty="0">
              <a:latin typeface="Lucida Console" panose="020B06090405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26D4A-04B1-46A1-AA14-04AE497CD714}"/>
              </a:ext>
            </a:extLst>
          </p:cNvPr>
          <p:cNvSpPr txBox="1"/>
          <p:nvPr/>
        </p:nvSpPr>
        <p:spPr>
          <a:xfrm>
            <a:off x="5885649" y="11386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Lucida Console" panose="020B0609040504020204" pitchFamily="49" charset="0"/>
              </a:rPr>
              <a:t>sin(90 + 2 * pi) + cos(0.3) - </a:t>
            </a:r>
            <a:r>
              <a:rPr lang="es-ES" dirty="0" err="1">
                <a:latin typeface="Lucida Console" panose="020B0609040504020204" pitchFamily="49" charset="0"/>
              </a:rPr>
              <a:t>exp</a:t>
            </a:r>
            <a:r>
              <a:rPr lang="es-ES" dirty="0">
                <a:latin typeface="Lucida Console" panose="020B060904050402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69182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737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Estevez-Barcia</dc:creator>
  <cp:lastModifiedBy>Daniel Estevez-Barcia</cp:lastModifiedBy>
  <cp:revision>42</cp:revision>
  <dcterms:created xsi:type="dcterms:W3CDTF">2020-11-22T16:56:12Z</dcterms:created>
  <dcterms:modified xsi:type="dcterms:W3CDTF">2021-04-27T16:02:51Z</dcterms:modified>
</cp:coreProperties>
</file>