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8" r:id="rId5"/>
    <p:sldId id="263" r:id="rId6"/>
    <p:sldId id="264" r:id="rId7"/>
    <p:sldId id="265" r:id="rId8"/>
    <p:sldId id="260" r:id="rId9"/>
    <p:sldId id="259" r:id="rId10"/>
    <p:sldId id="266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3C3B-8085-4401-8ECE-DA8ED67F6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744D6-488A-460B-B49F-520C6C5C2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D6D8B-2DAB-4E7E-978B-78F40F71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190D-3F0E-4EBA-9CCF-8789EBF9997C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C68DC-25E5-43C5-BEFF-616BC5F4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6E26-F861-44BC-843B-E520CCA6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DC8-CEA3-451C-9DC5-198B89DEA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18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8B81-6E21-4217-BC02-8AAC479C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EB7F9-4AED-4165-9941-3537C7A99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E036E-E149-4F8D-92D8-064E2D69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190D-3F0E-4EBA-9CCF-8789EBF9997C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F6F5C-5FA0-412D-9328-E405C435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5003C-8B5A-4158-A7BE-A1FD4B47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DC8-CEA3-451C-9DC5-198B89DEA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43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FE82A-84B3-4B73-99C4-C9070DD6D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27D31-BF2C-4D04-9417-9CAA9BE65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171D8-030B-4262-A2AD-08A427A6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190D-3F0E-4EBA-9CCF-8789EBF9997C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B188-8BD8-4167-92D1-55E2C54E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5EC7B-0F18-4D01-A02E-E4C76A40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DC8-CEA3-451C-9DC5-198B89DEA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82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6162-332B-4FD5-BC8F-C62EE1F5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CA54-47A9-487C-8F5D-1C92C9D3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970A-E7C9-4CEF-AB7F-07BBDC9E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190D-3F0E-4EBA-9CCF-8789EBF9997C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96319-9798-4B7D-885E-0B18A011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EDED9-BEF6-4742-90AC-60B1D79E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DC8-CEA3-451C-9DC5-198B89DEA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96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17AE-DD06-481B-9D8D-CDD3D45E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ACE3-54FE-44F7-B79B-AF729DEE8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957E4-AFEF-4958-996D-FE8BA6BD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190D-3F0E-4EBA-9CCF-8789EBF9997C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CA1D3-02C6-43F1-9285-7F3CEA7D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1F001-FAB5-490B-A892-11B6734A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DC8-CEA3-451C-9DC5-198B89DEA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A728-51CD-4EEB-921E-E5DEE614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785C-A7B7-4151-ACCF-FF612223C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239B1-C5E7-4CDA-8A50-55399749B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B06F-2AAF-4A3E-A738-8566557F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190D-3F0E-4EBA-9CCF-8789EBF9997C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296EE-FB50-487A-AB0E-E76009FD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37926-72F5-4D0F-8FE8-F482A61E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DC8-CEA3-451C-9DC5-198B89DEA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18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F6FD-B490-40B1-9680-6389BC90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F7FE9-5584-40DB-9780-BB5E9E8A2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46720-B48C-4B75-9709-E0B3D92BE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12494-20D7-4719-8755-4DD7553C4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3B730-C977-4DC9-B21D-F33774787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2FA64-B6F1-41EF-A6DC-6C98E9CD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190D-3F0E-4EBA-9CCF-8789EBF9997C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F88DB-EFC7-4743-8478-53947A95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5E7E8-6077-4362-9C57-086C8FD5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DC8-CEA3-451C-9DC5-198B89DEA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66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34C7-E534-4D3C-9E24-327BF39B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F9C1B-C14C-4995-A4D5-5E7D2F21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190D-3F0E-4EBA-9CCF-8789EBF9997C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393A5-73A6-4BB9-95AE-61634EB6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C312F-6DB4-42D1-8962-19CD09F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DC8-CEA3-451C-9DC5-198B89DEA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43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EA1D1-A31F-47A1-8FC4-010BB86B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190D-3F0E-4EBA-9CCF-8789EBF9997C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E7CDD-1C1E-40FA-A537-C7FE1F60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21E4A-A3F3-4853-B9FB-ED61C0C1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DC8-CEA3-451C-9DC5-198B89DEA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11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35AA-1890-4F1B-9659-AEA36E5E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33C5-3540-4ECB-A21F-28C26BF97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F8A6D-B55C-47DE-9113-1268A6EF5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36886-6C0A-4710-B527-1660C966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190D-3F0E-4EBA-9CCF-8789EBF9997C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D25C4-A381-4183-B36D-3CDA0A94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5FFE8-AA2F-43B7-BA97-D054A847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DC8-CEA3-451C-9DC5-198B89DEA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83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BE0C-E526-412A-BDE5-7278862E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4715B-DD3E-4BE4-86EA-41A5ADDEC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BBE07-F7F2-481A-85E6-8E0A1647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0FA5C-ED30-41E9-BABA-BD579CB9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190D-3F0E-4EBA-9CCF-8789EBF9997C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F9352-403B-4908-ABC6-D4684AF7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1E39A-E61B-4C8F-9827-793F21CF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DC8-CEA3-451C-9DC5-198B89DEA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17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66335-5B17-4880-B9E0-F32EB3C8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3E94D-FF56-4A26-B30C-7CF8CD5E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2FAA2-B4CB-4E18-A229-5B0E3CED6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A190D-3F0E-4EBA-9CCF-8789EBF9997C}" type="datetimeFigureOut">
              <a:rPr lang="es-ES" smtClean="0"/>
              <a:t>27/04/2021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72DB2-7CEB-46DC-A242-9C3841A39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692B-FB22-43D3-AF2C-A04EC2C9D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18DC8-CEA3-451C-9DC5-198B89DEA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52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fg-ucsb.github.io/fishery-manageR/data-entry-management.html#best-practic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B62E4216-C69C-4481-9B9D-29283A6BB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1" y="461848"/>
            <a:ext cx="2925398" cy="22671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CE5078-7CBD-4DDA-8B93-B9AC7394821E}"/>
              </a:ext>
            </a:extLst>
          </p:cNvPr>
          <p:cNvSpPr/>
          <p:nvPr/>
        </p:nvSpPr>
        <p:spPr>
          <a:xfrm>
            <a:off x="3462129" y="1041442"/>
            <a:ext cx="81931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and Foundations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8B390-44B4-48E6-9241-8C142B950BD8}"/>
              </a:ext>
            </a:extLst>
          </p:cNvPr>
          <p:cNvSpPr txBox="1"/>
          <p:nvPr/>
        </p:nvSpPr>
        <p:spPr>
          <a:xfrm>
            <a:off x="536731" y="5621712"/>
            <a:ext cx="32709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Daniel Estévez-Barcia</a:t>
            </a:r>
          </a:p>
          <a:p>
            <a:r>
              <a:rPr lang="en-US" sz="2800" i="1" dirty="0"/>
              <a:t>daeb@natur.gl</a:t>
            </a:r>
            <a:endParaRPr lang="es-ES" sz="2800" i="1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ED0A28F-8804-451B-8752-F82BB882B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497" y="4708563"/>
            <a:ext cx="2113772" cy="18262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304167-0187-47BD-B537-21555790FCEA}"/>
              </a:ext>
            </a:extLst>
          </p:cNvPr>
          <p:cNvSpPr/>
          <p:nvPr/>
        </p:nvSpPr>
        <p:spPr>
          <a:xfrm>
            <a:off x="8949527" y="2267367"/>
            <a:ext cx="27057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in R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851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C66F8B2-93F2-4526-8C61-8F3B1E588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1472777"/>
            <a:ext cx="11295888" cy="3810000"/>
          </a:xfrm>
          <a:prstGeom prst="rect">
            <a:avLst/>
          </a:pr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AA78BD-1DB1-46A8-81B2-B902DBBC2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CE3C471-680E-4A47-AEBF-F22CCF396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EA21FD-C459-4EE1-B50E-CE4961740122}"/>
              </a:ext>
            </a:extLst>
          </p:cNvPr>
          <p:cNvSpPr/>
          <p:nvPr/>
        </p:nvSpPr>
        <p:spPr>
          <a:xfrm>
            <a:off x="1230361" y="6144175"/>
            <a:ext cx="26169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and Foundations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382428-1690-4201-ADF0-9B3F87410FC6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126C07-6C43-42F5-8B8B-C93F2B2BB257}"/>
              </a:ext>
            </a:extLst>
          </p:cNvPr>
          <p:cNvSpPr/>
          <p:nvPr/>
        </p:nvSpPr>
        <p:spPr>
          <a:xfrm>
            <a:off x="205273" y="191797"/>
            <a:ext cx="44296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manipulation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BB4AA-5D2B-4ED9-8D22-965002A77A5E}"/>
              </a:ext>
            </a:extLst>
          </p:cNvPr>
          <p:cNvSpPr txBox="1"/>
          <p:nvPr/>
        </p:nvSpPr>
        <p:spPr>
          <a:xfrm>
            <a:off x="448056" y="1060170"/>
            <a:ext cx="203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Aiming for tidy data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89983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44F612DC-5D7F-416F-8B58-42292E7A8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D2E5CE1-E197-42F2-9414-7D7EA5B6A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190071-4405-404A-8538-F19D2E1009FE}"/>
              </a:ext>
            </a:extLst>
          </p:cNvPr>
          <p:cNvSpPr/>
          <p:nvPr/>
        </p:nvSpPr>
        <p:spPr>
          <a:xfrm>
            <a:off x="1230361" y="6144175"/>
            <a:ext cx="26169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and Foundations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A6F9AA-FA11-450A-A46F-573868529CC1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968454D-EDC5-4301-8249-DDC6E98E9693}"/>
              </a:ext>
            </a:extLst>
          </p:cNvPr>
          <p:cNvSpPr/>
          <p:nvPr/>
        </p:nvSpPr>
        <p:spPr>
          <a:xfrm>
            <a:off x="205273" y="191797"/>
            <a:ext cx="44296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manipulation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405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8BF54BE7-41EE-4407-818D-3CC8160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C27283E-F26F-4106-988D-FE64EB47B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0A0C1E-A35A-47D2-A8DF-F32DCA5001FC}"/>
              </a:ext>
            </a:extLst>
          </p:cNvPr>
          <p:cNvSpPr/>
          <p:nvPr/>
        </p:nvSpPr>
        <p:spPr>
          <a:xfrm>
            <a:off x="1230361" y="6144175"/>
            <a:ext cx="26169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and Foundations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3A586C-257D-46E9-B54B-6A498FEB35E1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1C5B0-3258-45FF-9888-6F987BF95779}"/>
              </a:ext>
            </a:extLst>
          </p:cNvPr>
          <p:cNvSpPr/>
          <p:nvPr/>
        </p:nvSpPr>
        <p:spPr>
          <a:xfrm>
            <a:off x="205273" y="191797"/>
            <a:ext cx="26219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types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30298E4-0BDB-4331-B01B-5010E63A6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95413"/>
              </p:ext>
            </p:extLst>
          </p:nvPr>
        </p:nvGraphicFramePr>
        <p:xfrm>
          <a:off x="684156" y="1761317"/>
          <a:ext cx="10823688" cy="2735335"/>
        </p:xfrm>
        <a:graphic>
          <a:graphicData uri="http://schemas.openxmlformats.org/drawingml/2006/table">
            <a:tbl>
              <a:tblPr/>
              <a:tblGrid>
                <a:gridCol w="1880337">
                  <a:extLst>
                    <a:ext uri="{9D8B030D-6E8A-4147-A177-3AD203B41FA5}">
                      <a16:colId xmlns:a16="http://schemas.microsoft.com/office/drawing/2014/main" val="1084507542"/>
                    </a:ext>
                  </a:extLst>
                </a:gridCol>
                <a:gridCol w="3649028">
                  <a:extLst>
                    <a:ext uri="{9D8B030D-6E8A-4147-A177-3AD203B41FA5}">
                      <a16:colId xmlns:a16="http://schemas.microsoft.com/office/drawing/2014/main" val="2342158048"/>
                    </a:ext>
                  </a:extLst>
                </a:gridCol>
                <a:gridCol w="2561959">
                  <a:extLst>
                    <a:ext uri="{9D8B030D-6E8A-4147-A177-3AD203B41FA5}">
                      <a16:colId xmlns:a16="http://schemas.microsoft.com/office/drawing/2014/main" val="1653868406"/>
                    </a:ext>
                  </a:extLst>
                </a:gridCol>
                <a:gridCol w="2732364">
                  <a:extLst>
                    <a:ext uri="{9D8B030D-6E8A-4147-A177-3AD203B41FA5}">
                      <a16:colId xmlns:a16="http://schemas.microsoft.com/office/drawing/2014/main" val="2861534657"/>
                    </a:ext>
                  </a:extLst>
                </a:gridCol>
              </a:tblGrid>
              <a:tr h="547067">
                <a:tc>
                  <a:txBody>
                    <a:bodyPr/>
                    <a:lstStyle/>
                    <a:p>
                      <a:pPr algn="l" fontAlgn="b"/>
                      <a:r>
                        <a:rPr lang="es-ES" sz="3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s-ES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7" marR="17647" marT="176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3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  <a:endParaRPr lang="es-ES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7" marR="17647" marT="176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3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Logical_test</a:t>
                      </a:r>
                      <a:endParaRPr lang="es-ES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7" marR="17647" marT="176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3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Coercing</a:t>
                      </a:r>
                      <a:endParaRPr lang="es-ES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47" marR="17647" marT="176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290232"/>
                  </a:ext>
                </a:extLst>
              </a:tr>
              <a:tr h="547067">
                <a:tc>
                  <a:txBody>
                    <a:bodyPr/>
                    <a:lstStyle/>
                    <a:p>
                      <a:pPr algn="l" fontAlgn="b"/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17647" marR="17647" marT="176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1.5, 2.6, 3.1</a:t>
                      </a:r>
                    </a:p>
                  </a:txBody>
                  <a:tcPr marL="17647" marR="17647" marT="176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is.numeric</a:t>
                      </a:r>
                      <a:r>
                        <a:rPr lang="es-E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17647" marR="17647" marT="176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as.numeric</a:t>
                      </a:r>
                      <a:r>
                        <a:rPr lang="es-E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17647" marR="17647" marT="176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862736"/>
                  </a:ext>
                </a:extLst>
              </a:tr>
              <a:tr h="547067">
                <a:tc>
                  <a:txBody>
                    <a:bodyPr/>
                    <a:lstStyle/>
                    <a:p>
                      <a:pPr algn="l" fontAlgn="b"/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Integers</a:t>
                      </a:r>
                    </a:p>
                  </a:txBody>
                  <a:tcPr marL="17647" marR="17647" marT="17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3, 4, 5</a:t>
                      </a:r>
                    </a:p>
                  </a:txBody>
                  <a:tcPr marL="17647" marR="17647" marT="17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is.integer</a:t>
                      </a:r>
                      <a:r>
                        <a:rPr lang="es-E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17647" marR="17647" marT="17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as.integer</a:t>
                      </a:r>
                      <a:r>
                        <a:rPr lang="es-E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17647" marR="17647" marT="17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27282"/>
                  </a:ext>
                </a:extLst>
              </a:tr>
              <a:tr h="547067">
                <a:tc>
                  <a:txBody>
                    <a:bodyPr/>
                    <a:lstStyle/>
                    <a:p>
                      <a:pPr algn="l" fontAlgn="b"/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Logical</a:t>
                      </a:r>
                    </a:p>
                  </a:txBody>
                  <a:tcPr marL="17647" marR="17647" marT="17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TRUE, FALSE, NA</a:t>
                      </a:r>
                    </a:p>
                  </a:txBody>
                  <a:tcPr marL="17647" marR="17647" marT="17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is.logical</a:t>
                      </a:r>
                      <a:r>
                        <a:rPr lang="es-E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17647" marR="17647" marT="17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as.logical</a:t>
                      </a:r>
                      <a:r>
                        <a:rPr lang="es-E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17647" marR="17647" marT="17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06252"/>
                  </a:ext>
                </a:extLst>
              </a:tr>
              <a:tr h="547067">
                <a:tc>
                  <a:txBody>
                    <a:bodyPr/>
                    <a:lstStyle/>
                    <a:p>
                      <a:pPr algn="l" fontAlgn="b"/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</a:t>
                      </a:r>
                    </a:p>
                  </a:txBody>
                  <a:tcPr marL="17647" marR="17647" marT="17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"Word1", "Word2"</a:t>
                      </a:r>
                    </a:p>
                  </a:txBody>
                  <a:tcPr marL="17647" marR="17647" marT="17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is.character</a:t>
                      </a:r>
                      <a:r>
                        <a:rPr lang="es-E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17647" marR="17647" marT="17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as.character</a:t>
                      </a:r>
                      <a:r>
                        <a:rPr lang="es-E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17647" marR="17647" marT="17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91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11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8CB240-9B27-4A94-A079-DCCEECAB3DCB}"/>
              </a:ext>
            </a:extLst>
          </p:cNvPr>
          <p:cNvSpPr/>
          <p:nvPr/>
        </p:nvSpPr>
        <p:spPr>
          <a:xfrm>
            <a:off x="205273" y="191797"/>
            <a:ext cx="102960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structures			</a:t>
            </a:r>
            <a:r>
              <a:rPr lang="en-US" sz="4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Matrices and arrays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B693F449-2ADA-470A-B8E7-0A985D577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F92D2AB-E1E9-4C14-91CD-2219331F9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55C61E-05E2-4EB7-A8E3-06E099364D5D}"/>
              </a:ext>
            </a:extLst>
          </p:cNvPr>
          <p:cNvSpPr/>
          <p:nvPr/>
        </p:nvSpPr>
        <p:spPr>
          <a:xfrm>
            <a:off x="1230361" y="6144175"/>
            <a:ext cx="26169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and Foundations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6C27BE-AF95-4D62-9178-21DEA54E1E72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59A9C58-B4E0-4E8B-B549-4521380E851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655" y="961238"/>
            <a:ext cx="5877282" cy="3767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D9DF0C-6A91-4708-84E4-649B7D948FD0}"/>
              </a:ext>
            </a:extLst>
          </p:cNvPr>
          <p:cNvSpPr txBox="1"/>
          <p:nvPr/>
        </p:nvSpPr>
        <p:spPr>
          <a:xfrm>
            <a:off x="987588" y="4683659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matrix()</a:t>
            </a:r>
            <a:endParaRPr lang="es-ES" sz="24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C9BB05-CCE5-41A8-8C93-F01F99413FD0}"/>
              </a:ext>
            </a:extLst>
          </p:cNvPr>
          <p:cNvSpPr txBox="1"/>
          <p:nvPr/>
        </p:nvSpPr>
        <p:spPr>
          <a:xfrm>
            <a:off x="4451905" y="4683659"/>
            <a:ext cx="147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array()</a:t>
            </a:r>
            <a:endParaRPr lang="es-ES" sz="2400" dirty="0">
              <a:latin typeface="Lucida Console" panose="020B060904050402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211049-B71F-4410-A1A1-425589872E30}"/>
              </a:ext>
            </a:extLst>
          </p:cNvPr>
          <p:cNvSpPr/>
          <p:nvPr/>
        </p:nvSpPr>
        <p:spPr>
          <a:xfrm rot="19318954">
            <a:off x="5905299" y="2464077"/>
            <a:ext cx="6026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Let’s go to the Script</a:t>
            </a:r>
          </a:p>
        </p:txBody>
      </p:sp>
    </p:spTree>
    <p:extLst>
      <p:ext uri="{BB962C8B-B14F-4D97-AF65-F5344CB8AC3E}">
        <p14:creationId xmlns:p14="http://schemas.microsoft.com/office/powerpoint/2010/main" val="426999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B9802750-CED1-4D43-8BB7-BF7962C93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E75B6D2-6848-4AA5-A434-671417DED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0DFC44-7314-481C-9836-490C6FC63BC7}"/>
              </a:ext>
            </a:extLst>
          </p:cNvPr>
          <p:cNvSpPr/>
          <p:nvPr/>
        </p:nvSpPr>
        <p:spPr>
          <a:xfrm>
            <a:off x="1230361" y="6144175"/>
            <a:ext cx="26169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and Foundations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2D9D10-FF17-47FB-8A74-532808ED48F1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28DD6A-0C36-43B1-A4E0-DA8F67FA4105}"/>
              </a:ext>
            </a:extLst>
          </p:cNvPr>
          <p:cNvSpPr txBox="1"/>
          <p:nvPr/>
        </p:nvSpPr>
        <p:spPr>
          <a:xfrm>
            <a:off x="522378" y="313715"/>
            <a:ext cx="1415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Exercise 1</a:t>
            </a:r>
            <a:endParaRPr lang="es-E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4B275-8E86-4122-911F-483327E9AC06}"/>
              </a:ext>
            </a:extLst>
          </p:cNvPr>
          <p:cNvSpPr txBox="1"/>
          <p:nvPr/>
        </p:nvSpPr>
        <p:spPr>
          <a:xfrm>
            <a:off x="800058" y="1484354"/>
            <a:ext cx="104470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Lucida Console" panose="020B0609040504020204" pitchFamily="49" charset="0"/>
              </a:rPr>
              <a:t>rownames</a:t>
            </a:r>
            <a:r>
              <a:rPr lang="es-ES" dirty="0">
                <a:latin typeface="Lucida Console" panose="020B0609040504020204" pitchFamily="49" charset="0"/>
              </a:rPr>
              <a:t>(</a:t>
            </a:r>
            <a:r>
              <a:rPr lang="es-ES" dirty="0" err="1">
                <a:latin typeface="Lucida Console" panose="020B0609040504020204" pitchFamily="49" charset="0"/>
              </a:rPr>
              <a:t>MaxMinCapacity_Zion</a:t>
            </a:r>
            <a:r>
              <a:rPr lang="es-ES" dirty="0">
                <a:latin typeface="Lucida Console" panose="020B0609040504020204" pitchFamily="49" charset="0"/>
              </a:rPr>
              <a:t>[,,1]) &lt;- c(paste("</a:t>
            </a:r>
            <a:r>
              <a:rPr lang="es-ES" dirty="0" err="1">
                <a:latin typeface="Lucida Console" panose="020B0609040504020204" pitchFamily="49" charset="0"/>
              </a:rPr>
              <a:t>district</a:t>
            </a:r>
            <a:r>
              <a:rPr lang="es-ES" dirty="0">
                <a:latin typeface="Lucida Console" panose="020B0609040504020204" pitchFamily="49" charset="0"/>
              </a:rPr>
              <a:t>", 1:5, </a:t>
            </a:r>
            <a:r>
              <a:rPr lang="es-ES" dirty="0" err="1">
                <a:latin typeface="Lucida Console" panose="020B0609040504020204" pitchFamily="49" charset="0"/>
              </a:rPr>
              <a:t>sep</a:t>
            </a:r>
            <a:r>
              <a:rPr lang="es-ES" dirty="0">
                <a:latin typeface="Lucida Console" panose="020B0609040504020204" pitchFamily="49" charset="0"/>
              </a:rPr>
              <a:t> = "_"))</a:t>
            </a:r>
          </a:p>
          <a:p>
            <a:endParaRPr lang="es-ES" dirty="0">
              <a:latin typeface="Lucida Console" panose="020B0609040504020204" pitchFamily="49" charset="0"/>
            </a:endParaRPr>
          </a:p>
          <a:p>
            <a:r>
              <a:rPr lang="es-ES" dirty="0" err="1">
                <a:latin typeface="Lucida Console" panose="020B0609040504020204" pitchFamily="49" charset="0"/>
              </a:rPr>
              <a:t>colnames</a:t>
            </a:r>
            <a:r>
              <a:rPr lang="es-ES" dirty="0">
                <a:latin typeface="Lucida Console" panose="020B0609040504020204" pitchFamily="49" charset="0"/>
              </a:rPr>
              <a:t>(</a:t>
            </a:r>
            <a:r>
              <a:rPr lang="es-ES" dirty="0" err="1">
                <a:latin typeface="Lucida Console" panose="020B0609040504020204" pitchFamily="49" charset="0"/>
              </a:rPr>
              <a:t>MaxMinCapacity_Zion</a:t>
            </a:r>
            <a:r>
              <a:rPr lang="es-ES" dirty="0">
                <a:latin typeface="Lucida Console" panose="020B0609040504020204" pitchFamily="49" charset="0"/>
              </a:rPr>
              <a:t>[,,1]) &lt;- c(paste("</a:t>
            </a:r>
            <a:r>
              <a:rPr lang="es-ES" dirty="0" err="1">
                <a:latin typeface="Lucida Console" panose="020B0609040504020204" pitchFamily="49" charset="0"/>
              </a:rPr>
              <a:t>level</a:t>
            </a:r>
            <a:r>
              <a:rPr lang="es-ES" dirty="0">
                <a:latin typeface="Lucida Console" panose="020B0609040504020204" pitchFamily="49" charset="0"/>
              </a:rPr>
              <a:t>", 1:5, </a:t>
            </a:r>
            <a:r>
              <a:rPr lang="es-ES" dirty="0" err="1">
                <a:latin typeface="Lucida Console" panose="020B0609040504020204" pitchFamily="49" charset="0"/>
              </a:rPr>
              <a:t>sep</a:t>
            </a:r>
            <a:r>
              <a:rPr lang="es-ES" dirty="0">
                <a:latin typeface="Lucida Console" panose="020B0609040504020204" pitchFamily="49" charset="0"/>
              </a:rPr>
              <a:t> = "_"))</a:t>
            </a:r>
          </a:p>
        </p:txBody>
      </p:sp>
    </p:spTree>
    <p:extLst>
      <p:ext uri="{BB962C8B-B14F-4D97-AF65-F5344CB8AC3E}">
        <p14:creationId xmlns:p14="http://schemas.microsoft.com/office/powerpoint/2010/main" val="330155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68E76BB6-7D58-4910-84EE-1EB7422C4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A66FA64-B8F9-4AA7-8410-89BC8B1B0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BF1E0F-E8ED-49F6-A246-B24978A30B69}"/>
              </a:ext>
            </a:extLst>
          </p:cNvPr>
          <p:cNvSpPr/>
          <p:nvPr/>
        </p:nvSpPr>
        <p:spPr>
          <a:xfrm>
            <a:off x="1230361" y="6144175"/>
            <a:ext cx="26169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and Foundations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C09EBE-09A4-4B56-94B4-AC77E90FEBA6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C498A17-3EC6-4E69-862A-0EF8196B3EB1}"/>
              </a:ext>
            </a:extLst>
          </p:cNvPr>
          <p:cNvSpPr/>
          <p:nvPr/>
        </p:nvSpPr>
        <p:spPr>
          <a:xfrm>
            <a:off x="205273" y="191797"/>
            <a:ext cx="67137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structures			</a:t>
            </a:r>
            <a:r>
              <a:rPr lang="en-US" sz="4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D375B-A1AC-43B9-8895-160632D239DF}"/>
              </a:ext>
            </a:extLst>
          </p:cNvPr>
          <p:cNvSpPr txBox="1"/>
          <p:nvPr/>
        </p:nvSpPr>
        <p:spPr>
          <a:xfrm>
            <a:off x="1138805" y="2154739"/>
            <a:ext cx="9641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While vectors and matrices can only contain one data type, lists can contain, several different kinds of objects with different data types</a:t>
            </a:r>
            <a:endParaRPr lang="es-E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C1000-E70D-44D3-815D-9584DF9895C5}"/>
              </a:ext>
            </a:extLst>
          </p:cNvPr>
          <p:cNvSpPr/>
          <p:nvPr/>
        </p:nvSpPr>
        <p:spPr>
          <a:xfrm>
            <a:off x="3487658" y="3805024"/>
            <a:ext cx="5216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Back to the Script</a:t>
            </a:r>
          </a:p>
        </p:txBody>
      </p:sp>
    </p:spTree>
    <p:extLst>
      <p:ext uri="{BB962C8B-B14F-4D97-AF65-F5344CB8AC3E}">
        <p14:creationId xmlns:p14="http://schemas.microsoft.com/office/powerpoint/2010/main" val="30103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C6B0B5-DA7B-48C9-A116-E336ECA11C14}"/>
              </a:ext>
            </a:extLst>
          </p:cNvPr>
          <p:cNvSpPr/>
          <p:nvPr/>
        </p:nvSpPr>
        <p:spPr>
          <a:xfrm>
            <a:off x="205273" y="191797"/>
            <a:ext cx="85526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structures			</a:t>
            </a:r>
            <a:r>
              <a:rPr lang="en-US" sz="4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frames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7C55AF24-8376-4F4A-B757-3768B4607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3115798-EB0C-4638-946F-990A83F17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31B06A-C568-4A2B-8C69-45DCD923D400}"/>
              </a:ext>
            </a:extLst>
          </p:cNvPr>
          <p:cNvSpPr/>
          <p:nvPr/>
        </p:nvSpPr>
        <p:spPr>
          <a:xfrm>
            <a:off x="1230361" y="6144175"/>
            <a:ext cx="26169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and Foundations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A331F0-4504-4057-8EC4-290CC15EEE0D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3F8544-2B13-4D64-90E1-681A32A1C36E}"/>
              </a:ext>
            </a:extLst>
          </p:cNvPr>
          <p:cNvSpPr txBox="1"/>
          <p:nvPr/>
        </p:nvSpPr>
        <p:spPr>
          <a:xfrm>
            <a:off x="3721952" y="1387919"/>
            <a:ext cx="46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s-ES" sz="2800" dirty="0"/>
              <a:t>he </a:t>
            </a:r>
            <a:r>
              <a:rPr lang="es-ES" sz="2800" dirty="0" err="1"/>
              <a:t>war</a:t>
            </a:r>
            <a:r>
              <a:rPr lang="es-ES" sz="2800" dirty="0"/>
              <a:t> </a:t>
            </a:r>
            <a:r>
              <a:rPr lang="es-ES" sz="2800" dirty="0" err="1"/>
              <a:t>horse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every</a:t>
            </a:r>
            <a:r>
              <a:rPr lang="es-ES" sz="2800" dirty="0"/>
              <a:t> </a:t>
            </a:r>
            <a:r>
              <a:rPr lang="es-ES" sz="2800" dirty="0" err="1"/>
              <a:t>project</a:t>
            </a:r>
            <a:r>
              <a:rPr lang="es-ES" sz="28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D1CE1A-9CDA-4595-8AF0-2B276C140A1A}"/>
              </a:ext>
            </a:extLst>
          </p:cNvPr>
          <p:cNvSpPr txBox="1"/>
          <p:nvPr/>
        </p:nvSpPr>
        <p:spPr>
          <a:xfrm>
            <a:off x="2256120" y="2554890"/>
            <a:ext cx="34774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Clean the data</a:t>
            </a:r>
            <a:endParaRPr lang="es-E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8295E-FCA5-47A4-8FEC-35C5E17DC7D5}"/>
              </a:ext>
            </a:extLst>
          </p:cNvPr>
          <p:cNvSpPr txBox="1"/>
          <p:nvPr/>
        </p:nvSpPr>
        <p:spPr>
          <a:xfrm>
            <a:off x="7161997" y="2554890"/>
            <a:ext cx="26722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Digest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Visualize it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E72AD-44B2-4C28-A3B2-EC393EDC73C1}"/>
              </a:ext>
            </a:extLst>
          </p:cNvPr>
          <p:cNvSpPr txBox="1"/>
          <p:nvPr/>
        </p:nvSpPr>
        <p:spPr>
          <a:xfrm>
            <a:off x="7749291" y="4815078"/>
            <a:ext cx="3719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Otherwise, shit in -&gt; shit out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1894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E5A7ED43-C029-46E4-8876-7809D15EB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B1C6D6E-7C85-46DB-AF43-222EB615D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B7E07C-4181-4EEF-8474-894D4A26A992}"/>
              </a:ext>
            </a:extLst>
          </p:cNvPr>
          <p:cNvSpPr/>
          <p:nvPr/>
        </p:nvSpPr>
        <p:spPr>
          <a:xfrm>
            <a:off x="1230361" y="6144175"/>
            <a:ext cx="26169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and Foundations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BCCB0C-8513-4316-9A37-CD39753326DF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17164AC9-9C67-4BCD-9275-5A95A7197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56" y="1854283"/>
            <a:ext cx="1000255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Happy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families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are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all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alike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every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unhappy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family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unhappy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its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own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way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.”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						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						</a:t>
            </a:r>
            <a:r>
              <a:rPr lang="es-ES" altLang="es-E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Leo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Tolstoy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Tidy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datasets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are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all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alike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but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every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messy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dataset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messy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its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own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way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.” 								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					    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Hadley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Wickham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236CC4-D3A8-4BAE-9C4E-452317D573E3}"/>
              </a:ext>
            </a:extLst>
          </p:cNvPr>
          <p:cNvSpPr/>
          <p:nvPr/>
        </p:nvSpPr>
        <p:spPr>
          <a:xfrm>
            <a:off x="205273" y="191797"/>
            <a:ext cx="44296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manipulation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56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BDC1F1DE-E27B-4C00-B271-47D902B11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3812D6A-7FDC-4B55-A2C3-01B29D3A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7365ED-01D4-40C4-A551-C0FB0991BE5A}"/>
              </a:ext>
            </a:extLst>
          </p:cNvPr>
          <p:cNvSpPr/>
          <p:nvPr/>
        </p:nvSpPr>
        <p:spPr>
          <a:xfrm>
            <a:off x="1230361" y="6144175"/>
            <a:ext cx="26169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and Foundations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8C86C4-A621-408B-A045-4B11CD152343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3B7958-8B69-4188-A83F-783EEF92840A}"/>
              </a:ext>
            </a:extLst>
          </p:cNvPr>
          <p:cNvSpPr/>
          <p:nvPr/>
        </p:nvSpPr>
        <p:spPr>
          <a:xfrm>
            <a:off x="818411" y="1077506"/>
            <a:ext cx="104525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 recommend you take a look at this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2D045-60D6-432F-A092-C9DB94F6DFC6}"/>
              </a:ext>
            </a:extLst>
          </p:cNvPr>
          <p:cNvSpPr txBox="1"/>
          <p:nvPr/>
        </p:nvSpPr>
        <p:spPr>
          <a:xfrm>
            <a:off x="1923940" y="3181212"/>
            <a:ext cx="83441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hlinkClick r:id="rId4"/>
              </a:rPr>
              <a:t>https://sfg-ucsb.github.io/fishery-manageR/data-entry-management.html#best-practices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27021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D61EF9AB-807C-459A-81C7-088B597E8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6FF55BD-0528-4BEC-871A-21A5C59F9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E062A1-9D8E-4D76-BDEB-F80EDF4CA593}"/>
              </a:ext>
            </a:extLst>
          </p:cNvPr>
          <p:cNvSpPr/>
          <p:nvPr/>
        </p:nvSpPr>
        <p:spPr>
          <a:xfrm>
            <a:off x="1230361" y="6144175"/>
            <a:ext cx="26169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and Foundations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1EEF5F-D96A-49BE-B15E-BF0F3511AAB1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2D180B-1D3F-47B6-A512-470130AF0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69104"/>
              </p:ext>
            </p:extLst>
          </p:nvPr>
        </p:nvGraphicFramePr>
        <p:xfrm>
          <a:off x="723356" y="1541335"/>
          <a:ext cx="4750563" cy="312039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92499">
                  <a:extLst>
                    <a:ext uri="{9D8B030D-6E8A-4147-A177-3AD203B41FA5}">
                      <a16:colId xmlns:a16="http://schemas.microsoft.com/office/drawing/2014/main" val="4276371327"/>
                    </a:ext>
                  </a:extLst>
                </a:gridCol>
                <a:gridCol w="1152812">
                  <a:extLst>
                    <a:ext uri="{9D8B030D-6E8A-4147-A177-3AD203B41FA5}">
                      <a16:colId xmlns:a16="http://schemas.microsoft.com/office/drawing/2014/main" val="2362294651"/>
                    </a:ext>
                  </a:extLst>
                </a:gridCol>
                <a:gridCol w="990117">
                  <a:extLst>
                    <a:ext uri="{9D8B030D-6E8A-4147-A177-3AD203B41FA5}">
                      <a16:colId xmlns:a16="http://schemas.microsoft.com/office/drawing/2014/main" val="1557764803"/>
                    </a:ext>
                  </a:extLst>
                </a:gridCol>
                <a:gridCol w="822636">
                  <a:extLst>
                    <a:ext uri="{9D8B030D-6E8A-4147-A177-3AD203B41FA5}">
                      <a16:colId xmlns:a16="http://schemas.microsoft.com/office/drawing/2014/main" val="328099369"/>
                    </a:ext>
                  </a:extLst>
                </a:gridCol>
                <a:gridCol w="892499">
                  <a:extLst>
                    <a:ext uri="{9D8B030D-6E8A-4147-A177-3AD203B41FA5}">
                      <a16:colId xmlns:a16="http://schemas.microsoft.com/office/drawing/2014/main" val="18803797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>
                          <a:effectLst/>
                        </a:rPr>
                        <a:t>id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 dirty="0" err="1">
                          <a:effectLst/>
                        </a:rPr>
                        <a:t>height_cm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 dirty="0" err="1">
                          <a:effectLst/>
                        </a:rPr>
                        <a:t>weight_kg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 dirty="0" err="1">
                          <a:effectLst/>
                        </a:rPr>
                        <a:t>name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 dirty="0">
                          <a:effectLst/>
                        </a:rPr>
                        <a:t>sex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029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188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95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Ana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female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9023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2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169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78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Marta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female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8596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3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164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56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Antonio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male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727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4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145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60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Carlos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male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53473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5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205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87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Sara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female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69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6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141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69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Evaristo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male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2058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7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146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86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Julien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male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297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8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186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76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Pedro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male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37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9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146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65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Fernanda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female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2476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174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84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Isabel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female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672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11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164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94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Diego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male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4710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12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201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89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Laura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err="1">
                          <a:effectLst/>
                        </a:rPr>
                        <a:t>female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8475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Aqaluq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90612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79CA90A-1AB0-40BF-A714-3F444F53C3A5}"/>
              </a:ext>
            </a:extLst>
          </p:cNvPr>
          <p:cNvSpPr txBox="1"/>
          <p:nvPr/>
        </p:nvSpPr>
        <p:spPr>
          <a:xfrm>
            <a:off x="706788" y="812408"/>
            <a:ext cx="366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way you are taught how data are</a:t>
            </a:r>
            <a:endParaRPr lang="es-E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439B7D9-A59C-4A5A-84EF-BD1EC6B16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29273"/>
              </p:ext>
            </p:extLst>
          </p:nvPr>
        </p:nvGraphicFramePr>
        <p:xfrm>
          <a:off x="6231942" y="1541335"/>
          <a:ext cx="5039437" cy="334327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92594">
                  <a:extLst>
                    <a:ext uri="{9D8B030D-6E8A-4147-A177-3AD203B41FA5}">
                      <a16:colId xmlns:a16="http://schemas.microsoft.com/office/drawing/2014/main" val="176323880"/>
                    </a:ext>
                  </a:extLst>
                </a:gridCol>
                <a:gridCol w="1152934">
                  <a:extLst>
                    <a:ext uri="{9D8B030D-6E8A-4147-A177-3AD203B41FA5}">
                      <a16:colId xmlns:a16="http://schemas.microsoft.com/office/drawing/2014/main" val="3899225419"/>
                    </a:ext>
                  </a:extLst>
                </a:gridCol>
                <a:gridCol w="1208721">
                  <a:extLst>
                    <a:ext uri="{9D8B030D-6E8A-4147-A177-3AD203B41FA5}">
                      <a16:colId xmlns:a16="http://schemas.microsoft.com/office/drawing/2014/main" val="3238708139"/>
                    </a:ext>
                  </a:extLst>
                </a:gridCol>
                <a:gridCol w="892594">
                  <a:extLst>
                    <a:ext uri="{9D8B030D-6E8A-4147-A177-3AD203B41FA5}">
                      <a16:colId xmlns:a16="http://schemas.microsoft.com/office/drawing/2014/main" val="974992083"/>
                    </a:ext>
                  </a:extLst>
                </a:gridCol>
                <a:gridCol w="892594">
                  <a:extLst>
                    <a:ext uri="{9D8B030D-6E8A-4147-A177-3AD203B41FA5}">
                      <a16:colId xmlns:a16="http://schemas.microsoft.com/office/drawing/2014/main" val="29644978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 dirty="0">
                          <a:effectLst/>
                        </a:rPr>
                        <a:t>id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 dirty="0">
                          <a:effectLst/>
                        </a:rPr>
                        <a:t>H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 dirty="0" err="1">
                          <a:effectLst/>
                        </a:rPr>
                        <a:t>Weight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 dirty="0" err="1">
                          <a:effectLst/>
                        </a:rPr>
                        <a:t>name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 dirty="0">
                          <a:effectLst/>
                        </a:rPr>
                        <a:t>sex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886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1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NA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93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Ana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err="1">
                          <a:effectLst/>
                        </a:rPr>
                        <a:t>fem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7304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2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171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62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"Marta"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female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040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3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--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69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antonio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male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7592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4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155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88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Carlos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male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13463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5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183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84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Sara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Female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8058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6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98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Evaristo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malæ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534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7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192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57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Julien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246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8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177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88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Pedro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err="1">
                          <a:effectLst/>
                        </a:rPr>
                        <a:t>male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1203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9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144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82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Fernand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F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2837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9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144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82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Fernanda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err="1">
                          <a:effectLst/>
                        </a:rPr>
                        <a:t>woman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1859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199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seventy-one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Isabel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err="1">
                          <a:effectLst/>
                        </a:rPr>
                        <a:t>female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5904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11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err="1">
                          <a:effectLst/>
                        </a:rPr>
                        <a:t>Na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88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Diego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Man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7039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12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151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71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Laura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err="1">
                          <a:effectLst/>
                        </a:rPr>
                        <a:t>female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988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Aqaluq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90205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8351E96-BA6A-465A-AE9A-99389C0F06FC}"/>
              </a:ext>
            </a:extLst>
          </p:cNvPr>
          <p:cNvSpPr txBox="1"/>
          <p:nvPr/>
        </p:nvSpPr>
        <p:spPr>
          <a:xfrm>
            <a:off x="6096000" y="812408"/>
            <a:ext cx="294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you tend to receive data</a:t>
            </a:r>
            <a:endParaRPr lang="es-E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9B4010-09D9-4174-89DC-E36866A877D6}"/>
              </a:ext>
            </a:extLst>
          </p:cNvPr>
          <p:cNvSpPr/>
          <p:nvPr/>
        </p:nvSpPr>
        <p:spPr>
          <a:xfrm>
            <a:off x="8303790" y="3927815"/>
            <a:ext cx="1138790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B3101D-3D01-4B7D-A4AB-F0E78BC18BFB}"/>
              </a:ext>
            </a:extLst>
          </p:cNvPr>
          <p:cNvSpPr/>
          <p:nvPr/>
        </p:nvSpPr>
        <p:spPr>
          <a:xfrm>
            <a:off x="7550209" y="1506169"/>
            <a:ext cx="288794" cy="3005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473581-07DB-45AE-9F16-E0A92DE7D227}"/>
              </a:ext>
            </a:extLst>
          </p:cNvPr>
          <p:cNvSpPr/>
          <p:nvPr/>
        </p:nvSpPr>
        <p:spPr>
          <a:xfrm>
            <a:off x="9041743" y="1506169"/>
            <a:ext cx="288794" cy="3005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0ACB25-24C3-4066-9A83-3E7729F26F09}"/>
              </a:ext>
            </a:extLst>
          </p:cNvPr>
          <p:cNvSpPr/>
          <p:nvPr/>
        </p:nvSpPr>
        <p:spPr>
          <a:xfrm>
            <a:off x="10161037" y="3545259"/>
            <a:ext cx="214604" cy="2239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2EFBB5D-347F-4484-8DE4-B20150918AE1}"/>
              </a:ext>
            </a:extLst>
          </p:cNvPr>
          <p:cNvSpPr/>
          <p:nvPr/>
        </p:nvSpPr>
        <p:spPr>
          <a:xfrm>
            <a:off x="6429206" y="3457021"/>
            <a:ext cx="4971427" cy="60959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7AF211-3324-459B-8F8F-8956E696E921}"/>
              </a:ext>
            </a:extLst>
          </p:cNvPr>
          <p:cNvSpPr/>
          <p:nvPr/>
        </p:nvSpPr>
        <p:spPr>
          <a:xfrm>
            <a:off x="10434051" y="1646889"/>
            <a:ext cx="816239" cy="33516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B1D60E-0533-449E-8B62-50645C9051C9}"/>
              </a:ext>
            </a:extLst>
          </p:cNvPr>
          <p:cNvSpPr/>
          <p:nvPr/>
        </p:nvSpPr>
        <p:spPr>
          <a:xfrm>
            <a:off x="9435600" y="1938487"/>
            <a:ext cx="977362" cy="30981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211A30-631E-41EF-BBAC-B6C458151976}"/>
              </a:ext>
            </a:extLst>
          </p:cNvPr>
          <p:cNvSpPr/>
          <p:nvPr/>
        </p:nvSpPr>
        <p:spPr>
          <a:xfrm>
            <a:off x="7559463" y="4175029"/>
            <a:ext cx="288794" cy="3005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Picture 16" descr="A screen shot of a person&#10;&#10;Description automatically generated">
            <a:extLst>
              <a:ext uri="{FF2B5EF4-FFF2-40B4-BE49-F238E27FC236}">
                <a16:creationId xmlns:a16="http://schemas.microsoft.com/office/drawing/2014/main" id="{A5486B9B-8EF8-4E7E-9802-C17BB6723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692" y="1486111"/>
            <a:ext cx="5355951" cy="35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4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  <p:bldP spid="13" grpId="0" animBg="1"/>
      <p:bldP spid="14" grpId="0" animBg="1"/>
      <p:bldP spid="8" grpId="0" animBg="1"/>
      <p:bldP spid="16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507</Words>
  <Application>Microsoft Office PowerPoint</Application>
  <PresentationFormat>Widescreen</PresentationFormat>
  <Paragraphs>215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Lucida Console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Estevez-Barcia</dc:creator>
  <cp:lastModifiedBy>Daniel Estevez-Barcia</cp:lastModifiedBy>
  <cp:revision>26</cp:revision>
  <dcterms:created xsi:type="dcterms:W3CDTF">2021-04-13T12:32:11Z</dcterms:created>
  <dcterms:modified xsi:type="dcterms:W3CDTF">2021-04-27T18:10:15Z</dcterms:modified>
</cp:coreProperties>
</file>