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9"/>
  </p:notesMasterIdLst>
  <p:sldIdLst>
    <p:sldId id="256" r:id="rId2"/>
    <p:sldId id="274" r:id="rId3"/>
    <p:sldId id="258" r:id="rId4"/>
    <p:sldId id="257" r:id="rId5"/>
    <p:sldId id="260" r:id="rId6"/>
    <p:sldId id="261" r:id="rId7"/>
    <p:sldId id="262" r:id="rId8"/>
    <p:sldId id="263" r:id="rId9"/>
    <p:sldId id="259" r:id="rId10"/>
    <p:sldId id="266" r:id="rId11"/>
    <p:sldId id="264" r:id="rId12"/>
    <p:sldId id="275" r:id="rId13"/>
    <p:sldId id="270" r:id="rId14"/>
    <p:sldId id="272" r:id="rId15"/>
    <p:sldId id="271" r:id="rId16"/>
    <p:sldId id="276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52560D-A4F0-4583-BE05-413CDBCC73D3}">
          <p14:sldIdLst>
            <p14:sldId id="256"/>
            <p14:sldId id="274"/>
            <p14:sldId id="258"/>
            <p14:sldId id="257"/>
            <p14:sldId id="260"/>
            <p14:sldId id="261"/>
            <p14:sldId id="262"/>
            <p14:sldId id="263"/>
            <p14:sldId id="259"/>
            <p14:sldId id="266"/>
            <p14:sldId id="264"/>
            <p14:sldId id="275"/>
            <p14:sldId id="270"/>
            <p14:sldId id="272"/>
            <p14:sldId id="271"/>
            <p14:sldId id="276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8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AF929-6DFA-49EA-87EA-C241D9A2F890}" type="datetimeFigureOut">
              <a:rPr lang="en-IN" smtClean="0"/>
              <a:t>25-11-2022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EA99B-2781-4AF8-B492-3769D9BE1E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901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Superelasticity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EA99B-2781-4AF8-B492-3769D9BE1E9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995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Predominant</a:t>
            </a:r>
            <a:r>
              <a:rPr lang="en-IN" baseline="0" dirty="0" smtClean="0"/>
              <a:t>ly used for commercial applications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EA99B-2781-4AF8-B492-3769D9BE1E9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476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Hysterisis</a:t>
            </a:r>
            <a:r>
              <a:rPr lang="en-IN" dirty="0" smtClean="0"/>
              <a:t>:</a:t>
            </a:r>
            <a:r>
              <a:rPr lang="en-IN" baseline="0" dirty="0" smtClean="0"/>
              <a:t> dependence on previous state. Fatigue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EA99B-2781-4AF8-B492-3769D9BE1E9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835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Instantaneous</a:t>
            </a:r>
            <a:r>
              <a:rPr lang="en-IN" baseline="0" dirty="0" smtClean="0"/>
              <a:t> change; maintains macroscopic shape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EA99B-2781-4AF8-B492-3769D9BE1E9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586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Deformation</a:t>
            </a:r>
            <a:r>
              <a:rPr lang="en-IN" baseline="0" dirty="0" smtClean="0"/>
              <a:t> behaviour is temp sensitive.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𝑇s is the temperature above which deformation occurs via slip as opposed to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martensitic transformation. 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EA99B-2781-4AF8-B492-3769D9BE1E9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27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D0D65-13AD-4013-8937-FB9F74217D20}" type="datetime1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977A-3F27-4251-BBDC-39B0F1D2562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277D-7937-4F89-9294-1B3B28EE7546}" type="datetime1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977A-3F27-4251-BBDC-39B0F1D256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2CF12-B920-47DE-BDEE-02BE8A60FDE5}" type="datetime1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977A-3F27-4251-BBDC-39B0F1D256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14F5-B427-4A54-9579-2FABC60FFC77}" type="datetime1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977A-3F27-4251-BBDC-39B0F1D256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9FB4C-18CF-4BA9-BE02-0CB2E0FB4D29}" type="datetime1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977A-3F27-4251-BBDC-39B0F1D2562D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8E5B-8506-470D-841F-F1606C497ACA}" type="datetime1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977A-3F27-4251-BBDC-39B0F1D256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5636-7C66-4E14-A8F2-EBF1D6069674}" type="datetime1">
              <a:rPr lang="en-IN" smtClean="0"/>
              <a:t>25-11-2022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977A-3F27-4251-BBDC-39B0F1D2562D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6582-4A9B-47DB-B128-1B4EF82D3486}" type="datetime1">
              <a:rPr lang="en-IN" smtClean="0"/>
              <a:t>25-11-2022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977A-3F27-4251-BBDC-39B0F1D256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B1CCD-26EF-4F3F-ABF6-88E41218B268}" type="datetime1">
              <a:rPr lang="en-IN" smtClean="0"/>
              <a:t>25-11-2022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977A-3F27-4251-BBDC-39B0F1D256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4F34-D9AA-47C5-9808-F32E0922B87F}" type="datetime1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977A-3F27-4251-BBDC-39B0F1D2562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5E3F-A73B-4F54-97B8-87D074F8452F}" type="datetime1">
              <a:rPr lang="en-IN" smtClean="0"/>
              <a:t>25-11-2022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977A-3F27-4251-BBDC-39B0F1D2562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881F3EC-0C1E-4DB1-B152-9A7A3B917229}" type="datetime1">
              <a:rPr lang="en-IN" smtClean="0"/>
              <a:t>25-11-2022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EDD977A-3F27-4251-BBDC-39B0F1D2562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y1kkG2_QpE&amp;t=3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37IyJXmaYBCBoQKDWjDZbwDNk4297NY0/view?usp=shar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6471" y="1844824"/>
            <a:ext cx="7772400" cy="1470025"/>
          </a:xfrm>
        </p:spPr>
        <p:txBody>
          <a:bodyPr>
            <a:noAutofit/>
          </a:bodyPr>
          <a:lstStyle/>
          <a:p>
            <a:r>
              <a:rPr lang="en-IN" sz="6000" dirty="0" smtClean="0"/>
              <a:t>Shape Memory Alloys:</a:t>
            </a:r>
            <a:br>
              <a:rPr lang="en-IN" sz="6000" dirty="0" smtClean="0"/>
            </a:br>
            <a:r>
              <a:rPr lang="en-IN" sz="4400" dirty="0" smtClean="0"/>
              <a:t>Wing Morphing Technology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3861048"/>
            <a:ext cx="6400800" cy="175260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Daniel </a:t>
            </a:r>
            <a:r>
              <a:rPr lang="en-IN" sz="2800" dirty="0" err="1" smtClean="0"/>
              <a:t>Gracias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>Guide: </a:t>
            </a:r>
            <a:r>
              <a:rPr lang="en-IN" sz="2800" dirty="0" err="1" smtClean="0"/>
              <a:t>Prof.</a:t>
            </a:r>
            <a:r>
              <a:rPr lang="en-IN" sz="2800" dirty="0" smtClean="0"/>
              <a:t> </a:t>
            </a:r>
            <a:r>
              <a:rPr lang="en-IN" sz="2800" dirty="0" err="1" smtClean="0"/>
              <a:t>Anirban</a:t>
            </a:r>
            <a:r>
              <a:rPr lang="en-IN" sz="2800" dirty="0" smtClean="0"/>
              <a:t> Patra</a:t>
            </a:r>
            <a:endParaRPr lang="en-IN" sz="2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03648" y="51054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64021" y="573325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smtClean="0"/>
              <a:t>25</a:t>
            </a:r>
            <a:r>
              <a:rPr lang="en-IN" sz="2400" baseline="30000" dirty="0" smtClean="0"/>
              <a:t>th</a:t>
            </a:r>
            <a:r>
              <a:rPr lang="en-IN" sz="2400" dirty="0" smtClean="0"/>
              <a:t> November `22</a:t>
            </a:r>
          </a:p>
          <a:p>
            <a:r>
              <a:rPr lang="en-IN" sz="2400" dirty="0" smtClean="0"/>
              <a:t>IIT Bombay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1880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</a:p>
          <a:p>
            <a:pPr lvl="1"/>
            <a:r>
              <a:rPr lang="en-IN" dirty="0" smtClean="0"/>
              <a:t>High actuation density</a:t>
            </a:r>
          </a:p>
          <a:p>
            <a:pPr lvl="1"/>
            <a:r>
              <a:rPr lang="en-IN" dirty="0" smtClean="0"/>
              <a:t>Complex actuation</a:t>
            </a:r>
          </a:p>
          <a:p>
            <a:pPr lvl="1"/>
            <a:r>
              <a:rPr lang="en-IN" dirty="0" smtClean="0"/>
              <a:t>Thermal Response</a:t>
            </a:r>
          </a:p>
          <a:p>
            <a:pPr lvl="1"/>
            <a:endParaRPr lang="en-IN" dirty="0" smtClean="0"/>
          </a:p>
          <a:p>
            <a:r>
              <a:rPr lang="en-IN" dirty="0" smtClean="0"/>
              <a:t>Challenges</a:t>
            </a:r>
          </a:p>
          <a:p>
            <a:pPr lvl="1"/>
            <a:r>
              <a:rPr lang="en-IN" dirty="0" smtClean="0"/>
              <a:t>Actuation Frequency</a:t>
            </a:r>
          </a:p>
          <a:p>
            <a:pPr lvl="1"/>
            <a:r>
              <a:rPr lang="en-IN" dirty="0" smtClean="0"/>
              <a:t>Accuracy</a:t>
            </a:r>
          </a:p>
          <a:p>
            <a:pPr lvl="1"/>
            <a:r>
              <a:rPr lang="en-IN" dirty="0" smtClean="0"/>
              <a:t>Temperature control</a:t>
            </a:r>
          </a:p>
          <a:p>
            <a:pPr lvl="1"/>
            <a:r>
              <a:rPr lang="en-IN" dirty="0" smtClean="0"/>
              <a:t>Efficiency</a:t>
            </a:r>
          </a:p>
          <a:p>
            <a:pPr lvl="1"/>
            <a:r>
              <a:rPr lang="en-IN" dirty="0" smtClean="0"/>
              <a:t>Fatigue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977A-3F27-4251-BBDC-39B0F1D2562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0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06916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Automotive</a:t>
            </a:r>
          </a:p>
          <a:p>
            <a:pPr lvl="1"/>
            <a:r>
              <a:rPr lang="en-IN" dirty="0" smtClean="0"/>
              <a:t>Linear Actuators: rear view mirror, climate control flaps, </a:t>
            </a:r>
            <a:r>
              <a:rPr lang="en-IN" dirty="0" err="1" smtClean="0"/>
              <a:t>etc</a:t>
            </a:r>
            <a:endParaRPr lang="en-IN" dirty="0" smtClean="0"/>
          </a:p>
          <a:p>
            <a:pPr lvl="1"/>
            <a:r>
              <a:rPr lang="en-IN" dirty="0" smtClean="0"/>
              <a:t>Thermal Actuators: engine temperature control, </a:t>
            </a:r>
            <a:r>
              <a:rPr lang="en-IN" dirty="0" err="1" smtClean="0"/>
              <a:t>etc</a:t>
            </a:r>
            <a:endParaRPr lang="en-IN" dirty="0" smtClean="0"/>
          </a:p>
          <a:p>
            <a:r>
              <a:rPr lang="en-IN" dirty="0" smtClean="0"/>
              <a:t>Robotics</a:t>
            </a:r>
          </a:p>
          <a:p>
            <a:pPr lvl="1"/>
            <a:r>
              <a:rPr lang="en-IN" dirty="0" smtClean="0"/>
              <a:t>Artificial muscles</a:t>
            </a:r>
          </a:p>
          <a:p>
            <a:pPr lvl="1"/>
            <a:r>
              <a:rPr lang="en-IN" dirty="0" err="1" smtClean="0"/>
              <a:t>Microactuators</a:t>
            </a:r>
            <a:endParaRPr lang="en-IN" dirty="0" smtClean="0"/>
          </a:p>
          <a:p>
            <a:r>
              <a:rPr lang="en-IN" dirty="0" smtClean="0"/>
              <a:t>Biomedical</a:t>
            </a:r>
          </a:p>
          <a:p>
            <a:pPr lvl="1"/>
            <a:r>
              <a:rPr lang="en-IN" dirty="0" smtClean="0"/>
              <a:t>Dentistry</a:t>
            </a:r>
          </a:p>
          <a:p>
            <a:pPr lvl="1"/>
            <a:r>
              <a:rPr lang="en-IN" dirty="0" smtClean="0"/>
              <a:t>Stents</a:t>
            </a:r>
          </a:p>
          <a:p>
            <a:pPr lvl="1"/>
            <a:r>
              <a:rPr lang="en-IN" dirty="0" smtClean="0"/>
              <a:t>Implants</a:t>
            </a:r>
          </a:p>
          <a:p>
            <a:r>
              <a:rPr lang="en-IN" dirty="0" smtClean="0"/>
              <a:t>Aerospace</a:t>
            </a:r>
          </a:p>
          <a:p>
            <a:pPr lvl="1"/>
            <a:r>
              <a:rPr lang="en-IN" dirty="0" smtClean="0"/>
              <a:t>Vibration Dampers</a:t>
            </a:r>
          </a:p>
          <a:p>
            <a:pPr lvl="1"/>
            <a:r>
              <a:rPr lang="en-IN" dirty="0" smtClean="0"/>
              <a:t>Exhaust Nozzle</a:t>
            </a:r>
          </a:p>
          <a:p>
            <a:pPr lvl="1"/>
            <a:r>
              <a:rPr lang="en-IN" dirty="0" smtClean="0"/>
              <a:t>Flow mixing chevrons</a:t>
            </a:r>
          </a:p>
          <a:p>
            <a:pPr lvl="1"/>
            <a:r>
              <a:rPr lang="en-IN" b="1" dirty="0" smtClean="0"/>
              <a:t>Wing Morphing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977A-3F27-4251-BBDC-39B0F1D2562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87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Wing Morphing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Optimisation based on flight regime</a:t>
            </a:r>
          </a:p>
          <a:p>
            <a:pPr lvl="1"/>
            <a:r>
              <a:rPr lang="en-IN" dirty="0" smtClean="0"/>
              <a:t>Lift to drag ratio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SMA actuators for wing morphing:</a:t>
            </a:r>
          </a:p>
          <a:p>
            <a:r>
              <a:rPr lang="en-IN" dirty="0" smtClean="0"/>
              <a:t>Continuous, hinge-less</a:t>
            </a:r>
          </a:p>
          <a:p>
            <a:r>
              <a:rPr lang="en-IN" dirty="0" smtClean="0"/>
              <a:t>Lightweight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49" y="2422523"/>
            <a:ext cx="5091045" cy="2158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95936" y="4133592"/>
            <a:ext cx="3816424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/>
            </a:r>
            <a:br>
              <a:rPr lang="en-IN" sz="1400" dirty="0" smtClean="0"/>
            </a:br>
            <a:endParaRPr lang="en-IN" sz="1400" dirty="0" smtClean="0"/>
          </a:p>
          <a:p>
            <a:r>
              <a:rPr lang="en-IN" sz="1050" i="1" dirty="0" smtClean="0">
                <a:solidFill>
                  <a:schemeClr val="tx2">
                    <a:lumMod val="75000"/>
                  </a:schemeClr>
                </a:solidFill>
              </a:rPr>
              <a:t>https://en.wikipedia.org/wiki/Airfoil</a:t>
            </a:r>
            <a:endParaRPr lang="en-IN" sz="105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977A-3F27-4251-BBDC-39B0F1D2562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32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DARPA Smart Wing (1998)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548640" lvl="2" indent="0">
              <a:buNone/>
            </a:pPr>
            <a:endParaRPr lang="en-IN" dirty="0" smtClean="0"/>
          </a:p>
          <a:p>
            <a:pPr lvl="1"/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16% Scaled down model of F-18 military aircraft </a:t>
            </a:r>
            <a:r>
              <a:rPr lang="en-IN" dirty="0" smtClean="0"/>
              <a:t>wing</a:t>
            </a:r>
          </a:p>
          <a:p>
            <a:r>
              <a:rPr lang="en-IN" dirty="0" smtClean="0"/>
              <a:t>Wind tunnel testing</a:t>
            </a:r>
            <a:endParaRPr lang="en-IN" dirty="0"/>
          </a:p>
          <a:p>
            <a:r>
              <a:rPr lang="en-IN" dirty="0"/>
              <a:t>SMA actuated parameters:</a:t>
            </a:r>
          </a:p>
          <a:p>
            <a:pPr lvl="1"/>
            <a:r>
              <a:rPr lang="en-IN" dirty="0"/>
              <a:t>Angle of attack (twist) by means of SMA torque tubes</a:t>
            </a:r>
          </a:p>
          <a:p>
            <a:pPr lvl="2"/>
            <a:r>
              <a:rPr lang="en-IN" dirty="0"/>
              <a:t>Provided 5° twist at wing tip </a:t>
            </a:r>
          </a:p>
          <a:p>
            <a:pPr lvl="2"/>
            <a:endParaRPr lang="en-IN" dirty="0"/>
          </a:p>
          <a:p>
            <a:pPr lvl="1"/>
            <a:r>
              <a:rPr lang="en-IN" dirty="0"/>
              <a:t>Trailing edge by means of SMA wires</a:t>
            </a:r>
          </a:p>
          <a:p>
            <a:pPr lvl="2"/>
            <a:r>
              <a:rPr lang="en-IN" dirty="0"/>
              <a:t>Flap and </a:t>
            </a:r>
            <a:r>
              <a:rPr lang="en-IN" dirty="0" smtClean="0"/>
              <a:t>aileron</a:t>
            </a:r>
            <a:endParaRPr lang="en-IN" dirty="0"/>
          </a:p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41910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977A-3F27-4251-BBDC-39B0F1D2562D}" type="slidenum">
              <a:rPr lang="en-IN" smtClean="0"/>
              <a:t>13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82824" y="5083822"/>
            <a:ext cx="3816424" cy="100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/>
            </a:r>
            <a:br>
              <a:rPr lang="en-IN" sz="1400" dirty="0" smtClean="0"/>
            </a:br>
            <a:endParaRPr lang="en-IN" sz="1400" dirty="0" smtClean="0"/>
          </a:p>
          <a:p>
            <a:r>
              <a:rPr lang="en-US" sz="1050" i="1" dirty="0" smtClean="0">
                <a:solidFill>
                  <a:schemeClr val="tx2">
                    <a:lumMod val="75000"/>
                  </a:schemeClr>
                </a:solidFill>
              </a:rPr>
              <a:t>J N </a:t>
            </a:r>
            <a:r>
              <a:rPr lang="en-US" sz="1050" i="1" dirty="0" err="1" smtClean="0">
                <a:solidFill>
                  <a:schemeClr val="tx2">
                    <a:lumMod val="75000"/>
                  </a:schemeClr>
                </a:solidFill>
              </a:rPr>
              <a:t>Kudva</a:t>
            </a:r>
            <a:r>
              <a:rPr lang="en-US" sz="1050" i="1" dirty="0" smtClean="0">
                <a:solidFill>
                  <a:schemeClr val="tx2">
                    <a:lumMod val="75000"/>
                  </a:schemeClr>
                </a:solidFill>
              </a:rPr>
              <a:t> et al, ‘Overview of the DARPA/AFRL/NASA Smart Wing Program’ Proceedings of  SPIE Conference on Industrial and Commercial Applications of Smart Structures, 1999</a:t>
            </a:r>
            <a:endParaRPr lang="en-IN" sz="1050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33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Strelec</a:t>
            </a:r>
            <a:r>
              <a:rPr lang="en-IN" dirty="0" smtClean="0"/>
              <a:t> et al. (2003)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Optimisation tool (Genetic Algorithm): aerodynamic, structural and thermal analysis to converge design; optimise L/D</a:t>
            </a:r>
          </a:p>
          <a:p>
            <a:r>
              <a:rPr lang="en-IN" dirty="0" smtClean="0"/>
              <a:t>Nitinol wires for actuation of leading and trailing edge</a:t>
            </a:r>
          </a:p>
          <a:p>
            <a:r>
              <a:rPr lang="en-IN" dirty="0" smtClean="0"/>
              <a:t>Wind tunnel tested </a:t>
            </a:r>
          </a:p>
          <a:p>
            <a:r>
              <a:rPr lang="en-IN" dirty="0" smtClean="0"/>
              <a:t>Provided trailing edge deflection of 6mm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977A-3F27-4251-BBDC-39B0F1D2562D}" type="slidenum">
              <a:rPr lang="en-IN" smtClean="0"/>
              <a:t>14</a:t>
            </a:fld>
            <a:endParaRPr lang="en-IN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02" y="1772816"/>
            <a:ext cx="3553321" cy="331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55575" y="5085184"/>
            <a:ext cx="3384377" cy="7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dirty="0" smtClean="0"/>
          </a:p>
          <a:p>
            <a:r>
              <a:rPr lang="en-US" sz="1050" i="1" dirty="0" err="1" smtClean="0">
                <a:solidFill>
                  <a:schemeClr val="tx2">
                    <a:lumMod val="75000"/>
                  </a:schemeClr>
                </a:solidFill>
              </a:rPr>
              <a:t>Strelec</a:t>
            </a:r>
            <a:r>
              <a:rPr lang="en-US" sz="1050" i="1" dirty="0" smtClean="0">
                <a:solidFill>
                  <a:schemeClr val="tx2">
                    <a:lumMod val="75000"/>
                  </a:schemeClr>
                </a:solidFill>
              </a:rPr>
              <a:t> J K, </a:t>
            </a:r>
            <a:r>
              <a:rPr lang="en-US" sz="1050" i="1" dirty="0" err="1" smtClean="0">
                <a:solidFill>
                  <a:schemeClr val="tx2">
                    <a:lumMod val="75000"/>
                  </a:schemeClr>
                </a:solidFill>
              </a:rPr>
              <a:t>Lagoudas</a:t>
            </a:r>
            <a:r>
              <a:rPr lang="en-US" sz="1050" i="1" dirty="0" smtClean="0">
                <a:solidFill>
                  <a:schemeClr val="tx2">
                    <a:lumMod val="75000"/>
                  </a:schemeClr>
                </a:solidFill>
              </a:rPr>
              <a:t> D C, Khan M A and Yen J, ‘Design and implementation of a shape memory alloy actuated reconfigurable airfoil’ J. </a:t>
            </a:r>
            <a:r>
              <a:rPr lang="en-US" sz="1050" i="1" dirty="0" err="1" smtClean="0">
                <a:solidFill>
                  <a:schemeClr val="tx2">
                    <a:lumMod val="75000"/>
                  </a:schemeClr>
                </a:solidFill>
              </a:rPr>
              <a:t>Intell</a:t>
            </a:r>
            <a:r>
              <a:rPr lang="en-US" sz="1050" i="1" dirty="0" smtClean="0">
                <a:solidFill>
                  <a:schemeClr val="tx2">
                    <a:lumMod val="75000"/>
                  </a:schemeClr>
                </a:solidFill>
              </a:rPr>
              <a:t>. Mater. Syst. </a:t>
            </a:r>
            <a:r>
              <a:rPr lang="en-US" sz="1050" i="1" dirty="0" err="1" smtClean="0">
                <a:solidFill>
                  <a:schemeClr val="tx2">
                    <a:lumMod val="75000"/>
                  </a:schemeClr>
                </a:solidFill>
              </a:rPr>
              <a:t>Struct</a:t>
            </a:r>
            <a:r>
              <a:rPr lang="en-US" sz="1050" i="1" dirty="0" smtClean="0">
                <a:solidFill>
                  <a:schemeClr val="tx2">
                    <a:lumMod val="75000"/>
                  </a:schemeClr>
                </a:solidFill>
              </a:rPr>
              <a:t> (2003) </a:t>
            </a:r>
            <a:endParaRPr lang="en-IN" sz="1050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1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NASA </a:t>
            </a:r>
            <a:r>
              <a:rPr lang="en-IN" dirty="0" err="1" smtClean="0"/>
              <a:t>Spanwise</a:t>
            </a:r>
            <a:r>
              <a:rPr lang="en-IN" dirty="0" smtClean="0"/>
              <a:t> Adaptive Wing (2018)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smtClean="0"/>
              <a:t>Folding of outboard portions</a:t>
            </a:r>
          </a:p>
          <a:p>
            <a:r>
              <a:rPr lang="en-IN" dirty="0" smtClean="0"/>
              <a:t>Up to 70° in both directions</a:t>
            </a:r>
          </a:p>
          <a:p>
            <a:r>
              <a:rPr lang="en-IN" dirty="0" smtClean="0"/>
              <a:t>Weighs 80% less than traditional systems with same functionality</a:t>
            </a:r>
          </a:p>
          <a:p>
            <a:r>
              <a:rPr lang="en-IN" dirty="0" smtClean="0"/>
              <a:t>Autonomous flight tested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977A-3F27-4251-BBDC-39B0F1D2562D}" type="slidenum">
              <a:rPr lang="en-IN" smtClean="0"/>
              <a:t>15</a:t>
            </a:fld>
            <a:endParaRPr lang="en-IN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77039"/>
            <a:ext cx="3891633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7544" y="4941168"/>
            <a:ext cx="381642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dirty="0" smtClean="0"/>
          </a:p>
          <a:p>
            <a:r>
              <a:rPr lang="en-IN" sz="1050" i="1" dirty="0" smtClean="0">
                <a:solidFill>
                  <a:schemeClr val="tx2">
                    <a:lumMod val="75000"/>
                  </a:schemeClr>
                </a:solidFill>
              </a:rPr>
              <a:t>https://www.nasa.gov/centers/armstrong/feature/nasa-tests-new-alloy-to-fold-wings-in-flight.html</a:t>
            </a:r>
            <a:endParaRPr lang="en-IN" sz="1050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22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NASA </a:t>
            </a:r>
            <a:r>
              <a:rPr lang="en-IN" dirty="0" err="1"/>
              <a:t>Spanwise</a:t>
            </a:r>
            <a:r>
              <a:rPr lang="en-IN" dirty="0"/>
              <a:t> Adaptive Wing (2018)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977A-3F27-4251-BBDC-39B0F1D2562D}" type="slidenum">
              <a:rPr lang="en-IN" smtClean="0"/>
              <a:t>16</a:t>
            </a:fld>
            <a:endParaRPr lang="en-IN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793242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75656" y="4509120"/>
            <a:ext cx="5976664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dirty="0" smtClean="0"/>
          </a:p>
          <a:p>
            <a:r>
              <a:rPr lang="en-IN" sz="1050" i="1" dirty="0" smtClean="0">
                <a:solidFill>
                  <a:schemeClr val="tx2">
                    <a:lumMod val="75000"/>
                  </a:schemeClr>
                </a:solidFill>
              </a:rPr>
              <a:t>https://www.nasa.gov/centers/armstrong/feature/nasa-tests-new-alloy-to-fold-wings-in-flight.html</a:t>
            </a:r>
            <a:endParaRPr lang="en-IN" sz="105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19672" y="5088276"/>
            <a:ext cx="6904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accent1"/>
                </a:solidFill>
                <a:hlinkClick r:id="rId3"/>
              </a:rPr>
              <a:t>https://www.youtube.com/watch?v=9y1kkG2_QpE&amp;t=3s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8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 err="1"/>
              <a:t>Jaronie</a:t>
            </a:r>
            <a:r>
              <a:rPr lang="en-IN" dirty="0"/>
              <a:t> </a:t>
            </a:r>
            <a:r>
              <a:rPr lang="en-IN" dirty="0" err="1"/>
              <a:t>Mohd</a:t>
            </a:r>
            <a:r>
              <a:rPr lang="en-IN" dirty="0"/>
              <a:t> Jani, Martin Leary, </a:t>
            </a:r>
            <a:r>
              <a:rPr lang="en-IN" dirty="0" err="1"/>
              <a:t>Aleksandar</a:t>
            </a:r>
            <a:r>
              <a:rPr lang="en-IN" dirty="0"/>
              <a:t> Subic, Martin A. Gibson, ‘A review of shape memory alloy research, applications and opportunities’, ‘Materials and Design’, 2013, pp. </a:t>
            </a:r>
            <a:r>
              <a:rPr lang="en-IN" dirty="0" smtClean="0"/>
              <a:t>1078-1080</a:t>
            </a:r>
            <a:endParaRPr lang="en-IN" dirty="0"/>
          </a:p>
          <a:p>
            <a:r>
              <a:rPr lang="en-IN" dirty="0"/>
              <a:t>H Miyazaki, H.Y Kim, ‘Basic characteristics of titanium– nickel (</a:t>
            </a:r>
            <a:r>
              <a:rPr lang="en-IN" dirty="0" err="1"/>
              <a:t>Ti</a:t>
            </a:r>
            <a:r>
              <a:rPr lang="en-IN" dirty="0"/>
              <a:t>–Ni)- based and titanium–niobium (</a:t>
            </a:r>
            <a:r>
              <a:rPr lang="en-IN" dirty="0" err="1"/>
              <a:t>Ti</a:t>
            </a:r>
            <a:r>
              <a:rPr lang="en-IN" dirty="0"/>
              <a:t>–</a:t>
            </a:r>
            <a:r>
              <a:rPr lang="en-IN" dirty="0" err="1"/>
              <a:t>Nb</a:t>
            </a:r>
            <a:r>
              <a:rPr lang="en-IN" dirty="0"/>
              <a:t>)-based alloys’ (Woodhead Publishing Limited (2011), pp. </a:t>
            </a:r>
            <a:r>
              <a:rPr lang="en-IN" dirty="0" smtClean="0"/>
              <a:t>15-29</a:t>
            </a:r>
          </a:p>
          <a:p>
            <a:r>
              <a:rPr lang="en-IN" dirty="0"/>
              <a:t>Jose Maria Gallardo Fuentes, Paul Gumpel, Joachim </a:t>
            </a:r>
            <a:r>
              <a:rPr lang="en-IN" dirty="0" err="1"/>
              <a:t>Strittmatter</a:t>
            </a:r>
            <a:r>
              <a:rPr lang="en-IN" dirty="0"/>
              <a:t>, ‘Phase change behaviour of nitinol shape memory alloys: Influence of heat and thermomechanical treatments’, ‘Advanced Engineering Materials’, Volume 4 Issue 7 (2002), pp. </a:t>
            </a:r>
            <a:r>
              <a:rPr lang="en-IN" dirty="0" smtClean="0"/>
              <a:t>437-440</a:t>
            </a:r>
            <a:endParaRPr lang="en-IN" dirty="0"/>
          </a:p>
          <a:p>
            <a:r>
              <a:rPr lang="en-IN" dirty="0" smtClean="0"/>
              <a:t>D </a:t>
            </a:r>
            <a:r>
              <a:rPr lang="en-IN" dirty="0"/>
              <a:t>J </a:t>
            </a:r>
            <a:r>
              <a:rPr lang="en-IN" dirty="0" err="1"/>
              <a:t>Hartl</a:t>
            </a:r>
            <a:r>
              <a:rPr lang="en-IN" dirty="0"/>
              <a:t>, D C </a:t>
            </a:r>
            <a:r>
              <a:rPr lang="en-IN" dirty="0" err="1"/>
              <a:t>Lagoudas</a:t>
            </a:r>
            <a:r>
              <a:rPr lang="en-IN" dirty="0"/>
              <a:t>, ‘Aerospace applications of shape memory alloys’, ‘</a:t>
            </a:r>
            <a:r>
              <a:rPr lang="en-IN" dirty="0" err="1"/>
              <a:t>IMech</a:t>
            </a:r>
            <a:r>
              <a:rPr lang="en-IN" dirty="0"/>
              <a:t> E’ 221(2007), pp. </a:t>
            </a:r>
            <a:r>
              <a:rPr lang="en-IN" dirty="0" smtClean="0"/>
              <a:t>535-549</a:t>
            </a:r>
          </a:p>
          <a:p>
            <a:r>
              <a:rPr lang="en-IN" dirty="0" smtClean="0"/>
              <a:t>A.Y.N</a:t>
            </a:r>
            <a:r>
              <a:rPr lang="en-IN" dirty="0"/>
              <a:t>. </a:t>
            </a:r>
            <a:r>
              <a:rPr lang="en-IN" dirty="0" err="1"/>
              <a:t>Sofla</a:t>
            </a:r>
            <a:r>
              <a:rPr lang="en-IN" dirty="0"/>
              <a:t>, S.A. </a:t>
            </a:r>
            <a:r>
              <a:rPr lang="en-IN" dirty="0" err="1"/>
              <a:t>Meguid</a:t>
            </a:r>
            <a:r>
              <a:rPr lang="en-IN" dirty="0"/>
              <a:t>, K.T. Tan, W.K. Yeo, ‘Shape morphing of aircraft wing: Status and challenges’, ‘Materials and Design’ 31(2010), pp. 1284-1292</a:t>
            </a:r>
          </a:p>
          <a:p>
            <a:r>
              <a:rPr lang="en-IN" dirty="0"/>
              <a:t>S </a:t>
            </a:r>
            <a:r>
              <a:rPr lang="en-IN" dirty="0" err="1"/>
              <a:t>Barbarino</a:t>
            </a:r>
            <a:r>
              <a:rPr lang="en-IN" dirty="0"/>
              <a:t>, E I Saavedra Flores, R M </a:t>
            </a:r>
            <a:r>
              <a:rPr lang="en-IN" dirty="0" err="1"/>
              <a:t>Ajaj</a:t>
            </a:r>
            <a:r>
              <a:rPr lang="en-IN" dirty="0"/>
              <a:t>, I </a:t>
            </a:r>
            <a:r>
              <a:rPr lang="en-IN" dirty="0" err="1"/>
              <a:t>Dayyani</a:t>
            </a:r>
            <a:r>
              <a:rPr lang="en-IN" dirty="0"/>
              <a:t>, M I </a:t>
            </a:r>
            <a:r>
              <a:rPr lang="en-IN" dirty="0" err="1"/>
              <a:t>Friswell</a:t>
            </a:r>
            <a:r>
              <a:rPr lang="en-IN" dirty="0"/>
              <a:t>, ‘A review on shape memory alloys with applications to morphing aircraft’ , ‘Smart Materials and Structures’, 23 (2014</a:t>
            </a:r>
            <a:r>
              <a:rPr lang="en-IN" dirty="0" smtClean="0"/>
              <a:t>)</a:t>
            </a:r>
          </a:p>
          <a:p>
            <a:r>
              <a:rPr lang="en-IN" dirty="0"/>
              <a:t>J N </a:t>
            </a:r>
            <a:r>
              <a:rPr lang="en-IN" dirty="0" err="1"/>
              <a:t>Kudva</a:t>
            </a:r>
            <a:r>
              <a:rPr lang="en-IN" dirty="0"/>
              <a:t> et al, ‘Overview of the DARPA/AFRL/NASA Smart Wing Program’ Proceedings of  SPIE Conference on Industrial and Commercial Applications of Smart Structures, 1999</a:t>
            </a:r>
            <a:r>
              <a:rPr lang="en-IN" dirty="0" smtClean="0"/>
              <a:t>`</a:t>
            </a:r>
          </a:p>
          <a:p>
            <a:r>
              <a:rPr lang="en-US" dirty="0" err="1"/>
              <a:t>Strelec</a:t>
            </a:r>
            <a:r>
              <a:rPr lang="en-US" dirty="0"/>
              <a:t> J K, </a:t>
            </a:r>
            <a:r>
              <a:rPr lang="en-US" dirty="0" err="1"/>
              <a:t>Lagoudas</a:t>
            </a:r>
            <a:r>
              <a:rPr lang="en-US" dirty="0"/>
              <a:t> D C, Khan M A and Yen </a:t>
            </a:r>
            <a:r>
              <a:rPr lang="en-US" dirty="0" smtClean="0"/>
              <a:t>J, ‘Design </a:t>
            </a:r>
            <a:r>
              <a:rPr lang="en-US" dirty="0"/>
              <a:t>and implementation of a shape memory alloy actuated reconfigurable </a:t>
            </a:r>
            <a:r>
              <a:rPr lang="en-US" dirty="0" smtClean="0"/>
              <a:t>airfoil’ </a:t>
            </a:r>
            <a:r>
              <a:rPr lang="en-US" dirty="0"/>
              <a:t>J. </a:t>
            </a:r>
            <a:r>
              <a:rPr lang="en-US" dirty="0" err="1"/>
              <a:t>Intell</a:t>
            </a:r>
            <a:r>
              <a:rPr lang="en-US" dirty="0"/>
              <a:t>. Mater. Syst. </a:t>
            </a:r>
            <a:r>
              <a:rPr lang="en-US" dirty="0" err="1" smtClean="0"/>
              <a:t>Struct</a:t>
            </a:r>
            <a:r>
              <a:rPr lang="en-US" dirty="0"/>
              <a:t> </a:t>
            </a:r>
            <a:r>
              <a:rPr lang="en-US" dirty="0" smtClean="0"/>
              <a:t>(2003)</a:t>
            </a:r>
            <a:endParaRPr lang="en-IN" dirty="0" smtClean="0"/>
          </a:p>
          <a:p>
            <a:r>
              <a:rPr lang="en-IN" dirty="0" smtClean="0"/>
              <a:t>‘</a:t>
            </a:r>
            <a:r>
              <a:rPr lang="en-US" dirty="0"/>
              <a:t>NASA Tests New Alloy to Fold Wings in </a:t>
            </a:r>
            <a:r>
              <a:rPr lang="en-US" dirty="0" smtClean="0"/>
              <a:t>Flight’ - Matt </a:t>
            </a:r>
            <a:r>
              <a:rPr lang="en-US" dirty="0" err="1" smtClean="0"/>
              <a:t>Kamlet</a:t>
            </a:r>
            <a:r>
              <a:rPr lang="en-US" dirty="0" smtClean="0"/>
              <a:t> (https</a:t>
            </a:r>
            <a:r>
              <a:rPr lang="en-US" dirty="0"/>
              <a:t>://</a:t>
            </a:r>
            <a:r>
              <a:rPr lang="en-US" dirty="0" smtClean="0"/>
              <a:t>www.nasa.gov/centers/armstrong/feature/nasa-tests-new-alloy-to-fold-wings-in-flight.html)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977A-3F27-4251-BBDC-39B0F1D2562D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37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Report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340768"/>
            <a:ext cx="4300736" cy="430073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977A-3F27-4251-BBDC-39B0F1D2562D}" type="slidenum">
              <a:rPr lang="en-IN" smtClean="0"/>
              <a:t>2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555776" y="5877272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hlinkClick r:id="rId3"/>
              </a:rPr>
              <a:t>Link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849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Shape Memory Behaviour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One-Way Shape Memory Effect </a:t>
            </a:r>
            <a:br>
              <a:rPr lang="en-IN" dirty="0" smtClean="0"/>
            </a:br>
            <a:r>
              <a:rPr lang="en-US" sz="2400" dirty="0" smtClean="0"/>
              <a:t>Retention of deformed state on removal of load followed by recovery of original shape on heating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Two-Way Shape Memory Effect</a:t>
            </a:r>
            <a:br>
              <a:rPr lang="en-US" dirty="0" smtClean="0"/>
            </a:br>
            <a:r>
              <a:rPr lang="en-US" sz="2400" dirty="0"/>
              <a:t>‘Memorization’ of two different </a:t>
            </a:r>
            <a:r>
              <a:rPr lang="en-US" sz="2400" dirty="0" smtClean="0"/>
              <a:t>shapes corresponding </a:t>
            </a:r>
            <a:r>
              <a:rPr lang="en-US" sz="2400" dirty="0"/>
              <a:t>to two different temperatures</a:t>
            </a:r>
            <a:r>
              <a:rPr lang="en-US" sz="2400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Superelasticity</a:t>
            </a:r>
            <a:br>
              <a:rPr lang="en-US" dirty="0" smtClean="0"/>
            </a:br>
            <a:r>
              <a:rPr lang="en-US" sz="2400" dirty="0"/>
              <a:t>Recovery of </a:t>
            </a:r>
            <a:r>
              <a:rPr lang="en-US" sz="2400" dirty="0" smtClean="0"/>
              <a:t>high strains (up </a:t>
            </a:r>
            <a:r>
              <a:rPr lang="en-US" sz="2400" dirty="0"/>
              <a:t>to 8.5</a:t>
            </a:r>
            <a:r>
              <a:rPr lang="en-US" sz="2400" dirty="0" smtClean="0"/>
              <a:t>%) </a:t>
            </a:r>
            <a:r>
              <a:rPr lang="en-US" sz="2400" dirty="0"/>
              <a:t>on removal of load</a:t>
            </a:r>
            <a:r>
              <a:rPr lang="en-US" sz="24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977A-3F27-4251-BBDC-39B0F1D2562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81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History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Superelasticity in Au-Cd system discovered in 1932 Arne </a:t>
            </a:r>
            <a:r>
              <a:rPr lang="en-IN" dirty="0" err="1" smtClean="0"/>
              <a:t>Ölander</a:t>
            </a:r>
            <a:endParaRPr lang="en-IN" dirty="0" smtClean="0"/>
          </a:p>
          <a:p>
            <a:r>
              <a:rPr lang="en-IN" dirty="0" smtClean="0"/>
              <a:t>The fundamental phenomena behind the shape memory behaviour reported in 1949-51</a:t>
            </a:r>
          </a:p>
          <a:p>
            <a:r>
              <a:rPr lang="en-IN" dirty="0" smtClean="0"/>
              <a:t>Discovery of Nitinol (Ni-</a:t>
            </a:r>
            <a:r>
              <a:rPr lang="en-IN" dirty="0" err="1" smtClean="0"/>
              <a:t>Ti</a:t>
            </a:r>
            <a:r>
              <a:rPr lang="en-IN" dirty="0" smtClean="0"/>
              <a:t>, 50 at% Ni) 1962</a:t>
            </a:r>
          </a:p>
          <a:p>
            <a:pPr lvl="1"/>
            <a:r>
              <a:rPr lang="en-IN" dirty="0" smtClean="0"/>
              <a:t>Cheaper</a:t>
            </a:r>
          </a:p>
          <a:p>
            <a:pPr lvl="1"/>
            <a:r>
              <a:rPr lang="en-IN" dirty="0" smtClean="0"/>
              <a:t>Safer</a:t>
            </a:r>
          </a:p>
          <a:p>
            <a:pPr lvl="1"/>
            <a:r>
              <a:rPr lang="en-IN" dirty="0" smtClean="0"/>
              <a:t>Superior Thermomechanical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977A-3F27-4251-BBDC-39B0F1D2562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04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Martensitic Phase Transformation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038600" cy="4718304"/>
          </a:xfrm>
        </p:spPr>
        <p:txBody>
          <a:bodyPr/>
          <a:lstStyle/>
          <a:p>
            <a:r>
              <a:rPr lang="en-IN" sz="2400" dirty="0" smtClean="0"/>
              <a:t>On cooling Austenite, </a:t>
            </a:r>
            <a:r>
              <a:rPr lang="en-IN" sz="2400" dirty="0" err="1" smtClean="0"/>
              <a:t>Martensite</a:t>
            </a:r>
            <a:r>
              <a:rPr lang="en-IN" sz="2400" dirty="0" smtClean="0"/>
              <a:t> formation starts at M</a:t>
            </a:r>
            <a:r>
              <a:rPr lang="en-IN" sz="2400" baseline="-25000" dirty="0"/>
              <a:t>s</a:t>
            </a:r>
            <a:r>
              <a:rPr lang="en-IN" sz="2400" baseline="-25000" dirty="0" smtClean="0"/>
              <a:t> </a:t>
            </a:r>
            <a:r>
              <a:rPr lang="en-IN" sz="2400" dirty="0" smtClean="0"/>
              <a:t>and is completed at M</a:t>
            </a:r>
            <a:r>
              <a:rPr lang="en-IN" sz="2400" baseline="-25000" dirty="0" smtClean="0"/>
              <a:t>f</a:t>
            </a:r>
          </a:p>
          <a:p>
            <a:r>
              <a:rPr lang="en-IN" sz="2400" dirty="0"/>
              <a:t>On </a:t>
            </a:r>
            <a:r>
              <a:rPr lang="en-IN" sz="2400" dirty="0" smtClean="0"/>
              <a:t>reheating, Austenite formation starts at A</a:t>
            </a:r>
            <a:r>
              <a:rPr lang="en-IN" sz="2400" baseline="-25000" dirty="0" smtClean="0"/>
              <a:t>s </a:t>
            </a:r>
            <a:r>
              <a:rPr lang="en-IN" sz="2400" dirty="0"/>
              <a:t>and is completed at </a:t>
            </a:r>
            <a:r>
              <a:rPr lang="en-IN" sz="2400" dirty="0" err="1" smtClean="0"/>
              <a:t>A</a:t>
            </a:r>
            <a:r>
              <a:rPr lang="en-IN" sz="2400" baseline="-25000" dirty="0" err="1" smtClean="0"/>
              <a:t>f</a:t>
            </a:r>
            <a:endParaRPr lang="en-IN" sz="2400" baseline="-25000" dirty="0" smtClean="0"/>
          </a:p>
          <a:p>
            <a:r>
              <a:rPr lang="en-IN" sz="2400" dirty="0" smtClean="0"/>
              <a:t>Hysteresis</a:t>
            </a:r>
          </a:p>
          <a:p>
            <a:r>
              <a:rPr lang="en-IN" sz="2400" dirty="0" smtClean="0"/>
              <a:t>M</a:t>
            </a:r>
            <a:r>
              <a:rPr lang="en-IN" sz="2400" baseline="-25000" dirty="0" smtClean="0"/>
              <a:t>f </a:t>
            </a:r>
            <a:r>
              <a:rPr lang="en-IN" sz="2400" dirty="0" smtClean="0"/>
              <a:t>&lt; M</a:t>
            </a:r>
            <a:r>
              <a:rPr lang="en-IN" sz="2400" baseline="-25000" dirty="0" smtClean="0"/>
              <a:t>s </a:t>
            </a:r>
            <a:r>
              <a:rPr lang="en-IN" sz="2400" dirty="0" smtClean="0"/>
              <a:t>&lt; A</a:t>
            </a:r>
            <a:r>
              <a:rPr lang="en-IN" sz="2400" baseline="-25000" dirty="0" smtClean="0"/>
              <a:t>s </a:t>
            </a:r>
            <a:r>
              <a:rPr lang="en-IN" sz="2400" dirty="0" smtClean="0"/>
              <a:t>&lt; </a:t>
            </a:r>
            <a:r>
              <a:rPr lang="en-IN" sz="2400" dirty="0" err="1" smtClean="0"/>
              <a:t>A</a:t>
            </a:r>
            <a:r>
              <a:rPr lang="en-IN" sz="2400" baseline="-25000" dirty="0" err="1" smtClean="0"/>
              <a:t>f</a:t>
            </a:r>
            <a:endParaRPr lang="en-IN" sz="2400" baseline="-25000" dirty="0" smtClean="0"/>
          </a:p>
          <a:p>
            <a:endParaRPr lang="en-IN" sz="2400" baseline="-25000" dirty="0"/>
          </a:p>
          <a:p>
            <a:pPr marL="0" indent="0">
              <a:buNone/>
            </a:pP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baseline="-25000" dirty="0"/>
          </a:p>
          <a:p>
            <a:endParaRPr lang="en-IN" baseline="-25000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62" y="1988840"/>
            <a:ext cx="4240003" cy="3031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5205082"/>
            <a:ext cx="38164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Typical Behaviour of SMAs under constant stress</a:t>
            </a:r>
            <a:br>
              <a:rPr lang="en-IN" sz="1400" dirty="0" smtClean="0"/>
            </a:br>
            <a:endParaRPr lang="en-IN" sz="1400" dirty="0" smtClean="0"/>
          </a:p>
          <a:p>
            <a:r>
              <a:rPr lang="en-IN" sz="1050" i="1" dirty="0" smtClean="0">
                <a:solidFill>
                  <a:schemeClr val="tx2">
                    <a:lumMod val="75000"/>
                  </a:schemeClr>
                </a:solidFill>
              </a:rPr>
              <a:t>D.E </a:t>
            </a:r>
            <a:r>
              <a:rPr lang="en-IN" sz="1050" i="1" dirty="0" err="1" smtClean="0">
                <a:solidFill>
                  <a:schemeClr val="tx2">
                    <a:lumMod val="75000"/>
                  </a:schemeClr>
                </a:solidFill>
              </a:rPr>
              <a:t>Hodgeson</a:t>
            </a:r>
            <a:r>
              <a:rPr lang="en-IN" sz="1050" i="1" dirty="0" smtClean="0">
                <a:solidFill>
                  <a:schemeClr val="tx2">
                    <a:lumMod val="75000"/>
                  </a:schemeClr>
                </a:solidFill>
              </a:rPr>
              <a:t>; Shape Memory Applications, </a:t>
            </a:r>
            <a:r>
              <a:rPr lang="en-IN" sz="1050" i="1" dirty="0" err="1" smtClean="0">
                <a:solidFill>
                  <a:schemeClr val="tx2">
                    <a:lumMod val="75000"/>
                  </a:schemeClr>
                </a:solidFill>
              </a:rPr>
              <a:t>Inc</a:t>
            </a:r>
            <a:r>
              <a:rPr lang="en-IN" sz="1050" i="1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  <a:br>
              <a:rPr lang="en-IN" sz="1050" i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en-IN" sz="1050" i="1" dirty="0" smtClean="0">
                <a:solidFill>
                  <a:schemeClr val="tx2">
                    <a:lumMod val="75000"/>
                  </a:schemeClr>
                </a:solidFill>
              </a:rPr>
              <a:t>www.sma-inc.com</a:t>
            </a:r>
            <a:endParaRPr lang="en-IN" sz="105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977A-3F27-4251-BBDC-39B0F1D2562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42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Martensitic Phase Transformation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sz="2000" dirty="0"/>
                  <a:t>Austenite Phase:  </a:t>
                </a:r>
                <a:r>
                  <a:rPr lang="en-IN" sz="2000" dirty="0" err="1"/>
                  <a:t>CsCl</a:t>
                </a:r>
                <a:r>
                  <a:rPr lang="en-IN" sz="2000" dirty="0"/>
                  <a:t>-type 𝐵2 </a:t>
                </a:r>
                <a:r>
                  <a:rPr lang="en-IN" sz="2000" dirty="0" err="1"/>
                  <a:t>superlattice</a:t>
                </a:r>
                <a:r>
                  <a:rPr lang="en-IN" sz="2000" dirty="0"/>
                  <a:t> </a:t>
                </a:r>
                <a:r>
                  <a:rPr lang="en-IN" sz="2000" dirty="0"/>
                  <a:t>(</a:t>
                </a:r>
                <a14:m>
                  <m:oMath xmlns:m="http://schemas.openxmlformats.org/officeDocument/2006/math">
                    <m:r>
                      <a:rPr lang="en-IN" sz="2000" i="1"/>
                      <m:t>𝑃𝑚</m:t>
                    </m:r>
                    <m:acc>
                      <m:accPr>
                        <m:chr m:val="̅"/>
                        <m:ctrlPr>
                          <a:rPr lang="en-IN" sz="2000" i="1"/>
                        </m:ctrlPr>
                      </m:accPr>
                      <m:e>
                        <m:r>
                          <a:rPr lang="en-IN" sz="2000" i="1"/>
                          <m:t>3</m:t>
                        </m:r>
                      </m:e>
                    </m:acc>
                    <m:r>
                      <a:rPr lang="en-IN" sz="2000" i="1"/>
                      <m:t>𝑚</m:t>
                    </m:r>
                  </m:oMath>
                </a14:m>
                <a:r>
                  <a:rPr lang="en-IN" sz="2000" dirty="0"/>
                  <a:t>) </a:t>
                </a:r>
                <a:endParaRPr lang="en-IN" sz="2000" dirty="0" smtClean="0"/>
              </a:p>
              <a:p>
                <a:r>
                  <a:rPr lang="en-IN" sz="2000" dirty="0" err="1" smtClean="0"/>
                  <a:t>Martensite</a:t>
                </a:r>
                <a:r>
                  <a:rPr lang="en-IN" sz="2000" dirty="0" smtClean="0"/>
                  <a:t>: </a:t>
                </a:r>
                <a:r>
                  <a:rPr lang="en-IN" sz="2000" dirty="0"/>
                  <a:t>close-packed </a:t>
                </a:r>
                <a14:m>
                  <m:oMath xmlns:m="http://schemas.openxmlformats.org/officeDocument/2006/math">
                    <m:r>
                      <a:rPr lang="en-IN" sz="2000" i="1"/>
                      <m:t>𝐵</m:t>
                    </m:r>
                    <m:sSup>
                      <m:sSupPr>
                        <m:ctrlPr>
                          <a:rPr lang="en-IN" sz="2000" i="1"/>
                        </m:ctrlPr>
                      </m:sSupPr>
                      <m:e>
                        <m:r>
                          <a:rPr lang="en-IN" sz="2000" i="1"/>
                          <m:t>19</m:t>
                        </m:r>
                      </m:e>
                      <m:sup>
                        <m:r>
                          <a:rPr lang="en-IN" sz="2000" i="1"/>
                          <m:t>′</m:t>
                        </m:r>
                      </m:sup>
                    </m:sSup>
                  </m:oMath>
                </a14:m>
                <a:r>
                  <a:rPr lang="en-IN" sz="2000" dirty="0"/>
                  <a:t> monoclinic structure (</a:t>
                </a:r>
                <a14:m>
                  <m:oMath xmlns:m="http://schemas.openxmlformats.org/officeDocument/2006/math">
                    <m:r>
                      <a:rPr lang="en-IN" sz="2000" i="1"/>
                      <m:t>𝑃</m:t>
                    </m:r>
                    <m:sSub>
                      <m:sSubPr>
                        <m:ctrlPr>
                          <a:rPr lang="en-IN" sz="2000" i="1"/>
                        </m:ctrlPr>
                      </m:sSubPr>
                      <m:e>
                        <m:r>
                          <a:rPr lang="en-IN" sz="2000" i="1"/>
                          <m:t>2</m:t>
                        </m:r>
                      </m:e>
                      <m:sub>
                        <m:r>
                          <a:rPr lang="en-IN" sz="2000" i="1"/>
                          <m:t>1</m:t>
                        </m:r>
                      </m:sub>
                    </m:sSub>
                    <m:r>
                      <a:rPr lang="en-IN" sz="2000" i="1"/>
                      <m:t>/</m:t>
                    </m:r>
                    <m:r>
                      <a:rPr lang="en-IN" sz="2000" i="1"/>
                      <m:t>𝑚</m:t>
                    </m:r>
                  </m:oMath>
                </a14:m>
                <a:r>
                  <a:rPr lang="en-IN" sz="2000" dirty="0"/>
                  <a:t>) </a:t>
                </a:r>
                <a:endParaRPr lang="en-IN" sz="2000" dirty="0" smtClean="0"/>
              </a:p>
              <a:p>
                <a:r>
                  <a:rPr lang="en-IN" sz="2000" dirty="0" smtClean="0"/>
                  <a:t>Transformation is diffusion-less: induced by either temperature or stress</a:t>
                </a:r>
              </a:p>
              <a:p>
                <a:r>
                  <a:rPr lang="en-IN" sz="2000" dirty="0" smtClean="0"/>
                  <a:t>Lattice distortion </a:t>
                </a:r>
              </a:p>
              <a:p>
                <a:r>
                  <a:rPr lang="en-IN" sz="2000" dirty="0" smtClean="0"/>
                  <a:t>Invariant Planes: Leads to twinning</a:t>
                </a:r>
                <a:br>
                  <a:rPr lang="en-IN" sz="2000" dirty="0" smtClean="0"/>
                </a:br>
                <a:r>
                  <a:rPr lang="en-IN" sz="2000" dirty="0" smtClean="0"/>
                  <a:t>‘Self-accommodating’</a:t>
                </a:r>
              </a:p>
              <a:p>
                <a:pPr marL="0" indent="0">
                  <a:buNone/>
                </a:pPr>
                <a:endParaRPr lang="en-IN" sz="2000" dirty="0"/>
              </a:p>
              <a:p>
                <a:r>
                  <a:rPr lang="en-IN" sz="2000" dirty="0" smtClean="0"/>
                  <a:t> Deformation </a:t>
                </a:r>
              </a:p>
              <a:p>
                <a:pPr lvl="1"/>
                <a:r>
                  <a:rPr lang="en-IN" sz="1600" dirty="0" err="1" smtClean="0"/>
                  <a:t>Detwinning</a:t>
                </a:r>
                <a:r>
                  <a:rPr lang="en-IN" sz="1600" dirty="0" smtClean="0"/>
                  <a:t> in </a:t>
                </a:r>
                <a:r>
                  <a:rPr lang="en-IN" sz="1600" dirty="0" err="1" smtClean="0"/>
                  <a:t>Martensite</a:t>
                </a:r>
                <a:endParaRPr lang="en-IN" sz="1600" dirty="0" smtClean="0"/>
              </a:p>
              <a:p>
                <a:pPr lvl="1"/>
                <a:r>
                  <a:rPr lang="en-IN" sz="1600" dirty="0" smtClean="0"/>
                  <a:t>Slip or stress induced phase transformation in Austenite</a:t>
                </a:r>
              </a:p>
              <a:p>
                <a:pPr marL="0" indent="0">
                  <a:buNone/>
                </a:pPr>
                <a:endParaRPr lang="en-IN" sz="2000" dirty="0" smtClean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755" t="-15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05" y="1556792"/>
            <a:ext cx="4038600" cy="1740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789040"/>
            <a:ext cx="2936011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11560" y="2780928"/>
            <a:ext cx="38164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/>
            </a:r>
            <a:br>
              <a:rPr lang="en-IN" sz="1400" dirty="0" smtClean="0"/>
            </a:br>
            <a:endParaRPr lang="en-IN" sz="1400" dirty="0" smtClean="0"/>
          </a:p>
          <a:p>
            <a:r>
              <a:rPr lang="en-IN" sz="1050" i="1" dirty="0" smtClean="0">
                <a:solidFill>
                  <a:schemeClr val="tx2">
                    <a:lumMod val="75000"/>
                  </a:schemeClr>
                </a:solidFill>
              </a:rPr>
              <a:t>H Miyazaki, H.Y Kim, ‘Basic characteristics of titanium– nickel (</a:t>
            </a:r>
            <a:r>
              <a:rPr lang="en-IN" sz="1050" i="1" dirty="0" err="1" smtClean="0">
                <a:solidFill>
                  <a:schemeClr val="tx2">
                    <a:lumMod val="75000"/>
                  </a:schemeClr>
                </a:solidFill>
              </a:rPr>
              <a:t>Ti</a:t>
            </a:r>
            <a:r>
              <a:rPr lang="en-IN" sz="1050" i="1" dirty="0" smtClean="0">
                <a:solidFill>
                  <a:schemeClr val="tx2">
                    <a:lumMod val="75000"/>
                  </a:schemeClr>
                </a:solidFill>
              </a:rPr>
              <a:t>–Ni)- based and titanium–niobium (</a:t>
            </a:r>
            <a:r>
              <a:rPr lang="en-IN" sz="1050" i="1" dirty="0" err="1" smtClean="0">
                <a:solidFill>
                  <a:schemeClr val="tx2">
                    <a:lumMod val="75000"/>
                  </a:schemeClr>
                </a:solidFill>
              </a:rPr>
              <a:t>Ti</a:t>
            </a:r>
            <a:r>
              <a:rPr lang="en-IN" sz="1050" i="1" dirty="0" smtClean="0">
                <a:solidFill>
                  <a:schemeClr val="tx2">
                    <a:lumMod val="75000"/>
                  </a:schemeClr>
                </a:solidFill>
              </a:rPr>
              <a:t>–</a:t>
            </a:r>
            <a:r>
              <a:rPr lang="en-IN" sz="1050" i="1" dirty="0" err="1" smtClean="0">
                <a:solidFill>
                  <a:schemeClr val="tx2">
                    <a:lumMod val="75000"/>
                  </a:schemeClr>
                </a:solidFill>
              </a:rPr>
              <a:t>Nb</a:t>
            </a:r>
            <a:r>
              <a:rPr lang="en-IN" sz="1050" i="1" dirty="0" smtClean="0">
                <a:solidFill>
                  <a:schemeClr val="tx2">
                    <a:lumMod val="75000"/>
                  </a:schemeClr>
                </a:solidFill>
              </a:rPr>
              <a:t>)-based alloys’ </a:t>
            </a:r>
            <a:endParaRPr lang="en-IN" sz="105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450" y="5517304"/>
            <a:ext cx="3816424" cy="100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/>
            </a:r>
            <a:br>
              <a:rPr lang="en-IN" sz="1400" dirty="0" smtClean="0"/>
            </a:br>
            <a:endParaRPr lang="en-IN" sz="1400" dirty="0" smtClean="0"/>
          </a:p>
          <a:p>
            <a:r>
              <a:rPr lang="en-IN" sz="1050" i="1" dirty="0" smtClean="0">
                <a:solidFill>
                  <a:schemeClr val="tx2">
                    <a:lumMod val="75000"/>
                  </a:schemeClr>
                </a:solidFill>
              </a:rPr>
              <a:t>S </a:t>
            </a:r>
            <a:r>
              <a:rPr lang="en-IN" sz="1050" i="1" dirty="0" err="1" smtClean="0">
                <a:solidFill>
                  <a:schemeClr val="tx2">
                    <a:lumMod val="75000"/>
                  </a:schemeClr>
                </a:solidFill>
              </a:rPr>
              <a:t>Barbarino</a:t>
            </a:r>
            <a:r>
              <a:rPr lang="en-IN" sz="1050" i="1" dirty="0" smtClean="0">
                <a:solidFill>
                  <a:schemeClr val="tx2">
                    <a:lumMod val="75000"/>
                  </a:schemeClr>
                </a:solidFill>
              </a:rPr>
              <a:t>, E I Saavedra Flores, R M </a:t>
            </a:r>
            <a:r>
              <a:rPr lang="en-IN" sz="1050" i="1" dirty="0" err="1" smtClean="0">
                <a:solidFill>
                  <a:schemeClr val="tx2">
                    <a:lumMod val="75000"/>
                  </a:schemeClr>
                </a:solidFill>
              </a:rPr>
              <a:t>Ajaj</a:t>
            </a:r>
            <a:r>
              <a:rPr lang="en-IN" sz="1050" i="1" dirty="0" smtClean="0">
                <a:solidFill>
                  <a:schemeClr val="tx2">
                    <a:lumMod val="75000"/>
                  </a:schemeClr>
                </a:solidFill>
              </a:rPr>
              <a:t>, I </a:t>
            </a:r>
            <a:r>
              <a:rPr lang="en-IN" sz="1050" i="1" dirty="0" err="1" smtClean="0">
                <a:solidFill>
                  <a:schemeClr val="tx2">
                    <a:lumMod val="75000"/>
                  </a:schemeClr>
                </a:solidFill>
              </a:rPr>
              <a:t>Dayyani</a:t>
            </a:r>
            <a:r>
              <a:rPr lang="en-IN" sz="1050" i="1" dirty="0" smtClean="0">
                <a:solidFill>
                  <a:schemeClr val="tx2">
                    <a:lumMod val="75000"/>
                  </a:schemeClr>
                </a:solidFill>
              </a:rPr>
              <a:t>, M I </a:t>
            </a:r>
            <a:r>
              <a:rPr lang="en-IN" sz="1050" i="1" dirty="0" err="1" smtClean="0">
                <a:solidFill>
                  <a:schemeClr val="tx2">
                    <a:lumMod val="75000"/>
                  </a:schemeClr>
                </a:solidFill>
              </a:rPr>
              <a:t>Friswell</a:t>
            </a:r>
            <a:r>
              <a:rPr lang="en-IN" sz="1050" i="1" dirty="0" smtClean="0">
                <a:solidFill>
                  <a:schemeClr val="tx2">
                    <a:lumMod val="75000"/>
                  </a:schemeClr>
                </a:solidFill>
              </a:rPr>
              <a:t>, ‘A review on shape memory alloys with applications to morphing aircraft’ , ‘Smart Materials and Structures’, 23 (2014)</a:t>
            </a:r>
            <a:endParaRPr lang="en-IN" sz="105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977A-3F27-4251-BBDC-39B0F1D2562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28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Thermomechanical Behaviour 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504" y="1654843"/>
            <a:ext cx="4824536" cy="316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000" dirty="0" smtClean="0"/>
              <a:t>One way SME: no macroscopic shape difference between twinned </a:t>
            </a:r>
            <a:r>
              <a:rPr lang="en-IN" sz="2000" dirty="0" err="1" smtClean="0"/>
              <a:t>martensite</a:t>
            </a:r>
            <a:r>
              <a:rPr lang="en-IN" sz="2000" dirty="0" smtClean="0"/>
              <a:t> and austenite. Heating deformed </a:t>
            </a:r>
            <a:r>
              <a:rPr lang="en-IN" sz="2000" dirty="0" err="1" smtClean="0"/>
              <a:t>martensite</a:t>
            </a:r>
            <a:r>
              <a:rPr lang="en-IN" sz="2000" dirty="0" smtClean="0"/>
              <a:t> to </a:t>
            </a:r>
            <a:r>
              <a:rPr lang="en-IN" sz="2000" dirty="0" err="1" smtClean="0"/>
              <a:t>A</a:t>
            </a:r>
            <a:r>
              <a:rPr lang="en-IN" sz="2000" baseline="-25000" dirty="0" err="1" smtClean="0"/>
              <a:t>f</a:t>
            </a:r>
            <a:r>
              <a:rPr lang="en-IN" sz="2000" baseline="-25000" dirty="0" smtClean="0"/>
              <a:t> </a:t>
            </a:r>
            <a:r>
              <a:rPr lang="en-IN" sz="2000" dirty="0" smtClean="0"/>
              <a:t>results in reversion to original shape (a)</a:t>
            </a:r>
          </a:p>
          <a:p>
            <a:endParaRPr lang="en-IN" sz="2000" dirty="0" smtClean="0"/>
          </a:p>
          <a:p>
            <a:r>
              <a:rPr lang="en-IN" sz="2000" dirty="0" smtClean="0"/>
              <a:t>Superelasticity: In temperature range </a:t>
            </a:r>
            <a:r>
              <a:rPr lang="en-IN" sz="2000" dirty="0" err="1"/>
              <a:t>A</a:t>
            </a:r>
            <a:r>
              <a:rPr lang="en-IN" sz="2000" baseline="-25000" dirty="0" err="1"/>
              <a:t>f</a:t>
            </a:r>
            <a:r>
              <a:rPr lang="en-IN" sz="2000" baseline="-25000" dirty="0"/>
              <a:t> </a:t>
            </a:r>
            <a:r>
              <a:rPr lang="en-IN" sz="2000" dirty="0" smtClean="0"/>
              <a:t>&lt;T&lt;</a:t>
            </a:r>
            <a:r>
              <a:rPr lang="en-IN" sz="2000" dirty="0"/>
              <a:t> </a:t>
            </a:r>
            <a:r>
              <a:rPr lang="en-IN" sz="2000" dirty="0" err="1" smtClean="0"/>
              <a:t>T</a:t>
            </a:r>
            <a:r>
              <a:rPr lang="en-IN" sz="2000" baseline="-25000" dirty="0" err="1" smtClean="0"/>
              <a:t>s</a:t>
            </a:r>
            <a:r>
              <a:rPr lang="en-IN" sz="2000" baseline="-25000" dirty="0" smtClean="0"/>
              <a:t>, </a:t>
            </a:r>
            <a:r>
              <a:rPr lang="en-IN" sz="2000" dirty="0" smtClean="0"/>
              <a:t>deformation is via stress induced martensitic transformation. Since austenite is the stable phase, reversion to original shape</a:t>
            </a:r>
          </a:p>
          <a:p>
            <a:endParaRPr lang="en-IN" sz="2400" baseline="-25000" dirty="0"/>
          </a:p>
          <a:p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5013176"/>
            <a:ext cx="381642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Schematic Stress-Strain Behaviour in Various Temperature Ranges</a:t>
            </a:r>
            <a:br>
              <a:rPr lang="en-IN" sz="1400" dirty="0" smtClean="0"/>
            </a:br>
            <a:endParaRPr lang="en-IN" sz="1400" dirty="0" smtClean="0"/>
          </a:p>
          <a:p>
            <a:r>
              <a:rPr lang="en-IN" sz="1050" i="1" dirty="0" smtClean="0">
                <a:solidFill>
                  <a:schemeClr val="tx2">
                    <a:lumMod val="75000"/>
                  </a:schemeClr>
                </a:solidFill>
              </a:rPr>
              <a:t>H Miyazaki, H.Y Kim, ‘Basic characteristics of titanium– nickel (</a:t>
            </a:r>
            <a:r>
              <a:rPr lang="en-IN" sz="1050" i="1" dirty="0" err="1" smtClean="0">
                <a:solidFill>
                  <a:schemeClr val="tx2">
                    <a:lumMod val="75000"/>
                  </a:schemeClr>
                </a:solidFill>
              </a:rPr>
              <a:t>Ti</a:t>
            </a:r>
            <a:r>
              <a:rPr lang="en-IN" sz="1050" i="1" dirty="0" smtClean="0">
                <a:solidFill>
                  <a:schemeClr val="tx2">
                    <a:lumMod val="75000"/>
                  </a:schemeClr>
                </a:solidFill>
              </a:rPr>
              <a:t>–Ni)- based and titanium–niobium (</a:t>
            </a:r>
            <a:r>
              <a:rPr lang="en-IN" sz="1050" i="1" dirty="0" err="1" smtClean="0">
                <a:solidFill>
                  <a:schemeClr val="tx2">
                    <a:lumMod val="75000"/>
                  </a:schemeClr>
                </a:solidFill>
              </a:rPr>
              <a:t>Ti</a:t>
            </a:r>
            <a:r>
              <a:rPr lang="en-IN" sz="1050" i="1" dirty="0" smtClean="0">
                <a:solidFill>
                  <a:schemeClr val="tx2">
                    <a:lumMod val="75000"/>
                  </a:schemeClr>
                </a:solidFill>
              </a:rPr>
              <a:t>–</a:t>
            </a:r>
            <a:r>
              <a:rPr lang="en-IN" sz="1050" i="1" dirty="0" err="1" smtClean="0">
                <a:solidFill>
                  <a:schemeClr val="tx2">
                    <a:lumMod val="75000"/>
                  </a:schemeClr>
                </a:solidFill>
              </a:rPr>
              <a:t>Nb</a:t>
            </a:r>
            <a:r>
              <a:rPr lang="en-IN" sz="1050" i="1" dirty="0" smtClean="0">
                <a:solidFill>
                  <a:schemeClr val="tx2">
                    <a:lumMod val="75000"/>
                  </a:schemeClr>
                </a:solidFill>
              </a:rPr>
              <a:t>)-based alloys’ </a:t>
            </a:r>
            <a:endParaRPr lang="en-IN" sz="105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977A-3F27-4251-BBDC-39B0F1D2562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42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Training 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TRIP: </a:t>
            </a:r>
            <a:r>
              <a:rPr lang="en-IN" sz="2400" dirty="0" err="1" smtClean="0"/>
              <a:t>TRansformation</a:t>
            </a:r>
            <a:r>
              <a:rPr lang="en-IN" sz="2400" dirty="0" smtClean="0"/>
              <a:t> Induced Plasticity</a:t>
            </a:r>
            <a:br>
              <a:rPr lang="en-IN" sz="2400" dirty="0" smtClean="0"/>
            </a:br>
            <a:r>
              <a:rPr lang="en-IN" sz="2400" dirty="0" smtClean="0"/>
              <a:t>Irrecoverable strain in </a:t>
            </a:r>
            <a:r>
              <a:rPr lang="en-IN" sz="2400" dirty="0" err="1" smtClean="0"/>
              <a:t>polycrystals</a:t>
            </a:r>
            <a:endParaRPr lang="en-IN" sz="2400" dirty="0"/>
          </a:p>
          <a:p>
            <a:r>
              <a:rPr lang="en-IN" sz="2400" dirty="0" smtClean="0"/>
              <a:t>Higher in </a:t>
            </a:r>
            <a:r>
              <a:rPr lang="en-IN" sz="2400" dirty="0"/>
              <a:t>the initial </a:t>
            </a:r>
            <a:r>
              <a:rPr lang="en-IN" sz="2400" dirty="0" smtClean="0"/>
              <a:t>cycles, reduces </a:t>
            </a:r>
            <a:r>
              <a:rPr lang="en-IN" sz="2400" dirty="0"/>
              <a:t>with the number of cycles, eventually stabilizing to </a:t>
            </a:r>
            <a:r>
              <a:rPr lang="en-IN" sz="2400" dirty="0" smtClean="0"/>
              <a:t>zero</a:t>
            </a:r>
          </a:p>
          <a:p>
            <a:r>
              <a:rPr lang="en-IN" sz="2400" dirty="0" smtClean="0"/>
              <a:t>Eliminates twinned </a:t>
            </a:r>
            <a:r>
              <a:rPr lang="en-IN" sz="2400" dirty="0" err="1" smtClean="0"/>
              <a:t>martensite</a:t>
            </a:r>
            <a:endParaRPr lang="en-IN" sz="2400" dirty="0" smtClean="0"/>
          </a:p>
          <a:p>
            <a:r>
              <a:rPr lang="en-IN" sz="2400" dirty="0" smtClean="0"/>
              <a:t>Stabilised thermomechanical response: Two way SME</a:t>
            </a:r>
            <a:endParaRPr lang="en-IN" sz="24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" y="1556792"/>
            <a:ext cx="4236056" cy="308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4911" y="4869160"/>
            <a:ext cx="381642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Experimental results for training via isobaric thermal cycling </a:t>
            </a:r>
            <a:r>
              <a:rPr lang="en-IN" sz="1400" dirty="0" smtClean="0"/>
              <a:t/>
            </a:r>
            <a:br>
              <a:rPr lang="en-IN" sz="1400" dirty="0" smtClean="0"/>
            </a:br>
            <a:endParaRPr lang="en-IN" sz="1400" dirty="0" smtClean="0"/>
          </a:p>
          <a:p>
            <a:r>
              <a:rPr lang="en-US" sz="1050" i="1" dirty="0" smtClean="0">
                <a:solidFill>
                  <a:schemeClr val="tx2">
                    <a:lumMod val="75000"/>
                  </a:schemeClr>
                </a:solidFill>
              </a:rPr>
              <a:t>D J </a:t>
            </a:r>
            <a:r>
              <a:rPr lang="en-US" sz="1050" i="1" dirty="0" err="1" smtClean="0">
                <a:solidFill>
                  <a:schemeClr val="tx2">
                    <a:lumMod val="75000"/>
                  </a:schemeClr>
                </a:solidFill>
              </a:rPr>
              <a:t>Hartl</a:t>
            </a:r>
            <a:r>
              <a:rPr lang="en-US" sz="1050" i="1" dirty="0" smtClean="0">
                <a:solidFill>
                  <a:schemeClr val="tx2">
                    <a:lumMod val="75000"/>
                  </a:schemeClr>
                </a:solidFill>
              </a:rPr>
              <a:t>, D C </a:t>
            </a:r>
            <a:r>
              <a:rPr lang="en-US" sz="1050" i="1" dirty="0" err="1" smtClean="0">
                <a:solidFill>
                  <a:schemeClr val="tx2">
                    <a:lumMod val="75000"/>
                  </a:schemeClr>
                </a:solidFill>
              </a:rPr>
              <a:t>Lagoudas</a:t>
            </a:r>
            <a:r>
              <a:rPr lang="en-US" sz="1050" i="1" dirty="0" smtClean="0">
                <a:solidFill>
                  <a:schemeClr val="tx2">
                    <a:lumMod val="75000"/>
                  </a:schemeClr>
                </a:solidFill>
              </a:rPr>
              <a:t>, ‘Aerospace applications of shape memory alloys’, ‘</a:t>
            </a:r>
            <a:r>
              <a:rPr lang="en-US" sz="1050" i="1" dirty="0" err="1" smtClean="0">
                <a:solidFill>
                  <a:schemeClr val="tx2">
                    <a:lumMod val="75000"/>
                  </a:schemeClr>
                </a:solidFill>
              </a:rPr>
              <a:t>IMech</a:t>
            </a:r>
            <a:r>
              <a:rPr lang="en-US" sz="1050" i="1" dirty="0" smtClean="0">
                <a:solidFill>
                  <a:schemeClr val="tx2">
                    <a:lumMod val="75000"/>
                  </a:schemeClr>
                </a:solidFill>
              </a:rPr>
              <a:t> E’ 221(2007), pp. 535-549</a:t>
            </a:r>
            <a:endParaRPr lang="en-IN" sz="105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977A-3F27-4251-BBDC-39B0F1D2562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97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08720"/>
            <a:ext cx="6048672" cy="4933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70522" y="5589240"/>
            <a:ext cx="3816424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/>
            </a:r>
            <a:br>
              <a:rPr lang="en-IN" sz="1400" dirty="0" smtClean="0"/>
            </a:br>
            <a:endParaRPr lang="en-IN" sz="1400" dirty="0" smtClean="0"/>
          </a:p>
          <a:p>
            <a:r>
              <a:rPr lang="en-US" sz="1050" i="1" dirty="0" err="1" smtClean="0">
                <a:solidFill>
                  <a:schemeClr val="tx2">
                    <a:lumMod val="75000"/>
                  </a:schemeClr>
                </a:solidFill>
              </a:rPr>
              <a:t>Lagoudas</a:t>
            </a:r>
            <a:r>
              <a:rPr lang="en-US" sz="1050" i="1" dirty="0" smtClean="0">
                <a:solidFill>
                  <a:schemeClr val="tx2">
                    <a:lumMod val="75000"/>
                  </a:schemeClr>
                </a:solidFill>
              </a:rPr>
              <a:t> DC. Shape memory alloys: modeling and engineering applications. 1st ed. New York: Springer; 2010</a:t>
            </a:r>
            <a:endParaRPr lang="en-IN" sz="1050" i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977A-3F27-4251-BBDC-39B0F1D2562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91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4138</TotalTime>
  <Words>870</Words>
  <Application>Microsoft Office PowerPoint</Application>
  <PresentationFormat>On-screen Show (4:3)</PresentationFormat>
  <Paragraphs>166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Clarity</vt:lpstr>
      <vt:lpstr>Shape Memory Alloys: Wing Morphing Technology</vt:lpstr>
      <vt:lpstr>Report</vt:lpstr>
      <vt:lpstr>Shape Memory Behaviour</vt:lpstr>
      <vt:lpstr>History</vt:lpstr>
      <vt:lpstr>Martensitic Phase Transformation</vt:lpstr>
      <vt:lpstr>Martensitic Phase Transformation</vt:lpstr>
      <vt:lpstr>Thermomechanical Behaviour </vt:lpstr>
      <vt:lpstr>Training </vt:lpstr>
      <vt:lpstr>PowerPoint Presentation</vt:lpstr>
      <vt:lpstr>Applications</vt:lpstr>
      <vt:lpstr>Applications</vt:lpstr>
      <vt:lpstr>Wing Morphing</vt:lpstr>
      <vt:lpstr>DARPA Smart Wing (1998)</vt:lpstr>
      <vt:lpstr>Strelec et al. (2003)</vt:lpstr>
      <vt:lpstr>NASA Spanwise Adaptive Wing (2018)</vt:lpstr>
      <vt:lpstr>NASA Spanwise Adaptive Wing (2018)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Shape Memory Alloys: Wing Morphing Technology</dc:title>
  <dc:creator>Daniel</dc:creator>
  <cp:lastModifiedBy>Daniel</cp:lastModifiedBy>
  <cp:revision>31</cp:revision>
  <dcterms:created xsi:type="dcterms:W3CDTF">2022-11-24T13:33:40Z</dcterms:created>
  <dcterms:modified xsi:type="dcterms:W3CDTF">2022-11-27T10:32:04Z</dcterms:modified>
</cp:coreProperties>
</file>