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8C824-E4C7-445D-9CE5-3C65D9C81C3B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F29842D-83CF-4BD2-8AD9-2C9ACA73C4D1}">
      <dgm:prSet phldrT="[Text]"/>
      <dgm:spPr/>
      <dgm:t>
        <a:bodyPr/>
        <a:lstStyle/>
        <a:p>
          <a:r>
            <a:rPr lang="en-IN" dirty="0" smtClean="0"/>
            <a:t>VALIDATING SETUP</a:t>
          </a:r>
          <a:endParaRPr lang="en-IN" dirty="0"/>
        </a:p>
      </dgm:t>
    </dgm:pt>
    <dgm:pt modelId="{CD346C2C-D827-4A76-A28D-14693F11D760}" type="parTrans" cxnId="{9828431B-E7A3-45F2-9F8C-D885A8A71B1F}">
      <dgm:prSet/>
      <dgm:spPr/>
      <dgm:t>
        <a:bodyPr/>
        <a:lstStyle/>
        <a:p>
          <a:endParaRPr lang="en-IN"/>
        </a:p>
      </dgm:t>
    </dgm:pt>
    <dgm:pt modelId="{2E6590EE-E262-4C58-8EFF-8B2A3181E1D0}" type="sibTrans" cxnId="{9828431B-E7A3-45F2-9F8C-D885A8A71B1F}">
      <dgm:prSet/>
      <dgm:spPr/>
      <dgm:t>
        <a:bodyPr/>
        <a:lstStyle/>
        <a:p>
          <a:endParaRPr lang="en-IN"/>
        </a:p>
      </dgm:t>
    </dgm:pt>
    <dgm:pt modelId="{44A0FD80-0187-4134-BBB3-A883B6D39B06}">
      <dgm:prSet phldrT="[Text]"/>
      <dgm:spPr/>
      <dgm:t>
        <a:bodyPr/>
        <a:lstStyle/>
        <a:p>
          <a:r>
            <a:rPr lang="en-IN" dirty="0" smtClean="0"/>
            <a:t>Single Sphere</a:t>
          </a:r>
          <a:endParaRPr lang="en-IN" dirty="0"/>
        </a:p>
      </dgm:t>
    </dgm:pt>
    <dgm:pt modelId="{03368A6D-8B2B-4411-9AEA-EADE894AC81B}" type="parTrans" cxnId="{FBAAFE5F-2687-42C9-BA2D-BB070D3E55B4}">
      <dgm:prSet/>
      <dgm:spPr/>
      <dgm:t>
        <a:bodyPr/>
        <a:lstStyle/>
        <a:p>
          <a:endParaRPr lang="en-IN"/>
        </a:p>
      </dgm:t>
    </dgm:pt>
    <dgm:pt modelId="{D0DAA9DA-D355-44B6-9589-D7920AB15E23}" type="sibTrans" cxnId="{FBAAFE5F-2687-42C9-BA2D-BB070D3E55B4}">
      <dgm:prSet/>
      <dgm:spPr/>
      <dgm:t>
        <a:bodyPr/>
        <a:lstStyle/>
        <a:p>
          <a:endParaRPr lang="en-IN"/>
        </a:p>
      </dgm:t>
    </dgm:pt>
    <dgm:pt modelId="{C17A1641-9230-4158-B920-23414016AA1F}">
      <dgm:prSet phldrT="[Text]"/>
      <dgm:spPr/>
      <dgm:t>
        <a:bodyPr/>
        <a:lstStyle/>
        <a:p>
          <a:r>
            <a:rPr lang="en-IN" dirty="0" smtClean="0"/>
            <a:t>Compare with analytical results</a:t>
          </a:r>
          <a:endParaRPr lang="en-IN" dirty="0"/>
        </a:p>
      </dgm:t>
    </dgm:pt>
    <dgm:pt modelId="{CE500EC2-86AD-417A-9714-A0B308F5A7F7}" type="parTrans" cxnId="{C471D973-DB10-43DE-AFE5-9F97E8669335}">
      <dgm:prSet/>
      <dgm:spPr/>
      <dgm:t>
        <a:bodyPr/>
        <a:lstStyle/>
        <a:p>
          <a:endParaRPr lang="en-IN"/>
        </a:p>
      </dgm:t>
    </dgm:pt>
    <dgm:pt modelId="{46036923-449F-4ABF-A0B0-1AB349687BE0}" type="sibTrans" cxnId="{C471D973-DB10-43DE-AFE5-9F97E8669335}">
      <dgm:prSet/>
      <dgm:spPr/>
      <dgm:t>
        <a:bodyPr/>
        <a:lstStyle/>
        <a:p>
          <a:endParaRPr lang="en-IN"/>
        </a:p>
      </dgm:t>
    </dgm:pt>
    <dgm:pt modelId="{3A37FBB5-C6B5-40D6-9223-631866D40B67}">
      <dgm:prSet phldrT="[Text]"/>
      <dgm:spPr/>
      <dgm:t>
        <a:bodyPr/>
        <a:lstStyle/>
        <a:p>
          <a:r>
            <a:rPr lang="en-IN" b="1" dirty="0" smtClean="0"/>
            <a:t>Response of octahedral colloid</a:t>
          </a:r>
          <a:endParaRPr lang="en-IN" b="1" dirty="0"/>
        </a:p>
      </dgm:t>
    </dgm:pt>
    <dgm:pt modelId="{B832438D-B622-4E58-8446-401004F9EDC2}">
      <dgm:prSet phldrT="[Text]"/>
      <dgm:spPr/>
      <dgm:t>
        <a:bodyPr/>
        <a:lstStyle/>
        <a:p>
          <a:r>
            <a:rPr lang="en-IN" b="1" dirty="0" smtClean="0"/>
            <a:t>MONTE CARLO</a:t>
          </a:r>
          <a:endParaRPr lang="en-IN" b="1" dirty="0"/>
        </a:p>
      </dgm:t>
    </dgm:pt>
    <dgm:pt modelId="{0EC75939-ED12-4D96-B2E4-60CA2BD98599}" type="sibTrans" cxnId="{F392A631-BBEE-4C61-B86E-78AA9679CCB3}">
      <dgm:prSet/>
      <dgm:spPr/>
      <dgm:t>
        <a:bodyPr/>
        <a:lstStyle/>
        <a:p>
          <a:endParaRPr lang="en-IN"/>
        </a:p>
      </dgm:t>
    </dgm:pt>
    <dgm:pt modelId="{A0258E24-E8CF-403A-8072-38A79DD00F3F}" type="parTrans" cxnId="{F392A631-BBEE-4C61-B86E-78AA9679CCB3}">
      <dgm:prSet/>
      <dgm:spPr/>
      <dgm:t>
        <a:bodyPr/>
        <a:lstStyle/>
        <a:p>
          <a:endParaRPr lang="en-IN"/>
        </a:p>
      </dgm:t>
    </dgm:pt>
    <dgm:pt modelId="{62C6A878-52D6-4E39-B78A-E2DADA9BECC4}" type="sibTrans" cxnId="{28A8ED8D-96A7-459B-8695-B322DFA0CED5}">
      <dgm:prSet/>
      <dgm:spPr/>
      <dgm:t>
        <a:bodyPr/>
        <a:lstStyle/>
        <a:p>
          <a:endParaRPr lang="en-IN"/>
        </a:p>
      </dgm:t>
    </dgm:pt>
    <dgm:pt modelId="{87BF2E9C-CC2A-4CAD-AE7D-F8CA2158E5E3}" type="parTrans" cxnId="{28A8ED8D-96A7-459B-8695-B322DFA0CED5}">
      <dgm:prSet/>
      <dgm:spPr/>
      <dgm:t>
        <a:bodyPr/>
        <a:lstStyle/>
        <a:p>
          <a:endParaRPr lang="en-IN"/>
        </a:p>
      </dgm:t>
    </dgm:pt>
    <dgm:pt modelId="{EDB384F5-8544-44A9-B96C-4305D4B8F349}">
      <dgm:prSet phldrT="[Text]"/>
      <dgm:spPr/>
      <dgm:t>
        <a:bodyPr/>
        <a:lstStyle/>
        <a:p>
          <a:r>
            <a:rPr lang="en-IN" dirty="0" smtClean="0"/>
            <a:t>Size and orientation dependence</a:t>
          </a:r>
          <a:endParaRPr lang="en-IN" dirty="0"/>
        </a:p>
      </dgm:t>
    </dgm:pt>
    <dgm:pt modelId="{02041776-9E53-4BE3-A932-3C36E0C7EC04}">
      <dgm:prSet phldrT="[Text]"/>
      <dgm:spPr/>
      <dgm:t>
        <a:bodyPr/>
        <a:lstStyle/>
        <a:p>
          <a:r>
            <a:rPr lang="en-IN" dirty="0" smtClean="0"/>
            <a:t>Size Dependence</a:t>
          </a:r>
          <a:endParaRPr lang="en-IN" dirty="0"/>
        </a:p>
      </dgm:t>
    </dgm:pt>
    <dgm:pt modelId="{5249E15A-9B42-4170-A8A6-DE487106661E}">
      <dgm:prSet phldrT="[Text]"/>
      <dgm:spPr/>
      <dgm:t>
        <a:bodyPr/>
        <a:lstStyle/>
        <a:p>
          <a:r>
            <a:rPr lang="en-IN" dirty="0" smtClean="0"/>
            <a:t>SINGLE OCTAHEDRON</a:t>
          </a:r>
          <a:endParaRPr lang="en-IN" dirty="0"/>
        </a:p>
      </dgm:t>
    </dgm:pt>
    <dgm:pt modelId="{6BAF3CC1-09F6-4ABE-878B-DE5799AFAD1A}" type="sibTrans" cxnId="{757EE428-3C53-48DA-A35A-67B3B9515048}">
      <dgm:prSet/>
      <dgm:spPr/>
      <dgm:t>
        <a:bodyPr/>
        <a:lstStyle/>
        <a:p>
          <a:endParaRPr lang="en-IN"/>
        </a:p>
      </dgm:t>
    </dgm:pt>
    <dgm:pt modelId="{1E8E633F-57A7-4780-8C76-95471B6779D4}" type="parTrans" cxnId="{757EE428-3C53-48DA-A35A-67B3B9515048}">
      <dgm:prSet/>
      <dgm:spPr/>
      <dgm:t>
        <a:bodyPr/>
        <a:lstStyle/>
        <a:p>
          <a:endParaRPr lang="en-IN"/>
        </a:p>
      </dgm:t>
    </dgm:pt>
    <dgm:pt modelId="{8A133EA0-7E41-4C01-9723-CE45268CE14F}" type="sibTrans" cxnId="{EE4EE7D8-5232-4B47-A35A-CD12FC5C0F51}">
      <dgm:prSet/>
      <dgm:spPr/>
      <dgm:t>
        <a:bodyPr/>
        <a:lstStyle/>
        <a:p>
          <a:endParaRPr lang="en-IN"/>
        </a:p>
      </dgm:t>
    </dgm:pt>
    <dgm:pt modelId="{66867034-DC6B-46D7-8D97-4738AAF9C125}" type="parTrans" cxnId="{EE4EE7D8-5232-4B47-A35A-CD12FC5C0F51}">
      <dgm:prSet/>
      <dgm:spPr/>
      <dgm:t>
        <a:bodyPr/>
        <a:lstStyle/>
        <a:p>
          <a:endParaRPr lang="en-IN"/>
        </a:p>
      </dgm:t>
    </dgm:pt>
    <dgm:pt modelId="{249E334C-036B-4123-A2EF-0BC7311B5A31}" type="sibTrans" cxnId="{C9306FB9-FDE5-4B7D-9862-AD4FE69E8047}">
      <dgm:prSet/>
      <dgm:spPr/>
      <dgm:t>
        <a:bodyPr/>
        <a:lstStyle/>
        <a:p>
          <a:endParaRPr lang="en-IN"/>
        </a:p>
      </dgm:t>
    </dgm:pt>
    <dgm:pt modelId="{39068F86-E8F7-4323-8B95-68C7D4670C9B}" type="parTrans" cxnId="{C9306FB9-FDE5-4B7D-9862-AD4FE69E8047}">
      <dgm:prSet/>
      <dgm:spPr/>
      <dgm:t>
        <a:bodyPr/>
        <a:lstStyle/>
        <a:p>
          <a:endParaRPr lang="en-IN"/>
        </a:p>
      </dgm:t>
    </dgm:pt>
    <dgm:pt modelId="{FE23EE29-687D-4EAD-893B-F133B1B851E8}">
      <dgm:prSet phldrT="[Text]"/>
      <dgm:spPr/>
      <dgm:t>
        <a:bodyPr/>
        <a:lstStyle/>
        <a:p>
          <a:r>
            <a:rPr lang="en-IN" b="1" dirty="0" smtClean="0"/>
            <a:t>Comparing with experimental data</a:t>
          </a:r>
          <a:endParaRPr lang="en-IN" b="1" dirty="0"/>
        </a:p>
      </dgm:t>
    </dgm:pt>
    <dgm:pt modelId="{264E49F5-3D34-46DA-B51F-0164C07F31E3}" type="parTrans" cxnId="{985EE2DF-0642-415D-8162-0D8FB7068427}">
      <dgm:prSet/>
      <dgm:spPr/>
      <dgm:t>
        <a:bodyPr/>
        <a:lstStyle/>
        <a:p>
          <a:endParaRPr lang="en-IN"/>
        </a:p>
      </dgm:t>
    </dgm:pt>
    <dgm:pt modelId="{A320BF3E-8C97-4AB1-9B6B-0BF03551089B}" type="sibTrans" cxnId="{985EE2DF-0642-415D-8162-0D8FB7068427}">
      <dgm:prSet/>
      <dgm:spPr/>
      <dgm:t>
        <a:bodyPr/>
        <a:lstStyle/>
        <a:p>
          <a:endParaRPr lang="en-IN"/>
        </a:p>
      </dgm:t>
    </dgm:pt>
    <dgm:pt modelId="{9DD17E48-82C4-4F5F-9838-B869A8E675B5}" type="pres">
      <dgm:prSet presAssocID="{25E8C824-E4C7-445D-9CE5-3C65D9C81C3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445EFBF-2B43-4CDC-9F2C-54C96E1AC8B2}" type="pres">
      <dgm:prSet presAssocID="{25E8C824-E4C7-445D-9CE5-3C65D9C81C3B}" presName="dummyMaxCanvas" presStyleCnt="0">
        <dgm:presLayoutVars/>
      </dgm:prSet>
      <dgm:spPr/>
    </dgm:pt>
    <dgm:pt modelId="{E04A2955-4D19-434F-B06B-85797D20AF4C}" type="pres">
      <dgm:prSet presAssocID="{25E8C824-E4C7-445D-9CE5-3C65D9C81C3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822BF4-EE24-43E7-874D-00C489DDB588}" type="pres">
      <dgm:prSet presAssocID="{25E8C824-E4C7-445D-9CE5-3C65D9C81C3B}" presName="ThreeNodes_2" presStyleLbl="node1" presStyleIdx="1" presStyleCnt="3" custLinFactNeighborX="-1354" custLinFactNeighborY="11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948C31-40D5-4174-8737-FC5B651327EF}" type="pres">
      <dgm:prSet presAssocID="{25E8C824-E4C7-445D-9CE5-3C65D9C81C3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FE3F36-F186-4DCA-8935-17733E8BDFA1}" type="pres">
      <dgm:prSet presAssocID="{25E8C824-E4C7-445D-9CE5-3C65D9C81C3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FD46AA-B401-473B-A6F8-0DEA4644710D}" type="pres">
      <dgm:prSet presAssocID="{25E8C824-E4C7-445D-9CE5-3C65D9C81C3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371047-C03F-4F67-A1B9-118E92957CB9}" type="pres">
      <dgm:prSet presAssocID="{25E8C824-E4C7-445D-9CE5-3C65D9C81C3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9CE551-E5DA-4D7C-84AD-A57050497366}" type="pres">
      <dgm:prSet presAssocID="{25E8C824-E4C7-445D-9CE5-3C65D9C81C3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E7A975-3876-462D-9CE9-68FE0110ED55}" type="pres">
      <dgm:prSet presAssocID="{25E8C824-E4C7-445D-9CE5-3C65D9C81C3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D33765-7B5B-43AC-809B-78D20A30A8AB}" type="presOf" srcId="{B832438D-B622-4E58-8446-401004F9EDC2}" destId="{C0E7A975-3876-462D-9CE9-68FE0110ED55}" srcOrd="1" destOrd="0" presId="urn:microsoft.com/office/officeart/2005/8/layout/vProcess5"/>
    <dgm:cxn modelId="{BB9F985B-4A21-41D8-9CEB-CA8B73AB158D}" type="presOf" srcId="{FE23EE29-687D-4EAD-893B-F133B1B851E8}" destId="{FE948C31-40D5-4174-8737-FC5B651327EF}" srcOrd="0" destOrd="2" presId="urn:microsoft.com/office/officeart/2005/8/layout/vProcess5"/>
    <dgm:cxn modelId="{B9699E31-3AC2-4964-B7B4-66E8A7AC424F}" type="presOf" srcId="{EDB384F5-8544-44A9-B96C-4305D4B8F349}" destId="{D09CE551-E5DA-4D7C-84AD-A57050497366}" srcOrd="1" destOrd="2" presId="urn:microsoft.com/office/officeart/2005/8/layout/vProcess5"/>
    <dgm:cxn modelId="{985EE2DF-0642-415D-8162-0D8FB7068427}" srcId="{B832438D-B622-4E58-8446-401004F9EDC2}" destId="{FE23EE29-687D-4EAD-893B-F133B1B851E8}" srcOrd="1" destOrd="0" parTransId="{264E49F5-3D34-46DA-B51F-0164C07F31E3}" sibTransId="{A320BF3E-8C97-4AB1-9B6B-0BF03551089B}"/>
    <dgm:cxn modelId="{6DC75CE1-9686-495D-AB74-DDF9C5EBFE5F}" type="presOf" srcId="{EDB384F5-8544-44A9-B96C-4305D4B8F349}" destId="{B8822BF4-EE24-43E7-874D-00C489DDB588}" srcOrd="0" destOrd="2" presId="urn:microsoft.com/office/officeart/2005/8/layout/vProcess5"/>
    <dgm:cxn modelId="{C9306FB9-FDE5-4B7D-9862-AD4FE69E8047}" srcId="{5249E15A-9B42-4170-A8A6-DE487106661E}" destId="{02041776-9E53-4BE3-A932-3C36E0C7EC04}" srcOrd="0" destOrd="0" parTransId="{39068F86-E8F7-4323-8B95-68C7D4670C9B}" sibTransId="{249E334C-036B-4123-A2EF-0BC7311B5A31}"/>
    <dgm:cxn modelId="{69A6AD3A-5FC0-47F4-924C-6ADF8F220D4D}" type="presOf" srcId="{44A0FD80-0187-4134-BBB3-A883B6D39B06}" destId="{E04A2955-4D19-434F-B06B-85797D20AF4C}" srcOrd="0" destOrd="1" presId="urn:microsoft.com/office/officeart/2005/8/layout/vProcess5"/>
    <dgm:cxn modelId="{EE4EE7D8-5232-4B47-A35A-CD12FC5C0F51}" srcId="{5249E15A-9B42-4170-A8A6-DE487106661E}" destId="{EDB384F5-8544-44A9-B96C-4305D4B8F349}" srcOrd="1" destOrd="0" parTransId="{66867034-DC6B-46D7-8D97-4738AAF9C125}" sibTransId="{8A133EA0-7E41-4C01-9723-CE45268CE14F}"/>
    <dgm:cxn modelId="{E845ECAB-EDE6-4BD1-9687-B223C8F91D01}" type="presOf" srcId="{B832438D-B622-4E58-8446-401004F9EDC2}" destId="{FE948C31-40D5-4174-8737-FC5B651327EF}" srcOrd="0" destOrd="0" presId="urn:microsoft.com/office/officeart/2005/8/layout/vProcess5"/>
    <dgm:cxn modelId="{322446C0-0434-4F59-BE66-FFC3907CDAAE}" type="presOf" srcId="{6BAF3CC1-09F6-4ABE-878B-DE5799AFAD1A}" destId="{CDFD46AA-B401-473B-A6F8-0DEA4644710D}" srcOrd="0" destOrd="0" presId="urn:microsoft.com/office/officeart/2005/8/layout/vProcess5"/>
    <dgm:cxn modelId="{757EE428-3C53-48DA-A35A-67B3B9515048}" srcId="{25E8C824-E4C7-445D-9CE5-3C65D9C81C3B}" destId="{5249E15A-9B42-4170-A8A6-DE487106661E}" srcOrd="1" destOrd="0" parTransId="{1E8E633F-57A7-4780-8C76-95471B6779D4}" sibTransId="{6BAF3CC1-09F6-4ABE-878B-DE5799AFAD1A}"/>
    <dgm:cxn modelId="{8DB0AF8E-7BAC-4A54-BCBB-A69CBAB12683}" type="presOf" srcId="{3A37FBB5-C6B5-40D6-9223-631866D40B67}" destId="{FE948C31-40D5-4174-8737-FC5B651327EF}" srcOrd="0" destOrd="1" presId="urn:microsoft.com/office/officeart/2005/8/layout/vProcess5"/>
    <dgm:cxn modelId="{8C47335F-B534-4B7A-8933-B2257CA8E443}" type="presOf" srcId="{6F29842D-83CF-4BD2-8AD9-2C9ACA73C4D1}" destId="{A3371047-C03F-4F67-A1B9-118E92957CB9}" srcOrd="1" destOrd="0" presId="urn:microsoft.com/office/officeart/2005/8/layout/vProcess5"/>
    <dgm:cxn modelId="{5F7BE791-5B5E-4970-9DE0-DF869857FDBA}" type="presOf" srcId="{5249E15A-9B42-4170-A8A6-DE487106661E}" destId="{D09CE551-E5DA-4D7C-84AD-A57050497366}" srcOrd="1" destOrd="0" presId="urn:microsoft.com/office/officeart/2005/8/layout/vProcess5"/>
    <dgm:cxn modelId="{F1DC9BD8-7E1D-47ED-BE84-5AFA54A49C54}" type="presOf" srcId="{02041776-9E53-4BE3-A932-3C36E0C7EC04}" destId="{D09CE551-E5DA-4D7C-84AD-A57050497366}" srcOrd="1" destOrd="1" presId="urn:microsoft.com/office/officeart/2005/8/layout/vProcess5"/>
    <dgm:cxn modelId="{28A8ED8D-96A7-459B-8695-B322DFA0CED5}" srcId="{B832438D-B622-4E58-8446-401004F9EDC2}" destId="{3A37FBB5-C6B5-40D6-9223-631866D40B67}" srcOrd="0" destOrd="0" parTransId="{87BF2E9C-CC2A-4CAD-AE7D-F8CA2158E5E3}" sibTransId="{62C6A878-52D6-4E39-B78A-E2DADA9BECC4}"/>
    <dgm:cxn modelId="{FBAAFE5F-2687-42C9-BA2D-BB070D3E55B4}" srcId="{6F29842D-83CF-4BD2-8AD9-2C9ACA73C4D1}" destId="{44A0FD80-0187-4134-BBB3-A883B6D39B06}" srcOrd="0" destOrd="0" parTransId="{03368A6D-8B2B-4411-9AEA-EADE894AC81B}" sibTransId="{D0DAA9DA-D355-44B6-9589-D7920AB15E23}"/>
    <dgm:cxn modelId="{1BA21947-4B84-4104-A0A1-EF1A38DE6754}" type="presOf" srcId="{C17A1641-9230-4158-B920-23414016AA1F}" destId="{E04A2955-4D19-434F-B06B-85797D20AF4C}" srcOrd="0" destOrd="2" presId="urn:microsoft.com/office/officeart/2005/8/layout/vProcess5"/>
    <dgm:cxn modelId="{C06B3828-3A9C-4E1A-81E8-6A99A5367CC8}" type="presOf" srcId="{2E6590EE-E262-4C58-8EFF-8B2A3181E1D0}" destId="{F7FE3F36-F186-4DCA-8935-17733E8BDFA1}" srcOrd="0" destOrd="0" presId="urn:microsoft.com/office/officeart/2005/8/layout/vProcess5"/>
    <dgm:cxn modelId="{C471D973-DB10-43DE-AFE5-9F97E8669335}" srcId="{6F29842D-83CF-4BD2-8AD9-2C9ACA73C4D1}" destId="{C17A1641-9230-4158-B920-23414016AA1F}" srcOrd="1" destOrd="0" parTransId="{CE500EC2-86AD-417A-9714-A0B308F5A7F7}" sibTransId="{46036923-449F-4ABF-A0B0-1AB349687BE0}"/>
    <dgm:cxn modelId="{3711E0CB-C10E-46DA-A41A-3B2266AD2D25}" type="presOf" srcId="{5249E15A-9B42-4170-A8A6-DE487106661E}" destId="{B8822BF4-EE24-43E7-874D-00C489DDB588}" srcOrd="0" destOrd="0" presId="urn:microsoft.com/office/officeart/2005/8/layout/vProcess5"/>
    <dgm:cxn modelId="{B6EE767C-E8FA-4069-80CA-EF15B58AD9AF}" type="presOf" srcId="{FE23EE29-687D-4EAD-893B-F133B1B851E8}" destId="{C0E7A975-3876-462D-9CE9-68FE0110ED55}" srcOrd="1" destOrd="2" presId="urn:microsoft.com/office/officeart/2005/8/layout/vProcess5"/>
    <dgm:cxn modelId="{8A400318-89B8-4C6B-9B9F-8DA6986CE284}" type="presOf" srcId="{44A0FD80-0187-4134-BBB3-A883B6D39B06}" destId="{A3371047-C03F-4F67-A1B9-118E92957CB9}" srcOrd="1" destOrd="1" presId="urn:microsoft.com/office/officeart/2005/8/layout/vProcess5"/>
    <dgm:cxn modelId="{A81A2286-F641-4BF6-B7CE-C7F3423C1135}" type="presOf" srcId="{25E8C824-E4C7-445D-9CE5-3C65D9C81C3B}" destId="{9DD17E48-82C4-4F5F-9838-B869A8E675B5}" srcOrd="0" destOrd="0" presId="urn:microsoft.com/office/officeart/2005/8/layout/vProcess5"/>
    <dgm:cxn modelId="{69275ED7-52A2-4625-9B16-9E40EA2C3770}" type="presOf" srcId="{3A37FBB5-C6B5-40D6-9223-631866D40B67}" destId="{C0E7A975-3876-462D-9CE9-68FE0110ED55}" srcOrd="1" destOrd="1" presId="urn:microsoft.com/office/officeart/2005/8/layout/vProcess5"/>
    <dgm:cxn modelId="{F392A631-BBEE-4C61-B86E-78AA9679CCB3}" srcId="{25E8C824-E4C7-445D-9CE5-3C65D9C81C3B}" destId="{B832438D-B622-4E58-8446-401004F9EDC2}" srcOrd="2" destOrd="0" parTransId="{A0258E24-E8CF-403A-8072-38A79DD00F3F}" sibTransId="{0EC75939-ED12-4D96-B2E4-60CA2BD98599}"/>
    <dgm:cxn modelId="{3292A000-84C0-412D-B657-45461EE831BB}" type="presOf" srcId="{C17A1641-9230-4158-B920-23414016AA1F}" destId="{A3371047-C03F-4F67-A1B9-118E92957CB9}" srcOrd="1" destOrd="2" presId="urn:microsoft.com/office/officeart/2005/8/layout/vProcess5"/>
    <dgm:cxn modelId="{47D9B714-CE44-4FCE-9282-6F4B367A7C12}" type="presOf" srcId="{02041776-9E53-4BE3-A932-3C36E0C7EC04}" destId="{B8822BF4-EE24-43E7-874D-00C489DDB588}" srcOrd="0" destOrd="1" presId="urn:microsoft.com/office/officeart/2005/8/layout/vProcess5"/>
    <dgm:cxn modelId="{9828431B-E7A3-45F2-9F8C-D885A8A71B1F}" srcId="{25E8C824-E4C7-445D-9CE5-3C65D9C81C3B}" destId="{6F29842D-83CF-4BD2-8AD9-2C9ACA73C4D1}" srcOrd="0" destOrd="0" parTransId="{CD346C2C-D827-4A76-A28D-14693F11D760}" sibTransId="{2E6590EE-E262-4C58-8EFF-8B2A3181E1D0}"/>
    <dgm:cxn modelId="{0B35310F-F55B-47AF-9D29-0EB2A336CB65}" type="presOf" srcId="{6F29842D-83CF-4BD2-8AD9-2C9ACA73C4D1}" destId="{E04A2955-4D19-434F-B06B-85797D20AF4C}" srcOrd="0" destOrd="0" presId="urn:microsoft.com/office/officeart/2005/8/layout/vProcess5"/>
    <dgm:cxn modelId="{7BE083F6-2ABB-40DE-80FC-F45704A2F7D1}" type="presParOf" srcId="{9DD17E48-82C4-4F5F-9838-B869A8E675B5}" destId="{3445EFBF-2B43-4CDC-9F2C-54C96E1AC8B2}" srcOrd="0" destOrd="0" presId="urn:microsoft.com/office/officeart/2005/8/layout/vProcess5"/>
    <dgm:cxn modelId="{1D7010E7-CCE1-4836-ADF9-AD16977663FA}" type="presParOf" srcId="{9DD17E48-82C4-4F5F-9838-B869A8E675B5}" destId="{E04A2955-4D19-434F-B06B-85797D20AF4C}" srcOrd="1" destOrd="0" presId="urn:microsoft.com/office/officeart/2005/8/layout/vProcess5"/>
    <dgm:cxn modelId="{8C97AA8C-13BA-42F0-B142-63AF5E5A859E}" type="presParOf" srcId="{9DD17E48-82C4-4F5F-9838-B869A8E675B5}" destId="{B8822BF4-EE24-43E7-874D-00C489DDB588}" srcOrd="2" destOrd="0" presId="urn:microsoft.com/office/officeart/2005/8/layout/vProcess5"/>
    <dgm:cxn modelId="{462D5E20-7F46-4CDD-B24A-8E65856417DC}" type="presParOf" srcId="{9DD17E48-82C4-4F5F-9838-B869A8E675B5}" destId="{FE948C31-40D5-4174-8737-FC5B651327EF}" srcOrd="3" destOrd="0" presId="urn:microsoft.com/office/officeart/2005/8/layout/vProcess5"/>
    <dgm:cxn modelId="{02B95A21-1F52-41DC-978F-888A6DB9CB75}" type="presParOf" srcId="{9DD17E48-82C4-4F5F-9838-B869A8E675B5}" destId="{F7FE3F36-F186-4DCA-8935-17733E8BDFA1}" srcOrd="4" destOrd="0" presId="urn:microsoft.com/office/officeart/2005/8/layout/vProcess5"/>
    <dgm:cxn modelId="{205B0A0A-8313-47EA-B5D2-8C6DDAA96328}" type="presParOf" srcId="{9DD17E48-82C4-4F5F-9838-B869A8E675B5}" destId="{CDFD46AA-B401-473B-A6F8-0DEA4644710D}" srcOrd="5" destOrd="0" presId="urn:microsoft.com/office/officeart/2005/8/layout/vProcess5"/>
    <dgm:cxn modelId="{31417F28-7AA7-4BFE-AFBA-48C7324D129A}" type="presParOf" srcId="{9DD17E48-82C4-4F5F-9838-B869A8E675B5}" destId="{A3371047-C03F-4F67-A1B9-118E92957CB9}" srcOrd="6" destOrd="0" presId="urn:microsoft.com/office/officeart/2005/8/layout/vProcess5"/>
    <dgm:cxn modelId="{247AB447-5308-41DD-AAE7-5266E556D061}" type="presParOf" srcId="{9DD17E48-82C4-4F5F-9838-B869A8E675B5}" destId="{D09CE551-E5DA-4D7C-84AD-A57050497366}" srcOrd="7" destOrd="0" presId="urn:microsoft.com/office/officeart/2005/8/layout/vProcess5"/>
    <dgm:cxn modelId="{55D1AD5D-0DAB-47C4-ADEC-0D5006F7838E}" type="presParOf" srcId="{9DD17E48-82C4-4F5F-9838-B869A8E675B5}" destId="{C0E7A975-3876-462D-9CE9-68FE0110E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BF672-6552-4130-B5E5-25353F28D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9ACE8E6-5409-4CCC-9F85-6ACFE184BE55}">
      <dgm:prSet phldrT="[Text]"/>
      <dgm:spPr/>
      <dgm:t>
        <a:bodyPr/>
        <a:lstStyle/>
        <a:p>
          <a:r>
            <a:rPr lang="en-IN" dirty="0" smtClean="0"/>
            <a:t>Bottom Up</a:t>
          </a:r>
          <a:endParaRPr lang="en-IN" dirty="0"/>
        </a:p>
      </dgm:t>
    </dgm:pt>
    <dgm:pt modelId="{36D1FEE0-7DCE-4746-85AA-CD9D79268783}" type="parTrans" cxnId="{853FBA32-2B66-4F4F-B19D-323C895277FD}">
      <dgm:prSet/>
      <dgm:spPr/>
      <dgm:t>
        <a:bodyPr/>
        <a:lstStyle/>
        <a:p>
          <a:endParaRPr lang="en-IN"/>
        </a:p>
      </dgm:t>
    </dgm:pt>
    <dgm:pt modelId="{81AA8739-E3FC-49DF-9D5F-FC6FCA7C7098}" type="sibTrans" cxnId="{853FBA32-2B66-4F4F-B19D-323C895277FD}">
      <dgm:prSet/>
      <dgm:spPr/>
      <dgm:t>
        <a:bodyPr/>
        <a:lstStyle/>
        <a:p>
          <a:endParaRPr lang="en-IN"/>
        </a:p>
      </dgm:t>
    </dgm:pt>
    <dgm:pt modelId="{1A2141CA-1E72-439A-926E-536F2965D065}">
      <dgm:prSet phldrT="[Text]"/>
      <dgm:spPr/>
      <dgm:t>
        <a:bodyPr/>
        <a:lstStyle/>
        <a:p>
          <a:r>
            <a:rPr lang="en-IN" dirty="0" smtClean="0"/>
            <a:t>Vapour Deposition</a:t>
          </a:r>
          <a:endParaRPr lang="en-IN" dirty="0"/>
        </a:p>
      </dgm:t>
    </dgm:pt>
    <dgm:pt modelId="{89326224-E401-4295-A8A6-1D7DEBB8B582}" type="parTrans" cxnId="{12FE071E-12DC-4F75-807C-401DCD043274}">
      <dgm:prSet/>
      <dgm:spPr/>
      <dgm:t>
        <a:bodyPr/>
        <a:lstStyle/>
        <a:p>
          <a:endParaRPr lang="en-IN"/>
        </a:p>
      </dgm:t>
    </dgm:pt>
    <dgm:pt modelId="{469CBFE7-9949-4873-BBC1-B443022BE099}" type="sibTrans" cxnId="{12FE071E-12DC-4F75-807C-401DCD043274}">
      <dgm:prSet/>
      <dgm:spPr/>
      <dgm:t>
        <a:bodyPr/>
        <a:lstStyle/>
        <a:p>
          <a:endParaRPr lang="en-IN"/>
        </a:p>
      </dgm:t>
    </dgm:pt>
    <dgm:pt modelId="{F0DA89B3-3591-4332-B213-D3640C15636D}">
      <dgm:prSet phldrT="[Text]"/>
      <dgm:spPr/>
      <dgm:t>
        <a:bodyPr/>
        <a:lstStyle/>
        <a:p>
          <a:r>
            <a:rPr lang="en-IN" dirty="0" smtClean="0"/>
            <a:t>Template Synthesis</a:t>
          </a:r>
          <a:endParaRPr lang="en-IN" dirty="0"/>
        </a:p>
      </dgm:t>
    </dgm:pt>
    <dgm:pt modelId="{DA533922-8A64-4388-B033-9CB3F751B6EC}" type="parTrans" cxnId="{825831C0-E711-4247-9D47-0F3D61E32D07}">
      <dgm:prSet/>
      <dgm:spPr/>
      <dgm:t>
        <a:bodyPr/>
        <a:lstStyle/>
        <a:p>
          <a:endParaRPr lang="en-IN"/>
        </a:p>
      </dgm:t>
    </dgm:pt>
    <dgm:pt modelId="{03EF288F-EFE0-47B3-830A-6836A5A79140}" type="sibTrans" cxnId="{825831C0-E711-4247-9D47-0F3D61E32D07}">
      <dgm:prSet/>
      <dgm:spPr/>
      <dgm:t>
        <a:bodyPr/>
        <a:lstStyle/>
        <a:p>
          <a:endParaRPr lang="en-IN"/>
        </a:p>
      </dgm:t>
    </dgm:pt>
    <dgm:pt modelId="{2272A782-7A12-43BF-A976-17DE06F41615}">
      <dgm:prSet phldrT="[Text]"/>
      <dgm:spPr/>
      <dgm:t>
        <a:bodyPr/>
        <a:lstStyle/>
        <a:p>
          <a:r>
            <a:rPr lang="en-IN" dirty="0" smtClean="0"/>
            <a:t>Top Down</a:t>
          </a:r>
          <a:endParaRPr lang="en-IN" dirty="0"/>
        </a:p>
      </dgm:t>
    </dgm:pt>
    <dgm:pt modelId="{13775701-4CD4-44C2-AA1F-0067124A1763}" type="parTrans" cxnId="{40B03F50-0DB8-4905-AD38-8D022CF9DCEB}">
      <dgm:prSet/>
      <dgm:spPr/>
      <dgm:t>
        <a:bodyPr/>
        <a:lstStyle/>
        <a:p>
          <a:endParaRPr lang="en-IN"/>
        </a:p>
      </dgm:t>
    </dgm:pt>
    <dgm:pt modelId="{3623571F-72CC-4E35-BC45-B5AF34097541}" type="sibTrans" cxnId="{40B03F50-0DB8-4905-AD38-8D022CF9DCEB}">
      <dgm:prSet/>
      <dgm:spPr/>
      <dgm:t>
        <a:bodyPr/>
        <a:lstStyle/>
        <a:p>
          <a:endParaRPr lang="en-IN"/>
        </a:p>
      </dgm:t>
    </dgm:pt>
    <dgm:pt modelId="{B633A6F9-A409-4371-9C8B-750C26648F3F}">
      <dgm:prSet phldrT="[Text]"/>
      <dgm:spPr/>
      <dgm:t>
        <a:bodyPr/>
        <a:lstStyle/>
        <a:p>
          <a:r>
            <a:rPr lang="en-IN" dirty="0" smtClean="0"/>
            <a:t>Direct Laser Writing</a:t>
          </a:r>
          <a:endParaRPr lang="en-IN" dirty="0"/>
        </a:p>
      </dgm:t>
    </dgm:pt>
    <dgm:pt modelId="{937D83DE-408B-4B8C-8139-76C12634959A}" type="parTrans" cxnId="{C30CA045-738C-4401-A1DF-B501795A0192}">
      <dgm:prSet/>
      <dgm:spPr/>
      <dgm:t>
        <a:bodyPr/>
        <a:lstStyle/>
        <a:p>
          <a:endParaRPr lang="en-IN"/>
        </a:p>
      </dgm:t>
    </dgm:pt>
    <dgm:pt modelId="{299A0EA1-EF64-4147-8D7A-3CD6F295B283}" type="sibTrans" cxnId="{C30CA045-738C-4401-A1DF-B501795A0192}">
      <dgm:prSet/>
      <dgm:spPr/>
      <dgm:t>
        <a:bodyPr/>
        <a:lstStyle/>
        <a:p>
          <a:endParaRPr lang="en-IN"/>
        </a:p>
      </dgm:t>
    </dgm:pt>
    <dgm:pt modelId="{D81CFEFD-601B-4FD6-8748-5A166D161E04}">
      <dgm:prSet phldrT="[Text]"/>
      <dgm:spPr/>
      <dgm:t>
        <a:bodyPr/>
        <a:lstStyle/>
        <a:p>
          <a:r>
            <a:rPr lang="en-IN" dirty="0" smtClean="0"/>
            <a:t>Electron Beam Lithography</a:t>
          </a:r>
          <a:endParaRPr lang="en-IN" dirty="0"/>
        </a:p>
      </dgm:t>
    </dgm:pt>
    <dgm:pt modelId="{F2F15ED1-20C0-4AD7-B9F8-9811CAC1AF9B}" type="parTrans" cxnId="{29F332AF-48B4-4B63-9D57-A25865EC2A12}">
      <dgm:prSet/>
      <dgm:spPr/>
      <dgm:t>
        <a:bodyPr/>
        <a:lstStyle/>
        <a:p>
          <a:endParaRPr lang="en-IN"/>
        </a:p>
      </dgm:t>
    </dgm:pt>
    <dgm:pt modelId="{693D1CB0-A3DB-4922-AD06-F9CABD77A62B}" type="sibTrans" cxnId="{29F332AF-48B4-4B63-9D57-A25865EC2A12}">
      <dgm:prSet/>
      <dgm:spPr/>
      <dgm:t>
        <a:bodyPr/>
        <a:lstStyle/>
        <a:p>
          <a:endParaRPr lang="en-IN"/>
        </a:p>
      </dgm:t>
    </dgm:pt>
    <dgm:pt modelId="{BE15D3A7-BDC6-4CE6-9E8F-47798F2D7A8D}">
      <dgm:prSet/>
      <dgm:spPr/>
      <dgm:t>
        <a:bodyPr/>
        <a:lstStyle/>
        <a:p>
          <a:r>
            <a:rPr lang="en-IN" dirty="0" smtClean="0"/>
            <a:t>Ion Beam Etching</a:t>
          </a:r>
          <a:endParaRPr lang="en-IN" dirty="0"/>
        </a:p>
      </dgm:t>
    </dgm:pt>
    <dgm:pt modelId="{041846A4-0161-475A-A595-BC17272D5801}" type="parTrans" cxnId="{F4710873-6CC2-4221-BC9B-FBB830F427F5}">
      <dgm:prSet/>
      <dgm:spPr/>
      <dgm:t>
        <a:bodyPr/>
        <a:lstStyle/>
        <a:p>
          <a:endParaRPr lang="en-IN"/>
        </a:p>
      </dgm:t>
    </dgm:pt>
    <dgm:pt modelId="{6B1EF00D-539F-498C-A31E-8A7F6964AB07}" type="sibTrans" cxnId="{F4710873-6CC2-4221-BC9B-FBB830F427F5}">
      <dgm:prSet/>
      <dgm:spPr/>
      <dgm:t>
        <a:bodyPr/>
        <a:lstStyle/>
        <a:p>
          <a:endParaRPr lang="en-IN"/>
        </a:p>
      </dgm:t>
    </dgm:pt>
    <dgm:pt modelId="{FEEBEEB3-3C77-40BA-BA4A-AFC560805ED2}">
      <dgm:prSet/>
      <dgm:spPr/>
      <dgm:t>
        <a:bodyPr/>
        <a:lstStyle/>
        <a:p>
          <a:r>
            <a:rPr lang="en-IN" dirty="0" smtClean="0"/>
            <a:t>Polyol Approach</a:t>
          </a:r>
          <a:endParaRPr lang="en-IN" dirty="0"/>
        </a:p>
      </dgm:t>
    </dgm:pt>
    <dgm:pt modelId="{728F1AE1-AFE4-41AF-9DB8-D1E6B36E6A14}" type="parTrans" cxnId="{D48BEC52-C84A-43C8-BECC-76D1FFF1215A}">
      <dgm:prSet/>
      <dgm:spPr/>
      <dgm:t>
        <a:bodyPr/>
        <a:lstStyle/>
        <a:p>
          <a:endParaRPr lang="en-IN"/>
        </a:p>
      </dgm:t>
    </dgm:pt>
    <dgm:pt modelId="{495DCB1B-508B-4337-BC19-8524816D7E71}" type="sibTrans" cxnId="{D48BEC52-C84A-43C8-BECC-76D1FFF1215A}">
      <dgm:prSet/>
      <dgm:spPr/>
      <dgm:t>
        <a:bodyPr/>
        <a:lstStyle/>
        <a:p>
          <a:endParaRPr lang="en-IN"/>
        </a:p>
      </dgm:t>
    </dgm:pt>
    <dgm:pt modelId="{E96A7B4A-7223-4131-B5CA-C85A10F281A9}">
      <dgm:prSet/>
      <dgm:spPr/>
      <dgm:t>
        <a:bodyPr/>
        <a:lstStyle/>
        <a:p>
          <a:r>
            <a:rPr lang="en-IN" b="1" dirty="0" smtClean="0">
              <a:solidFill>
                <a:schemeClr val="accent3"/>
              </a:solidFill>
            </a:rPr>
            <a:t>Seed Mediated Synthesis</a:t>
          </a:r>
          <a:endParaRPr lang="en-IN" b="1" dirty="0">
            <a:solidFill>
              <a:schemeClr val="accent3"/>
            </a:solidFill>
          </a:endParaRPr>
        </a:p>
      </dgm:t>
    </dgm:pt>
    <dgm:pt modelId="{98901209-D99A-4006-8EA9-561BC6661BC0}" type="parTrans" cxnId="{BDA69D17-523C-4BEC-AB70-11CB7B7E6826}">
      <dgm:prSet/>
      <dgm:spPr/>
      <dgm:t>
        <a:bodyPr/>
        <a:lstStyle/>
        <a:p>
          <a:endParaRPr lang="en-IN"/>
        </a:p>
      </dgm:t>
    </dgm:pt>
    <dgm:pt modelId="{7EF900E9-9B2B-471F-B779-FCA80F3546E7}" type="sibTrans" cxnId="{BDA69D17-523C-4BEC-AB70-11CB7B7E6826}">
      <dgm:prSet/>
      <dgm:spPr/>
      <dgm:t>
        <a:bodyPr/>
        <a:lstStyle/>
        <a:p>
          <a:endParaRPr lang="en-IN"/>
        </a:p>
      </dgm:t>
    </dgm:pt>
    <dgm:pt modelId="{F30E3228-0A69-4124-BCBF-235934021671}">
      <dgm:prSet/>
      <dgm:spPr/>
      <dgm:t>
        <a:bodyPr/>
        <a:lstStyle/>
        <a:p>
          <a:r>
            <a:rPr lang="en-IN" dirty="0" smtClean="0"/>
            <a:t>Chemical Etching</a:t>
          </a:r>
          <a:endParaRPr lang="en-IN" dirty="0"/>
        </a:p>
      </dgm:t>
    </dgm:pt>
    <dgm:pt modelId="{4D4F2345-479F-4966-83BE-74A26FEEC607}" type="parTrans" cxnId="{C855980B-091D-4B88-BE62-D6E27C9A812B}">
      <dgm:prSet/>
      <dgm:spPr/>
      <dgm:t>
        <a:bodyPr/>
        <a:lstStyle/>
        <a:p>
          <a:endParaRPr lang="en-IN"/>
        </a:p>
      </dgm:t>
    </dgm:pt>
    <dgm:pt modelId="{26DAF5EB-4831-48C9-A70D-8F0407FA9E7E}" type="sibTrans" cxnId="{C855980B-091D-4B88-BE62-D6E27C9A812B}">
      <dgm:prSet/>
      <dgm:spPr/>
      <dgm:t>
        <a:bodyPr/>
        <a:lstStyle/>
        <a:p>
          <a:endParaRPr lang="en-IN"/>
        </a:p>
      </dgm:t>
    </dgm:pt>
    <dgm:pt modelId="{02DE260C-DB07-4762-9E7B-89F436D1E80C}">
      <dgm:prSet/>
      <dgm:spPr/>
      <dgm:t>
        <a:bodyPr/>
        <a:lstStyle/>
        <a:p>
          <a:r>
            <a:rPr lang="en-IN" dirty="0" smtClean="0"/>
            <a:t>Electrochemical Approach</a:t>
          </a:r>
          <a:endParaRPr lang="en-IN" dirty="0"/>
        </a:p>
      </dgm:t>
    </dgm:pt>
    <dgm:pt modelId="{60E64ECF-F896-432B-A6F6-C4F9DE4DBC7E}" type="parTrans" cxnId="{79CB5095-6C40-4C49-8D45-59D80C4F3017}">
      <dgm:prSet/>
      <dgm:spPr/>
      <dgm:t>
        <a:bodyPr/>
        <a:lstStyle/>
        <a:p>
          <a:endParaRPr lang="en-IN"/>
        </a:p>
      </dgm:t>
    </dgm:pt>
    <dgm:pt modelId="{7F41B808-FB25-44BB-A635-9D6313496EF9}" type="sibTrans" cxnId="{79CB5095-6C40-4C49-8D45-59D80C4F3017}">
      <dgm:prSet/>
      <dgm:spPr/>
      <dgm:t>
        <a:bodyPr/>
        <a:lstStyle/>
        <a:p>
          <a:endParaRPr lang="en-IN"/>
        </a:p>
      </dgm:t>
    </dgm:pt>
    <dgm:pt modelId="{613A44DA-7C60-4509-B96F-9EC3313361AE}">
      <dgm:prSet/>
      <dgm:spPr/>
      <dgm:t>
        <a:bodyPr/>
        <a:lstStyle/>
        <a:p>
          <a:r>
            <a:rPr lang="en-IN" dirty="0" smtClean="0"/>
            <a:t>Photochemical Approach</a:t>
          </a:r>
          <a:endParaRPr lang="en-IN" dirty="0"/>
        </a:p>
      </dgm:t>
    </dgm:pt>
    <dgm:pt modelId="{1004CBE3-9506-41FC-97D9-F341B8E943B7}" type="parTrans" cxnId="{979DCDA8-5E3E-4429-8EC8-2AE3D0B7CF1D}">
      <dgm:prSet/>
      <dgm:spPr/>
      <dgm:t>
        <a:bodyPr/>
        <a:lstStyle/>
        <a:p>
          <a:endParaRPr lang="en-IN"/>
        </a:p>
      </dgm:t>
    </dgm:pt>
    <dgm:pt modelId="{3B9C55AE-903B-4A58-B2F6-B59FB6306BB5}" type="sibTrans" cxnId="{979DCDA8-5E3E-4429-8EC8-2AE3D0B7CF1D}">
      <dgm:prSet/>
      <dgm:spPr/>
      <dgm:t>
        <a:bodyPr/>
        <a:lstStyle/>
        <a:p>
          <a:endParaRPr lang="en-IN"/>
        </a:p>
      </dgm:t>
    </dgm:pt>
    <dgm:pt modelId="{A6783BDE-1BF3-4DEC-8F51-D5F33628F823}" type="pres">
      <dgm:prSet presAssocID="{928BF672-6552-4130-B5E5-25353F28D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36CACA2-43A9-43AD-ABF4-FC6EFB5ADAF1}" type="pres">
      <dgm:prSet presAssocID="{E9ACE8E6-5409-4CCC-9F85-6ACFE184BE55}" presName="root" presStyleCnt="0"/>
      <dgm:spPr/>
    </dgm:pt>
    <dgm:pt modelId="{EA7F2894-5875-48A4-82F8-9824C35C0F5A}" type="pres">
      <dgm:prSet presAssocID="{E9ACE8E6-5409-4CCC-9F85-6ACFE184BE55}" presName="rootComposite" presStyleCnt="0"/>
      <dgm:spPr/>
    </dgm:pt>
    <dgm:pt modelId="{AFFC1E86-E94F-4F8D-BB02-FFA2522C6C20}" type="pres">
      <dgm:prSet presAssocID="{E9ACE8E6-5409-4CCC-9F85-6ACFE184BE55}" presName="rootText" presStyleLbl="node1" presStyleIdx="0" presStyleCnt="2" custScaleX="224931"/>
      <dgm:spPr/>
      <dgm:t>
        <a:bodyPr/>
        <a:lstStyle/>
        <a:p>
          <a:endParaRPr lang="en-IN"/>
        </a:p>
      </dgm:t>
    </dgm:pt>
    <dgm:pt modelId="{CD79737D-8F69-4665-8184-AC736D3CE968}" type="pres">
      <dgm:prSet presAssocID="{E9ACE8E6-5409-4CCC-9F85-6ACFE184BE55}" presName="rootConnector" presStyleLbl="node1" presStyleIdx="0" presStyleCnt="2"/>
      <dgm:spPr/>
      <dgm:t>
        <a:bodyPr/>
        <a:lstStyle/>
        <a:p>
          <a:endParaRPr lang="en-IN"/>
        </a:p>
      </dgm:t>
    </dgm:pt>
    <dgm:pt modelId="{6EDB2F9A-D826-42F3-9812-531D7CF27737}" type="pres">
      <dgm:prSet presAssocID="{E9ACE8E6-5409-4CCC-9F85-6ACFE184BE55}" presName="childShape" presStyleCnt="0"/>
      <dgm:spPr/>
    </dgm:pt>
    <dgm:pt modelId="{22A4BDC0-2274-4A86-BD85-2B6B066D8233}" type="pres">
      <dgm:prSet presAssocID="{89326224-E401-4295-A8A6-1D7DEBB8B582}" presName="Name13" presStyleLbl="parChTrans1D2" presStyleIdx="0" presStyleCnt="10"/>
      <dgm:spPr/>
      <dgm:t>
        <a:bodyPr/>
        <a:lstStyle/>
        <a:p>
          <a:endParaRPr lang="en-IN"/>
        </a:p>
      </dgm:t>
    </dgm:pt>
    <dgm:pt modelId="{E06D1583-B88B-4B65-A8B0-0A756A751D06}" type="pres">
      <dgm:prSet presAssocID="{1A2141CA-1E72-439A-926E-536F2965D065}" presName="childText" presStyleLbl="bgAcc1" presStyleIdx="0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AE3F40-F0F1-477A-8D23-43A82B0F6BDE}" type="pres">
      <dgm:prSet presAssocID="{DA533922-8A64-4388-B033-9CB3F751B6EC}" presName="Name13" presStyleLbl="parChTrans1D2" presStyleIdx="1" presStyleCnt="10"/>
      <dgm:spPr/>
      <dgm:t>
        <a:bodyPr/>
        <a:lstStyle/>
        <a:p>
          <a:endParaRPr lang="en-IN"/>
        </a:p>
      </dgm:t>
    </dgm:pt>
    <dgm:pt modelId="{09CB1737-0090-40AF-A377-C7AAE77CDABC}" type="pres">
      <dgm:prSet presAssocID="{F0DA89B3-3591-4332-B213-D3640C15636D}" presName="childText" presStyleLbl="bgAcc1" presStyleIdx="1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67BBDC-0676-4A8B-BD8F-6DF925C50AE3}" type="pres">
      <dgm:prSet presAssocID="{728F1AE1-AFE4-41AF-9DB8-D1E6B36E6A14}" presName="Name13" presStyleLbl="parChTrans1D2" presStyleIdx="2" presStyleCnt="10"/>
      <dgm:spPr/>
      <dgm:t>
        <a:bodyPr/>
        <a:lstStyle/>
        <a:p>
          <a:endParaRPr lang="en-IN"/>
        </a:p>
      </dgm:t>
    </dgm:pt>
    <dgm:pt modelId="{2D575152-4264-4703-8905-5EA1D4D5701F}" type="pres">
      <dgm:prSet presAssocID="{FEEBEEB3-3C77-40BA-BA4A-AFC560805ED2}" presName="childText" presStyleLbl="bgAcc1" presStyleIdx="2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FCA7AF-EC09-404C-9DE0-42D52D581999}" type="pres">
      <dgm:prSet presAssocID="{60E64ECF-F896-432B-A6F6-C4F9DE4DBC7E}" presName="Name13" presStyleLbl="parChTrans1D2" presStyleIdx="3" presStyleCnt="10"/>
      <dgm:spPr/>
      <dgm:t>
        <a:bodyPr/>
        <a:lstStyle/>
        <a:p>
          <a:endParaRPr lang="en-IN"/>
        </a:p>
      </dgm:t>
    </dgm:pt>
    <dgm:pt modelId="{86AFB47A-432F-48C4-84C9-F60D44700EE0}" type="pres">
      <dgm:prSet presAssocID="{02DE260C-DB07-4762-9E7B-89F436D1E80C}" presName="childText" presStyleLbl="bgAcc1" presStyleIdx="3" presStyleCnt="10" custScaleX="2268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6E52C5-12F6-43B2-A33D-C330AB5A2CB7}" type="pres">
      <dgm:prSet presAssocID="{1004CBE3-9506-41FC-97D9-F341B8E943B7}" presName="Name13" presStyleLbl="parChTrans1D2" presStyleIdx="4" presStyleCnt="10"/>
      <dgm:spPr/>
      <dgm:t>
        <a:bodyPr/>
        <a:lstStyle/>
        <a:p>
          <a:endParaRPr lang="en-IN"/>
        </a:p>
      </dgm:t>
    </dgm:pt>
    <dgm:pt modelId="{D8545BC0-4963-44E5-A625-E24CA9090C78}" type="pres">
      <dgm:prSet presAssocID="{613A44DA-7C60-4509-B96F-9EC3313361AE}" presName="childText" presStyleLbl="bgAcc1" presStyleIdx="4" presStyleCnt="10" custScaleX="2270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7E006-7561-48F6-91F9-1F39F21CA5E8}" type="pres">
      <dgm:prSet presAssocID="{98901209-D99A-4006-8EA9-561BC6661BC0}" presName="Name13" presStyleLbl="parChTrans1D2" presStyleIdx="5" presStyleCnt="10"/>
      <dgm:spPr/>
      <dgm:t>
        <a:bodyPr/>
        <a:lstStyle/>
        <a:p>
          <a:endParaRPr lang="en-IN"/>
        </a:p>
      </dgm:t>
    </dgm:pt>
    <dgm:pt modelId="{7F88E7F5-57DC-40E2-B275-88ABA6F111C1}" type="pres">
      <dgm:prSet presAssocID="{E96A7B4A-7223-4131-B5CA-C85A10F281A9}" presName="childText" presStyleLbl="bgAcc1" presStyleIdx="5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1FBCA-FA82-4D09-ADC4-D2F11765599D}" type="pres">
      <dgm:prSet presAssocID="{2272A782-7A12-43BF-A976-17DE06F41615}" presName="root" presStyleCnt="0"/>
      <dgm:spPr/>
    </dgm:pt>
    <dgm:pt modelId="{C0F01291-29B3-4D19-840F-282A21FA26EB}" type="pres">
      <dgm:prSet presAssocID="{2272A782-7A12-43BF-A976-17DE06F41615}" presName="rootComposite" presStyleCnt="0"/>
      <dgm:spPr/>
    </dgm:pt>
    <dgm:pt modelId="{61DD2464-C010-4D9C-A938-17CBB0446B9F}" type="pres">
      <dgm:prSet presAssocID="{2272A782-7A12-43BF-A976-17DE06F41615}" presName="rootText" presStyleLbl="node1" presStyleIdx="1" presStyleCnt="2" custScaleX="224931"/>
      <dgm:spPr/>
      <dgm:t>
        <a:bodyPr/>
        <a:lstStyle/>
        <a:p>
          <a:endParaRPr lang="en-IN"/>
        </a:p>
      </dgm:t>
    </dgm:pt>
    <dgm:pt modelId="{CA623126-93AE-4A06-B275-A64C6BEA5D74}" type="pres">
      <dgm:prSet presAssocID="{2272A782-7A12-43BF-A976-17DE06F41615}" presName="rootConnector" presStyleLbl="node1" presStyleIdx="1" presStyleCnt="2"/>
      <dgm:spPr/>
      <dgm:t>
        <a:bodyPr/>
        <a:lstStyle/>
        <a:p>
          <a:endParaRPr lang="en-IN"/>
        </a:p>
      </dgm:t>
    </dgm:pt>
    <dgm:pt modelId="{ABDDAE30-6F37-43E5-BFF9-FEF9CFDB1B29}" type="pres">
      <dgm:prSet presAssocID="{2272A782-7A12-43BF-A976-17DE06F41615}" presName="childShape" presStyleCnt="0"/>
      <dgm:spPr/>
    </dgm:pt>
    <dgm:pt modelId="{824736DD-6FCE-4984-AF34-68A7963CD478}" type="pres">
      <dgm:prSet presAssocID="{937D83DE-408B-4B8C-8139-76C12634959A}" presName="Name13" presStyleLbl="parChTrans1D2" presStyleIdx="6" presStyleCnt="10"/>
      <dgm:spPr/>
      <dgm:t>
        <a:bodyPr/>
        <a:lstStyle/>
        <a:p>
          <a:endParaRPr lang="en-IN"/>
        </a:p>
      </dgm:t>
    </dgm:pt>
    <dgm:pt modelId="{F78CE539-62C0-4D66-9438-ADEC2828B96B}" type="pres">
      <dgm:prSet presAssocID="{B633A6F9-A409-4371-9C8B-750C26648F3F}" presName="childText" presStyleLbl="bgAcc1" presStyleIdx="6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41CEF9-949F-4791-87FC-F605D07F6E09}" type="pres">
      <dgm:prSet presAssocID="{F2F15ED1-20C0-4AD7-B9F8-9811CAC1AF9B}" presName="Name13" presStyleLbl="parChTrans1D2" presStyleIdx="7" presStyleCnt="10"/>
      <dgm:spPr/>
      <dgm:t>
        <a:bodyPr/>
        <a:lstStyle/>
        <a:p>
          <a:endParaRPr lang="en-IN"/>
        </a:p>
      </dgm:t>
    </dgm:pt>
    <dgm:pt modelId="{CCEE3829-226C-4488-AB81-FDDAE5BE326E}" type="pres">
      <dgm:prSet presAssocID="{D81CFEFD-601B-4FD6-8748-5A166D161E04}" presName="childText" presStyleLbl="bgAcc1" presStyleIdx="7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2432C7-33E8-4870-B35C-4256A5D283A2}" type="pres">
      <dgm:prSet presAssocID="{041846A4-0161-475A-A595-BC17272D5801}" presName="Name13" presStyleLbl="parChTrans1D2" presStyleIdx="8" presStyleCnt="10"/>
      <dgm:spPr/>
      <dgm:t>
        <a:bodyPr/>
        <a:lstStyle/>
        <a:p>
          <a:endParaRPr lang="en-IN"/>
        </a:p>
      </dgm:t>
    </dgm:pt>
    <dgm:pt modelId="{C97EDB16-EB2D-4011-8A36-A4CB5CA0B8A7}" type="pres">
      <dgm:prSet presAssocID="{BE15D3A7-BDC6-4CE6-9E8F-47798F2D7A8D}" presName="childText" presStyleLbl="bgAcc1" presStyleIdx="8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1E1242-C9A0-4590-AC47-CA6D7FD6ED94}" type="pres">
      <dgm:prSet presAssocID="{4D4F2345-479F-4966-83BE-74A26FEEC607}" presName="Name13" presStyleLbl="parChTrans1D2" presStyleIdx="9" presStyleCnt="10"/>
      <dgm:spPr/>
      <dgm:t>
        <a:bodyPr/>
        <a:lstStyle/>
        <a:p>
          <a:endParaRPr lang="en-IN"/>
        </a:p>
      </dgm:t>
    </dgm:pt>
    <dgm:pt modelId="{212570F4-27E5-49A6-AD7C-EF2448F25490}" type="pres">
      <dgm:prSet presAssocID="{F30E3228-0A69-4124-BCBF-235934021671}" presName="childText" presStyleLbl="bgAcc1" presStyleIdx="9" presStyleCnt="10" custScaleX="2249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03FA31-E8B7-4064-B3E6-AE2FC54796CE}" type="presOf" srcId="{FEEBEEB3-3C77-40BA-BA4A-AFC560805ED2}" destId="{2D575152-4264-4703-8905-5EA1D4D5701F}" srcOrd="0" destOrd="0" presId="urn:microsoft.com/office/officeart/2005/8/layout/hierarchy3"/>
    <dgm:cxn modelId="{24BAEC1C-722B-4CDF-80C6-43AA1717C925}" type="presOf" srcId="{DA533922-8A64-4388-B033-9CB3F751B6EC}" destId="{E8AE3F40-F0F1-477A-8D23-43A82B0F6BDE}" srcOrd="0" destOrd="0" presId="urn:microsoft.com/office/officeart/2005/8/layout/hierarchy3"/>
    <dgm:cxn modelId="{39D4B2BC-AA2D-4D96-BEC1-4E28EEF931B6}" type="presOf" srcId="{B633A6F9-A409-4371-9C8B-750C26648F3F}" destId="{F78CE539-62C0-4D66-9438-ADEC2828B96B}" srcOrd="0" destOrd="0" presId="urn:microsoft.com/office/officeart/2005/8/layout/hierarchy3"/>
    <dgm:cxn modelId="{4D7768BE-2B06-4363-B7CC-7447B4681285}" type="presOf" srcId="{041846A4-0161-475A-A595-BC17272D5801}" destId="{9F2432C7-33E8-4870-B35C-4256A5D283A2}" srcOrd="0" destOrd="0" presId="urn:microsoft.com/office/officeart/2005/8/layout/hierarchy3"/>
    <dgm:cxn modelId="{D48BEC52-C84A-43C8-BECC-76D1FFF1215A}" srcId="{E9ACE8E6-5409-4CCC-9F85-6ACFE184BE55}" destId="{FEEBEEB3-3C77-40BA-BA4A-AFC560805ED2}" srcOrd="2" destOrd="0" parTransId="{728F1AE1-AFE4-41AF-9DB8-D1E6B36E6A14}" sibTransId="{495DCB1B-508B-4337-BC19-8524816D7E71}"/>
    <dgm:cxn modelId="{2A40E98E-6765-4111-8A52-E12B26F93C5F}" type="presOf" srcId="{60E64ECF-F896-432B-A6F6-C4F9DE4DBC7E}" destId="{CEFCA7AF-EC09-404C-9DE0-42D52D581999}" srcOrd="0" destOrd="0" presId="urn:microsoft.com/office/officeart/2005/8/layout/hierarchy3"/>
    <dgm:cxn modelId="{47059E39-D83E-4A59-8DD6-582672F72594}" type="presOf" srcId="{E96A7B4A-7223-4131-B5CA-C85A10F281A9}" destId="{7F88E7F5-57DC-40E2-B275-88ABA6F111C1}" srcOrd="0" destOrd="0" presId="urn:microsoft.com/office/officeart/2005/8/layout/hierarchy3"/>
    <dgm:cxn modelId="{79CB5095-6C40-4C49-8D45-59D80C4F3017}" srcId="{E9ACE8E6-5409-4CCC-9F85-6ACFE184BE55}" destId="{02DE260C-DB07-4762-9E7B-89F436D1E80C}" srcOrd="3" destOrd="0" parTransId="{60E64ECF-F896-432B-A6F6-C4F9DE4DBC7E}" sibTransId="{7F41B808-FB25-44BB-A635-9D6313496EF9}"/>
    <dgm:cxn modelId="{29F332AF-48B4-4B63-9D57-A25865EC2A12}" srcId="{2272A782-7A12-43BF-A976-17DE06F41615}" destId="{D81CFEFD-601B-4FD6-8748-5A166D161E04}" srcOrd="1" destOrd="0" parTransId="{F2F15ED1-20C0-4AD7-B9F8-9811CAC1AF9B}" sibTransId="{693D1CB0-A3DB-4922-AD06-F9CABD77A62B}"/>
    <dgm:cxn modelId="{BDA69D17-523C-4BEC-AB70-11CB7B7E6826}" srcId="{E9ACE8E6-5409-4CCC-9F85-6ACFE184BE55}" destId="{E96A7B4A-7223-4131-B5CA-C85A10F281A9}" srcOrd="5" destOrd="0" parTransId="{98901209-D99A-4006-8EA9-561BC6661BC0}" sibTransId="{7EF900E9-9B2B-471F-B779-FCA80F3546E7}"/>
    <dgm:cxn modelId="{2B97DA40-48BF-4C5A-B7B9-3EE426306FF5}" type="presOf" srcId="{F30E3228-0A69-4124-BCBF-235934021671}" destId="{212570F4-27E5-49A6-AD7C-EF2448F25490}" srcOrd="0" destOrd="0" presId="urn:microsoft.com/office/officeart/2005/8/layout/hierarchy3"/>
    <dgm:cxn modelId="{825831C0-E711-4247-9D47-0F3D61E32D07}" srcId="{E9ACE8E6-5409-4CCC-9F85-6ACFE184BE55}" destId="{F0DA89B3-3591-4332-B213-D3640C15636D}" srcOrd="1" destOrd="0" parTransId="{DA533922-8A64-4388-B033-9CB3F751B6EC}" sibTransId="{03EF288F-EFE0-47B3-830A-6836A5A79140}"/>
    <dgm:cxn modelId="{F8F89588-8C8E-41C6-83B4-43C93EE6EAFF}" type="presOf" srcId="{89326224-E401-4295-A8A6-1D7DEBB8B582}" destId="{22A4BDC0-2274-4A86-BD85-2B6B066D8233}" srcOrd="0" destOrd="0" presId="urn:microsoft.com/office/officeart/2005/8/layout/hierarchy3"/>
    <dgm:cxn modelId="{3570A4B7-C820-46C4-8ED6-38DAAD00B457}" type="presOf" srcId="{1004CBE3-9506-41FC-97D9-F341B8E943B7}" destId="{126E52C5-12F6-43B2-A33D-C330AB5A2CB7}" srcOrd="0" destOrd="0" presId="urn:microsoft.com/office/officeart/2005/8/layout/hierarchy3"/>
    <dgm:cxn modelId="{C855980B-091D-4B88-BE62-D6E27C9A812B}" srcId="{2272A782-7A12-43BF-A976-17DE06F41615}" destId="{F30E3228-0A69-4124-BCBF-235934021671}" srcOrd="3" destOrd="0" parTransId="{4D4F2345-479F-4966-83BE-74A26FEEC607}" sibTransId="{26DAF5EB-4831-48C9-A70D-8F0407FA9E7E}"/>
    <dgm:cxn modelId="{40B03F50-0DB8-4905-AD38-8D022CF9DCEB}" srcId="{928BF672-6552-4130-B5E5-25353F28D9C3}" destId="{2272A782-7A12-43BF-A976-17DE06F41615}" srcOrd="1" destOrd="0" parTransId="{13775701-4CD4-44C2-AA1F-0067124A1763}" sibTransId="{3623571F-72CC-4E35-BC45-B5AF34097541}"/>
    <dgm:cxn modelId="{B401A78E-4620-459A-9664-704AA1A159AB}" type="presOf" srcId="{E9ACE8E6-5409-4CCC-9F85-6ACFE184BE55}" destId="{CD79737D-8F69-4665-8184-AC736D3CE968}" srcOrd="1" destOrd="0" presId="urn:microsoft.com/office/officeart/2005/8/layout/hierarchy3"/>
    <dgm:cxn modelId="{3EF3784E-0E59-4051-BCBB-158F55451B2A}" type="presOf" srcId="{BE15D3A7-BDC6-4CE6-9E8F-47798F2D7A8D}" destId="{C97EDB16-EB2D-4011-8A36-A4CB5CA0B8A7}" srcOrd="0" destOrd="0" presId="urn:microsoft.com/office/officeart/2005/8/layout/hierarchy3"/>
    <dgm:cxn modelId="{979DCDA8-5E3E-4429-8EC8-2AE3D0B7CF1D}" srcId="{E9ACE8E6-5409-4CCC-9F85-6ACFE184BE55}" destId="{613A44DA-7C60-4509-B96F-9EC3313361AE}" srcOrd="4" destOrd="0" parTransId="{1004CBE3-9506-41FC-97D9-F341B8E943B7}" sibTransId="{3B9C55AE-903B-4A58-B2F6-B59FB6306BB5}"/>
    <dgm:cxn modelId="{F4710873-6CC2-4221-BC9B-FBB830F427F5}" srcId="{2272A782-7A12-43BF-A976-17DE06F41615}" destId="{BE15D3A7-BDC6-4CE6-9E8F-47798F2D7A8D}" srcOrd="2" destOrd="0" parTransId="{041846A4-0161-475A-A595-BC17272D5801}" sibTransId="{6B1EF00D-539F-498C-A31E-8A7F6964AB07}"/>
    <dgm:cxn modelId="{C30CA045-738C-4401-A1DF-B501795A0192}" srcId="{2272A782-7A12-43BF-A976-17DE06F41615}" destId="{B633A6F9-A409-4371-9C8B-750C26648F3F}" srcOrd="0" destOrd="0" parTransId="{937D83DE-408B-4B8C-8139-76C12634959A}" sibTransId="{299A0EA1-EF64-4147-8D7A-3CD6F295B283}"/>
    <dgm:cxn modelId="{D42D8CA0-9298-4D9A-A8E5-5FCBF09C1E13}" type="presOf" srcId="{D81CFEFD-601B-4FD6-8748-5A166D161E04}" destId="{CCEE3829-226C-4488-AB81-FDDAE5BE326E}" srcOrd="0" destOrd="0" presId="urn:microsoft.com/office/officeart/2005/8/layout/hierarchy3"/>
    <dgm:cxn modelId="{5C051E31-3C55-42A2-923E-DDCAFC160D8B}" type="presOf" srcId="{F0DA89B3-3591-4332-B213-D3640C15636D}" destId="{09CB1737-0090-40AF-A377-C7AAE77CDABC}" srcOrd="0" destOrd="0" presId="urn:microsoft.com/office/officeart/2005/8/layout/hierarchy3"/>
    <dgm:cxn modelId="{42EB4D00-8AFB-44B1-B96F-842BF66DA3B7}" type="presOf" srcId="{2272A782-7A12-43BF-A976-17DE06F41615}" destId="{CA623126-93AE-4A06-B275-A64C6BEA5D74}" srcOrd="1" destOrd="0" presId="urn:microsoft.com/office/officeart/2005/8/layout/hierarchy3"/>
    <dgm:cxn modelId="{D07A9664-04D8-4D4E-9F59-A98862AAC658}" type="presOf" srcId="{1A2141CA-1E72-439A-926E-536F2965D065}" destId="{E06D1583-B88B-4B65-A8B0-0A756A751D06}" srcOrd="0" destOrd="0" presId="urn:microsoft.com/office/officeart/2005/8/layout/hierarchy3"/>
    <dgm:cxn modelId="{2EB4A247-501C-40AA-867D-F2D006766F0C}" type="presOf" srcId="{98901209-D99A-4006-8EA9-561BC6661BC0}" destId="{03C7E006-7561-48F6-91F9-1F39F21CA5E8}" srcOrd="0" destOrd="0" presId="urn:microsoft.com/office/officeart/2005/8/layout/hierarchy3"/>
    <dgm:cxn modelId="{53BA74AA-2BA8-4411-9F3F-FE7D912C4DB9}" type="presOf" srcId="{728F1AE1-AFE4-41AF-9DB8-D1E6B36E6A14}" destId="{CD67BBDC-0676-4A8B-BD8F-6DF925C50AE3}" srcOrd="0" destOrd="0" presId="urn:microsoft.com/office/officeart/2005/8/layout/hierarchy3"/>
    <dgm:cxn modelId="{CC833D1B-CA31-4168-949D-70C572E98CCE}" type="presOf" srcId="{F2F15ED1-20C0-4AD7-B9F8-9811CAC1AF9B}" destId="{DD41CEF9-949F-4791-87FC-F605D07F6E09}" srcOrd="0" destOrd="0" presId="urn:microsoft.com/office/officeart/2005/8/layout/hierarchy3"/>
    <dgm:cxn modelId="{853FBA32-2B66-4F4F-B19D-323C895277FD}" srcId="{928BF672-6552-4130-B5E5-25353F28D9C3}" destId="{E9ACE8E6-5409-4CCC-9F85-6ACFE184BE55}" srcOrd="0" destOrd="0" parTransId="{36D1FEE0-7DCE-4746-85AA-CD9D79268783}" sibTransId="{81AA8739-E3FC-49DF-9D5F-FC6FCA7C7098}"/>
    <dgm:cxn modelId="{C218984B-A646-4794-9DE3-6179053D8237}" type="presOf" srcId="{2272A782-7A12-43BF-A976-17DE06F41615}" destId="{61DD2464-C010-4D9C-A938-17CBB0446B9F}" srcOrd="0" destOrd="0" presId="urn:microsoft.com/office/officeart/2005/8/layout/hierarchy3"/>
    <dgm:cxn modelId="{5271BB58-E4AC-4F39-8AF1-A4A994E9D04B}" type="presOf" srcId="{02DE260C-DB07-4762-9E7B-89F436D1E80C}" destId="{86AFB47A-432F-48C4-84C9-F60D44700EE0}" srcOrd="0" destOrd="0" presId="urn:microsoft.com/office/officeart/2005/8/layout/hierarchy3"/>
    <dgm:cxn modelId="{CA88860C-2D1B-414F-9EC9-E76298559711}" type="presOf" srcId="{E9ACE8E6-5409-4CCC-9F85-6ACFE184BE55}" destId="{AFFC1E86-E94F-4F8D-BB02-FFA2522C6C20}" srcOrd="0" destOrd="0" presId="urn:microsoft.com/office/officeart/2005/8/layout/hierarchy3"/>
    <dgm:cxn modelId="{12FE071E-12DC-4F75-807C-401DCD043274}" srcId="{E9ACE8E6-5409-4CCC-9F85-6ACFE184BE55}" destId="{1A2141CA-1E72-439A-926E-536F2965D065}" srcOrd="0" destOrd="0" parTransId="{89326224-E401-4295-A8A6-1D7DEBB8B582}" sibTransId="{469CBFE7-9949-4873-BBC1-B443022BE099}"/>
    <dgm:cxn modelId="{D24CC9BC-E501-47EB-A419-D4A28A21E082}" type="presOf" srcId="{613A44DA-7C60-4509-B96F-9EC3313361AE}" destId="{D8545BC0-4963-44E5-A625-E24CA9090C78}" srcOrd="0" destOrd="0" presId="urn:microsoft.com/office/officeart/2005/8/layout/hierarchy3"/>
    <dgm:cxn modelId="{D034EBCB-023F-41B8-A018-3E5F89D0B044}" type="presOf" srcId="{4D4F2345-479F-4966-83BE-74A26FEEC607}" destId="{9C1E1242-C9A0-4590-AC47-CA6D7FD6ED94}" srcOrd="0" destOrd="0" presId="urn:microsoft.com/office/officeart/2005/8/layout/hierarchy3"/>
    <dgm:cxn modelId="{A42E3C42-ED1C-4006-B786-3F853B4A947C}" type="presOf" srcId="{937D83DE-408B-4B8C-8139-76C12634959A}" destId="{824736DD-6FCE-4984-AF34-68A7963CD478}" srcOrd="0" destOrd="0" presId="urn:microsoft.com/office/officeart/2005/8/layout/hierarchy3"/>
    <dgm:cxn modelId="{4A16A8CD-80DD-4F28-851E-2F3610FEFA48}" type="presOf" srcId="{928BF672-6552-4130-B5E5-25353F28D9C3}" destId="{A6783BDE-1BF3-4DEC-8F51-D5F33628F823}" srcOrd="0" destOrd="0" presId="urn:microsoft.com/office/officeart/2005/8/layout/hierarchy3"/>
    <dgm:cxn modelId="{EA3F8405-FEBD-4433-9084-A1662C62A538}" type="presParOf" srcId="{A6783BDE-1BF3-4DEC-8F51-D5F33628F823}" destId="{D36CACA2-43A9-43AD-ABF4-FC6EFB5ADAF1}" srcOrd="0" destOrd="0" presId="urn:microsoft.com/office/officeart/2005/8/layout/hierarchy3"/>
    <dgm:cxn modelId="{1D971DB0-8762-4CBC-AEEE-7AAE5C70444B}" type="presParOf" srcId="{D36CACA2-43A9-43AD-ABF4-FC6EFB5ADAF1}" destId="{EA7F2894-5875-48A4-82F8-9824C35C0F5A}" srcOrd="0" destOrd="0" presId="urn:microsoft.com/office/officeart/2005/8/layout/hierarchy3"/>
    <dgm:cxn modelId="{6BFBEB1C-DBA9-4FBE-82F6-BF3D369F6E45}" type="presParOf" srcId="{EA7F2894-5875-48A4-82F8-9824C35C0F5A}" destId="{AFFC1E86-E94F-4F8D-BB02-FFA2522C6C20}" srcOrd="0" destOrd="0" presId="urn:microsoft.com/office/officeart/2005/8/layout/hierarchy3"/>
    <dgm:cxn modelId="{B110FD09-4300-47CD-96D7-D91ED4A18F36}" type="presParOf" srcId="{EA7F2894-5875-48A4-82F8-9824C35C0F5A}" destId="{CD79737D-8F69-4665-8184-AC736D3CE968}" srcOrd="1" destOrd="0" presId="urn:microsoft.com/office/officeart/2005/8/layout/hierarchy3"/>
    <dgm:cxn modelId="{1255F172-A2E2-4368-A017-2CC63547C29D}" type="presParOf" srcId="{D36CACA2-43A9-43AD-ABF4-FC6EFB5ADAF1}" destId="{6EDB2F9A-D826-42F3-9812-531D7CF27737}" srcOrd="1" destOrd="0" presId="urn:microsoft.com/office/officeart/2005/8/layout/hierarchy3"/>
    <dgm:cxn modelId="{A6479F2F-C787-4873-952B-3036A104211B}" type="presParOf" srcId="{6EDB2F9A-D826-42F3-9812-531D7CF27737}" destId="{22A4BDC0-2274-4A86-BD85-2B6B066D8233}" srcOrd="0" destOrd="0" presId="urn:microsoft.com/office/officeart/2005/8/layout/hierarchy3"/>
    <dgm:cxn modelId="{6796B653-22B5-49C0-9E4E-3D05BF91CE2D}" type="presParOf" srcId="{6EDB2F9A-D826-42F3-9812-531D7CF27737}" destId="{E06D1583-B88B-4B65-A8B0-0A756A751D06}" srcOrd="1" destOrd="0" presId="urn:microsoft.com/office/officeart/2005/8/layout/hierarchy3"/>
    <dgm:cxn modelId="{C914B397-5D20-4A78-8D2B-6BE38A395A07}" type="presParOf" srcId="{6EDB2F9A-D826-42F3-9812-531D7CF27737}" destId="{E8AE3F40-F0F1-477A-8D23-43A82B0F6BDE}" srcOrd="2" destOrd="0" presId="urn:microsoft.com/office/officeart/2005/8/layout/hierarchy3"/>
    <dgm:cxn modelId="{00A6B2B5-ACD7-4D03-AB21-B54201B24026}" type="presParOf" srcId="{6EDB2F9A-D826-42F3-9812-531D7CF27737}" destId="{09CB1737-0090-40AF-A377-C7AAE77CDABC}" srcOrd="3" destOrd="0" presId="urn:microsoft.com/office/officeart/2005/8/layout/hierarchy3"/>
    <dgm:cxn modelId="{009B0C3F-E607-4EDF-B5F3-1722455FE913}" type="presParOf" srcId="{6EDB2F9A-D826-42F3-9812-531D7CF27737}" destId="{CD67BBDC-0676-4A8B-BD8F-6DF925C50AE3}" srcOrd="4" destOrd="0" presId="urn:microsoft.com/office/officeart/2005/8/layout/hierarchy3"/>
    <dgm:cxn modelId="{AA8514E1-864F-4714-9A04-3C0A027A0ED5}" type="presParOf" srcId="{6EDB2F9A-D826-42F3-9812-531D7CF27737}" destId="{2D575152-4264-4703-8905-5EA1D4D5701F}" srcOrd="5" destOrd="0" presId="urn:microsoft.com/office/officeart/2005/8/layout/hierarchy3"/>
    <dgm:cxn modelId="{727782D4-B0D5-4315-B2F9-6D94E1630F26}" type="presParOf" srcId="{6EDB2F9A-D826-42F3-9812-531D7CF27737}" destId="{CEFCA7AF-EC09-404C-9DE0-42D52D581999}" srcOrd="6" destOrd="0" presId="urn:microsoft.com/office/officeart/2005/8/layout/hierarchy3"/>
    <dgm:cxn modelId="{599875B1-845A-45C3-AE0B-78B7E3AF54C5}" type="presParOf" srcId="{6EDB2F9A-D826-42F3-9812-531D7CF27737}" destId="{86AFB47A-432F-48C4-84C9-F60D44700EE0}" srcOrd="7" destOrd="0" presId="urn:microsoft.com/office/officeart/2005/8/layout/hierarchy3"/>
    <dgm:cxn modelId="{03BABCFA-B007-4C75-A9C9-7BFF7A515CB8}" type="presParOf" srcId="{6EDB2F9A-D826-42F3-9812-531D7CF27737}" destId="{126E52C5-12F6-43B2-A33D-C330AB5A2CB7}" srcOrd="8" destOrd="0" presId="urn:microsoft.com/office/officeart/2005/8/layout/hierarchy3"/>
    <dgm:cxn modelId="{856B85C5-3DD4-4C13-845C-543A5E4503E4}" type="presParOf" srcId="{6EDB2F9A-D826-42F3-9812-531D7CF27737}" destId="{D8545BC0-4963-44E5-A625-E24CA9090C78}" srcOrd="9" destOrd="0" presId="urn:microsoft.com/office/officeart/2005/8/layout/hierarchy3"/>
    <dgm:cxn modelId="{299654C9-9C83-4B01-BA14-BC55D0DA5A6E}" type="presParOf" srcId="{6EDB2F9A-D826-42F3-9812-531D7CF27737}" destId="{03C7E006-7561-48F6-91F9-1F39F21CA5E8}" srcOrd="10" destOrd="0" presId="urn:microsoft.com/office/officeart/2005/8/layout/hierarchy3"/>
    <dgm:cxn modelId="{7EC104E3-B9FA-4C9F-807E-309A0DC91179}" type="presParOf" srcId="{6EDB2F9A-D826-42F3-9812-531D7CF27737}" destId="{7F88E7F5-57DC-40E2-B275-88ABA6F111C1}" srcOrd="11" destOrd="0" presId="urn:microsoft.com/office/officeart/2005/8/layout/hierarchy3"/>
    <dgm:cxn modelId="{7829C008-BE94-459D-9907-938FB4619584}" type="presParOf" srcId="{A6783BDE-1BF3-4DEC-8F51-D5F33628F823}" destId="{44B1FBCA-FA82-4D09-ADC4-D2F11765599D}" srcOrd="1" destOrd="0" presId="urn:microsoft.com/office/officeart/2005/8/layout/hierarchy3"/>
    <dgm:cxn modelId="{82D01F55-E188-45B2-B703-5943B2E90AB0}" type="presParOf" srcId="{44B1FBCA-FA82-4D09-ADC4-D2F11765599D}" destId="{C0F01291-29B3-4D19-840F-282A21FA26EB}" srcOrd="0" destOrd="0" presId="urn:microsoft.com/office/officeart/2005/8/layout/hierarchy3"/>
    <dgm:cxn modelId="{E0D0BABB-8BFE-48F3-B7DB-75E90C1D967B}" type="presParOf" srcId="{C0F01291-29B3-4D19-840F-282A21FA26EB}" destId="{61DD2464-C010-4D9C-A938-17CBB0446B9F}" srcOrd="0" destOrd="0" presId="urn:microsoft.com/office/officeart/2005/8/layout/hierarchy3"/>
    <dgm:cxn modelId="{C8512D56-0AA5-4801-8539-AA671479C9C9}" type="presParOf" srcId="{C0F01291-29B3-4D19-840F-282A21FA26EB}" destId="{CA623126-93AE-4A06-B275-A64C6BEA5D74}" srcOrd="1" destOrd="0" presId="urn:microsoft.com/office/officeart/2005/8/layout/hierarchy3"/>
    <dgm:cxn modelId="{5CBABEB7-E537-4581-882F-7C0387C3EFEA}" type="presParOf" srcId="{44B1FBCA-FA82-4D09-ADC4-D2F11765599D}" destId="{ABDDAE30-6F37-43E5-BFF9-FEF9CFDB1B29}" srcOrd="1" destOrd="0" presId="urn:microsoft.com/office/officeart/2005/8/layout/hierarchy3"/>
    <dgm:cxn modelId="{583A4890-7A6D-4D69-801A-38D6C5A8AE06}" type="presParOf" srcId="{ABDDAE30-6F37-43E5-BFF9-FEF9CFDB1B29}" destId="{824736DD-6FCE-4984-AF34-68A7963CD478}" srcOrd="0" destOrd="0" presId="urn:microsoft.com/office/officeart/2005/8/layout/hierarchy3"/>
    <dgm:cxn modelId="{AA56D7AC-8BD6-410C-8936-7B11502639B8}" type="presParOf" srcId="{ABDDAE30-6F37-43E5-BFF9-FEF9CFDB1B29}" destId="{F78CE539-62C0-4D66-9438-ADEC2828B96B}" srcOrd="1" destOrd="0" presId="urn:microsoft.com/office/officeart/2005/8/layout/hierarchy3"/>
    <dgm:cxn modelId="{D9BD0D5F-3511-4B24-85FF-60BE948D422A}" type="presParOf" srcId="{ABDDAE30-6F37-43E5-BFF9-FEF9CFDB1B29}" destId="{DD41CEF9-949F-4791-87FC-F605D07F6E09}" srcOrd="2" destOrd="0" presId="urn:microsoft.com/office/officeart/2005/8/layout/hierarchy3"/>
    <dgm:cxn modelId="{862CC17E-CD18-4E04-ABDA-57C6755BFA7A}" type="presParOf" srcId="{ABDDAE30-6F37-43E5-BFF9-FEF9CFDB1B29}" destId="{CCEE3829-226C-4488-AB81-FDDAE5BE326E}" srcOrd="3" destOrd="0" presId="urn:microsoft.com/office/officeart/2005/8/layout/hierarchy3"/>
    <dgm:cxn modelId="{BB39402E-2F7B-40E4-AC32-679881685A95}" type="presParOf" srcId="{ABDDAE30-6F37-43E5-BFF9-FEF9CFDB1B29}" destId="{9F2432C7-33E8-4870-B35C-4256A5D283A2}" srcOrd="4" destOrd="0" presId="urn:microsoft.com/office/officeart/2005/8/layout/hierarchy3"/>
    <dgm:cxn modelId="{F3ED6EF1-029E-4B8B-BCD2-9B1A7347D3A5}" type="presParOf" srcId="{ABDDAE30-6F37-43E5-BFF9-FEF9CFDB1B29}" destId="{C97EDB16-EB2D-4011-8A36-A4CB5CA0B8A7}" srcOrd="5" destOrd="0" presId="urn:microsoft.com/office/officeart/2005/8/layout/hierarchy3"/>
    <dgm:cxn modelId="{CD12031F-6081-45D8-AC9D-10B90646C5C0}" type="presParOf" srcId="{ABDDAE30-6F37-43E5-BFF9-FEF9CFDB1B29}" destId="{9C1E1242-C9A0-4590-AC47-CA6D7FD6ED94}" srcOrd="6" destOrd="0" presId="urn:microsoft.com/office/officeart/2005/8/layout/hierarchy3"/>
    <dgm:cxn modelId="{80C57A0D-9877-42F0-B1D9-8A7B829616AD}" type="presParOf" srcId="{ABDDAE30-6F37-43E5-BFF9-FEF9CFDB1B29}" destId="{212570F4-27E5-49A6-AD7C-EF2448F2549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6991FE-DE89-474D-8039-AF977B917981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5BB11EE-9249-4E73-819E-81CD8D6C3D0C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Octahedron</a:t>
          </a:r>
          <a:endParaRPr lang="en-IN" dirty="0">
            <a:solidFill>
              <a:schemeClr val="tx1"/>
            </a:solidFill>
          </a:endParaRPr>
        </a:p>
      </dgm:t>
    </dgm:pt>
    <dgm:pt modelId="{B173FBC1-641C-4A82-A59F-ED79D5FA1057}" type="parTrans" cxnId="{F0D384E7-136B-4103-BBE7-8B38C9C84443}">
      <dgm:prSet/>
      <dgm:spPr/>
      <dgm:t>
        <a:bodyPr/>
        <a:lstStyle/>
        <a:p>
          <a:endParaRPr lang="en-IN"/>
        </a:p>
      </dgm:t>
    </dgm:pt>
    <dgm:pt modelId="{5E8E18A0-4E31-4920-AC50-CA0E632A6594}" type="sibTrans" cxnId="{F0D384E7-136B-4103-BBE7-8B38C9C84443}">
      <dgm:prSet/>
      <dgm:spPr/>
      <dgm:t>
        <a:bodyPr/>
        <a:lstStyle/>
        <a:p>
          <a:endParaRPr lang="en-IN"/>
        </a:p>
      </dgm:t>
    </dgm:pt>
    <dgm:pt modelId="{AF218327-AFEF-44D5-BAC2-D80D7DC2402F}">
      <dgm:prSet phldrT="[Text]"/>
      <dgm:spPr/>
      <dgm:t>
        <a:bodyPr/>
        <a:lstStyle/>
        <a:p>
          <a:r>
            <a:rPr lang="en-IN" u="sng" dirty="0" smtClean="0">
              <a:solidFill>
                <a:schemeClr val="accent3"/>
              </a:solidFill>
            </a:rPr>
            <a:t>SEM, UV-Vis Characterization</a:t>
          </a:r>
          <a:endParaRPr lang="en-IN" u="sng" dirty="0">
            <a:solidFill>
              <a:schemeClr val="accent3"/>
            </a:solidFill>
          </a:endParaRPr>
        </a:p>
      </dgm:t>
    </dgm:pt>
    <dgm:pt modelId="{B5A8CB12-ABDD-4E0A-B078-C40A069B8A0B}" type="parTrans" cxnId="{8AECB2E6-5109-48A2-878D-B431A7CD12BB}">
      <dgm:prSet/>
      <dgm:spPr/>
      <dgm:t>
        <a:bodyPr/>
        <a:lstStyle/>
        <a:p>
          <a:endParaRPr lang="en-IN"/>
        </a:p>
      </dgm:t>
    </dgm:pt>
    <dgm:pt modelId="{1712AE15-AB2F-4B2A-A313-F8AA18C55910}" type="sibTrans" cxnId="{8AECB2E6-5109-48A2-878D-B431A7CD12BB}">
      <dgm:prSet/>
      <dgm:spPr/>
      <dgm:t>
        <a:bodyPr/>
        <a:lstStyle/>
        <a:p>
          <a:endParaRPr lang="en-IN"/>
        </a:p>
      </dgm:t>
    </dgm:pt>
    <dgm:pt modelId="{26A8B84B-6902-47F1-9967-C271112DC3CE}">
      <dgm:prSet phldrT="[Text]"/>
      <dgm:spPr/>
      <dgm:t>
        <a:bodyPr/>
        <a:lstStyle/>
        <a:p>
          <a:r>
            <a:rPr lang="en-IN" dirty="0" smtClean="0"/>
            <a:t>Optimize size, shape by varying synthesis parameters</a:t>
          </a:r>
          <a:endParaRPr lang="en-IN" dirty="0"/>
        </a:p>
      </dgm:t>
    </dgm:pt>
    <dgm:pt modelId="{2E02B455-0D71-4506-820C-1DE30326D91D}" type="parTrans" cxnId="{98DC6C15-5EDF-4786-95E7-0B4A946228E2}">
      <dgm:prSet/>
      <dgm:spPr/>
      <dgm:t>
        <a:bodyPr/>
        <a:lstStyle/>
        <a:p>
          <a:endParaRPr lang="en-IN"/>
        </a:p>
      </dgm:t>
    </dgm:pt>
    <dgm:pt modelId="{5BF29BE6-6AAB-438B-8FB2-A1974CE57158}" type="sibTrans" cxnId="{98DC6C15-5EDF-4786-95E7-0B4A946228E2}">
      <dgm:prSet/>
      <dgm:spPr/>
      <dgm:t>
        <a:bodyPr/>
        <a:lstStyle/>
        <a:p>
          <a:endParaRPr lang="en-IN"/>
        </a:p>
      </dgm:t>
    </dgm:pt>
    <dgm:pt modelId="{E2B7F84A-F9A6-4B2E-8993-76B1CCA2145F}">
      <dgm:prSet phldrT="[Text]"/>
      <dgm:spPr/>
      <dgm:t>
        <a:bodyPr/>
        <a:lstStyle/>
        <a:p>
          <a:r>
            <a:rPr lang="en-IN" u="sng" dirty="0" smtClean="0">
              <a:solidFill>
                <a:schemeClr val="accent3"/>
              </a:solidFill>
            </a:rPr>
            <a:t>Chiral</a:t>
          </a:r>
          <a:endParaRPr lang="en-IN" u="sng" dirty="0">
            <a:solidFill>
              <a:schemeClr val="accent3"/>
            </a:solidFill>
          </a:endParaRPr>
        </a:p>
      </dgm:t>
    </dgm:pt>
    <dgm:pt modelId="{6FB9B29F-E1BB-48FE-B434-ABA0BE57B461}" type="parTrans" cxnId="{5138FEF4-0CBA-422D-96FC-B5C686F37B76}">
      <dgm:prSet/>
      <dgm:spPr/>
      <dgm:t>
        <a:bodyPr/>
        <a:lstStyle/>
        <a:p>
          <a:endParaRPr lang="en-IN"/>
        </a:p>
      </dgm:t>
    </dgm:pt>
    <dgm:pt modelId="{2D3FF3EB-3517-4642-BE4F-C4C6FC35BD1D}" type="sibTrans" cxnId="{5138FEF4-0CBA-422D-96FC-B5C686F37B76}">
      <dgm:prSet/>
      <dgm:spPr/>
      <dgm:t>
        <a:bodyPr/>
        <a:lstStyle/>
        <a:p>
          <a:endParaRPr lang="en-IN"/>
        </a:p>
      </dgm:t>
    </dgm:pt>
    <dgm:pt modelId="{167D7054-AB9E-4A82-B808-E834A1B90040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SEM, CD characterization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B79886C3-E26A-426C-81E3-9554B8881CF0}" type="parTrans" cxnId="{709252F6-D6AE-4BEF-B563-08BDA6DA3B6C}">
      <dgm:prSet/>
      <dgm:spPr/>
      <dgm:t>
        <a:bodyPr/>
        <a:lstStyle/>
        <a:p>
          <a:endParaRPr lang="en-IN"/>
        </a:p>
      </dgm:t>
    </dgm:pt>
    <dgm:pt modelId="{43C2DB5F-E41D-42A6-B2CB-95BA62988AC4}" type="sibTrans" cxnId="{709252F6-D6AE-4BEF-B563-08BDA6DA3B6C}">
      <dgm:prSet/>
      <dgm:spPr/>
      <dgm:t>
        <a:bodyPr/>
        <a:lstStyle/>
        <a:p>
          <a:endParaRPr lang="en-IN"/>
        </a:p>
      </dgm:t>
    </dgm:pt>
    <dgm:pt modelId="{30E94041-D5AA-4AD8-AAA0-031506C767A0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Optimize CD by varying synthesis parameters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3CA8401B-A04D-471B-B2A9-7EED3977E362}" type="parTrans" cxnId="{8EDEA707-EE60-4275-8F47-E2FE767F7C81}">
      <dgm:prSet/>
      <dgm:spPr/>
      <dgm:t>
        <a:bodyPr/>
        <a:lstStyle/>
        <a:p>
          <a:endParaRPr lang="en-IN"/>
        </a:p>
      </dgm:t>
    </dgm:pt>
    <dgm:pt modelId="{632FC831-2CE3-4C78-BC43-B11EC24A4F97}" type="sibTrans" cxnId="{8EDEA707-EE60-4275-8F47-E2FE767F7C81}">
      <dgm:prSet/>
      <dgm:spPr/>
      <dgm:t>
        <a:bodyPr/>
        <a:lstStyle/>
        <a:p>
          <a:endParaRPr lang="en-IN"/>
        </a:p>
      </dgm:t>
    </dgm:pt>
    <dgm:pt modelId="{19B4E0E3-F891-42C9-8C93-565219C873D0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Device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1B505015-74CA-4063-B974-06BA4B040114}" type="parTrans" cxnId="{18DCAD9F-66E1-4E93-8F0B-48AE9027711D}">
      <dgm:prSet/>
      <dgm:spPr/>
      <dgm:t>
        <a:bodyPr/>
        <a:lstStyle/>
        <a:p>
          <a:endParaRPr lang="en-IN"/>
        </a:p>
      </dgm:t>
    </dgm:pt>
    <dgm:pt modelId="{639F68C8-FABC-49CB-8A09-F21E41EB7857}" type="sibTrans" cxnId="{18DCAD9F-66E1-4E93-8F0B-48AE9027711D}">
      <dgm:prSet/>
      <dgm:spPr/>
      <dgm:t>
        <a:bodyPr/>
        <a:lstStyle/>
        <a:p>
          <a:endParaRPr lang="en-IN"/>
        </a:p>
      </dgm:t>
    </dgm:pt>
    <dgm:pt modelId="{AC89E014-E0AE-4D36-BF08-967C16D87186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Electrical Characterization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FBB610B2-B24F-4247-B039-E26EBEF529DD}" type="parTrans" cxnId="{6719635F-8046-47FD-80D6-A91EDB0280A3}">
      <dgm:prSet/>
      <dgm:spPr/>
      <dgm:t>
        <a:bodyPr/>
        <a:lstStyle/>
        <a:p>
          <a:endParaRPr lang="en-IN"/>
        </a:p>
      </dgm:t>
    </dgm:pt>
    <dgm:pt modelId="{772BE8B0-40F5-4339-85E4-174DBCBDF282}" type="sibTrans" cxnId="{6719635F-8046-47FD-80D6-A91EDB0280A3}">
      <dgm:prSet/>
      <dgm:spPr/>
      <dgm:t>
        <a:bodyPr/>
        <a:lstStyle/>
        <a:p>
          <a:endParaRPr lang="en-IN"/>
        </a:p>
      </dgm:t>
    </dgm:pt>
    <dgm:pt modelId="{258DBAE6-B483-4BCC-AD12-8343B6D6769E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SEM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13A2791B-C91A-4C5B-B038-B6FF14D12023}" type="parTrans" cxnId="{57EB8433-DAB4-4B0C-82B9-F2F16862ADCA}">
      <dgm:prSet/>
      <dgm:spPr/>
      <dgm:t>
        <a:bodyPr/>
        <a:lstStyle/>
        <a:p>
          <a:endParaRPr lang="en-IN"/>
        </a:p>
      </dgm:t>
    </dgm:pt>
    <dgm:pt modelId="{20FB895A-AABA-4C5F-8D31-A936E976F728}" type="sibTrans" cxnId="{57EB8433-DAB4-4B0C-82B9-F2F16862ADCA}">
      <dgm:prSet/>
      <dgm:spPr/>
      <dgm:t>
        <a:bodyPr/>
        <a:lstStyle/>
        <a:p>
          <a:endParaRPr lang="en-IN"/>
        </a:p>
      </dgm:t>
    </dgm:pt>
    <dgm:pt modelId="{0013F7D0-6A79-4E37-ACB1-44811E063F70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Dispersing particles on substrate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0FF38153-A8D5-49D4-95E8-4E29DE6EF589}" type="parTrans" cxnId="{278BA4BD-C534-4037-ACB5-FD2ED065CD54}">
      <dgm:prSet/>
      <dgm:spPr/>
      <dgm:t>
        <a:bodyPr/>
        <a:lstStyle/>
        <a:p>
          <a:endParaRPr lang="en-IN"/>
        </a:p>
      </dgm:t>
    </dgm:pt>
    <dgm:pt modelId="{53E66CFD-58C3-42A1-B042-86D083919189}" type="sibTrans" cxnId="{278BA4BD-C534-4037-ACB5-FD2ED065CD54}">
      <dgm:prSet/>
      <dgm:spPr/>
      <dgm:t>
        <a:bodyPr/>
        <a:lstStyle/>
        <a:p>
          <a:endParaRPr lang="en-IN"/>
        </a:p>
      </dgm:t>
    </dgm:pt>
    <dgm:pt modelId="{2114DD82-A8E0-485A-98EA-2253208D7712}" type="pres">
      <dgm:prSet presAssocID="{7E6991FE-DE89-474D-8039-AF977B91798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D8924F-FC64-44DA-A970-EC8780A5BCEA}" type="pres">
      <dgm:prSet presAssocID="{E5BB11EE-9249-4E73-819E-81CD8D6C3D0C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DCBED7-AE0C-4979-B00A-1A25C7520748}" type="pres">
      <dgm:prSet presAssocID="{5E8E18A0-4E31-4920-AC50-CA0E632A6594}" presName="parAndChSpace" presStyleCnt="0"/>
      <dgm:spPr/>
    </dgm:pt>
    <dgm:pt modelId="{6047F2AF-FC02-4DF5-9BE8-C7BB13B97E79}" type="pres">
      <dgm:prSet presAssocID="{E2B7F84A-F9A6-4B2E-8993-76B1CCA2145F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56EF9D-FFC6-4DC3-AAE4-DFB8B2D39488}" type="pres">
      <dgm:prSet presAssocID="{2D3FF3EB-3517-4642-BE4F-C4C6FC35BD1D}" presName="parAndChSpace" presStyleCnt="0"/>
      <dgm:spPr/>
    </dgm:pt>
    <dgm:pt modelId="{4BA5A190-B233-4711-85FA-3A36D99A525B}" type="pres">
      <dgm:prSet presAssocID="{19B4E0E3-F891-42C9-8C93-565219C873D0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38FEF4-0CBA-422D-96FC-B5C686F37B76}" srcId="{7E6991FE-DE89-474D-8039-AF977B917981}" destId="{E2B7F84A-F9A6-4B2E-8993-76B1CCA2145F}" srcOrd="1" destOrd="0" parTransId="{6FB9B29F-E1BB-48FE-B434-ABA0BE57B461}" sibTransId="{2D3FF3EB-3517-4642-BE4F-C4C6FC35BD1D}"/>
    <dgm:cxn modelId="{D9B8B5A0-9F9A-439C-873F-0AAB68AB31CC}" type="presOf" srcId="{AC89E014-E0AE-4D36-BF08-967C16D87186}" destId="{4BA5A190-B233-4711-85FA-3A36D99A525B}" srcOrd="0" destOrd="2" presId="urn:microsoft.com/office/officeart/2005/8/layout/hChevron3"/>
    <dgm:cxn modelId="{F0D384E7-136B-4103-BBE7-8B38C9C84443}" srcId="{7E6991FE-DE89-474D-8039-AF977B917981}" destId="{E5BB11EE-9249-4E73-819E-81CD8D6C3D0C}" srcOrd="0" destOrd="0" parTransId="{B173FBC1-641C-4A82-A59F-ED79D5FA1057}" sibTransId="{5E8E18A0-4E31-4920-AC50-CA0E632A6594}"/>
    <dgm:cxn modelId="{F978C315-37CB-436D-9692-878A89E24641}" type="presOf" srcId="{AF218327-AFEF-44D5-BAC2-D80D7DC2402F}" destId="{EDD8924F-FC64-44DA-A970-EC8780A5BCEA}" srcOrd="0" destOrd="1" presId="urn:microsoft.com/office/officeart/2005/8/layout/hChevron3"/>
    <dgm:cxn modelId="{8AECB2E6-5109-48A2-878D-B431A7CD12BB}" srcId="{E5BB11EE-9249-4E73-819E-81CD8D6C3D0C}" destId="{AF218327-AFEF-44D5-BAC2-D80D7DC2402F}" srcOrd="0" destOrd="0" parTransId="{B5A8CB12-ABDD-4E0A-B078-C40A069B8A0B}" sibTransId="{1712AE15-AB2F-4B2A-A313-F8AA18C55910}"/>
    <dgm:cxn modelId="{7D5E511E-E135-413F-960E-EB1AB2D05F5F}" type="presOf" srcId="{E5BB11EE-9249-4E73-819E-81CD8D6C3D0C}" destId="{EDD8924F-FC64-44DA-A970-EC8780A5BCEA}" srcOrd="0" destOrd="0" presId="urn:microsoft.com/office/officeart/2005/8/layout/hChevron3"/>
    <dgm:cxn modelId="{278BA4BD-C534-4037-ACB5-FD2ED065CD54}" srcId="{19B4E0E3-F891-42C9-8C93-565219C873D0}" destId="{0013F7D0-6A79-4E37-ACB1-44811E063F70}" srcOrd="0" destOrd="0" parTransId="{0FF38153-A8D5-49D4-95E8-4E29DE6EF589}" sibTransId="{53E66CFD-58C3-42A1-B042-86D083919189}"/>
    <dgm:cxn modelId="{8A7A5E5E-78D1-4BAA-8124-90F44D2DDE8A}" type="presOf" srcId="{0013F7D0-6A79-4E37-ACB1-44811E063F70}" destId="{4BA5A190-B233-4711-85FA-3A36D99A525B}" srcOrd="0" destOrd="1" presId="urn:microsoft.com/office/officeart/2005/8/layout/hChevron3"/>
    <dgm:cxn modelId="{393CB0F6-3148-49CB-AF1A-C593B9A3A0C7}" type="presOf" srcId="{E2B7F84A-F9A6-4B2E-8993-76B1CCA2145F}" destId="{6047F2AF-FC02-4DF5-9BE8-C7BB13B97E79}" srcOrd="0" destOrd="0" presId="urn:microsoft.com/office/officeart/2005/8/layout/hChevron3"/>
    <dgm:cxn modelId="{380D1F07-B9AD-440B-AE7E-24D762B1C2DD}" type="presOf" srcId="{258DBAE6-B483-4BCC-AD12-8343B6D6769E}" destId="{4BA5A190-B233-4711-85FA-3A36D99A525B}" srcOrd="0" destOrd="3" presId="urn:microsoft.com/office/officeart/2005/8/layout/hChevron3"/>
    <dgm:cxn modelId="{B5D1062D-7440-40D5-BE77-502C18195012}" type="presOf" srcId="{26A8B84B-6902-47F1-9967-C271112DC3CE}" destId="{EDD8924F-FC64-44DA-A970-EC8780A5BCEA}" srcOrd="0" destOrd="2" presId="urn:microsoft.com/office/officeart/2005/8/layout/hChevron3"/>
    <dgm:cxn modelId="{34C7A3E4-5E1D-459F-A02D-3E3943506FB0}" type="presOf" srcId="{30E94041-D5AA-4AD8-AAA0-031506C767A0}" destId="{6047F2AF-FC02-4DF5-9BE8-C7BB13B97E79}" srcOrd="0" destOrd="2" presId="urn:microsoft.com/office/officeart/2005/8/layout/hChevron3"/>
    <dgm:cxn modelId="{92771648-D52D-4A47-9535-A90DECDF34AA}" type="presOf" srcId="{19B4E0E3-F891-42C9-8C93-565219C873D0}" destId="{4BA5A190-B233-4711-85FA-3A36D99A525B}" srcOrd="0" destOrd="0" presId="urn:microsoft.com/office/officeart/2005/8/layout/hChevron3"/>
    <dgm:cxn modelId="{8EDEA707-EE60-4275-8F47-E2FE767F7C81}" srcId="{E2B7F84A-F9A6-4B2E-8993-76B1CCA2145F}" destId="{30E94041-D5AA-4AD8-AAA0-031506C767A0}" srcOrd="1" destOrd="0" parTransId="{3CA8401B-A04D-471B-B2A9-7EED3977E362}" sibTransId="{632FC831-2CE3-4C78-BC43-B11EC24A4F97}"/>
    <dgm:cxn modelId="{709252F6-D6AE-4BEF-B563-08BDA6DA3B6C}" srcId="{E2B7F84A-F9A6-4B2E-8993-76B1CCA2145F}" destId="{167D7054-AB9E-4A82-B808-E834A1B90040}" srcOrd="0" destOrd="0" parTransId="{B79886C3-E26A-426C-81E3-9554B8881CF0}" sibTransId="{43C2DB5F-E41D-42A6-B2CB-95BA62988AC4}"/>
    <dgm:cxn modelId="{18DCAD9F-66E1-4E93-8F0B-48AE9027711D}" srcId="{7E6991FE-DE89-474D-8039-AF977B917981}" destId="{19B4E0E3-F891-42C9-8C93-565219C873D0}" srcOrd="2" destOrd="0" parTransId="{1B505015-74CA-4063-B974-06BA4B040114}" sibTransId="{639F68C8-FABC-49CB-8A09-F21E41EB7857}"/>
    <dgm:cxn modelId="{98DC6C15-5EDF-4786-95E7-0B4A946228E2}" srcId="{E5BB11EE-9249-4E73-819E-81CD8D6C3D0C}" destId="{26A8B84B-6902-47F1-9967-C271112DC3CE}" srcOrd="1" destOrd="0" parTransId="{2E02B455-0D71-4506-820C-1DE30326D91D}" sibTransId="{5BF29BE6-6AAB-438B-8FB2-A1974CE57158}"/>
    <dgm:cxn modelId="{57EB8433-DAB4-4B0C-82B9-F2F16862ADCA}" srcId="{19B4E0E3-F891-42C9-8C93-565219C873D0}" destId="{258DBAE6-B483-4BCC-AD12-8343B6D6769E}" srcOrd="2" destOrd="0" parTransId="{13A2791B-C91A-4C5B-B038-B6FF14D12023}" sibTransId="{20FB895A-AABA-4C5F-8D31-A936E976F728}"/>
    <dgm:cxn modelId="{6719635F-8046-47FD-80D6-A91EDB0280A3}" srcId="{19B4E0E3-F891-42C9-8C93-565219C873D0}" destId="{AC89E014-E0AE-4D36-BF08-967C16D87186}" srcOrd="1" destOrd="0" parTransId="{FBB610B2-B24F-4247-B039-E26EBEF529DD}" sibTransId="{772BE8B0-40F5-4339-85E4-174DBCBDF282}"/>
    <dgm:cxn modelId="{67957672-020A-4236-98D8-401469784002}" type="presOf" srcId="{7E6991FE-DE89-474D-8039-AF977B917981}" destId="{2114DD82-A8E0-485A-98EA-2253208D7712}" srcOrd="0" destOrd="0" presId="urn:microsoft.com/office/officeart/2005/8/layout/hChevron3"/>
    <dgm:cxn modelId="{9230A3DD-0C66-4E54-8159-9A8EDDB73A4C}" type="presOf" srcId="{167D7054-AB9E-4A82-B808-E834A1B90040}" destId="{6047F2AF-FC02-4DF5-9BE8-C7BB13B97E79}" srcOrd="0" destOrd="1" presId="urn:microsoft.com/office/officeart/2005/8/layout/hChevron3"/>
    <dgm:cxn modelId="{4A53E9FA-4116-4955-9DD6-3259CA2E35A8}" type="presParOf" srcId="{2114DD82-A8E0-485A-98EA-2253208D7712}" destId="{EDD8924F-FC64-44DA-A970-EC8780A5BCEA}" srcOrd="0" destOrd="0" presId="urn:microsoft.com/office/officeart/2005/8/layout/hChevron3"/>
    <dgm:cxn modelId="{30FDB3C4-AB78-48A3-A6A7-F682CD346EF6}" type="presParOf" srcId="{2114DD82-A8E0-485A-98EA-2253208D7712}" destId="{23DCBED7-AE0C-4979-B00A-1A25C7520748}" srcOrd="1" destOrd="0" presId="urn:microsoft.com/office/officeart/2005/8/layout/hChevron3"/>
    <dgm:cxn modelId="{B84BC122-3BD0-4557-9372-E12CD752F43F}" type="presParOf" srcId="{2114DD82-A8E0-485A-98EA-2253208D7712}" destId="{6047F2AF-FC02-4DF5-9BE8-C7BB13B97E79}" srcOrd="2" destOrd="0" presId="urn:microsoft.com/office/officeart/2005/8/layout/hChevron3"/>
    <dgm:cxn modelId="{6AA9B977-C7BC-4D26-AF02-1D142DDE8134}" type="presParOf" srcId="{2114DD82-A8E0-485A-98EA-2253208D7712}" destId="{6C56EF9D-FFC6-4DC3-AAE4-DFB8B2D39488}" srcOrd="3" destOrd="0" presId="urn:microsoft.com/office/officeart/2005/8/layout/hChevron3"/>
    <dgm:cxn modelId="{6EBE7AFB-34A7-4296-8C94-A76484DC42E0}" type="presParOf" srcId="{2114DD82-A8E0-485A-98EA-2253208D7712}" destId="{4BA5A190-B233-4711-85FA-3A36D99A525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6991FE-DE89-474D-8039-AF977B917981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5BB11EE-9249-4E73-819E-81CD8D6C3D0C}">
      <dgm:prSet phldrT="[Text]"/>
      <dgm:spPr/>
      <dgm:t>
        <a:bodyPr/>
        <a:lstStyle/>
        <a:p>
          <a:r>
            <a:rPr lang="en-IN" dirty="0" smtClean="0"/>
            <a:t>Sphere</a:t>
          </a:r>
          <a:endParaRPr lang="en-IN" dirty="0"/>
        </a:p>
      </dgm:t>
    </dgm:pt>
    <dgm:pt modelId="{B173FBC1-641C-4A82-A59F-ED79D5FA1057}" type="parTrans" cxnId="{F0D384E7-136B-4103-BBE7-8B38C9C84443}">
      <dgm:prSet/>
      <dgm:spPr/>
      <dgm:t>
        <a:bodyPr/>
        <a:lstStyle/>
        <a:p>
          <a:endParaRPr lang="en-IN"/>
        </a:p>
      </dgm:t>
    </dgm:pt>
    <dgm:pt modelId="{5E8E18A0-4E31-4920-AC50-CA0E632A6594}" type="sibTrans" cxnId="{F0D384E7-136B-4103-BBE7-8B38C9C84443}">
      <dgm:prSet/>
      <dgm:spPr/>
      <dgm:t>
        <a:bodyPr/>
        <a:lstStyle/>
        <a:p>
          <a:endParaRPr lang="en-IN"/>
        </a:p>
      </dgm:t>
    </dgm:pt>
    <dgm:pt modelId="{AF218327-AFEF-44D5-BAC2-D80D7DC2402F}">
      <dgm:prSet phldrT="[Text]"/>
      <dgm:spPr/>
      <dgm:t>
        <a:bodyPr/>
        <a:lstStyle/>
        <a:p>
          <a:r>
            <a:rPr lang="en-IN" dirty="0" smtClean="0"/>
            <a:t>Optimize simulation parameters by comparing with analytical results</a:t>
          </a:r>
          <a:endParaRPr lang="en-IN" dirty="0"/>
        </a:p>
      </dgm:t>
    </dgm:pt>
    <dgm:pt modelId="{B5A8CB12-ABDD-4E0A-B078-C40A069B8A0B}" type="parTrans" cxnId="{8AECB2E6-5109-48A2-878D-B431A7CD12BB}">
      <dgm:prSet/>
      <dgm:spPr/>
      <dgm:t>
        <a:bodyPr/>
        <a:lstStyle/>
        <a:p>
          <a:endParaRPr lang="en-IN"/>
        </a:p>
      </dgm:t>
    </dgm:pt>
    <dgm:pt modelId="{1712AE15-AB2F-4B2A-A313-F8AA18C55910}" type="sibTrans" cxnId="{8AECB2E6-5109-48A2-878D-B431A7CD12BB}">
      <dgm:prSet/>
      <dgm:spPr/>
      <dgm:t>
        <a:bodyPr/>
        <a:lstStyle/>
        <a:p>
          <a:endParaRPr lang="en-IN"/>
        </a:p>
      </dgm:t>
    </dgm:pt>
    <dgm:pt modelId="{26A8B84B-6902-47F1-9967-C271112DC3CE}">
      <dgm:prSet phldrT="[Text]"/>
      <dgm:spPr/>
      <dgm:t>
        <a:bodyPr/>
        <a:lstStyle/>
        <a:p>
          <a:r>
            <a:rPr lang="en-IN" dirty="0" smtClean="0"/>
            <a:t>Understand LSPR phenomena and dependencies</a:t>
          </a:r>
          <a:endParaRPr lang="en-IN" dirty="0"/>
        </a:p>
      </dgm:t>
    </dgm:pt>
    <dgm:pt modelId="{2E02B455-0D71-4506-820C-1DE30326D91D}" type="parTrans" cxnId="{98DC6C15-5EDF-4786-95E7-0B4A946228E2}">
      <dgm:prSet/>
      <dgm:spPr/>
      <dgm:t>
        <a:bodyPr/>
        <a:lstStyle/>
        <a:p>
          <a:endParaRPr lang="en-IN"/>
        </a:p>
      </dgm:t>
    </dgm:pt>
    <dgm:pt modelId="{5BF29BE6-6AAB-438B-8FB2-A1974CE57158}" type="sibTrans" cxnId="{98DC6C15-5EDF-4786-95E7-0B4A946228E2}">
      <dgm:prSet/>
      <dgm:spPr/>
      <dgm:t>
        <a:bodyPr/>
        <a:lstStyle/>
        <a:p>
          <a:endParaRPr lang="en-IN"/>
        </a:p>
      </dgm:t>
    </dgm:pt>
    <dgm:pt modelId="{E2B7F84A-F9A6-4B2E-8993-76B1CCA2145F}">
      <dgm:prSet phldrT="[Text]"/>
      <dgm:spPr/>
      <dgm:t>
        <a:bodyPr/>
        <a:lstStyle/>
        <a:p>
          <a:r>
            <a:rPr lang="en-IN" dirty="0" smtClean="0"/>
            <a:t>Octahedron</a:t>
          </a:r>
          <a:endParaRPr lang="en-IN" dirty="0"/>
        </a:p>
      </dgm:t>
    </dgm:pt>
    <dgm:pt modelId="{6FB9B29F-E1BB-48FE-B434-ABA0BE57B461}" type="parTrans" cxnId="{5138FEF4-0CBA-422D-96FC-B5C686F37B76}">
      <dgm:prSet/>
      <dgm:spPr/>
      <dgm:t>
        <a:bodyPr/>
        <a:lstStyle/>
        <a:p>
          <a:endParaRPr lang="en-IN"/>
        </a:p>
      </dgm:t>
    </dgm:pt>
    <dgm:pt modelId="{2D3FF3EB-3517-4642-BE4F-C4C6FC35BD1D}" type="sibTrans" cxnId="{5138FEF4-0CBA-422D-96FC-B5C686F37B76}">
      <dgm:prSet/>
      <dgm:spPr/>
      <dgm:t>
        <a:bodyPr/>
        <a:lstStyle/>
        <a:p>
          <a:endParaRPr lang="en-IN"/>
        </a:p>
      </dgm:t>
    </dgm:pt>
    <dgm:pt modelId="{167D7054-AB9E-4A82-B808-E834A1B90040}">
      <dgm:prSet phldrT="[Text]"/>
      <dgm:spPr/>
      <dgm:t>
        <a:bodyPr/>
        <a:lstStyle/>
        <a:p>
          <a:r>
            <a:rPr lang="en-IN" dirty="0" smtClean="0"/>
            <a:t>Monte-Carlo Simulations</a:t>
          </a:r>
          <a:endParaRPr lang="en-IN" dirty="0"/>
        </a:p>
      </dgm:t>
    </dgm:pt>
    <dgm:pt modelId="{B79886C3-E26A-426C-81E3-9554B8881CF0}" type="parTrans" cxnId="{709252F6-D6AE-4BEF-B563-08BDA6DA3B6C}">
      <dgm:prSet/>
      <dgm:spPr/>
      <dgm:t>
        <a:bodyPr/>
        <a:lstStyle/>
        <a:p>
          <a:endParaRPr lang="en-IN"/>
        </a:p>
      </dgm:t>
    </dgm:pt>
    <dgm:pt modelId="{43C2DB5F-E41D-42A6-B2CB-95BA62988AC4}" type="sibTrans" cxnId="{709252F6-D6AE-4BEF-B563-08BDA6DA3B6C}">
      <dgm:prSet/>
      <dgm:spPr/>
      <dgm:t>
        <a:bodyPr/>
        <a:lstStyle/>
        <a:p>
          <a:endParaRPr lang="en-IN"/>
        </a:p>
      </dgm:t>
    </dgm:pt>
    <dgm:pt modelId="{30E94041-D5AA-4AD8-AAA0-031506C767A0}">
      <dgm:prSet phldrT="[Text]"/>
      <dgm:spPr/>
      <dgm:t>
        <a:bodyPr/>
        <a:lstStyle/>
        <a:p>
          <a:r>
            <a:rPr lang="en-IN" dirty="0" smtClean="0"/>
            <a:t>Understand optical response of </a:t>
          </a:r>
          <a:r>
            <a:rPr lang="en-IN" dirty="0" err="1" smtClean="0"/>
            <a:t>nano-octahedra</a:t>
          </a:r>
          <a:r>
            <a:rPr lang="en-IN" dirty="0" smtClean="0"/>
            <a:t> colloid to compare with UV-Vis results</a:t>
          </a:r>
          <a:endParaRPr lang="en-IN" dirty="0"/>
        </a:p>
      </dgm:t>
    </dgm:pt>
    <dgm:pt modelId="{3CA8401B-A04D-471B-B2A9-7EED3977E362}" type="parTrans" cxnId="{8EDEA707-EE60-4275-8F47-E2FE767F7C81}">
      <dgm:prSet/>
      <dgm:spPr/>
      <dgm:t>
        <a:bodyPr/>
        <a:lstStyle/>
        <a:p>
          <a:endParaRPr lang="en-IN"/>
        </a:p>
      </dgm:t>
    </dgm:pt>
    <dgm:pt modelId="{632FC831-2CE3-4C78-BC43-B11EC24A4F97}" type="sibTrans" cxnId="{8EDEA707-EE60-4275-8F47-E2FE767F7C81}">
      <dgm:prSet/>
      <dgm:spPr/>
      <dgm:t>
        <a:bodyPr/>
        <a:lstStyle/>
        <a:p>
          <a:endParaRPr lang="en-IN"/>
        </a:p>
      </dgm:t>
    </dgm:pt>
    <dgm:pt modelId="{19B4E0E3-F891-42C9-8C93-565219C873D0}">
      <dgm:prSet phldrT="[Text]"/>
      <dgm:spPr/>
      <dgm:t>
        <a:bodyPr/>
        <a:lstStyle/>
        <a:p>
          <a:r>
            <a:rPr lang="en-IN" u="sng" dirty="0" smtClean="0">
              <a:solidFill>
                <a:schemeClr val="accent3"/>
              </a:solidFill>
            </a:rPr>
            <a:t>Device</a:t>
          </a:r>
          <a:endParaRPr lang="en-IN" u="sng" dirty="0">
            <a:solidFill>
              <a:schemeClr val="accent3"/>
            </a:solidFill>
          </a:endParaRPr>
        </a:p>
      </dgm:t>
    </dgm:pt>
    <dgm:pt modelId="{1B505015-74CA-4063-B974-06BA4B040114}" type="parTrans" cxnId="{18DCAD9F-66E1-4E93-8F0B-48AE9027711D}">
      <dgm:prSet/>
      <dgm:spPr/>
      <dgm:t>
        <a:bodyPr/>
        <a:lstStyle/>
        <a:p>
          <a:endParaRPr lang="en-IN"/>
        </a:p>
      </dgm:t>
    </dgm:pt>
    <dgm:pt modelId="{639F68C8-FABC-49CB-8A09-F21E41EB7857}" type="sibTrans" cxnId="{18DCAD9F-66E1-4E93-8F0B-48AE9027711D}">
      <dgm:prSet/>
      <dgm:spPr/>
      <dgm:t>
        <a:bodyPr/>
        <a:lstStyle/>
        <a:p>
          <a:endParaRPr lang="en-IN"/>
        </a:p>
      </dgm:t>
    </dgm:pt>
    <dgm:pt modelId="{AC89E014-E0AE-4D36-BF08-967C16D87186}">
      <dgm:prSet phldrT="[Text]"/>
      <dgm:spPr/>
      <dgm:t>
        <a:bodyPr/>
        <a:lstStyle/>
        <a:p>
          <a:r>
            <a:rPr lang="en-IN" u="sng" dirty="0" smtClean="0">
              <a:solidFill>
                <a:schemeClr val="accent3"/>
              </a:solidFill>
            </a:rPr>
            <a:t>CD response</a:t>
          </a:r>
          <a:endParaRPr lang="en-IN" u="none" dirty="0">
            <a:solidFill>
              <a:schemeClr val="bg1">
                <a:lumMod val="50000"/>
              </a:schemeClr>
            </a:solidFill>
          </a:endParaRPr>
        </a:p>
      </dgm:t>
    </dgm:pt>
    <dgm:pt modelId="{FBB610B2-B24F-4247-B039-E26EBEF529DD}" type="parTrans" cxnId="{6719635F-8046-47FD-80D6-A91EDB0280A3}">
      <dgm:prSet/>
      <dgm:spPr/>
      <dgm:t>
        <a:bodyPr/>
        <a:lstStyle/>
        <a:p>
          <a:endParaRPr lang="en-IN"/>
        </a:p>
      </dgm:t>
    </dgm:pt>
    <dgm:pt modelId="{772BE8B0-40F5-4339-85E4-174DBCBDF282}" type="sibTrans" cxnId="{6719635F-8046-47FD-80D6-A91EDB0280A3}">
      <dgm:prSet/>
      <dgm:spPr/>
      <dgm:t>
        <a:bodyPr/>
        <a:lstStyle/>
        <a:p>
          <a:endParaRPr lang="en-IN"/>
        </a:p>
      </dgm:t>
    </dgm:pt>
    <dgm:pt modelId="{258DBAE6-B483-4BCC-AD12-8343B6D6769E}">
      <dgm:prSet phldrT="[Text]"/>
      <dgm:spPr/>
      <dgm:t>
        <a:bodyPr/>
        <a:lstStyle/>
        <a:p>
          <a:r>
            <a:rPr lang="en-IN" dirty="0" smtClean="0">
              <a:solidFill>
                <a:schemeClr val="bg1">
                  <a:lumMod val="50000"/>
                </a:schemeClr>
              </a:solidFill>
            </a:rPr>
            <a:t>Varying geometric parameters </a:t>
          </a:r>
          <a:endParaRPr lang="en-IN" dirty="0">
            <a:solidFill>
              <a:schemeClr val="bg1">
                <a:lumMod val="50000"/>
              </a:schemeClr>
            </a:solidFill>
          </a:endParaRPr>
        </a:p>
      </dgm:t>
    </dgm:pt>
    <dgm:pt modelId="{13A2791B-C91A-4C5B-B038-B6FF14D12023}" type="parTrans" cxnId="{57EB8433-DAB4-4B0C-82B9-F2F16862ADCA}">
      <dgm:prSet/>
      <dgm:spPr/>
      <dgm:t>
        <a:bodyPr/>
        <a:lstStyle/>
        <a:p>
          <a:endParaRPr lang="en-IN"/>
        </a:p>
      </dgm:t>
    </dgm:pt>
    <dgm:pt modelId="{20FB895A-AABA-4C5F-8D31-A936E976F728}" type="sibTrans" cxnId="{57EB8433-DAB4-4B0C-82B9-F2F16862ADCA}">
      <dgm:prSet/>
      <dgm:spPr/>
      <dgm:t>
        <a:bodyPr/>
        <a:lstStyle/>
        <a:p>
          <a:endParaRPr lang="en-IN"/>
        </a:p>
      </dgm:t>
    </dgm:pt>
    <dgm:pt modelId="{D3867E83-46C3-4234-80BF-1C70A0DF4E05}">
      <dgm:prSet phldrT="[Text]"/>
      <dgm:spPr/>
      <dgm:t>
        <a:bodyPr/>
        <a:lstStyle/>
        <a:p>
          <a:r>
            <a:rPr lang="en-IN" u="none" dirty="0" smtClean="0">
              <a:solidFill>
                <a:schemeClr val="bg1">
                  <a:lumMod val="50000"/>
                </a:schemeClr>
              </a:solidFill>
            </a:rPr>
            <a:t>Photocurrent response</a:t>
          </a:r>
          <a:endParaRPr lang="en-IN" u="none" dirty="0">
            <a:solidFill>
              <a:schemeClr val="bg1">
                <a:lumMod val="50000"/>
              </a:schemeClr>
            </a:solidFill>
          </a:endParaRPr>
        </a:p>
      </dgm:t>
    </dgm:pt>
    <dgm:pt modelId="{0EF83A30-F42C-4AE5-B11D-176E5B3E2766}" type="parTrans" cxnId="{E11A15C0-1AE7-456A-9451-D51976133EF7}">
      <dgm:prSet/>
      <dgm:spPr/>
      <dgm:t>
        <a:bodyPr/>
        <a:lstStyle/>
        <a:p>
          <a:endParaRPr lang="en-IN"/>
        </a:p>
      </dgm:t>
    </dgm:pt>
    <dgm:pt modelId="{FF606E02-0308-4456-AB95-DFAB47CE3171}" type="sibTrans" cxnId="{E11A15C0-1AE7-456A-9451-D51976133EF7}">
      <dgm:prSet/>
      <dgm:spPr/>
      <dgm:t>
        <a:bodyPr/>
        <a:lstStyle/>
        <a:p>
          <a:endParaRPr lang="en-IN"/>
        </a:p>
      </dgm:t>
    </dgm:pt>
    <dgm:pt modelId="{2114DD82-A8E0-485A-98EA-2253208D7712}" type="pres">
      <dgm:prSet presAssocID="{7E6991FE-DE89-474D-8039-AF977B91798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D8924F-FC64-44DA-A970-EC8780A5BCEA}" type="pres">
      <dgm:prSet presAssocID="{E5BB11EE-9249-4E73-819E-81CD8D6C3D0C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DCBED7-AE0C-4979-B00A-1A25C7520748}" type="pres">
      <dgm:prSet presAssocID="{5E8E18A0-4E31-4920-AC50-CA0E632A6594}" presName="parAndChSpace" presStyleCnt="0"/>
      <dgm:spPr/>
    </dgm:pt>
    <dgm:pt modelId="{6047F2AF-FC02-4DF5-9BE8-C7BB13B97E79}" type="pres">
      <dgm:prSet presAssocID="{E2B7F84A-F9A6-4B2E-8993-76B1CCA2145F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56EF9D-FFC6-4DC3-AAE4-DFB8B2D39488}" type="pres">
      <dgm:prSet presAssocID="{2D3FF3EB-3517-4642-BE4F-C4C6FC35BD1D}" presName="parAndChSpace" presStyleCnt="0"/>
      <dgm:spPr/>
    </dgm:pt>
    <dgm:pt modelId="{4BA5A190-B233-4711-85FA-3A36D99A525B}" type="pres">
      <dgm:prSet presAssocID="{19B4E0E3-F891-42C9-8C93-565219C873D0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38FEF4-0CBA-422D-96FC-B5C686F37B76}" srcId="{7E6991FE-DE89-474D-8039-AF977B917981}" destId="{E2B7F84A-F9A6-4B2E-8993-76B1CCA2145F}" srcOrd="1" destOrd="0" parTransId="{6FB9B29F-E1BB-48FE-B434-ABA0BE57B461}" sibTransId="{2D3FF3EB-3517-4642-BE4F-C4C6FC35BD1D}"/>
    <dgm:cxn modelId="{E11A15C0-1AE7-456A-9451-D51976133EF7}" srcId="{19B4E0E3-F891-42C9-8C93-565219C873D0}" destId="{D3867E83-46C3-4234-80BF-1C70A0DF4E05}" srcOrd="1" destOrd="0" parTransId="{0EF83A30-F42C-4AE5-B11D-176E5B3E2766}" sibTransId="{FF606E02-0308-4456-AB95-DFAB47CE3171}"/>
    <dgm:cxn modelId="{5E8408CB-0777-4C3E-8342-7E5382BE186A}" type="presOf" srcId="{30E94041-D5AA-4AD8-AAA0-031506C767A0}" destId="{6047F2AF-FC02-4DF5-9BE8-C7BB13B97E79}" srcOrd="0" destOrd="2" presId="urn:microsoft.com/office/officeart/2005/8/layout/hChevron3"/>
    <dgm:cxn modelId="{8F7B0875-8400-41A4-9712-8269E3FFA139}" type="presOf" srcId="{E5BB11EE-9249-4E73-819E-81CD8D6C3D0C}" destId="{EDD8924F-FC64-44DA-A970-EC8780A5BCEA}" srcOrd="0" destOrd="0" presId="urn:microsoft.com/office/officeart/2005/8/layout/hChevron3"/>
    <dgm:cxn modelId="{F0D384E7-136B-4103-BBE7-8B38C9C84443}" srcId="{7E6991FE-DE89-474D-8039-AF977B917981}" destId="{E5BB11EE-9249-4E73-819E-81CD8D6C3D0C}" srcOrd="0" destOrd="0" parTransId="{B173FBC1-641C-4A82-A59F-ED79D5FA1057}" sibTransId="{5E8E18A0-4E31-4920-AC50-CA0E632A6594}"/>
    <dgm:cxn modelId="{2B115646-1B5C-4BB4-8273-09BC789DFAD0}" type="presOf" srcId="{167D7054-AB9E-4A82-B808-E834A1B90040}" destId="{6047F2AF-FC02-4DF5-9BE8-C7BB13B97E79}" srcOrd="0" destOrd="1" presId="urn:microsoft.com/office/officeart/2005/8/layout/hChevron3"/>
    <dgm:cxn modelId="{6B54EF40-6C9F-460F-B2D5-E6CFDEB11B05}" type="presOf" srcId="{19B4E0E3-F891-42C9-8C93-565219C873D0}" destId="{4BA5A190-B233-4711-85FA-3A36D99A525B}" srcOrd="0" destOrd="0" presId="urn:microsoft.com/office/officeart/2005/8/layout/hChevron3"/>
    <dgm:cxn modelId="{69DE38A5-5AEC-4FBE-9645-FC0366C4CEAD}" type="presOf" srcId="{AF218327-AFEF-44D5-BAC2-D80D7DC2402F}" destId="{EDD8924F-FC64-44DA-A970-EC8780A5BCEA}" srcOrd="0" destOrd="1" presId="urn:microsoft.com/office/officeart/2005/8/layout/hChevron3"/>
    <dgm:cxn modelId="{8AECB2E6-5109-48A2-878D-B431A7CD12BB}" srcId="{E5BB11EE-9249-4E73-819E-81CD8D6C3D0C}" destId="{AF218327-AFEF-44D5-BAC2-D80D7DC2402F}" srcOrd="0" destOrd="0" parTransId="{B5A8CB12-ABDD-4E0A-B078-C40A069B8A0B}" sibTransId="{1712AE15-AB2F-4B2A-A313-F8AA18C55910}"/>
    <dgm:cxn modelId="{56CD9791-BEB9-476D-AC5C-F44FB1B085BB}" type="presOf" srcId="{26A8B84B-6902-47F1-9967-C271112DC3CE}" destId="{EDD8924F-FC64-44DA-A970-EC8780A5BCEA}" srcOrd="0" destOrd="2" presId="urn:microsoft.com/office/officeart/2005/8/layout/hChevron3"/>
    <dgm:cxn modelId="{8EDEA707-EE60-4275-8F47-E2FE767F7C81}" srcId="{E2B7F84A-F9A6-4B2E-8993-76B1CCA2145F}" destId="{30E94041-D5AA-4AD8-AAA0-031506C767A0}" srcOrd="1" destOrd="0" parTransId="{3CA8401B-A04D-471B-B2A9-7EED3977E362}" sibTransId="{632FC831-2CE3-4C78-BC43-B11EC24A4F97}"/>
    <dgm:cxn modelId="{709252F6-D6AE-4BEF-B563-08BDA6DA3B6C}" srcId="{E2B7F84A-F9A6-4B2E-8993-76B1CCA2145F}" destId="{167D7054-AB9E-4A82-B808-E834A1B90040}" srcOrd="0" destOrd="0" parTransId="{B79886C3-E26A-426C-81E3-9554B8881CF0}" sibTransId="{43C2DB5F-E41D-42A6-B2CB-95BA62988AC4}"/>
    <dgm:cxn modelId="{18DCAD9F-66E1-4E93-8F0B-48AE9027711D}" srcId="{7E6991FE-DE89-474D-8039-AF977B917981}" destId="{19B4E0E3-F891-42C9-8C93-565219C873D0}" srcOrd="2" destOrd="0" parTransId="{1B505015-74CA-4063-B974-06BA4B040114}" sibTransId="{639F68C8-FABC-49CB-8A09-F21E41EB7857}"/>
    <dgm:cxn modelId="{98DC6C15-5EDF-4786-95E7-0B4A946228E2}" srcId="{E5BB11EE-9249-4E73-819E-81CD8D6C3D0C}" destId="{26A8B84B-6902-47F1-9967-C271112DC3CE}" srcOrd="1" destOrd="0" parTransId="{2E02B455-0D71-4506-820C-1DE30326D91D}" sibTransId="{5BF29BE6-6AAB-438B-8FB2-A1974CE57158}"/>
    <dgm:cxn modelId="{57EB8433-DAB4-4B0C-82B9-F2F16862ADCA}" srcId="{19B4E0E3-F891-42C9-8C93-565219C873D0}" destId="{258DBAE6-B483-4BCC-AD12-8343B6D6769E}" srcOrd="2" destOrd="0" parTransId="{13A2791B-C91A-4C5B-B038-B6FF14D12023}" sibTransId="{20FB895A-AABA-4C5F-8D31-A936E976F728}"/>
    <dgm:cxn modelId="{7C95F0DC-46A9-4261-8AD8-BBB0AA684F2B}" type="presOf" srcId="{AC89E014-E0AE-4D36-BF08-967C16D87186}" destId="{4BA5A190-B233-4711-85FA-3A36D99A525B}" srcOrd="0" destOrd="1" presId="urn:microsoft.com/office/officeart/2005/8/layout/hChevron3"/>
    <dgm:cxn modelId="{6719635F-8046-47FD-80D6-A91EDB0280A3}" srcId="{19B4E0E3-F891-42C9-8C93-565219C873D0}" destId="{AC89E014-E0AE-4D36-BF08-967C16D87186}" srcOrd="0" destOrd="0" parTransId="{FBB610B2-B24F-4247-B039-E26EBEF529DD}" sibTransId="{772BE8B0-40F5-4339-85E4-174DBCBDF282}"/>
    <dgm:cxn modelId="{778D6265-C8B3-4E53-A4BF-E16791202758}" type="presOf" srcId="{D3867E83-46C3-4234-80BF-1C70A0DF4E05}" destId="{4BA5A190-B233-4711-85FA-3A36D99A525B}" srcOrd="0" destOrd="2" presId="urn:microsoft.com/office/officeart/2005/8/layout/hChevron3"/>
    <dgm:cxn modelId="{4FF77A90-A453-4D97-9B53-C96CD4499B7A}" type="presOf" srcId="{7E6991FE-DE89-474D-8039-AF977B917981}" destId="{2114DD82-A8E0-485A-98EA-2253208D7712}" srcOrd="0" destOrd="0" presId="urn:microsoft.com/office/officeart/2005/8/layout/hChevron3"/>
    <dgm:cxn modelId="{FB2FBA7E-C414-49F0-A0ED-B10C501D3E3B}" type="presOf" srcId="{258DBAE6-B483-4BCC-AD12-8343B6D6769E}" destId="{4BA5A190-B233-4711-85FA-3A36D99A525B}" srcOrd="0" destOrd="3" presId="urn:microsoft.com/office/officeart/2005/8/layout/hChevron3"/>
    <dgm:cxn modelId="{A719CFE6-D260-4FE7-BFEE-A2ECEA2916B9}" type="presOf" srcId="{E2B7F84A-F9A6-4B2E-8993-76B1CCA2145F}" destId="{6047F2AF-FC02-4DF5-9BE8-C7BB13B97E79}" srcOrd="0" destOrd="0" presId="urn:microsoft.com/office/officeart/2005/8/layout/hChevron3"/>
    <dgm:cxn modelId="{7AC16E2B-AC4A-4964-A18E-FD0CF405BB76}" type="presParOf" srcId="{2114DD82-A8E0-485A-98EA-2253208D7712}" destId="{EDD8924F-FC64-44DA-A970-EC8780A5BCEA}" srcOrd="0" destOrd="0" presId="urn:microsoft.com/office/officeart/2005/8/layout/hChevron3"/>
    <dgm:cxn modelId="{CF6C5370-9029-4133-89AE-6BD6EF255BA2}" type="presParOf" srcId="{2114DD82-A8E0-485A-98EA-2253208D7712}" destId="{23DCBED7-AE0C-4979-B00A-1A25C7520748}" srcOrd="1" destOrd="0" presId="urn:microsoft.com/office/officeart/2005/8/layout/hChevron3"/>
    <dgm:cxn modelId="{B3334771-E3D6-4AD6-85AD-4AA73E918029}" type="presParOf" srcId="{2114DD82-A8E0-485A-98EA-2253208D7712}" destId="{6047F2AF-FC02-4DF5-9BE8-C7BB13B97E79}" srcOrd="2" destOrd="0" presId="urn:microsoft.com/office/officeart/2005/8/layout/hChevron3"/>
    <dgm:cxn modelId="{F2D63BBC-6861-4266-8672-91AE9C708C36}" type="presParOf" srcId="{2114DD82-A8E0-485A-98EA-2253208D7712}" destId="{6C56EF9D-FFC6-4DC3-AAE4-DFB8B2D39488}" srcOrd="3" destOrd="0" presId="urn:microsoft.com/office/officeart/2005/8/layout/hChevron3"/>
    <dgm:cxn modelId="{28EFD342-3A33-4D6C-A8D4-6B105EB37941}" type="presParOf" srcId="{2114DD82-A8E0-485A-98EA-2253208D7712}" destId="{4BA5A190-B233-4711-85FA-3A36D99A525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A2955-4D19-434F-B06B-85797D20AF4C}">
      <dsp:nvSpPr>
        <dsp:cNvPr id="0" name=""/>
        <dsp:cNvSpPr/>
      </dsp:nvSpPr>
      <dsp:spPr>
        <a:xfrm>
          <a:off x="0" y="0"/>
          <a:ext cx="3855600" cy="977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VALIDATING SETUP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Single Sphere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Compare with analytical results</a:t>
          </a:r>
          <a:endParaRPr lang="en-IN" sz="1200" kern="1200" dirty="0"/>
        </a:p>
      </dsp:txBody>
      <dsp:txXfrm>
        <a:off x="28640" y="28640"/>
        <a:ext cx="2800442" cy="920552"/>
      </dsp:txXfrm>
    </dsp:sp>
    <dsp:sp modelId="{B8822BF4-EE24-43E7-874D-00C489DDB588}">
      <dsp:nvSpPr>
        <dsp:cNvPr id="0" name=""/>
        <dsp:cNvSpPr/>
      </dsp:nvSpPr>
      <dsp:spPr>
        <a:xfrm>
          <a:off x="287995" y="1151990"/>
          <a:ext cx="3855600" cy="977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SINGLE OCTAHEDRON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Size Dependence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Size and orientation dependence</a:t>
          </a:r>
          <a:endParaRPr lang="en-IN" sz="1200" kern="1200" dirty="0"/>
        </a:p>
      </dsp:txBody>
      <dsp:txXfrm>
        <a:off x="316635" y="1180630"/>
        <a:ext cx="2822529" cy="920552"/>
      </dsp:txXfrm>
    </dsp:sp>
    <dsp:sp modelId="{FE948C31-40D5-4174-8737-FC5B651327EF}">
      <dsp:nvSpPr>
        <dsp:cNvPr id="0" name=""/>
        <dsp:cNvSpPr/>
      </dsp:nvSpPr>
      <dsp:spPr>
        <a:xfrm>
          <a:off x="680399" y="2281608"/>
          <a:ext cx="3855600" cy="977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MONTE CARLO</a:t>
          </a:r>
          <a:endParaRPr lang="en-IN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/>
            <a:t>Response of octahedral colloid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/>
            <a:t>Comparing with experimental data</a:t>
          </a:r>
          <a:endParaRPr lang="en-IN" sz="1200" b="1" kern="1200" dirty="0"/>
        </a:p>
      </dsp:txBody>
      <dsp:txXfrm>
        <a:off x="709039" y="2310248"/>
        <a:ext cx="2822529" cy="920552"/>
      </dsp:txXfrm>
    </dsp:sp>
    <dsp:sp modelId="{F7FE3F36-F186-4DCA-8935-17733E8BDFA1}">
      <dsp:nvSpPr>
        <dsp:cNvPr id="0" name=""/>
        <dsp:cNvSpPr/>
      </dsp:nvSpPr>
      <dsp:spPr>
        <a:xfrm>
          <a:off x="3220009" y="741522"/>
          <a:ext cx="635590" cy="63559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3363017" y="741522"/>
        <a:ext cx="349574" cy="478281"/>
      </dsp:txXfrm>
    </dsp:sp>
    <dsp:sp modelId="{CDFD46AA-B401-473B-A6F8-0DEA4644710D}">
      <dsp:nvSpPr>
        <dsp:cNvPr id="0" name=""/>
        <dsp:cNvSpPr/>
      </dsp:nvSpPr>
      <dsp:spPr>
        <a:xfrm>
          <a:off x="3560209" y="1875807"/>
          <a:ext cx="635590" cy="63559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3703217" y="1875807"/>
        <a:ext cx="349574" cy="478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1E86-E94F-4F8D-BB02-FFA2522C6C20}">
      <dsp:nvSpPr>
        <dsp:cNvPr id="0" name=""/>
        <dsp:cNvSpPr/>
      </dsp:nvSpPr>
      <dsp:spPr>
        <a:xfrm>
          <a:off x="1266403" y="3246"/>
          <a:ext cx="2488693" cy="553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Bottom Up</a:t>
          </a:r>
          <a:endParaRPr lang="en-IN" sz="3300" kern="1200" dirty="0"/>
        </a:p>
      </dsp:txBody>
      <dsp:txXfrm>
        <a:off x="1282606" y="19449"/>
        <a:ext cx="2456287" cy="520806"/>
      </dsp:txXfrm>
    </dsp:sp>
    <dsp:sp modelId="{22A4BDC0-2274-4A86-BD85-2B6B066D8233}">
      <dsp:nvSpPr>
        <dsp:cNvPr id="0" name=""/>
        <dsp:cNvSpPr/>
      </dsp:nvSpPr>
      <dsp:spPr>
        <a:xfrm>
          <a:off x="1515272" y="556459"/>
          <a:ext cx="248869" cy="41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909"/>
              </a:lnTo>
              <a:lnTo>
                <a:pt x="248869" y="414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D1583-B88B-4B65-A8B0-0A756A751D06}">
      <dsp:nvSpPr>
        <dsp:cNvPr id="0" name=""/>
        <dsp:cNvSpPr/>
      </dsp:nvSpPr>
      <dsp:spPr>
        <a:xfrm>
          <a:off x="1764142" y="694762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Vapour Deposition</a:t>
          </a:r>
          <a:endParaRPr lang="en-IN" sz="1800" kern="1200" dirty="0"/>
        </a:p>
      </dsp:txBody>
      <dsp:txXfrm>
        <a:off x="1780345" y="710965"/>
        <a:ext cx="1958548" cy="520806"/>
      </dsp:txXfrm>
    </dsp:sp>
    <dsp:sp modelId="{E8AE3F40-F0F1-477A-8D23-43A82B0F6BDE}">
      <dsp:nvSpPr>
        <dsp:cNvPr id="0" name=""/>
        <dsp:cNvSpPr/>
      </dsp:nvSpPr>
      <dsp:spPr>
        <a:xfrm>
          <a:off x="1515272" y="556459"/>
          <a:ext cx="248869" cy="1106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425"/>
              </a:lnTo>
              <a:lnTo>
                <a:pt x="248869" y="1106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B1737-0090-40AF-A377-C7AAE77CDABC}">
      <dsp:nvSpPr>
        <dsp:cNvPr id="0" name=""/>
        <dsp:cNvSpPr/>
      </dsp:nvSpPr>
      <dsp:spPr>
        <a:xfrm>
          <a:off x="1764142" y="1386277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Template Synthesis</a:t>
          </a:r>
          <a:endParaRPr lang="en-IN" sz="1800" kern="1200" dirty="0"/>
        </a:p>
      </dsp:txBody>
      <dsp:txXfrm>
        <a:off x="1780345" y="1402480"/>
        <a:ext cx="1958548" cy="520806"/>
      </dsp:txXfrm>
    </dsp:sp>
    <dsp:sp modelId="{CD67BBDC-0676-4A8B-BD8F-6DF925C50AE3}">
      <dsp:nvSpPr>
        <dsp:cNvPr id="0" name=""/>
        <dsp:cNvSpPr/>
      </dsp:nvSpPr>
      <dsp:spPr>
        <a:xfrm>
          <a:off x="1515272" y="556459"/>
          <a:ext cx="248869" cy="179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940"/>
              </a:lnTo>
              <a:lnTo>
                <a:pt x="248869" y="1797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75152-4264-4703-8905-5EA1D4D5701F}">
      <dsp:nvSpPr>
        <dsp:cNvPr id="0" name=""/>
        <dsp:cNvSpPr/>
      </dsp:nvSpPr>
      <dsp:spPr>
        <a:xfrm>
          <a:off x="1764142" y="2077793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Polyol Approach</a:t>
          </a:r>
          <a:endParaRPr lang="en-IN" sz="1800" kern="1200" dirty="0"/>
        </a:p>
      </dsp:txBody>
      <dsp:txXfrm>
        <a:off x="1780345" y="2093996"/>
        <a:ext cx="1958548" cy="520806"/>
      </dsp:txXfrm>
    </dsp:sp>
    <dsp:sp modelId="{CEFCA7AF-EC09-404C-9DE0-42D52D581999}">
      <dsp:nvSpPr>
        <dsp:cNvPr id="0" name=""/>
        <dsp:cNvSpPr/>
      </dsp:nvSpPr>
      <dsp:spPr>
        <a:xfrm>
          <a:off x="1515272" y="556459"/>
          <a:ext cx="248869" cy="2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456"/>
              </a:lnTo>
              <a:lnTo>
                <a:pt x="248869" y="248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FB47A-432F-48C4-84C9-F60D44700EE0}">
      <dsp:nvSpPr>
        <dsp:cNvPr id="0" name=""/>
        <dsp:cNvSpPr/>
      </dsp:nvSpPr>
      <dsp:spPr>
        <a:xfrm>
          <a:off x="1764142" y="2769309"/>
          <a:ext cx="2008329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Electrochemical Approach</a:t>
          </a:r>
          <a:endParaRPr lang="en-IN" sz="1800" kern="1200" dirty="0"/>
        </a:p>
      </dsp:txBody>
      <dsp:txXfrm>
        <a:off x="1780345" y="2785512"/>
        <a:ext cx="1975923" cy="520806"/>
      </dsp:txXfrm>
    </dsp:sp>
    <dsp:sp modelId="{126E52C5-12F6-43B2-A33D-C330AB5A2CB7}">
      <dsp:nvSpPr>
        <dsp:cNvPr id="0" name=""/>
        <dsp:cNvSpPr/>
      </dsp:nvSpPr>
      <dsp:spPr>
        <a:xfrm>
          <a:off x="1515272" y="556459"/>
          <a:ext cx="248869" cy="318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972"/>
              </a:lnTo>
              <a:lnTo>
                <a:pt x="248869" y="3180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45BC0-4963-44E5-A625-E24CA9090C78}">
      <dsp:nvSpPr>
        <dsp:cNvPr id="0" name=""/>
        <dsp:cNvSpPr/>
      </dsp:nvSpPr>
      <dsp:spPr>
        <a:xfrm>
          <a:off x="1764142" y="3460825"/>
          <a:ext cx="2009542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Photochemical Approach</a:t>
          </a:r>
          <a:endParaRPr lang="en-IN" sz="1800" kern="1200" dirty="0"/>
        </a:p>
      </dsp:txBody>
      <dsp:txXfrm>
        <a:off x="1780345" y="3477028"/>
        <a:ext cx="1977136" cy="520806"/>
      </dsp:txXfrm>
    </dsp:sp>
    <dsp:sp modelId="{03C7E006-7561-48F6-91F9-1F39F21CA5E8}">
      <dsp:nvSpPr>
        <dsp:cNvPr id="0" name=""/>
        <dsp:cNvSpPr/>
      </dsp:nvSpPr>
      <dsp:spPr>
        <a:xfrm>
          <a:off x="1515272" y="556459"/>
          <a:ext cx="248869" cy="387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488"/>
              </a:lnTo>
              <a:lnTo>
                <a:pt x="248869" y="3872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8E7F5-57DC-40E2-B275-88ABA6F111C1}">
      <dsp:nvSpPr>
        <dsp:cNvPr id="0" name=""/>
        <dsp:cNvSpPr/>
      </dsp:nvSpPr>
      <dsp:spPr>
        <a:xfrm>
          <a:off x="1764142" y="4152340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accent3"/>
              </a:solidFill>
            </a:rPr>
            <a:t>Seed Mediated Synthesis</a:t>
          </a:r>
          <a:endParaRPr lang="en-IN" sz="1800" b="1" kern="1200" dirty="0">
            <a:solidFill>
              <a:schemeClr val="accent3"/>
            </a:solidFill>
          </a:endParaRPr>
        </a:p>
      </dsp:txBody>
      <dsp:txXfrm>
        <a:off x="1780345" y="4168543"/>
        <a:ext cx="1958548" cy="520806"/>
      </dsp:txXfrm>
    </dsp:sp>
    <dsp:sp modelId="{61DD2464-C010-4D9C-A938-17CBB0446B9F}">
      <dsp:nvSpPr>
        <dsp:cNvPr id="0" name=""/>
        <dsp:cNvSpPr/>
      </dsp:nvSpPr>
      <dsp:spPr>
        <a:xfrm>
          <a:off x="4031703" y="3246"/>
          <a:ext cx="2488693" cy="553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Top Down</a:t>
          </a:r>
          <a:endParaRPr lang="en-IN" sz="3300" kern="1200" dirty="0"/>
        </a:p>
      </dsp:txBody>
      <dsp:txXfrm>
        <a:off x="4047906" y="19449"/>
        <a:ext cx="2456287" cy="520806"/>
      </dsp:txXfrm>
    </dsp:sp>
    <dsp:sp modelId="{824736DD-6FCE-4984-AF34-68A7963CD478}">
      <dsp:nvSpPr>
        <dsp:cNvPr id="0" name=""/>
        <dsp:cNvSpPr/>
      </dsp:nvSpPr>
      <dsp:spPr>
        <a:xfrm>
          <a:off x="4280572" y="556459"/>
          <a:ext cx="248869" cy="41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909"/>
              </a:lnTo>
              <a:lnTo>
                <a:pt x="248869" y="414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CE539-62C0-4D66-9438-ADEC2828B96B}">
      <dsp:nvSpPr>
        <dsp:cNvPr id="0" name=""/>
        <dsp:cNvSpPr/>
      </dsp:nvSpPr>
      <dsp:spPr>
        <a:xfrm>
          <a:off x="4529441" y="694762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Direct Laser Writing</a:t>
          </a:r>
          <a:endParaRPr lang="en-IN" sz="1800" kern="1200" dirty="0"/>
        </a:p>
      </dsp:txBody>
      <dsp:txXfrm>
        <a:off x="4545644" y="710965"/>
        <a:ext cx="1958548" cy="520806"/>
      </dsp:txXfrm>
    </dsp:sp>
    <dsp:sp modelId="{DD41CEF9-949F-4791-87FC-F605D07F6E09}">
      <dsp:nvSpPr>
        <dsp:cNvPr id="0" name=""/>
        <dsp:cNvSpPr/>
      </dsp:nvSpPr>
      <dsp:spPr>
        <a:xfrm>
          <a:off x="4280572" y="556459"/>
          <a:ext cx="248869" cy="1106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425"/>
              </a:lnTo>
              <a:lnTo>
                <a:pt x="248869" y="1106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E3829-226C-4488-AB81-FDDAE5BE326E}">
      <dsp:nvSpPr>
        <dsp:cNvPr id="0" name=""/>
        <dsp:cNvSpPr/>
      </dsp:nvSpPr>
      <dsp:spPr>
        <a:xfrm>
          <a:off x="4529441" y="1386277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Electron Beam Lithography</a:t>
          </a:r>
          <a:endParaRPr lang="en-IN" sz="1800" kern="1200" dirty="0"/>
        </a:p>
      </dsp:txBody>
      <dsp:txXfrm>
        <a:off x="4545644" y="1402480"/>
        <a:ext cx="1958548" cy="520806"/>
      </dsp:txXfrm>
    </dsp:sp>
    <dsp:sp modelId="{9F2432C7-33E8-4870-B35C-4256A5D283A2}">
      <dsp:nvSpPr>
        <dsp:cNvPr id="0" name=""/>
        <dsp:cNvSpPr/>
      </dsp:nvSpPr>
      <dsp:spPr>
        <a:xfrm>
          <a:off x="4280572" y="556459"/>
          <a:ext cx="248869" cy="179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940"/>
              </a:lnTo>
              <a:lnTo>
                <a:pt x="248869" y="1797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EDB16-EB2D-4011-8A36-A4CB5CA0B8A7}">
      <dsp:nvSpPr>
        <dsp:cNvPr id="0" name=""/>
        <dsp:cNvSpPr/>
      </dsp:nvSpPr>
      <dsp:spPr>
        <a:xfrm>
          <a:off x="4529441" y="2077793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Ion Beam Etching</a:t>
          </a:r>
          <a:endParaRPr lang="en-IN" sz="1800" kern="1200" dirty="0"/>
        </a:p>
      </dsp:txBody>
      <dsp:txXfrm>
        <a:off x="4545644" y="2093996"/>
        <a:ext cx="1958548" cy="520806"/>
      </dsp:txXfrm>
    </dsp:sp>
    <dsp:sp modelId="{9C1E1242-C9A0-4590-AC47-CA6D7FD6ED94}">
      <dsp:nvSpPr>
        <dsp:cNvPr id="0" name=""/>
        <dsp:cNvSpPr/>
      </dsp:nvSpPr>
      <dsp:spPr>
        <a:xfrm>
          <a:off x="4280572" y="556459"/>
          <a:ext cx="248869" cy="2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456"/>
              </a:lnTo>
              <a:lnTo>
                <a:pt x="248869" y="248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70F4-27E5-49A6-AD7C-EF2448F25490}">
      <dsp:nvSpPr>
        <dsp:cNvPr id="0" name=""/>
        <dsp:cNvSpPr/>
      </dsp:nvSpPr>
      <dsp:spPr>
        <a:xfrm>
          <a:off x="4529441" y="2769309"/>
          <a:ext cx="1990954" cy="553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Chemical Etching</a:t>
          </a:r>
          <a:endParaRPr lang="en-IN" sz="1800" kern="1200" dirty="0"/>
        </a:p>
      </dsp:txBody>
      <dsp:txXfrm>
        <a:off x="4545644" y="2785512"/>
        <a:ext cx="1958548" cy="520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8924F-FC64-44DA-A970-EC8780A5BCEA}">
      <dsp:nvSpPr>
        <dsp:cNvPr id="0" name=""/>
        <dsp:cNvSpPr/>
      </dsp:nvSpPr>
      <dsp:spPr>
        <a:xfrm>
          <a:off x="3575" y="0"/>
          <a:ext cx="3126757" cy="1367640"/>
        </a:xfrm>
        <a:prstGeom prst="homePlate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05" tIns="43180" rIns="441220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solidFill>
                <a:schemeClr val="tx1"/>
              </a:solidFill>
            </a:rPr>
            <a:t>Octahedron</a:t>
          </a:r>
          <a:endParaRPr lang="en-IN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u="sng" kern="1200" dirty="0" smtClean="0">
              <a:solidFill>
                <a:schemeClr val="accent3"/>
              </a:solidFill>
            </a:rPr>
            <a:t>SEM, UV-Vis Characterization</a:t>
          </a:r>
          <a:endParaRPr lang="en-IN" sz="1300" u="sng" kern="1200" dirty="0">
            <a:solidFill>
              <a:schemeClr val="accent3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Optimize size, shape by varying synthesis parameters</a:t>
          </a:r>
          <a:endParaRPr lang="en-IN" sz="1300" kern="1200" dirty="0"/>
        </a:p>
      </dsp:txBody>
      <dsp:txXfrm>
        <a:off x="3575" y="0"/>
        <a:ext cx="2955802" cy="1367640"/>
      </dsp:txXfrm>
    </dsp:sp>
    <dsp:sp modelId="{6047F2AF-FC02-4DF5-9BE8-C7BB13B97E79}">
      <dsp:nvSpPr>
        <dsp:cNvPr id="0" name=""/>
        <dsp:cNvSpPr/>
      </dsp:nvSpPr>
      <dsp:spPr>
        <a:xfrm>
          <a:off x="2504981" y="0"/>
          <a:ext cx="3126757" cy="136764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05" tIns="43180" rIns="110305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u="sng" kern="1200" dirty="0" smtClean="0">
              <a:solidFill>
                <a:schemeClr val="accent3"/>
              </a:solidFill>
            </a:rPr>
            <a:t>Chiral</a:t>
          </a:r>
          <a:endParaRPr lang="en-IN" sz="1700" u="sng" kern="1200" dirty="0">
            <a:solidFill>
              <a:schemeClr val="accent3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>
              <a:solidFill>
                <a:schemeClr val="bg1">
                  <a:lumMod val="50000"/>
                </a:schemeClr>
              </a:solidFill>
            </a:rPr>
            <a:t>SEM, CD characterization</a:t>
          </a:r>
          <a:endParaRPr lang="en-IN" sz="13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>
              <a:solidFill>
                <a:schemeClr val="bg1">
                  <a:lumMod val="50000"/>
                </a:schemeClr>
              </a:solidFill>
            </a:rPr>
            <a:t>Optimize CD by varying synthesis parameters</a:t>
          </a:r>
          <a:endParaRPr lang="en-I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46891" y="0"/>
        <a:ext cx="2442937" cy="1367640"/>
      </dsp:txXfrm>
    </dsp:sp>
    <dsp:sp modelId="{4BA5A190-B233-4711-85FA-3A36D99A525B}">
      <dsp:nvSpPr>
        <dsp:cNvPr id="0" name=""/>
        <dsp:cNvSpPr/>
      </dsp:nvSpPr>
      <dsp:spPr>
        <a:xfrm>
          <a:off x="5006387" y="0"/>
          <a:ext cx="3126757" cy="136764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05" tIns="43180" rIns="110305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solidFill>
                <a:schemeClr val="bg1">
                  <a:lumMod val="50000"/>
                </a:schemeClr>
              </a:solidFill>
            </a:rPr>
            <a:t>Device</a:t>
          </a:r>
          <a:endParaRPr lang="en-IN" sz="17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>
              <a:solidFill>
                <a:schemeClr val="bg1">
                  <a:lumMod val="50000"/>
                </a:schemeClr>
              </a:solidFill>
            </a:rPr>
            <a:t>Dispersing particles on substrate</a:t>
          </a:r>
          <a:endParaRPr lang="en-IN" sz="13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>
              <a:solidFill>
                <a:schemeClr val="bg1">
                  <a:lumMod val="50000"/>
                </a:schemeClr>
              </a:solidFill>
            </a:rPr>
            <a:t>Electrical Characterization</a:t>
          </a:r>
          <a:endParaRPr lang="en-IN" sz="13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>
              <a:solidFill>
                <a:schemeClr val="bg1">
                  <a:lumMod val="50000"/>
                </a:schemeClr>
              </a:solidFill>
            </a:rPr>
            <a:t>SEM</a:t>
          </a:r>
          <a:endParaRPr lang="en-I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8297" y="0"/>
        <a:ext cx="2442937" cy="1367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8924F-FC64-44DA-A970-EC8780A5BCEA}">
      <dsp:nvSpPr>
        <dsp:cNvPr id="0" name=""/>
        <dsp:cNvSpPr/>
      </dsp:nvSpPr>
      <dsp:spPr>
        <a:xfrm>
          <a:off x="3575" y="0"/>
          <a:ext cx="3126757" cy="1367640"/>
        </a:xfrm>
        <a:prstGeom prst="homePlate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05" tIns="43180" rIns="441220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Sphere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Optimize simulation parameters by comparing with analytical results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Understand LSPR phenomena and dependencies</a:t>
          </a:r>
          <a:endParaRPr lang="en-IN" sz="1300" kern="1200" dirty="0"/>
        </a:p>
      </dsp:txBody>
      <dsp:txXfrm>
        <a:off x="3575" y="0"/>
        <a:ext cx="2955802" cy="1367640"/>
      </dsp:txXfrm>
    </dsp:sp>
    <dsp:sp modelId="{6047F2AF-FC02-4DF5-9BE8-C7BB13B97E79}">
      <dsp:nvSpPr>
        <dsp:cNvPr id="0" name=""/>
        <dsp:cNvSpPr/>
      </dsp:nvSpPr>
      <dsp:spPr>
        <a:xfrm>
          <a:off x="2504981" y="0"/>
          <a:ext cx="3126757" cy="136764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05" tIns="43180" rIns="110305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Octahedron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Monte-Carlo Simulations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Understand optical response of </a:t>
          </a:r>
          <a:r>
            <a:rPr lang="en-IN" sz="1300" kern="1200" dirty="0" err="1" smtClean="0"/>
            <a:t>nano-octahedra</a:t>
          </a:r>
          <a:r>
            <a:rPr lang="en-IN" sz="1300" kern="1200" dirty="0" smtClean="0"/>
            <a:t> colloid to compare with UV-Vis results</a:t>
          </a:r>
          <a:endParaRPr lang="en-IN" sz="1300" kern="1200" dirty="0"/>
        </a:p>
      </dsp:txBody>
      <dsp:txXfrm>
        <a:off x="2846891" y="0"/>
        <a:ext cx="2442937" cy="1367640"/>
      </dsp:txXfrm>
    </dsp:sp>
    <dsp:sp modelId="{4BA5A190-B233-4711-85FA-3A36D99A525B}">
      <dsp:nvSpPr>
        <dsp:cNvPr id="0" name=""/>
        <dsp:cNvSpPr/>
      </dsp:nvSpPr>
      <dsp:spPr>
        <a:xfrm>
          <a:off x="5006387" y="0"/>
          <a:ext cx="3126757" cy="136764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05" tIns="43180" rIns="110305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u="sng" kern="1200" dirty="0" smtClean="0">
              <a:solidFill>
                <a:schemeClr val="accent3"/>
              </a:solidFill>
            </a:rPr>
            <a:t>Device</a:t>
          </a:r>
          <a:endParaRPr lang="en-IN" sz="1700" u="sng" kern="1200" dirty="0">
            <a:solidFill>
              <a:schemeClr val="accent3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u="sng" kern="1200" dirty="0" smtClean="0">
              <a:solidFill>
                <a:schemeClr val="accent3"/>
              </a:solidFill>
            </a:rPr>
            <a:t>CD response</a:t>
          </a:r>
          <a:endParaRPr lang="en-IN" sz="1300" u="none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u="none" kern="1200" dirty="0" smtClean="0">
              <a:solidFill>
                <a:schemeClr val="bg1">
                  <a:lumMod val="50000"/>
                </a:schemeClr>
              </a:solidFill>
            </a:rPr>
            <a:t>Photocurrent response</a:t>
          </a:r>
          <a:endParaRPr lang="en-IN" sz="1300" u="none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>
              <a:solidFill>
                <a:schemeClr val="bg1">
                  <a:lumMod val="50000"/>
                </a:schemeClr>
              </a:solidFill>
            </a:rPr>
            <a:t>Varying geometric parameters </a:t>
          </a:r>
          <a:endParaRPr lang="en-I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8297" y="0"/>
        <a:ext cx="2442937" cy="136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Click to move the slide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4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5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2B44076-7AB7-4E22-B25B-BE584BCACFA1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877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Mention BTP, collab</a:t>
            </a:r>
          </a:p>
        </p:txBody>
      </p:sp>
      <p:sp>
        <p:nvSpPr>
          <p:cNvPr id="33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76EF6B-0962-47A1-A5A1-27A907A3E79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Validating setup</a:t>
            </a:r>
          </a:p>
        </p:txBody>
      </p:sp>
      <p:sp>
        <p:nvSpPr>
          <p:cNvPr id="36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2C5F41-099B-4444-B49D-B54CE39295D3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7C14AC-4AAD-44DF-A3DF-D0DB9AAD45F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Mention takeaway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Symmetries can be maintained</a:t>
            </a:r>
          </a:p>
        </p:txBody>
      </p:sp>
      <p:sp>
        <p:nvSpPr>
          <p:cNvPr id="36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7AC87A-B52F-4862-B3EC-FECE67E6A49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Measurement method</a:t>
            </a:r>
          </a:p>
        </p:txBody>
      </p:sp>
      <p:sp>
        <p:nvSpPr>
          <p:cNvPr id="36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F44E9C-61B0-40E9-957B-9101F0E831E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Experimental absorbance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EA17DC-5570-4359-9DD0-24A17D591BB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FBCB649-A5B3-484C-9E8E-08955B20FBE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Schematic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Elaborate on setup!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Introduction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Trial, setting up the simulation, depends on 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B22155-4105-4F40-8A76-11039347A6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90 out of phase; source pov</a:t>
            </a:r>
          </a:p>
        </p:txBody>
      </p:sp>
      <p:sp>
        <p:nvSpPr>
          <p:cNvPr id="38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8AD8E0-7E54-4F41-A8D4-495F6CFF507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Y polarized has same response as X-polarized; transforming the axes</a:t>
            </a:r>
          </a:p>
        </p:txBody>
      </p:sp>
      <p:sp>
        <p:nvSpPr>
          <p:cNvPr id="38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0FA7F9-59D1-45F1-BC59-A139E4AC071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Geometric property</a:t>
            </a:r>
          </a:p>
        </p:txBody>
      </p:sp>
      <p:sp>
        <p:nvSpPr>
          <p:cNvPr id="38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1E55B1-7FB5-47A3-A928-FAF54C1A1E7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1B315E-1BB2-4594-89CC-7625ECBD5A3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Seed mediated synthesis</a:t>
            </a:r>
          </a:p>
        </p:txBody>
      </p:sp>
      <p:sp>
        <p:nvSpPr>
          <p:cNvPr id="39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47C036-6A0A-462F-9737-0DAF1AFF0D4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Droplet synthesis; separation of steps allows monodispersity; control over kinetics</a:t>
            </a:r>
          </a:p>
        </p:txBody>
      </p:sp>
      <p:sp>
        <p:nvSpPr>
          <p:cNvPr id="39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677115-9EBA-4C30-AB10-8D9946AD8A4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Larger figure</a:t>
            </a:r>
          </a:p>
        </p:txBody>
      </p:sp>
      <p:sp>
        <p:nvSpPr>
          <p:cNvPr id="39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ED8C79-AA85-4ADE-90E6-4969609DDA1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Mention sim</a:t>
            </a:r>
          </a:p>
        </p:txBody>
      </p:sp>
      <p:sp>
        <p:nvSpPr>
          <p:cNvPr id="39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C8B4CB-D6CD-4B26-9D04-91F27FC548D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Elaborate growth!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Have begun experimental phase</a:t>
            </a:r>
          </a:p>
        </p:txBody>
      </p:sp>
      <p:sp>
        <p:nvSpPr>
          <p:cNvPr id="40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155C54-9E09-4DA9-A4CD-6E7631B32E7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Workflow, titles</a:t>
            </a:r>
          </a:p>
        </p:txBody>
      </p:sp>
      <p:sp>
        <p:nvSpPr>
          <p:cNvPr id="33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834128-9392-4E15-B76D-B242AA55554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What we are trying to detect, antenna</a:t>
            </a:r>
          </a:p>
        </p:txBody>
      </p:sp>
      <p:sp>
        <p:nvSpPr>
          <p:cNvPr id="34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B7EA03-898F-43E4-B6A5-2CEC31108B1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CD graph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CD examples, data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Mirror image structure/ excitation</a:t>
            </a:r>
          </a:p>
        </p:txBody>
      </p:sp>
      <p:sp>
        <p:nvSpPr>
          <p:cNvPr id="34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86737D5-4F7F-40A6-975D-063BC8697B5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Diagram</a:t>
            </a:r>
          </a:p>
        </p:txBody>
      </p:sp>
      <p:sp>
        <p:nvSpPr>
          <p:cNvPr id="34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587531-D429-4EC3-9057-752B9120DB5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Precedent, prev CD+simulation results</a:t>
            </a:r>
          </a:p>
        </p:txBody>
      </p:sp>
      <p:sp>
        <p:nvSpPr>
          <p:cNvPr id="35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500788-2F61-425B-BD02-5DF5222E4F7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F38F33-25F0-47FF-91D1-B944B05DC10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Validating setup</a:t>
            </a:r>
          </a:p>
        </p:txBody>
      </p:sp>
      <p:sp>
        <p:nvSpPr>
          <p:cNvPr id="35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25D820-C03C-4AC5-B5A1-FF0A5D2A98C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DF5C6F-378F-4739-B27D-DBDEC5A4C7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B8DD86-0E83-4302-A666-8921034718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D4D99E-60D3-452C-BCB3-0FE8D0D5529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07CC19-6E53-4102-89BC-8E1B816F958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08768-D855-443B-B0DC-D4365C31D4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ABE280-11A6-4013-9832-66F94CD30B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6EBE86-3840-40F4-8D62-89B78CBAA0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5E5EBC-248F-40C6-879F-0A5C084D1B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4AAD08-2DE6-4A8D-A8C7-2D837FCA5A0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03D002-ECF8-43C9-9F96-A68058996CE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4F1F39-B01B-484A-91E1-E31BE7318F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C2C402-C9D5-4F97-853F-17BD9B256C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C088F-57F8-4D93-9855-64932C365E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9C84BD-BCD9-496F-BE57-11E629AFD4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609C4F-ECF2-4C4B-8AD8-60A09BA4E4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A68AFB-32FD-4515-83BE-9C137731E0B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E4D7F-9406-4D4D-A868-97621301AD2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B1C2D72-E14E-4418-BF40-07018250729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C99CBF2-4378-4AE7-919E-417201B892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851316-B1D3-48B9-8B23-78B50D08043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8DFB9A0-3834-4881-968A-20C8967D67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9F00D75-7A77-4460-AD5B-06BEDDFBC5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874159-0C9B-416C-A142-5CB9094CE6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73645D-9AAC-405B-A6ED-13D5C3A7C15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9527373-A5E6-4744-9E5A-4492BE78A0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8DBAE39-9466-461D-B1C9-230CFB78DB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C737BEC-EA2A-4374-BF98-367E8909B7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DB8B11D-D7E7-4AC3-AB86-6B6B531524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B19370D-C5A4-4F71-B022-B568828052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7E6906C-172E-4314-AD49-683BC4F9425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0B9FB7-365C-479A-AE12-752246D8948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44AE93F-4371-49D4-A022-3E2B2F2A04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2F36ED-42FA-4D97-9699-943E87FABE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F67B15-E38C-4005-9C06-98F45F3A58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76CEF8-6EA0-4C2D-BF49-68AB7DBFE8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5CC19D-2B0F-4475-949D-04BA550580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A84B605-DE82-435C-AE5E-664B6C32A7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65257B-56B5-4E4D-A179-B6950E2B92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495DDD-4067-4894-8654-AE1F4FF210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E2961C-86FD-4BE4-B20F-7496734CCC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0890349-B6C5-4B60-87D2-0EECA29103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CB35238-3783-49DD-A75B-0256E9E3E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4CD41CC-60B0-47D0-8911-F899BC6B797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84A8AF-FC6E-4EC0-9E49-D82001F2A4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1FE3A5-FE6A-4409-BD8B-A0B24AB4F2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08CCBA-0373-4779-AD6D-FC3BF85CEC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CCBE14-95F1-4D8A-8992-FB6D13B047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977FBA-231C-401A-B369-A1F290F015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3C3C0"/>
            </a:gs>
            <a:gs pos="100000">
              <a:srgbClr val="24241A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 hidden="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68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10" name="Rectangle 6" hidden="1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0" y="0"/>
            <a:ext cx="9143640" cy="5471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tIns="0" rIns="45720" bIns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700" b="1" strike="noStrike" spc="-1">
                <a:solidFill>
                  <a:schemeClr val="accent1"/>
                </a:solidFill>
                <a:latin typeface="Adobe Gothic Std B"/>
              </a:rPr>
              <a:t>Click to edit Master title style</a:t>
            </a:r>
            <a:endParaRPr lang="en-US" sz="47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lIns="109800" tIns="45000" rIns="45720" bIns="0" anchor="b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FFFFFF"/>
                </a:solidFill>
                <a:latin typeface="Corbel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E30F43-4F17-4972-B2C9-0FF7DA2628E7}" type="slidenum">
              <a:rPr lang="en-IN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54716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68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68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46" name="Rectangle 6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chemeClr val="accent1"/>
                </a:solidFill>
                <a:latin typeface="Adobe Gothic Std B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31520" lvl="1" indent="-27432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996840" lvl="2" indent="-22860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216080" lvl="3" indent="-182880">
              <a:lnSpc>
                <a:spcPct val="100000"/>
              </a:lnSpc>
              <a:spcBef>
                <a:spcPts val="241"/>
              </a:spcBef>
              <a:buClr>
                <a:srgbClr val="909465"/>
              </a:buClr>
              <a:buFont typeface="Arial"/>
              <a:buChar char="▪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1426320" lvl="4" indent="-182880">
              <a:lnSpc>
                <a:spcPct val="100000"/>
              </a:lnSpc>
              <a:spcBef>
                <a:spcPts val="241"/>
              </a:spcBef>
              <a:buClr>
                <a:srgbClr val="956B43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lIns="109800" tIns="45000" rIns="45720" bIns="0" anchor="b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454545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454545"/>
                </a:solidFill>
                <a:latin typeface="Corbel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454545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9C8DB9-98C8-4FA8-89DC-1DF186F500FF}" type="slidenum">
              <a:rPr lang="en-IN" sz="1200" b="0" strike="noStrike" spc="-1">
                <a:solidFill>
                  <a:srgbClr val="454545"/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68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89" name="Rectangle 6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chemeClr val="accent1"/>
                </a:solidFill>
                <a:latin typeface="Adobe Gothic Std B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774080"/>
            <a:ext cx="2818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996840" lvl="2" indent="-22860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216080" lvl="3" indent="-182880">
              <a:lnSpc>
                <a:spcPct val="100000"/>
              </a:lnSpc>
              <a:spcBef>
                <a:spcPts val="241"/>
              </a:spcBef>
              <a:buClr>
                <a:srgbClr val="909465"/>
              </a:buClr>
              <a:buFont typeface="Arial"/>
              <a:buChar char="▪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1426320" lvl="4" indent="-182880">
              <a:lnSpc>
                <a:spcPct val="100000"/>
              </a:lnSpc>
              <a:spcBef>
                <a:spcPts val="241"/>
              </a:spcBef>
              <a:buClr>
                <a:srgbClr val="956B43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780000" y="1774080"/>
            <a:ext cx="4906440" cy="462348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31520" lvl="1" indent="-274320">
              <a:lnSpc>
                <a:spcPct val="100000"/>
              </a:lnSpc>
              <a:spcBef>
                <a:spcPts val="479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996840" lvl="2" indent="-228600">
              <a:lnSpc>
                <a:spcPct val="100000"/>
              </a:lnSpc>
              <a:spcBef>
                <a:spcPts val="400"/>
              </a:spcBef>
              <a:buClr>
                <a:srgbClr val="FF670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216080" lvl="3" indent="-182880">
              <a:lnSpc>
                <a:spcPct val="100000"/>
              </a:lnSpc>
              <a:spcBef>
                <a:spcPts val="360"/>
              </a:spcBef>
              <a:buClr>
                <a:srgbClr val="909465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1426320" lvl="4" indent="-182880">
              <a:lnSpc>
                <a:spcPct val="100000"/>
              </a:lnSpc>
              <a:spcBef>
                <a:spcPts val="360"/>
              </a:spcBef>
              <a:buClr>
                <a:srgbClr val="956B43"/>
              </a:buClr>
              <a:buFont typeface="Wingdings 3" charset="2"/>
              <a:buChar char="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dt" idx="7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lIns="109800" tIns="45000" rIns="45720" bIns="0" anchor="b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454545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454545"/>
                </a:solidFill>
                <a:latin typeface="Corbel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8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6"/>
          <p:cNvSpPr>
            <a:spLocks noGrp="1"/>
          </p:cNvSpPr>
          <p:nvPr>
            <p:ph type="sldNum" idx="9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454545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FB4C47-677D-470B-980D-4BD7CE1B316D}" type="slidenum">
              <a:rPr lang="en-IN" sz="1200" b="0" strike="noStrike" spc="-1">
                <a:solidFill>
                  <a:srgbClr val="454545"/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68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133" name="Rectangle 6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chemeClr val="accent1"/>
                </a:solidFill>
                <a:latin typeface="Adobe Gothic Std B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10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lIns="109800" tIns="45000" rIns="45720" bIns="0" anchor="b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454545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454545"/>
                </a:solidFill>
                <a:latin typeface="Corbel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11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0" anchor="b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sldNum" idx="12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454545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A2F200-DA02-4B41-8238-80B4387C9C9A}" type="slidenum">
              <a:rPr lang="en-IN" sz="1200" b="0" strike="noStrike" spc="-1">
                <a:solidFill>
                  <a:srgbClr val="454545"/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206080"/>
            <a:ext cx="2530440" cy="4191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996840" lvl="2" indent="-22860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216080" lvl="3" indent="-182880">
              <a:lnSpc>
                <a:spcPct val="100000"/>
              </a:lnSpc>
              <a:spcBef>
                <a:spcPts val="241"/>
              </a:spcBef>
              <a:buClr>
                <a:srgbClr val="909465"/>
              </a:buClr>
              <a:buFont typeface="Arial"/>
              <a:buChar char="▪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1426320" lvl="4" indent="-182880">
              <a:lnSpc>
                <a:spcPct val="100000"/>
              </a:lnSpc>
              <a:spcBef>
                <a:spcPts val="241"/>
              </a:spcBef>
              <a:buClr>
                <a:srgbClr val="956B43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276000" y="2205000"/>
            <a:ext cx="2592000" cy="4191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996840" lvl="2" indent="-22860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216080" lvl="3" indent="-182880">
              <a:lnSpc>
                <a:spcPct val="100000"/>
              </a:lnSpc>
              <a:spcBef>
                <a:spcPts val="241"/>
              </a:spcBef>
              <a:buClr>
                <a:srgbClr val="909465"/>
              </a:buClr>
              <a:buFont typeface="Arial"/>
              <a:buChar char="▪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1426320" lvl="4" indent="-182880">
              <a:lnSpc>
                <a:spcPct val="100000"/>
              </a:lnSpc>
              <a:spcBef>
                <a:spcPts val="241"/>
              </a:spcBef>
              <a:buClr>
                <a:srgbClr val="956B43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156000" y="2205000"/>
            <a:ext cx="2530440" cy="4191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996840" lvl="2" indent="-22860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rial"/>
              <a:buChar char="▪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216080" lvl="3" indent="-182880">
              <a:lnSpc>
                <a:spcPct val="100000"/>
              </a:lnSpc>
              <a:spcBef>
                <a:spcPts val="241"/>
              </a:spcBef>
              <a:buClr>
                <a:srgbClr val="909465"/>
              </a:buClr>
              <a:buFont typeface="Arial"/>
              <a:buChar char="▪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1426320" lvl="4" indent="-182880">
              <a:lnSpc>
                <a:spcPct val="100000"/>
              </a:lnSpc>
              <a:spcBef>
                <a:spcPts val="241"/>
              </a:spcBef>
              <a:buClr>
                <a:srgbClr val="956B43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141" name="PlaceHolder 8"/>
          <p:cNvSpPr>
            <a:spLocks noGrp="1"/>
          </p:cNvSpPr>
          <p:nvPr>
            <p:ph type="body"/>
          </p:nvPr>
        </p:nvSpPr>
        <p:spPr>
          <a:xfrm>
            <a:off x="467640" y="1628640"/>
            <a:ext cx="2530440" cy="43164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</a:t>
            </a:r>
          </a:p>
        </p:txBody>
      </p:sp>
      <p:sp>
        <p:nvSpPr>
          <p:cNvPr id="142" name="PlaceHolder 9"/>
          <p:cNvSpPr>
            <a:spLocks noGrp="1"/>
          </p:cNvSpPr>
          <p:nvPr>
            <p:ph type="body"/>
          </p:nvPr>
        </p:nvSpPr>
        <p:spPr>
          <a:xfrm>
            <a:off x="6156000" y="1628640"/>
            <a:ext cx="2530440" cy="43164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</a:t>
            </a:r>
          </a:p>
        </p:txBody>
      </p:sp>
      <p:sp>
        <p:nvSpPr>
          <p:cNvPr id="143" name="PlaceHolder 10"/>
          <p:cNvSpPr>
            <a:spLocks noGrp="1"/>
          </p:cNvSpPr>
          <p:nvPr>
            <p:ph type="body"/>
          </p:nvPr>
        </p:nvSpPr>
        <p:spPr>
          <a:xfrm>
            <a:off x="3276000" y="1628640"/>
            <a:ext cx="2592000" cy="43164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Click to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39640" y="24757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tIns="0" rIns="4572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rgbClr val="D3FF9D"/>
                </a:solidFill>
                <a:latin typeface="Adobe Gothic Std B"/>
                <a:ea typeface="Adobe Gothic Std B"/>
              </a:rPr>
              <a:t>Chiral Gold Nanomaterials for Photodetection Applications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87" name="Table 5"/>
          <p:cNvGraphicFramePr/>
          <p:nvPr/>
        </p:nvGraphicFramePr>
        <p:xfrm>
          <a:off x="827640" y="4293000"/>
          <a:ext cx="7713720" cy="1656000"/>
        </p:xfrm>
        <a:graphic>
          <a:graphicData uri="http://schemas.openxmlformats.org/drawingml/2006/table">
            <a:tbl>
              <a:tblPr/>
              <a:tblGrid>
                <a:gridCol w="3856680"/>
                <a:gridCol w="3857040"/>
              </a:tblGrid>
              <a:tr h="16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strike="noStrike" spc="49">
                          <a:solidFill>
                            <a:srgbClr val="FCFDFB">
                              <a:alpha val="95000"/>
                            </a:srgbClr>
                          </a:solidFill>
                          <a:latin typeface="Corbel"/>
                        </a:rPr>
                        <a:t>Daniel Gracias </a:t>
                      </a:r>
                      <a:endParaRPr lang="en-IN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49">
                          <a:solidFill>
                            <a:srgbClr val="FCFDFB">
                              <a:alpha val="95000"/>
                            </a:srgbClr>
                          </a:solidFill>
                          <a:latin typeface="Corbel"/>
                        </a:rPr>
                        <a:t>200110029</a:t>
                      </a:r>
                      <a:r>
                        <a:rPr sz="2000"/>
                        <a:t/>
                      </a:r>
                      <a:br>
                        <a:rPr sz="2000"/>
                      </a:br>
                      <a:r>
                        <a:rPr sz="2000"/>
                        <a:t/>
                      </a:r>
                      <a:br>
                        <a:rPr sz="2000"/>
                      </a:br>
                      <a:r>
                        <a:rPr lang="en-IN" sz="2000" b="1" strike="noStrike" spc="49">
                          <a:solidFill>
                            <a:srgbClr val="FCFDFB">
                              <a:alpha val="95000"/>
                            </a:srgbClr>
                          </a:solidFill>
                          <a:latin typeface="Corbel"/>
                        </a:rPr>
                        <a:t> </a:t>
                      </a:r>
                      <a:endParaRPr lang="en-IN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IN" sz="1600" b="1" strike="noStrike" spc="49">
                          <a:solidFill>
                            <a:srgbClr val="FCFDFB">
                              <a:alpha val="95000"/>
                            </a:srgbClr>
                          </a:solidFill>
                          <a:latin typeface="Corbel"/>
                        </a:rPr>
                        <a:t>Under the guidance of    </a:t>
                      </a:r>
                      <a:endParaRPr lang="en-IN" sz="1600" b="1" strike="noStrike" spc="49">
                        <a:solidFill>
                          <a:srgbClr val="FCFDFB">
                            <a:alpha val="95000"/>
                          </a:srgbClr>
                        </a:solidFill>
                        <a:latin typeface="Corbel"/>
                        <a:ea typeface="Microsoft YaHei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IN" sz="1600" b="1" strike="noStrike" spc="49">
                          <a:solidFill>
                            <a:srgbClr val="FCFDFB">
                              <a:alpha val="95000"/>
                            </a:srgbClr>
                          </a:solidFill>
                          <a:latin typeface="Corbel"/>
                        </a:rPr>
                        <a:t>Prof. Tanushree Choudhury    </a:t>
                      </a:r>
                      <a:endParaRPr lang="en-IN" sz="1600" b="1" strike="noStrike" spc="49">
                        <a:solidFill>
                          <a:srgbClr val="FCFDFB">
                            <a:alpha val="95000"/>
                          </a:srgbClr>
                        </a:solidFill>
                        <a:latin typeface="Corbel"/>
                        <a:ea typeface="Microsoft YaHei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IN" sz="1600" b="1" strike="noStrike" spc="49">
                          <a:solidFill>
                            <a:srgbClr val="FCFDFB">
                              <a:alpha val="95000"/>
                            </a:srgbClr>
                          </a:solidFill>
                          <a:latin typeface="Corbel"/>
                        </a:rPr>
                        <a:t>Prof. Revathy Padmanabhan (IITPKD)           </a:t>
                      </a:r>
                      <a:endParaRPr lang="en-IN" sz="1600" b="1" strike="noStrike" spc="49">
                        <a:solidFill>
                          <a:srgbClr val="FCFDFB">
                            <a:alpha val="95000"/>
                          </a:srgbClr>
                        </a:solidFill>
                        <a:latin typeface="Corbel"/>
                        <a:ea typeface="Microsoft YaHei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lang="en-IN" sz="1600" b="1" strike="noStrike" spc="49">
                        <a:solidFill>
                          <a:srgbClr val="FCFDFB">
                            <a:alpha val="95000"/>
                          </a:srgbClr>
                        </a:solidFill>
                        <a:latin typeface="Corbel"/>
                        <a:ea typeface="Microsoft YaHei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8" name="TextBox 1"/>
          <p:cNvSpPr/>
          <p:nvPr/>
        </p:nvSpPr>
        <p:spPr>
          <a:xfrm>
            <a:off x="-6840" y="1404000"/>
            <a:ext cx="91436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orbel"/>
              </a:rPr>
              <a:t>BTP - 1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tIns="0" rIns="4572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700" b="1" strike="noStrike" spc="-1">
                <a:solidFill>
                  <a:schemeClr val="accent1"/>
                </a:solidFill>
                <a:latin typeface="Adobe Gothic Std B"/>
              </a:rPr>
              <a:t>Simulations</a:t>
            </a:r>
            <a:endParaRPr lang="en-US" sz="47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85800" y="1828800"/>
            <a:ext cx="8076960" cy="1499400"/>
          </a:xfrm>
          <a:prstGeom prst="rect">
            <a:avLst/>
          </a:prstGeom>
          <a:noFill/>
          <a:ln w="0">
            <a:noFill/>
          </a:ln>
        </p:spPr>
        <p:txBody>
          <a:bodyPr lIns="118800" tIns="0" rIns="4572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FFFFFF"/>
                </a:solidFill>
                <a:latin typeface="Corbel"/>
              </a:rPr>
              <a:t>Lumerical FDTD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FDTD Simulations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775160"/>
            <a:ext cx="4186440" cy="323748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84000"/>
          </a:bodyPr>
          <a:lstStyle/>
          <a:p>
            <a:pPr marL="433440" indent="-3157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Numerical solutions to Maxwell’s equations</a:t>
            </a: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lang="en-IN" sz="1800" b="1" i="1" strike="noStrike" spc="-1">
                <a:solidFill>
                  <a:srgbClr val="000000"/>
                </a:solidFill>
                <a:latin typeface="Cambria Math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433440" indent="-3157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Uses frequency dependant complexdielectric function to quantify material data</a:t>
            </a:r>
            <a:r>
              <a:rPr sz="1800"/>
              <a:t/>
            </a:r>
            <a:br>
              <a:rPr sz="1800"/>
            </a:br>
            <a:r>
              <a:rPr sz="2800"/>
              <a:t/>
            </a:r>
            <a:br>
              <a:rPr sz="2800"/>
            </a:br>
            <a:r>
              <a:rPr lang="en-IN" sz="28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7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4" name="Rectangle 1"/>
          <p:cNvSpPr/>
          <p:nvPr/>
        </p:nvSpPr>
        <p:spPr>
          <a:xfrm>
            <a:off x="467640" y="4581000"/>
            <a:ext cx="8280720" cy="20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0" u="sng" strike="noStrike" spc="-1">
                <a:solidFill>
                  <a:srgbClr val="000000"/>
                </a:solidFill>
                <a:uFillTx/>
                <a:latin typeface="Corbel"/>
              </a:rPr>
              <a:t>Objectives</a:t>
            </a:r>
            <a:r>
              <a:rPr sz="600"/>
              <a:t/>
            </a:r>
            <a:br>
              <a:rPr sz="600"/>
            </a:b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74A510"/>
              </a:buClr>
              <a:buFont typeface="Adobe Gothic Std B"/>
              <a:buAutoNum type="arabicPeriod"/>
            </a:pPr>
            <a:r>
              <a:rPr lang="en-IN" sz="2000" b="1" strike="noStrike" spc="-1">
                <a:solidFill>
                  <a:srgbClr val="74A510"/>
                </a:solidFill>
                <a:latin typeface="Corbel"/>
              </a:rPr>
              <a:t>Prediction of response of </a:t>
            </a:r>
            <a:r>
              <a:rPr lang="en-IN" sz="2400" b="1" strike="noStrike" spc="-1">
                <a:solidFill>
                  <a:srgbClr val="74A510"/>
                </a:solidFill>
                <a:latin typeface="Corbel"/>
              </a:rPr>
              <a:t>ensemble</a:t>
            </a:r>
            <a:r>
              <a:rPr lang="en-IN" sz="2000" b="1" strike="noStrike" spc="-1">
                <a:solidFill>
                  <a:srgbClr val="74A510"/>
                </a:solidFill>
                <a:latin typeface="Corbel"/>
              </a:rPr>
              <a:t> of  gold nanoparticles in </a:t>
            </a:r>
            <a:r>
              <a:rPr lang="en-IN" sz="2400" b="1" strike="noStrike" spc="-1">
                <a:solidFill>
                  <a:srgbClr val="74A510"/>
                </a:solidFill>
                <a:latin typeface="Corbel"/>
              </a:rPr>
              <a:t>colloid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74A510"/>
              </a:buClr>
              <a:buFont typeface="Adobe Gothic Std B"/>
              <a:buAutoNum type="arabicPeriod"/>
            </a:pPr>
            <a:r>
              <a:rPr lang="en-IN" sz="2000" b="1" strike="noStrike" spc="-1">
                <a:solidFill>
                  <a:srgbClr val="74A510"/>
                </a:solidFill>
                <a:latin typeface="Corbel"/>
              </a:rPr>
              <a:t>Optimizing chiral nanoparticles on a substrate for </a:t>
            </a:r>
            <a:r>
              <a:rPr lang="en-IN" sz="2400" b="1" strike="noStrike" spc="-1">
                <a:solidFill>
                  <a:srgbClr val="74A510"/>
                </a:solidFill>
                <a:latin typeface="Corbel"/>
              </a:rPr>
              <a:t>Circular Dichroism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Picture 2" descr="G:\Shared drives\Chiral magic!\Report\Images\JC fit.png"/>
          <p:cNvPicPr/>
          <p:nvPr/>
        </p:nvPicPr>
        <p:blipFill>
          <a:blip r:embed="rId2"/>
          <a:srcRect t="18008" r="50003"/>
          <a:stretch/>
        </p:blipFill>
        <p:spPr>
          <a:xfrm>
            <a:off x="5235480" y="1628640"/>
            <a:ext cx="3080880" cy="142416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" descr="G:\Shared drives\Chiral magic!\Report\Images\JC fit.png"/>
          <p:cNvPicPr/>
          <p:nvPr/>
        </p:nvPicPr>
        <p:blipFill>
          <a:blip r:embed="rId2"/>
          <a:srcRect l="50238" t="19117" r="1091"/>
          <a:stretch/>
        </p:blipFill>
        <p:spPr>
          <a:xfrm>
            <a:off x="5346720" y="2993400"/>
            <a:ext cx="3080880" cy="1443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2ECAF3-358B-4088-86E1-D142E273E911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7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chemeClr val="accent1"/>
                </a:solidFill>
                <a:latin typeface="Adobe Gothic Std B"/>
              </a:rPr>
              <a:t>FDTD Simulations</a:t>
            </a:r>
            <a:r>
              <a:rPr sz="4500"/>
              <a:t/>
            </a:r>
            <a:br>
              <a:rPr sz="4500"/>
            </a:b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Nanoparticles in  Colloid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485434119"/>
              </p:ext>
            </p:extLst>
          </p:nvPr>
        </p:nvGraphicFramePr>
        <p:xfrm>
          <a:off x="755640" y="3141000"/>
          <a:ext cx="4536000" cy="325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8" name="Picture 4" descr="C:\Users\Daniel\Downloads\Screenshot 2023-04-24 204833.png"/>
          <p:cNvPicPr/>
          <p:nvPr/>
        </p:nvPicPr>
        <p:blipFill>
          <a:blip r:embed="rId8"/>
          <a:srcRect r="33735"/>
          <a:stretch/>
        </p:blipFill>
        <p:spPr>
          <a:xfrm>
            <a:off x="5796000" y="3573000"/>
            <a:ext cx="2908080" cy="1626120"/>
          </a:xfrm>
          <a:prstGeom prst="rect">
            <a:avLst/>
          </a:prstGeom>
          <a:ln w="0">
            <a:noFill/>
          </a:ln>
        </p:spPr>
      </p:pic>
      <p:sp>
        <p:nvSpPr>
          <p:cNvPr id="229" name="Oval 4"/>
          <p:cNvSpPr/>
          <p:nvPr/>
        </p:nvSpPr>
        <p:spPr>
          <a:xfrm>
            <a:off x="5868000" y="4219560"/>
            <a:ext cx="1007640" cy="1009080"/>
          </a:xfrm>
          <a:prstGeom prst="ellipse">
            <a:avLst/>
          </a:prstGeom>
          <a:noFill/>
          <a:ln w="28575">
            <a:solidFill>
              <a:srgbClr val="FF67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230" name="TextBox 7"/>
          <p:cNvSpPr/>
          <p:nvPr/>
        </p:nvSpPr>
        <p:spPr>
          <a:xfrm>
            <a:off x="467640" y="1556640"/>
            <a:ext cx="8352720" cy="28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Corbel"/>
              </a:rPr>
              <a:t>Prediction of response of ensemble of  gold nanoparticles in colloid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Useful to correlate with experimental UV-Vis data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Octahedral Nanoparticles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in colloid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Synthesis intermediate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Orientation dependence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Box 8"/>
          <p:cNvSpPr/>
          <p:nvPr/>
        </p:nvSpPr>
        <p:spPr>
          <a:xfrm>
            <a:off x="5868000" y="5288040"/>
            <a:ext cx="36720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808080"/>
                </a:solidFill>
                <a:latin typeface="Corbel"/>
              </a:rPr>
              <a:t>Cho et al , </a:t>
            </a:r>
            <a:r>
              <a:rPr lang="it-IT" sz="1100" b="0" i="1" strike="noStrike" spc="-1">
                <a:solidFill>
                  <a:srgbClr val="808080"/>
                </a:solidFill>
                <a:latin typeface="Corbel"/>
              </a:rPr>
              <a:t>ACS nano, 14(3):3595–3602, 2020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60B7E4-9EBE-4A75-8A34-6A8A6819B7D2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Validating setup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5266440" cy="201492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78000"/>
          </a:bodyPr>
          <a:lstStyle/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Single nanoparticle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PML boundary conditions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671040" lvl="1" indent="-25128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Anti-symmetric BC in x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671040" lvl="1" indent="-25128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Symmetric BC in y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Total Field- Scattering Field Source 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setup is used to separately record absorption and scattering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Propagation in -z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Absorption analysis group 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inside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source region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Scattering analysis group 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outside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source region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2480" indent="-293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Mesh refinement in nanoparticle region (2.5nm for smallest)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0872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34" name="Picture 2" descr="G:\Shared drives\Chiral magic!\Report\Images\sim setup.png"/>
          <p:cNvPicPr/>
          <p:nvPr/>
        </p:nvPicPr>
        <p:blipFill>
          <a:blip r:embed="rId3"/>
          <a:stretch/>
        </p:blipFill>
        <p:spPr>
          <a:xfrm>
            <a:off x="5868000" y="1539720"/>
            <a:ext cx="2471400" cy="246492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3" descr="G:\Shared drives\Chiral magic!\Report\Images\sphere setup.png"/>
          <p:cNvPicPr/>
          <p:nvPr/>
        </p:nvPicPr>
        <p:blipFill>
          <a:blip r:embed="rId4"/>
          <a:stretch/>
        </p:blipFill>
        <p:spPr>
          <a:xfrm>
            <a:off x="5142600" y="4149000"/>
            <a:ext cx="3045600" cy="19803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8"/>
          <p:cNvSpPr/>
          <p:nvPr/>
        </p:nvSpPr>
        <p:spPr>
          <a:xfrm>
            <a:off x="5508000" y="6177960"/>
            <a:ext cx="26388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Corbel"/>
              </a:rPr>
              <a:t>Sources and monitors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5"/>
          <a:stretch/>
        </p:blipFill>
        <p:spPr>
          <a:xfrm>
            <a:off x="2267640" y="4184640"/>
            <a:ext cx="1995840" cy="198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10"/>
          <p:cNvSpPr/>
          <p:nvPr/>
        </p:nvSpPr>
        <p:spPr>
          <a:xfrm>
            <a:off x="1946160" y="6165360"/>
            <a:ext cx="26388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Corbel"/>
              </a:rPr>
              <a:t>Meshing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82080" y="4097520"/>
            <a:ext cx="781200" cy="1052280"/>
            <a:chOff x="982080" y="4097520"/>
            <a:chExt cx="781200" cy="1052280"/>
          </a:xfrm>
        </p:grpSpPr>
        <p:cxnSp>
          <p:nvCxnSpPr>
            <p:cNvPr id="240" name="Straight Arrow Connector 5"/>
            <p:cNvCxnSpPr/>
            <p:nvPr/>
          </p:nvCxnSpPr>
          <p:spPr>
            <a:xfrm flipV="1">
              <a:off x="1095120" y="4464360"/>
              <a:ext cx="360" cy="445680"/>
            </a:xfrm>
            <a:prstGeom prst="straightConnector1">
              <a:avLst/>
            </a:prstGeom>
            <a:ln w="12700" cap="rnd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241" name="TextBox 9"/>
            <p:cNvSpPr/>
            <p:nvPr/>
          </p:nvSpPr>
          <p:spPr>
            <a:xfrm>
              <a:off x="982080" y="4097520"/>
              <a:ext cx="222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orbel"/>
                </a:rPr>
                <a:t>y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2" name="Straight Arrow Connector 13"/>
            <p:cNvCxnSpPr/>
            <p:nvPr/>
          </p:nvCxnSpPr>
          <p:spPr>
            <a:xfrm>
              <a:off x="1095120" y="4917600"/>
              <a:ext cx="446040" cy="360"/>
            </a:xfrm>
            <a:prstGeom prst="straightConnector1">
              <a:avLst/>
            </a:prstGeom>
            <a:ln w="12700" cap="rnd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243" name="TextBox 16"/>
            <p:cNvSpPr/>
            <p:nvPr/>
          </p:nvSpPr>
          <p:spPr>
            <a:xfrm>
              <a:off x="1540800" y="4785840"/>
              <a:ext cx="222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orbel"/>
                </a:rPr>
                <a:t>x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31ECA96-47FB-4781-9CE5-117E2184925C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Validating Setup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7640" y="1628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Results from simulations compared to analytical solution (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Mie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) in order to validate setup for different sizes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Mie efficiency of absorption = absorption cross section / projected area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46" name="Picture 2" descr="G:\Shared drives\Chiral magic!\Report\Results\Sphere-size\plots-sphere size\abs20nm.jpg"/>
          <p:cNvPicPr/>
          <p:nvPr/>
        </p:nvPicPr>
        <p:blipFill>
          <a:blip r:embed="rId3"/>
          <a:stretch/>
        </p:blipFill>
        <p:spPr>
          <a:xfrm>
            <a:off x="611640" y="2737440"/>
            <a:ext cx="2761200" cy="207108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3" descr="G:\Shared drives\Chiral magic!\Report\Results\Sphere-size\plots-sphere size\scat20nm.jpg"/>
          <p:cNvPicPr/>
          <p:nvPr/>
        </p:nvPicPr>
        <p:blipFill>
          <a:blip r:embed="rId4"/>
          <a:stretch/>
        </p:blipFill>
        <p:spPr>
          <a:xfrm>
            <a:off x="611640" y="4581000"/>
            <a:ext cx="2761200" cy="20710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4" descr="G:\Shared drives\Chiral magic!\Report\Results\Sphere-size\plots-sphere size\abs50nm.jpg"/>
          <p:cNvPicPr/>
          <p:nvPr/>
        </p:nvPicPr>
        <p:blipFill>
          <a:blip r:embed="rId5"/>
          <a:stretch/>
        </p:blipFill>
        <p:spPr>
          <a:xfrm>
            <a:off x="3209040" y="2721960"/>
            <a:ext cx="2761200" cy="207108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5" descr="G:\Shared drives\Chiral magic!\Report\Results\Sphere-size\plots-sphere size\scat50nm.jpg"/>
          <p:cNvPicPr/>
          <p:nvPr/>
        </p:nvPicPr>
        <p:blipFill>
          <a:blip r:embed="rId6"/>
          <a:stretch/>
        </p:blipFill>
        <p:spPr>
          <a:xfrm>
            <a:off x="3204000" y="4593960"/>
            <a:ext cx="2766240" cy="207504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6" descr="G:\Shared drives\Chiral magic!\Report\Results\Sphere-size\plots-sphere size\abs100nm.jpg"/>
          <p:cNvPicPr/>
          <p:nvPr/>
        </p:nvPicPr>
        <p:blipFill>
          <a:blip r:embed="rId7"/>
          <a:stretch/>
        </p:blipFill>
        <p:spPr>
          <a:xfrm>
            <a:off x="5788080" y="2720880"/>
            <a:ext cx="2783160" cy="20876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7" descr="G:\Shared drives\Chiral magic!\Report\Results\Sphere-size\plots-sphere size\scat100nm.jpg"/>
          <p:cNvPicPr/>
          <p:nvPr/>
        </p:nvPicPr>
        <p:blipFill>
          <a:blip r:embed="rId8"/>
          <a:stretch/>
        </p:blipFill>
        <p:spPr>
          <a:xfrm>
            <a:off x="5796000" y="4581000"/>
            <a:ext cx="2783520" cy="2088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41A08D-F8F8-42BA-BBD8-263B567C030B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Gold Nanospheres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2206080"/>
            <a:ext cx="2530440" cy="4191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Contribution from scattering increases with increasing size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Red-shift of extinction wavelengths with increasing size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Results in gold colloids going from red to purple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Redshift of resonance frequency on increasing the refractive index of the medium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084000" y="1628640"/>
            <a:ext cx="2664000" cy="48924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1188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Variation with medium RI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3276000" y="1628640"/>
            <a:ext cx="2592000" cy="43164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Autofit/>
          </a:bodyPr>
          <a:lstStyle/>
          <a:p>
            <a:pPr marL="1188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Variation with Size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56" name="Picture 2" descr="G:\Shared drives\Chiral magic!\Report\Results\Sphere-size\plots-sphere size\scatcomp.png"/>
          <p:cNvPicPr/>
          <p:nvPr/>
        </p:nvPicPr>
        <p:blipFill>
          <a:blip r:embed="rId3"/>
          <a:stretch/>
        </p:blipFill>
        <p:spPr>
          <a:xfrm>
            <a:off x="3251880" y="4293000"/>
            <a:ext cx="2736000" cy="205236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3" descr="G:\Shared drives\Chiral magic!\Report\Results\Sphere-size\plots-sphere size\abscomp.png"/>
          <p:cNvPicPr/>
          <p:nvPr/>
        </p:nvPicPr>
        <p:blipFill>
          <a:blip r:embed="rId4"/>
          <a:stretch/>
        </p:blipFill>
        <p:spPr>
          <a:xfrm>
            <a:off x="3280320" y="2118240"/>
            <a:ext cx="2713320" cy="20350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" descr="G:\Shared drives\Chiral magic!\Report\Results\Sphere-size\plots-sphere size\scatcomp-ri.jpeg"/>
          <p:cNvPicPr/>
          <p:nvPr/>
        </p:nvPicPr>
        <p:blipFill>
          <a:blip r:embed="rId5"/>
          <a:stretch/>
        </p:blipFill>
        <p:spPr>
          <a:xfrm>
            <a:off x="6135480" y="4293000"/>
            <a:ext cx="2726640" cy="204516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2" descr="G:\Shared drives\Chiral magic!\Report\Results\Sphere-ri\plots\scatabs-ri.jpeg"/>
          <p:cNvPicPr/>
          <p:nvPr/>
        </p:nvPicPr>
        <p:blipFill>
          <a:blip r:embed="rId6"/>
          <a:stretch/>
        </p:blipFill>
        <p:spPr>
          <a:xfrm>
            <a:off x="6135480" y="2118240"/>
            <a:ext cx="2756520" cy="20678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05CB00A-101E-4BC9-87E8-F6C9D5443C5A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400" b="1" strike="noStrike" spc="-1">
                <a:solidFill>
                  <a:schemeClr val="accent1"/>
                </a:solidFill>
                <a:latin typeface="Adobe Gothic Std B"/>
              </a:rPr>
              <a:t>Gold Nano-octahedra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2746440" cy="251892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81000"/>
          </a:bodyPr>
          <a:lstStyle/>
          <a:p>
            <a:pPr marL="383760" indent="-28008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Meshing and monitor setup optimized during sphere simulation (meshing, sources, monitors)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383760" indent="-28008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While varying orientation, symmetry boundary conditions are removed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383760" indent="-28008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Orientation dependence can be seen in absorption and scattering spectra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62" name="Picture 2" descr="G:\Shared drives\Chiral magic!\Report\Results\octahedron-rotation\plots\oct-setup.png"/>
          <p:cNvPicPr/>
          <p:nvPr/>
        </p:nvPicPr>
        <p:blipFill>
          <a:blip r:embed="rId3"/>
          <a:stretch/>
        </p:blipFill>
        <p:spPr>
          <a:xfrm>
            <a:off x="683640" y="4368240"/>
            <a:ext cx="2376000" cy="1895040"/>
          </a:xfrm>
          <a:prstGeom prst="rect">
            <a:avLst/>
          </a:prstGeom>
          <a:ln w="0">
            <a:noFill/>
          </a:ln>
        </p:spPr>
      </p:pic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84000" y="1556640"/>
            <a:ext cx="2664000" cy="43164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83000"/>
          </a:bodyPr>
          <a:lstStyle/>
          <a:p>
            <a:pPr marL="1062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1" strike="noStrike" spc="-1">
                <a:solidFill>
                  <a:srgbClr val="000000"/>
                </a:solidFill>
                <a:latin typeface="Corbel"/>
              </a:rPr>
              <a:t>Variation with x-rotation (50nm)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3276000" y="1628640"/>
            <a:ext cx="2592000" cy="43164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Autofit/>
          </a:bodyPr>
          <a:lstStyle/>
          <a:p>
            <a:pPr marL="1188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1" strike="noStrike" spc="-1">
                <a:solidFill>
                  <a:srgbClr val="000000"/>
                </a:solidFill>
                <a:latin typeface="Corbel"/>
              </a:rPr>
              <a:t>Variation with Size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65" name="Picture 3" descr="G:\Shared drives\Chiral magic!\Report\Results\octahedron-size\plots\abscomp-octsize.jpeg"/>
          <p:cNvPicPr/>
          <p:nvPr/>
        </p:nvPicPr>
        <p:blipFill>
          <a:blip r:embed="rId4"/>
          <a:stretch/>
        </p:blipFill>
        <p:spPr>
          <a:xfrm>
            <a:off x="3276000" y="2061000"/>
            <a:ext cx="2783520" cy="20880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4" descr="G:\Shared drives\Chiral magic!\Report\Results\octahedron-size\plots\scatcomp-octsize.jpeg"/>
          <p:cNvPicPr/>
          <p:nvPr/>
        </p:nvPicPr>
        <p:blipFill>
          <a:blip r:embed="rId5"/>
          <a:stretch/>
        </p:blipFill>
        <p:spPr>
          <a:xfrm>
            <a:off x="3276000" y="4149000"/>
            <a:ext cx="2783520" cy="20880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2" descr="G:\Shared drives\Chiral magic!\Report\Presentation\rot_abs.png"/>
          <p:cNvPicPr/>
          <p:nvPr/>
        </p:nvPicPr>
        <p:blipFill>
          <a:blip r:embed="rId6"/>
          <a:stretch/>
        </p:blipFill>
        <p:spPr>
          <a:xfrm>
            <a:off x="6031440" y="2061000"/>
            <a:ext cx="2826720" cy="212040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3" descr="G:\Shared drives\Chiral magic!\Report\Presentation\rot_scat.png"/>
          <p:cNvPicPr/>
          <p:nvPr/>
        </p:nvPicPr>
        <p:blipFill>
          <a:blip r:embed="rId7"/>
          <a:stretch/>
        </p:blipFill>
        <p:spPr>
          <a:xfrm>
            <a:off x="6031440" y="4129560"/>
            <a:ext cx="2844360" cy="21337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60469DB-8416-458D-89C3-582A3B34937A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100" b="1" strike="noStrike" spc="-1">
                <a:solidFill>
                  <a:schemeClr val="accent1"/>
                </a:solidFill>
                <a:latin typeface="Adobe Gothic Std B"/>
              </a:rPr>
              <a:t>Gold Nano-octahedra</a:t>
            </a:r>
            <a:r>
              <a:rPr sz="4500"/>
              <a:t/>
            </a:r>
            <a:br>
              <a:rPr sz="4500"/>
            </a:b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Monte-Carlo Simulations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4042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1" strike="noStrike" spc="-1">
                <a:solidFill>
                  <a:srgbClr val="000000"/>
                </a:solidFill>
                <a:latin typeface="Corbel"/>
              </a:rPr>
              <a:t>Response of a colloid is </a:t>
            </a:r>
            <a:r>
              <a:rPr lang="en-IN" sz="1800" b="1" strike="noStrike" spc="-1">
                <a:solidFill>
                  <a:srgbClr val="74A510"/>
                </a:solidFill>
                <a:latin typeface="Corbel"/>
              </a:rPr>
              <a:t>average of all orientations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Inter-particle LSPR coupling neglecting</a:t>
            </a:r>
            <a:r>
              <a:rPr sz="1800"/>
              <a:t/>
            </a:r>
            <a:br>
              <a:rPr sz="1800"/>
            </a:b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To cover all possible angles : uniform probability distribution of angles in ranges: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807120" lvl="1" indent="-51444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arabicPeriod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α – 0</a:t>
            </a:r>
            <a:r>
              <a:rPr lang="en-IN" sz="1600" b="1" strike="noStrike" spc="-1" baseline="30000">
                <a:solidFill>
                  <a:srgbClr val="000000"/>
                </a:solidFill>
                <a:latin typeface="Corbel"/>
              </a:rPr>
              <a:t>0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 to 90</a:t>
            </a:r>
            <a:r>
              <a:rPr lang="en-IN" sz="1600" b="1" strike="noStrike" spc="-1" baseline="30000">
                <a:solidFill>
                  <a:srgbClr val="000000"/>
                </a:solidFill>
                <a:latin typeface="Corbel"/>
              </a:rPr>
              <a:t>0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807120" lvl="1" indent="-51444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arabicPeriod"/>
            </a:pPr>
            <a:r>
              <a:rPr lang="el-GR" sz="1600" b="1" strike="noStrike" spc="-1">
                <a:solidFill>
                  <a:srgbClr val="000000"/>
                </a:solidFill>
                <a:latin typeface="Corbel"/>
              </a:rPr>
              <a:t>θ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 – 0</a:t>
            </a:r>
            <a:r>
              <a:rPr lang="en-IN" sz="1600" b="1" strike="noStrike" spc="-1" baseline="30000">
                <a:solidFill>
                  <a:srgbClr val="000000"/>
                </a:solidFill>
                <a:latin typeface="Corbel"/>
              </a:rPr>
              <a:t>0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 to 360</a:t>
            </a:r>
            <a:r>
              <a:rPr lang="en-IN" sz="1600" b="1" strike="noStrike" spc="-1" baseline="30000">
                <a:solidFill>
                  <a:srgbClr val="000000"/>
                </a:solidFill>
                <a:latin typeface="Corbel"/>
              </a:rPr>
              <a:t>0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807120" lvl="1" indent="-51444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arabicPeriod"/>
            </a:pPr>
            <a:r>
              <a:rPr lang="el-GR" sz="1600" b="1" strike="noStrike" spc="-1">
                <a:solidFill>
                  <a:srgbClr val="000000"/>
                </a:solidFill>
                <a:latin typeface="Corbel"/>
              </a:rPr>
              <a:t>φ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 – 0</a:t>
            </a:r>
            <a:r>
              <a:rPr lang="en-IN" sz="1600" b="1" strike="noStrike" spc="-1" baseline="30000">
                <a:solidFill>
                  <a:srgbClr val="000000"/>
                </a:solidFill>
                <a:latin typeface="Corbel"/>
              </a:rPr>
              <a:t>0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 to 180</a:t>
            </a:r>
            <a:r>
              <a:rPr lang="en-IN" sz="1600" b="1" strike="noStrike" spc="-1" baseline="30000">
                <a:solidFill>
                  <a:srgbClr val="000000"/>
                </a:solidFill>
                <a:latin typeface="Corbel"/>
              </a:rPr>
              <a:t>0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50 runs carried out and response averaged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71" name="Picture 5"/>
          <p:cNvPicPr/>
          <p:nvPr/>
        </p:nvPicPr>
        <p:blipFill>
          <a:blip r:embed="rId2"/>
          <a:srcRect l="11116"/>
          <a:stretch/>
        </p:blipFill>
        <p:spPr>
          <a:xfrm>
            <a:off x="4860000" y="1784160"/>
            <a:ext cx="3096000" cy="35884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1"/>
          <p:cNvSpPr/>
          <p:nvPr/>
        </p:nvSpPr>
        <p:spPr>
          <a:xfrm>
            <a:off x="4860000" y="5594040"/>
            <a:ext cx="3368880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Refractive index taken as 1.33 (water)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Size (distance opposite vertices) = 57nm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E865C5B-6824-4B97-983B-451788AAA6BC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100" b="1" strike="noStrike" spc="-1">
                <a:solidFill>
                  <a:schemeClr val="accent1"/>
                </a:solidFill>
                <a:latin typeface="Adobe Gothic Std B"/>
              </a:rPr>
              <a:t>Gold Nano-octahedra</a:t>
            </a:r>
            <a:r>
              <a:rPr sz="4500"/>
              <a:t/>
            </a:r>
            <a:br>
              <a:rPr sz="4500"/>
            </a:b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Monte-Carlo Simulations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655520" y="1845000"/>
            <a:ext cx="4020480" cy="452124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2000" b="0" strike="noStrike" spc="-1">
                <a:solidFill>
                  <a:srgbClr val="000000"/>
                </a:solidFill>
                <a:latin typeface="Corbel"/>
              </a:rPr>
              <a:t>Comparing with UV-Vis data from </a:t>
            </a:r>
            <a:r>
              <a:rPr lang="en-IN" sz="2000" b="0" strike="noStrike" spc="-1">
                <a:solidFill>
                  <a:srgbClr val="74A510"/>
                </a:solidFill>
                <a:latin typeface="Corbel"/>
              </a:rPr>
              <a:t>Chang et al (2008)</a:t>
            </a: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75" name="Picture 2" descr="C:\Users\Daniel\Downloads\comp.png"/>
          <p:cNvPicPr/>
          <p:nvPr/>
        </p:nvPicPr>
        <p:blipFill>
          <a:blip r:embed="rId3"/>
          <a:stretch/>
        </p:blipFill>
        <p:spPr>
          <a:xfrm>
            <a:off x="4648680" y="2866320"/>
            <a:ext cx="3679920" cy="256284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3" descr="G:\Shared drives\Chiral magic!\Report\Presentation\MC_abs 2.png"/>
          <p:cNvPicPr/>
          <p:nvPr/>
        </p:nvPicPr>
        <p:blipFill>
          <a:blip r:embed="rId4"/>
          <a:stretch/>
        </p:blipFill>
        <p:spPr>
          <a:xfrm>
            <a:off x="1043640" y="1511640"/>
            <a:ext cx="3611520" cy="270900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4" descr="G:\Shared drives\Chiral magic!\Report\Presentation\MC_scat2.png"/>
          <p:cNvPicPr/>
          <p:nvPr/>
        </p:nvPicPr>
        <p:blipFill>
          <a:blip r:embed="rId5"/>
          <a:stretch/>
        </p:blipFill>
        <p:spPr>
          <a:xfrm>
            <a:off x="1043640" y="4054680"/>
            <a:ext cx="3611520" cy="270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59836E0-E341-4BF7-B3F3-A0E7722010B8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4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100" b="1" strike="noStrike" spc="-1">
                <a:solidFill>
                  <a:schemeClr val="accent1"/>
                </a:solidFill>
                <a:latin typeface="Adobe Gothic Std B"/>
              </a:rPr>
              <a:t>Gold Nano-octahedra</a:t>
            </a:r>
            <a:r>
              <a:rPr sz="4500"/>
              <a:t/>
            </a:r>
            <a:br>
              <a:rPr sz="4500"/>
            </a:br>
            <a:r>
              <a:rPr lang="en-IN" sz="4000" b="1" strike="noStrike" spc="-1">
                <a:solidFill>
                  <a:schemeClr val="accent1"/>
                </a:solidFill>
                <a:latin typeface="Adobe Gothic Std B"/>
              </a:rPr>
              <a:t>Comparing with Experimental Data </a:t>
            </a:r>
            <a:endParaRPr lang="en-US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682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UV-Vis spectroscopy calculates the attenuation of the signal as it passes through the sample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Absorption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Scattering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Extinction= Absorption + Scattering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Quantity in simulation corresponding to ‘absorbance’ in UV-Vis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57200" indent="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Possible sources of error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400" b="1" strike="noStrike" spc="-1">
                <a:solidFill>
                  <a:srgbClr val="000000"/>
                </a:solidFill>
                <a:latin typeface="Corbel"/>
              </a:rPr>
              <a:t>Refractive index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Coupling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80" name="Picture 5"/>
          <p:cNvPicPr/>
          <p:nvPr/>
        </p:nvPicPr>
        <p:blipFill>
          <a:blip r:embed="rId3"/>
          <a:stretch/>
        </p:blipFill>
        <p:spPr>
          <a:xfrm>
            <a:off x="4068000" y="1556640"/>
            <a:ext cx="4906440" cy="367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68614E4-6906-44E5-A45F-9C62505E7A3C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Acknowledgement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Autofit/>
          </a:bodyPr>
          <a:lstStyle/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I would like to express my gratitude to </a:t>
            </a: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to </a:t>
            </a:r>
            <a:r>
              <a:rPr lang="en-IN" sz="1800" b="1" strike="noStrike" spc="-1">
                <a:solidFill>
                  <a:srgbClr val="000000"/>
                </a:solidFill>
                <a:latin typeface="Corbel"/>
              </a:rPr>
              <a:t>Prof. Revathy  Padmanabhan</a:t>
            </a: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for providing me with much-needed guidance for FDTD simulations in Ansys Lumerical. </a:t>
            </a: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I would also like to thank </a:t>
            </a:r>
            <a:r>
              <a:rPr lang="en-US" sz="1800" b="1" strike="noStrike" spc="-1">
                <a:solidFill>
                  <a:srgbClr val="000000"/>
                </a:solidFill>
                <a:latin typeface="Corbel"/>
              </a:rPr>
              <a:t>Prof. Parag Bhargava </a:t>
            </a: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for granting me access to the equipment in his lab.</a:t>
            </a: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Special thanks to </a:t>
            </a:r>
            <a:r>
              <a:rPr lang="en-US" sz="1800" b="1" strike="noStrike" spc="-1">
                <a:solidFill>
                  <a:srgbClr val="000000"/>
                </a:solidFill>
                <a:latin typeface="Corbel"/>
              </a:rPr>
              <a:t>Jeeta Ghosh </a:t>
            </a: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for guiding me in synthesis.</a:t>
            </a: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Finally, I express my profound thanks to </a:t>
            </a:r>
            <a:r>
              <a:rPr lang="en-US" sz="1800" b="1" strike="noStrike" spc="-1">
                <a:solidFill>
                  <a:srgbClr val="000000"/>
                </a:solidFill>
                <a:latin typeface="Corbel"/>
              </a:rPr>
              <a:t>Prof. Tanushree Choudhury</a:t>
            </a: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, for guiding me at every stage and making this project possible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815076-E7FA-47A1-9DA3-E4D1489C70D5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400" b="1" strike="noStrike" spc="-1">
                <a:solidFill>
                  <a:schemeClr val="accent1"/>
                </a:solidFill>
                <a:latin typeface="Adobe Gothic Std B"/>
              </a:rPr>
              <a:t>Nanoparticles on Substrate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82" name="Picture 3"/>
          <p:cNvPicPr/>
          <p:nvPr/>
        </p:nvPicPr>
        <p:blipFill>
          <a:blip r:embed="rId3"/>
          <a:stretch/>
        </p:blipFill>
        <p:spPr>
          <a:xfrm>
            <a:off x="4212000" y="1772640"/>
            <a:ext cx="4473720" cy="179892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67640" y="1772640"/>
            <a:ext cx="3816000" cy="462348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CPL Photodetector Architectures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Photoconductors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Photodiodes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Phototransistors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5720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Active layer consist Gold Nanoparticles dispersed on semiconductor substrate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432 Helicoid III used as an example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84" name="Picture 2" descr="G:\Shared drives\Chiral magic!\Report\Results\Helicoid\plots\period.png"/>
          <p:cNvPicPr/>
          <p:nvPr/>
        </p:nvPicPr>
        <p:blipFill>
          <a:blip r:embed="rId4"/>
          <a:stretch/>
        </p:blipFill>
        <p:spPr>
          <a:xfrm>
            <a:off x="5040720" y="4293000"/>
            <a:ext cx="2948760" cy="2229120"/>
          </a:xfrm>
          <a:prstGeom prst="rect">
            <a:avLst/>
          </a:prstGeom>
          <a:ln w="0">
            <a:noFill/>
          </a:ln>
        </p:spPr>
      </p:pic>
      <p:sp>
        <p:nvSpPr>
          <p:cNvPr id="285" name="TextBox 7"/>
          <p:cNvSpPr/>
          <p:nvPr/>
        </p:nvSpPr>
        <p:spPr>
          <a:xfrm>
            <a:off x="4642920" y="3578400"/>
            <a:ext cx="3744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Zhang  et al , Front. Chem. 9:711488,  2021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D2264AA-8C62-44E5-87E8-53D225433FF0}" type="slidenum"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Adobe Gothic Std B"/>
              </a:rPr>
              <a:t>Nanoparticles on Substrate</a:t>
            </a:r>
            <a:endParaRPr lang="en-US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4114440" cy="475092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65000"/>
          </a:bodyPr>
          <a:lstStyle/>
          <a:p>
            <a:pPr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marL="367560" indent="-268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2000" b="0" strike="noStrike" spc="-1">
                <a:solidFill>
                  <a:srgbClr val="000000"/>
                </a:solidFill>
                <a:latin typeface="Corbel"/>
              </a:rPr>
              <a:t>FDTD simulation architecture, to be used in Lumerical Device to simulate photocurrent response</a:t>
            </a: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marL="993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993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367560" indent="-268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2100" b="0" strike="noStrike" spc="-1">
                <a:solidFill>
                  <a:srgbClr val="000000"/>
                </a:solidFill>
                <a:latin typeface="Corbel"/>
              </a:rPr>
              <a:t>Periodic array of </a:t>
            </a:r>
            <a:r>
              <a:rPr lang="en-IN" sz="2100" b="0" strike="noStrike" spc="-1">
                <a:solidFill>
                  <a:srgbClr val="74A510"/>
                </a:solidFill>
                <a:latin typeface="Corbel"/>
              </a:rPr>
              <a:t>120nm </a:t>
            </a:r>
            <a:r>
              <a:rPr lang="en-IN" sz="2100" b="0" strike="noStrike" spc="-1">
                <a:solidFill>
                  <a:srgbClr val="000000"/>
                </a:solidFill>
                <a:latin typeface="Corbel"/>
              </a:rPr>
              <a:t>nanoparticles having period of </a:t>
            </a:r>
            <a:r>
              <a:rPr lang="en-IN" sz="2100" b="0" strike="noStrike" spc="-1">
                <a:solidFill>
                  <a:srgbClr val="74A510"/>
                </a:solidFill>
                <a:latin typeface="Corbel"/>
              </a:rPr>
              <a:t>360nm</a:t>
            </a:r>
            <a:r>
              <a:rPr lang="en-IN" sz="2100" b="0" strike="noStrike" spc="-1">
                <a:solidFill>
                  <a:srgbClr val="000000"/>
                </a:solidFill>
                <a:latin typeface="Corbel"/>
              </a:rPr>
              <a:t>, dispersed on a placeholder substrate with </a:t>
            </a:r>
            <a:r>
              <a:rPr lang="en-IN" sz="2100" b="0" strike="noStrike" spc="-1">
                <a:solidFill>
                  <a:srgbClr val="74A510"/>
                </a:solidFill>
                <a:latin typeface="Corbel"/>
              </a:rPr>
              <a:t>n = 1.5 </a:t>
            </a:r>
            <a:endParaRPr lang="en-US" sz="21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orbel"/>
            </a:endParaRPr>
          </a:p>
          <a:p>
            <a:pPr marL="367560" indent="-268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2100" b="0" strike="noStrike" spc="-1">
                <a:solidFill>
                  <a:srgbClr val="000000"/>
                </a:solidFill>
                <a:latin typeface="Corbel"/>
              </a:rPr>
              <a:t>Mesh refining in regions of nanoparticle and substrate interface</a:t>
            </a:r>
            <a:endParaRPr lang="en-US" sz="21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orbel"/>
            </a:endParaRPr>
          </a:p>
          <a:p>
            <a:pPr marL="367560" indent="-268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2100" b="0" strike="noStrike" spc="-1">
                <a:solidFill>
                  <a:srgbClr val="000000"/>
                </a:solidFill>
                <a:latin typeface="Corbel"/>
              </a:rPr>
              <a:t>Monitors</a:t>
            </a:r>
            <a:endParaRPr lang="en-US" sz="2100" b="0" strike="noStrike" spc="-1">
              <a:solidFill>
                <a:srgbClr val="000000"/>
              </a:solidFill>
              <a:latin typeface="Corbel"/>
            </a:endParaRPr>
          </a:p>
          <a:p>
            <a:pPr marL="613080" lvl="1" indent="-229680">
              <a:lnSpc>
                <a:spcPct val="100000"/>
              </a:lnSpc>
              <a:spcBef>
                <a:spcPts val="380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900" b="0" strike="noStrike" spc="-1">
                <a:solidFill>
                  <a:srgbClr val="000000"/>
                </a:solidFill>
                <a:latin typeface="Corbel"/>
              </a:rPr>
              <a:t>Reflection monitor above source</a:t>
            </a: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marL="613080" lvl="1" indent="-229680">
              <a:lnSpc>
                <a:spcPct val="100000"/>
              </a:lnSpc>
              <a:spcBef>
                <a:spcPts val="380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900" b="0" strike="noStrike" spc="-1">
                <a:solidFill>
                  <a:srgbClr val="000000"/>
                </a:solidFill>
                <a:latin typeface="Corbel"/>
              </a:rPr>
              <a:t>Transmission monitor right below substrate interface</a:t>
            </a: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marL="613080" lvl="1" indent="-229680">
              <a:lnSpc>
                <a:spcPct val="100000"/>
              </a:lnSpc>
              <a:spcBef>
                <a:spcPts val="380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900" b="0" strike="noStrike" spc="-1">
                <a:solidFill>
                  <a:srgbClr val="000000"/>
                </a:solidFill>
                <a:latin typeface="Corbel"/>
              </a:rPr>
              <a:t>Field Monitor near interface</a:t>
            </a: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marL="367560" indent="-268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orbel"/>
              </a:rPr>
              <a:t>Periodic Boundary Condition</a:t>
            </a: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marL="367560" indent="-2682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orbel"/>
              </a:rPr>
              <a:t>Absorption = 1-T -R</a:t>
            </a: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4788000" y="2493000"/>
            <a:ext cx="3716280" cy="252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A42CB42-2FA7-4E3C-A931-0FE7C14928F3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CPL Source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Circular polarized light generally simulated two distinct sources  with perpendicular linear polarizations:</a:t>
            </a:r>
            <a:r>
              <a:rPr sz="1800"/>
              <a:t/>
            </a:r>
            <a:br>
              <a:rPr sz="1800"/>
            </a:br>
            <a:r>
              <a:rPr sz="2800"/>
              <a:t/>
            </a:r>
            <a:br>
              <a:rPr sz="2800"/>
            </a:br>
            <a:r>
              <a:rPr lang="en-IN" sz="28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1" strike="noStrike" spc="-1">
                <a:solidFill>
                  <a:srgbClr val="000000"/>
                </a:solidFill>
                <a:latin typeface="Corbel"/>
              </a:rPr>
              <a:t>Single Source setup </a:t>
            </a: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instead of two distinct sources – suitable for </a:t>
            </a:r>
            <a:r>
              <a:rPr lang="en-IN" sz="1800" b="0" strike="noStrike" spc="-1">
                <a:solidFill>
                  <a:srgbClr val="74A510"/>
                </a:solidFill>
                <a:latin typeface="Corbel"/>
              </a:rPr>
              <a:t>4-fold symmetry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800" b="0" strike="noStrike" spc="-1">
                <a:solidFill>
                  <a:srgbClr val="000000"/>
                </a:solidFill>
                <a:latin typeface="Corbel"/>
              </a:rPr>
              <a:t>Requires only a single run to obtain both response to both polarizations</a:t>
            </a: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AA65C9-DA41-4D3E-AFFF-2CB9E6C7797F}" type="slidenum"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800" b="1" strike="noStrike" spc="-1">
                <a:solidFill>
                  <a:schemeClr val="accent1"/>
                </a:solidFill>
                <a:latin typeface="Adobe Gothic Std B"/>
              </a:rPr>
              <a:t>CPL Source</a:t>
            </a:r>
            <a:endParaRPr lang="en-US" sz="4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4330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Takes advantage of inherent 4-fold symmetry about z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Knowing the fields corresponding to x- and y- polarized light: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32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Incorporated into script to obtain response of both LH and RH CPL from the same simulation run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93" name="Picture 2"/>
          <p:cNvPicPr/>
          <p:nvPr/>
        </p:nvPicPr>
        <p:blipFill>
          <a:blip r:embed="rId3"/>
          <a:stretch/>
        </p:blipFill>
        <p:spPr>
          <a:xfrm>
            <a:off x="5295600" y="1756800"/>
            <a:ext cx="3092400" cy="4624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4647D4E-92F8-42BA-9706-7DFD37898A95}" type="slidenum"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400" b="1" strike="noStrike" spc="-1">
                <a:solidFill>
                  <a:schemeClr val="accent1"/>
                </a:solidFill>
                <a:latin typeface="Adobe Gothic Std B"/>
              </a:rPr>
              <a:t>Gold Nano-Helicoids</a:t>
            </a:r>
            <a:endParaRPr lang="en-US" sz="4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4258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Autofit/>
          </a:bodyPr>
          <a:lstStyle/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Maximum field intensification of ~63 is seen at hotspots wavelength (732nm)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G-factor of ) 0.08 is observed at same wavelength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Need for optimization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96" name="Content Placeholder 5"/>
          <p:cNvPicPr/>
          <p:nvPr/>
        </p:nvPicPr>
        <p:blipFill>
          <a:blip r:embed="rId3"/>
          <a:stretch/>
        </p:blipFill>
        <p:spPr>
          <a:xfrm>
            <a:off x="4932000" y="1516680"/>
            <a:ext cx="3826440" cy="2869920"/>
          </a:xfrm>
          <a:prstGeom prst="rect">
            <a:avLst/>
          </a:prstGeom>
          <a:ln w="0">
            <a:noFill/>
          </a:ln>
        </p:spPr>
      </p:pic>
      <p:pic>
        <p:nvPicPr>
          <p:cNvPr id="297" name="Picture 2"/>
          <p:cNvPicPr/>
          <p:nvPr/>
        </p:nvPicPr>
        <p:blipFill>
          <a:blip r:embed="rId4"/>
          <a:stretch/>
        </p:blipFill>
        <p:spPr>
          <a:xfrm>
            <a:off x="683640" y="3978720"/>
            <a:ext cx="3312000" cy="2364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4583741-E6F3-46B3-B789-B11A39CFCD51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tIns="0" rIns="4572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700" b="1" strike="noStrike" spc="-1">
                <a:solidFill>
                  <a:schemeClr val="accent1"/>
                </a:solidFill>
                <a:latin typeface="Adobe Gothic Std B"/>
              </a:rPr>
              <a:t>Synthesis</a:t>
            </a:r>
            <a:endParaRPr lang="en-US" sz="47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85800" y="1828800"/>
            <a:ext cx="8076960" cy="1499400"/>
          </a:xfrm>
          <a:prstGeom prst="rect">
            <a:avLst/>
          </a:prstGeom>
          <a:noFill/>
          <a:ln w="0">
            <a:noFill/>
          </a:ln>
        </p:spPr>
        <p:txBody>
          <a:bodyPr lIns="118800" tIns="0" rIns="4572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FFFFFF"/>
                </a:solidFill>
                <a:latin typeface="Corbel"/>
              </a:rPr>
              <a:t>Seed Mediated Pathway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Synthesis of Gold Nanoparticles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860699759"/>
              </p:ext>
            </p:extLst>
          </p:nvPr>
        </p:nvGraphicFramePr>
        <p:xfrm>
          <a:off x="467640" y="1744200"/>
          <a:ext cx="7786800" cy="470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F843-103B-4310-AAB3-8AA28B6764CE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Seed Mediated Synthesis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178440" cy="215892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84000"/>
          </a:bodyPr>
          <a:lstStyle/>
          <a:p>
            <a:pPr marL="398160" indent="-2905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Control over reaction kinetics allows for fine tuning of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663840" lvl="1" indent="-24876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Shape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663840" lvl="1" indent="-24876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Size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663840" lvl="1" indent="-24876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Composition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398160" indent="-2905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Scalable!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398160" indent="-2905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Carried out in two separate major steps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0764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303" name="Picture 2"/>
          <p:cNvPicPr/>
          <p:nvPr/>
        </p:nvPicPr>
        <p:blipFill>
          <a:blip r:embed="rId3"/>
          <a:stretch/>
        </p:blipFill>
        <p:spPr>
          <a:xfrm>
            <a:off x="4284000" y="1772640"/>
            <a:ext cx="4320000" cy="1687680"/>
          </a:xfrm>
          <a:prstGeom prst="rect">
            <a:avLst/>
          </a:prstGeom>
          <a:ln w="0">
            <a:noFill/>
          </a:ln>
        </p:spPr>
      </p:pic>
      <p:sp>
        <p:nvSpPr>
          <p:cNvPr id="304" name="TextBox 7"/>
          <p:cNvSpPr/>
          <p:nvPr/>
        </p:nvSpPr>
        <p:spPr>
          <a:xfrm>
            <a:off x="4644000" y="3480840"/>
            <a:ext cx="39099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Personick et al 	, </a:t>
            </a:r>
            <a:r>
              <a:rPr lang="en-US" sz="1200" b="0" i="1" strike="noStrike" spc="-1">
                <a:solidFill>
                  <a:srgbClr val="808080"/>
                </a:solidFill>
                <a:latin typeface="Corbel"/>
              </a:rPr>
              <a:t>Journal of the American Chemical Society, 135(49):18238–18247, 2013.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ontent Placeholder 2"/>
          <p:cNvSpPr/>
          <p:nvPr/>
        </p:nvSpPr>
        <p:spPr>
          <a:xfrm>
            <a:off x="467640" y="4293000"/>
            <a:ext cx="4104000" cy="21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rIns="90000" bIns="45000" anchor="t">
            <a:normAutofit/>
          </a:bodyPr>
          <a:lstStyle/>
          <a:p>
            <a:pPr marL="11880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NUCLEATION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Rapid reduction of Au</a:t>
            </a:r>
            <a:r>
              <a:rPr lang="en-IN" sz="1600" b="0" strike="noStrike" spc="-1" baseline="30000">
                <a:solidFill>
                  <a:srgbClr val="000000"/>
                </a:solidFill>
                <a:latin typeface="Corbel"/>
              </a:rPr>
              <a:t>3+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to monodisperse nuclei using NaBH</a:t>
            </a:r>
            <a:r>
              <a:rPr lang="en-IN" sz="1600" b="0" strike="noStrike" spc="-1" baseline="-25000">
                <a:solidFill>
                  <a:srgbClr val="000000"/>
                </a:solidFill>
                <a:latin typeface="Corbel"/>
              </a:rPr>
              <a:t>4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Restricted growth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Stabilizer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Surfactants (CTAB, CTAC, etc)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Citrate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ontent Placeholder 2"/>
          <p:cNvSpPr/>
          <p:nvPr/>
        </p:nvSpPr>
        <p:spPr>
          <a:xfrm>
            <a:off x="4716000" y="4293000"/>
            <a:ext cx="4104000" cy="21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rIns="90000" bIns="45000" anchor="t">
            <a:normAutofit fontScale="96000"/>
          </a:bodyPr>
          <a:lstStyle/>
          <a:p>
            <a:pPr marL="122760" algn="ctr">
              <a:lnSpc>
                <a:spcPct val="100000"/>
              </a:lnSpc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GROWTH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5040" indent="-3319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Controlled reduction of Au</a:t>
            </a:r>
            <a:r>
              <a:rPr lang="en-IN" sz="1600" b="0" strike="noStrike" spc="-1" baseline="30000">
                <a:solidFill>
                  <a:srgbClr val="000000"/>
                </a:solidFill>
                <a:latin typeface="Corbel"/>
              </a:rPr>
              <a:t>3+ 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into Au</a:t>
            </a:r>
            <a:r>
              <a:rPr lang="en-IN" sz="1600" b="0" strike="noStrike" spc="-1" baseline="30000">
                <a:solidFill>
                  <a:srgbClr val="000000"/>
                </a:solidFill>
                <a:latin typeface="Corbel"/>
              </a:rPr>
              <a:t>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5040" indent="-3319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Seeds are introduced into the solution as sites for growth. Au</a:t>
            </a:r>
            <a:r>
              <a:rPr lang="en-IN" sz="1600" b="0" strike="noStrike" spc="-1" baseline="30000">
                <a:solidFill>
                  <a:srgbClr val="000000"/>
                </a:solidFill>
                <a:latin typeface="Corbel"/>
              </a:rPr>
              <a:t>+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is autocatalytically is reduced to Au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5040" indent="-33192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Kinetics of the reaction modulated to achieve control over the shape of the final product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8"/>
          <p:cNvSpPr/>
          <p:nvPr/>
        </p:nvSpPr>
        <p:spPr>
          <a:xfrm>
            <a:off x="4572000" y="1700640"/>
            <a:ext cx="3981960" cy="575640"/>
          </a:xfrm>
          <a:prstGeom prst="rect">
            <a:avLst/>
          </a:prstGeom>
          <a:noFill/>
          <a:ln w="28575">
            <a:solidFill>
              <a:srgbClr val="FF67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308" name="Rectangle 14"/>
          <p:cNvSpPr/>
          <p:nvPr/>
        </p:nvSpPr>
        <p:spPr>
          <a:xfrm>
            <a:off x="4571640" y="2205000"/>
            <a:ext cx="3981960" cy="1275480"/>
          </a:xfrm>
          <a:prstGeom prst="rect">
            <a:avLst/>
          </a:prstGeom>
          <a:noFill/>
          <a:ln w="28575">
            <a:solidFill>
              <a:srgbClr val="FF67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35C3C37-052B-4F7A-A027-FE3CB9F46820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6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chemeClr val="accent1"/>
                </a:solidFill>
                <a:latin typeface="Adobe Gothic Std B"/>
              </a:rPr>
              <a:t>Seed Mediated Synthesis</a:t>
            </a:r>
            <a:r>
              <a:rPr sz="4500"/>
              <a:t/>
            </a:r>
            <a:br>
              <a:rPr sz="4500"/>
            </a:b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Kinetics of Growth Step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754440" cy="266292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32000"/>
          </a:bodyPr>
          <a:lstStyle/>
          <a:p>
            <a:pPr marL="432000" indent="-3150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5000" b="0" strike="noStrike" spc="-1">
                <a:solidFill>
                  <a:srgbClr val="000000"/>
                </a:solidFill>
                <a:latin typeface="Corbel"/>
              </a:rPr>
              <a:t>At weak reducing agent concentration, the reduction step happens rapidly, preventing the nanoparticles from reaching their equilibrium shape</a:t>
            </a:r>
            <a:endParaRPr lang="en-US" sz="50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5000" b="0" strike="noStrike" spc="-1">
              <a:solidFill>
                <a:srgbClr val="000000"/>
              </a:solidFill>
              <a:latin typeface="Corbel"/>
            </a:endParaRPr>
          </a:p>
          <a:p>
            <a:pPr marL="432000" indent="-3150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5000" b="0" strike="noStrike" spc="-1">
                <a:solidFill>
                  <a:srgbClr val="000000"/>
                </a:solidFill>
                <a:latin typeface="Corbel"/>
              </a:rPr>
              <a:t>Stability of facets: {111}&gt;{110}&gt;{100}</a:t>
            </a:r>
            <a:endParaRPr lang="en-US" sz="5000" b="0" strike="noStrike" spc="-1">
              <a:solidFill>
                <a:srgbClr val="000000"/>
              </a:solidFill>
              <a:latin typeface="Corbel"/>
            </a:endParaRPr>
          </a:p>
          <a:p>
            <a:pPr marL="720000" lvl="1" indent="-270000">
              <a:lnSpc>
                <a:spcPct val="100000"/>
              </a:lnSpc>
              <a:spcBef>
                <a:spcPts val="100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5000" b="0" strike="noStrike" spc="-1">
                <a:solidFill>
                  <a:srgbClr val="000000"/>
                </a:solidFill>
                <a:latin typeface="Corbel"/>
              </a:rPr>
              <a:t>{111} – Octahedron</a:t>
            </a:r>
            <a:endParaRPr lang="en-US" sz="5000" b="0" strike="noStrike" spc="-1">
              <a:solidFill>
                <a:srgbClr val="000000"/>
              </a:solidFill>
              <a:latin typeface="Corbel"/>
            </a:endParaRPr>
          </a:p>
          <a:p>
            <a:pPr marL="720000" lvl="1" indent="-270000">
              <a:lnSpc>
                <a:spcPct val="100000"/>
              </a:lnSpc>
              <a:spcBef>
                <a:spcPts val="100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5000" b="0" strike="noStrike" spc="-1">
                <a:solidFill>
                  <a:srgbClr val="000000"/>
                </a:solidFill>
                <a:latin typeface="Corbel"/>
              </a:rPr>
              <a:t>{110} – Rhombic Dodecahedra</a:t>
            </a:r>
            <a:endParaRPr lang="en-US" sz="5000" b="0" strike="noStrike" spc="-1">
              <a:solidFill>
                <a:srgbClr val="000000"/>
              </a:solidFill>
              <a:latin typeface="Corbel"/>
            </a:endParaRPr>
          </a:p>
          <a:p>
            <a:pPr marL="720000" lvl="1" indent="-270000">
              <a:lnSpc>
                <a:spcPct val="100000"/>
              </a:lnSpc>
              <a:spcBef>
                <a:spcPts val="100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5000" b="0" strike="noStrike" spc="-1">
                <a:solidFill>
                  <a:srgbClr val="000000"/>
                </a:solidFill>
                <a:latin typeface="Corbel"/>
              </a:rPr>
              <a:t>{100} – Cubic </a:t>
            </a:r>
            <a:endParaRPr lang="en-US" sz="50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6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31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3100" b="0" strike="noStrike" spc="-1">
              <a:solidFill>
                <a:srgbClr val="000000"/>
              </a:solidFill>
              <a:latin typeface="Corbel"/>
            </a:endParaRPr>
          </a:p>
          <a:p>
            <a:pPr marL="11664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311" name="Picture 2" descr="C:\Users\Daniel\Pictures\Screenshots\Screenshot 2023-04-25 043703.png"/>
          <p:cNvPicPr/>
          <p:nvPr/>
        </p:nvPicPr>
        <p:blipFill>
          <a:blip r:embed="rId3"/>
          <a:stretch/>
        </p:blipFill>
        <p:spPr>
          <a:xfrm>
            <a:off x="5436000" y="1556640"/>
            <a:ext cx="2769840" cy="28080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6"/>
          <p:cNvSpPr/>
          <p:nvPr/>
        </p:nvSpPr>
        <p:spPr>
          <a:xfrm>
            <a:off x="4932000" y="4365000"/>
            <a:ext cx="39099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Personick et al 	, </a:t>
            </a:r>
            <a:r>
              <a:rPr lang="en-US" sz="1200" b="0" i="1" strike="noStrike" spc="-1">
                <a:solidFill>
                  <a:srgbClr val="808080"/>
                </a:solidFill>
                <a:latin typeface="Corbel"/>
              </a:rPr>
              <a:t>Journal of the American Chemical Society, 135(49):18238–18247, 2013.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9DFE4F2-BC2E-4C89-802A-D04BC08E95CC}" type="slidenum"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6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chemeClr val="accent1"/>
                </a:solidFill>
                <a:latin typeface="Adobe Gothic Std B"/>
              </a:rPr>
              <a:t>Seed Mediated Synthesis</a:t>
            </a:r>
            <a:r>
              <a:rPr sz="4500"/>
              <a:t/>
            </a:r>
            <a:br>
              <a:rPr sz="4500"/>
            </a:b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Kinetics of Growth Step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754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Role of Halide ions: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Reduction potential – [AuCl]&lt;[AuBr]&lt;[AuI]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Solubility – [AuCl]&gt;[AuBr]&gt;[AuI]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Presence of larger halide ions further slows down the reaction and favours thermodynamic product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Growth can be carried out in multiple steps to vary kinetics as well as composition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Further growth steps can be carried out using chiral reagents to result in chiral geometries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2000" b="1" strike="noStrike" spc="-1">
                <a:solidFill>
                  <a:srgbClr val="000000"/>
                </a:solidFill>
                <a:latin typeface="Corbel"/>
              </a:rPr>
              <a:t>Large variety of geometries can be obtained by controlling kinetics</a:t>
            </a: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315" name="Content Placeholder 6"/>
          <p:cNvGraphicFramePr/>
          <p:nvPr/>
        </p:nvGraphicFramePr>
        <p:xfrm>
          <a:off x="4572000" y="1700640"/>
          <a:ext cx="4104360" cy="2405160"/>
        </p:xfrm>
        <a:graphic>
          <a:graphicData uri="http://schemas.openxmlformats.org/drawingml/2006/table">
            <a:tbl>
              <a:tblPr/>
              <a:tblGrid>
                <a:gridCol w="1532520"/>
                <a:gridCol w="2571840"/>
              </a:tblGrid>
              <a:tr h="57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lt1"/>
                          </a:solidFill>
                          <a:latin typeface="Corbel"/>
                        </a:rPr>
                        <a:t>Reagent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lt1"/>
                          </a:solidFill>
                          <a:latin typeface="Corbel"/>
                        </a:rPr>
                        <a:t>Effect of increasing concentration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7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Seed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Larger number of particles with a smaller size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Au</a:t>
                      </a:r>
                      <a:r>
                        <a:rPr lang="en-IN" sz="1200" b="0" strike="noStrike" spc="-1" baseline="30000">
                          <a:solidFill>
                            <a:schemeClr val="dk1"/>
                          </a:solidFill>
                          <a:latin typeface="Corbel"/>
                        </a:rPr>
                        <a:t>3+</a:t>
                      </a: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 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Larger Particles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Ascorbic Acid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Favours higher energy facets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57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Halide ion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Larger halide ions favour lower energy facets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16" name="Picture 4" descr="C:\Users\Daniel\Downloads\Screenshot 2023-04-24 204833.png"/>
          <p:cNvPicPr/>
          <p:nvPr/>
        </p:nvPicPr>
        <p:blipFill>
          <a:blip r:embed="rId3"/>
          <a:srcRect r="33735"/>
          <a:stretch/>
        </p:blipFill>
        <p:spPr>
          <a:xfrm>
            <a:off x="5292000" y="4428720"/>
            <a:ext cx="2797560" cy="15642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"/>
          <p:cNvSpPr/>
          <p:nvPr/>
        </p:nvSpPr>
        <p:spPr>
          <a:xfrm>
            <a:off x="5326200" y="6093360"/>
            <a:ext cx="36720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808080"/>
                </a:solidFill>
                <a:latin typeface="Corbel"/>
              </a:rPr>
              <a:t>Cho et al , </a:t>
            </a:r>
            <a:r>
              <a:rPr lang="it-IT" sz="1100" b="0" i="1" strike="noStrike" spc="-1">
                <a:solidFill>
                  <a:srgbClr val="808080"/>
                </a:solidFill>
                <a:latin typeface="Corbel"/>
              </a:rPr>
              <a:t>ACS nano, 14(3):3595–3602, 2020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CC687D8-105C-4780-9FC1-2741BC74D806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chemeClr val="accent1"/>
                </a:solidFill>
                <a:latin typeface="Adobe Gothic Std B"/>
              </a:rPr>
              <a:t>Contents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39640" y="1775160"/>
            <a:ext cx="4330440" cy="4749840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518760" indent="-399960">
              <a:lnSpc>
                <a:spcPct val="100000"/>
              </a:lnSpc>
              <a:buClr>
                <a:srgbClr val="94C600"/>
              </a:buClr>
              <a:buSzPct val="80000"/>
              <a:buFont typeface="Adobe Gothic Std B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</a:rPr>
              <a:t>Introduction</a:t>
            </a: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marL="811440" lvl="1" indent="-39996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romanUcPeriod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Significance of Project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  <a:p>
            <a:pPr marL="518760" indent="-399960">
              <a:lnSpc>
                <a:spcPct val="100000"/>
              </a:lnSpc>
              <a:buClr>
                <a:srgbClr val="94C600"/>
              </a:buClr>
              <a:buSzPct val="80000"/>
              <a:buFont typeface="Adobe Gothic Std B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</a:rPr>
              <a:t>Simulations</a:t>
            </a: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marL="811440" lvl="1" indent="-39996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romanUcPeriod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Nanoparticles in Colloid</a:t>
            </a:r>
          </a:p>
          <a:p>
            <a:pPr marL="1076760" lvl="2" indent="-39996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dobe Gothic Std B"/>
              <a:buAutoNum type="romanUcPeriod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Validation of Setup</a:t>
            </a:r>
          </a:p>
          <a:p>
            <a:pPr marL="1076760" lvl="2" indent="-39996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dobe Gothic Std B"/>
              <a:buAutoNum type="romanUcPeriod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Octahedral colloid</a:t>
            </a:r>
          </a:p>
          <a:p>
            <a:pPr marL="1076760" lvl="2" indent="-39996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dobe Gothic Std B"/>
              <a:buAutoNum type="romanUcPeriod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Comparing with Experimental Results</a:t>
            </a:r>
          </a:p>
          <a:p>
            <a:pPr marL="811440" lvl="1" indent="-39996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romanUcPeriod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Nanoparticles on substrate</a:t>
            </a:r>
          </a:p>
          <a:p>
            <a:pPr marL="1076760" lvl="2" indent="-39996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dobe Gothic Std B"/>
              <a:buAutoNum type="romanUcPeriod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Setup</a:t>
            </a:r>
          </a:p>
          <a:p>
            <a:pPr marL="1076760" lvl="2" indent="-399960">
              <a:lnSpc>
                <a:spcPct val="100000"/>
              </a:lnSpc>
              <a:spcBef>
                <a:spcPts val="281"/>
              </a:spcBef>
              <a:buClr>
                <a:srgbClr val="FF6700"/>
              </a:buClr>
              <a:buFont typeface="Adobe Gothic Std B"/>
              <a:buAutoNum type="romanUcPeriod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Circular Dichroism</a:t>
            </a: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marL="518760" indent="-399960">
              <a:lnSpc>
                <a:spcPct val="100000"/>
              </a:lnSpc>
              <a:buClr>
                <a:srgbClr val="94C600"/>
              </a:buClr>
              <a:buSzPct val="80000"/>
              <a:buFont typeface="Adobe Gothic Std B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</a:rPr>
              <a:t>Synthesis </a:t>
            </a: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 marL="811440" lvl="1" indent="-39996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romanUcPeriod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Seed-Mediated Synthesis</a:t>
            </a:r>
          </a:p>
          <a:p>
            <a:pPr marL="811440" lvl="1" indent="-39996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romanUcPeriod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Experimental Progress</a:t>
            </a: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3" name="Content Placeholder 2"/>
          <p:cNvSpPr/>
          <p:nvPr/>
        </p:nvSpPr>
        <p:spPr>
          <a:xfrm>
            <a:off x="5807520" y="1772640"/>
            <a:ext cx="3084840" cy="462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1148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985117-0EFB-4CE8-953E-20B74539A4B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6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chemeClr val="accent1"/>
                </a:solidFill>
                <a:latin typeface="Adobe Gothic Std B"/>
              </a:rPr>
              <a:t>Seed Mediated Synthesis</a:t>
            </a:r>
            <a:r>
              <a:rPr sz="4500"/>
              <a:t/>
            </a:r>
            <a:br>
              <a:rPr sz="4500"/>
            </a:b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Chiral Growth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826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Certain crystallographic planes are inherently chiral due to the presence of terraces of lower index planes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Conditions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i="1" strike="noStrike" spc="-1">
                <a:solidFill>
                  <a:srgbClr val="000000"/>
                </a:solidFill>
                <a:latin typeface="Corbel"/>
                <a:ea typeface="Corbel"/>
              </a:rPr>
              <a:t>h 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Corbel"/>
              </a:rPr>
              <a:t>≠ </a:t>
            </a:r>
            <a:r>
              <a:rPr lang="en-IN" sz="1400" b="0" i="1" strike="noStrike" spc="-1">
                <a:solidFill>
                  <a:srgbClr val="000000"/>
                </a:solidFill>
                <a:latin typeface="Corbel"/>
                <a:ea typeface="Corbel"/>
              </a:rPr>
              <a:t>k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Microsoft YaHei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Corbel"/>
              </a:rPr>
              <a:t>≠ </a:t>
            </a:r>
            <a:r>
              <a:rPr lang="en-IN" sz="1400" b="0" i="1" strike="noStrike" spc="-1">
                <a:solidFill>
                  <a:srgbClr val="000000"/>
                </a:solidFill>
                <a:latin typeface="Corbel"/>
                <a:ea typeface="Corbel"/>
              </a:rPr>
              <a:t>l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31520" lvl="1" indent="-27432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i="1" strike="noStrike" spc="-1">
                <a:solidFill>
                  <a:srgbClr val="000000"/>
                </a:solidFill>
                <a:latin typeface="Corbel"/>
                <a:ea typeface="Corbel"/>
              </a:rPr>
              <a:t>h x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Corbel"/>
              </a:rPr>
              <a:t> </a:t>
            </a:r>
            <a:r>
              <a:rPr lang="en-IN" sz="1400" b="0" i="1" strike="noStrike" spc="-1">
                <a:solidFill>
                  <a:srgbClr val="000000"/>
                </a:solidFill>
                <a:latin typeface="Corbel"/>
                <a:ea typeface="Corbel"/>
              </a:rPr>
              <a:t>k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Microsoft YaHei"/>
              </a:rPr>
              <a:t> x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Corbel"/>
              </a:rPr>
              <a:t> </a:t>
            </a:r>
            <a:r>
              <a:rPr lang="en-IN" sz="1400" b="0" i="1" strike="noStrike" spc="-1">
                <a:solidFill>
                  <a:srgbClr val="000000"/>
                </a:solidFill>
                <a:latin typeface="Corbel"/>
                <a:ea typeface="Corbel"/>
              </a:rPr>
              <a:t>l </a:t>
            </a:r>
            <a:r>
              <a:rPr lang="en-IN" sz="1400" b="0" strike="noStrike" spc="-1">
                <a:solidFill>
                  <a:srgbClr val="000000"/>
                </a:solidFill>
                <a:latin typeface="Corbel"/>
                <a:ea typeface="Corbel"/>
              </a:rPr>
              <a:t>≠ 0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Chiral reagents (for example </a:t>
            </a: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L-Glutathione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)  - preferentially grow one enantiomeric plane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320" name="Content Placeholder 4"/>
          <p:cNvPicPr/>
          <p:nvPr/>
        </p:nvPicPr>
        <p:blipFill>
          <a:blip r:embed="rId2"/>
          <a:stretch/>
        </p:blipFill>
        <p:spPr>
          <a:xfrm>
            <a:off x="4515120" y="1628640"/>
            <a:ext cx="4038120" cy="1654920"/>
          </a:xfrm>
          <a:prstGeom prst="rect">
            <a:avLst/>
          </a:prstGeom>
          <a:ln w="0">
            <a:noFill/>
          </a:ln>
        </p:spPr>
      </p:pic>
      <p:pic>
        <p:nvPicPr>
          <p:cNvPr id="321" name="Picture 2"/>
          <p:cNvPicPr/>
          <p:nvPr/>
        </p:nvPicPr>
        <p:blipFill>
          <a:blip r:embed="rId3"/>
          <a:stretch/>
        </p:blipFill>
        <p:spPr>
          <a:xfrm>
            <a:off x="4868640" y="3933000"/>
            <a:ext cx="3431160" cy="1483560"/>
          </a:xfrm>
          <a:prstGeom prst="rect">
            <a:avLst/>
          </a:prstGeom>
          <a:ln w="0">
            <a:noFill/>
          </a:ln>
        </p:spPr>
      </p:pic>
      <p:sp>
        <p:nvSpPr>
          <p:cNvPr id="322" name="TextBox 6"/>
          <p:cNvSpPr/>
          <p:nvPr/>
        </p:nvSpPr>
        <p:spPr>
          <a:xfrm>
            <a:off x="4868640" y="3468600"/>
            <a:ext cx="39099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Sholl  et al , </a:t>
            </a:r>
            <a:r>
              <a:rPr lang="en-US" sz="1200" b="0" i="1" strike="noStrike" spc="-1">
                <a:solidFill>
                  <a:srgbClr val="808080"/>
                </a:solidFill>
                <a:latin typeface="Corbel"/>
              </a:rPr>
              <a:t>J. Phys. Chem. B, Vol. 105, No. 21, 2001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4736FA7-B48A-4E62-BA6A-5A1EED9BED5A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Adobe Gothic Std B"/>
              </a:rPr>
              <a:t>Synthesis of Nano-Octahedra</a:t>
            </a:r>
            <a:endParaRPr lang="en-US" sz="4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67640" y="1772640"/>
            <a:ext cx="403812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90000"/>
          </a:bodyPr>
          <a:lstStyle/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26600" indent="-311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Nucleation step</a:t>
            </a:r>
            <a:r>
              <a:rPr sz="1600"/>
              <a:t/>
            </a:r>
            <a:br>
              <a:rPr sz="1600"/>
            </a:b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Seed solution (10mL) (</a:t>
            </a:r>
            <a:r>
              <a:rPr lang="en-IN" sz="1600" b="0" strike="noStrike" spc="-1">
                <a:solidFill>
                  <a:schemeClr val="accent3">
                    <a:lumMod val="50000"/>
                  </a:schemeClr>
                </a:solidFill>
                <a:latin typeface="Corbel"/>
              </a:rPr>
              <a:t>brown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0.25mM HAuCl</a:t>
            </a:r>
            <a:r>
              <a:rPr lang="en-IN" sz="1400" b="0" strike="noStrike" spc="-1" baseline="-25000">
                <a:solidFill>
                  <a:srgbClr val="000000"/>
                </a:solidFill>
                <a:latin typeface="Corbel"/>
              </a:rPr>
              <a:t>4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0.1M CTAC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0.9mM NaBH</a:t>
            </a:r>
            <a:r>
              <a:rPr lang="en-IN" sz="1400" b="0" strike="noStrike" spc="-1" baseline="-25000">
                <a:solidFill>
                  <a:srgbClr val="000000"/>
                </a:solidFill>
                <a:latin typeface="Corbel"/>
              </a:rPr>
              <a:t>4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26600" indent="-311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Growth Step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Two phase growth step to control kinetics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Growth solutions A and B prepared with identical composition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0.25mM HAuCl</a:t>
            </a:r>
            <a:r>
              <a:rPr lang="en-IN" sz="1400" b="0" strike="noStrike" spc="-1" baseline="-25000">
                <a:solidFill>
                  <a:srgbClr val="000000"/>
                </a:solidFill>
                <a:latin typeface="Corbel"/>
              </a:rPr>
              <a:t>4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0.1M CTAC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2.5mM Ascorbic Acid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711360" lvl="1" indent="-266400">
              <a:lnSpc>
                <a:spcPct val="100000"/>
              </a:lnSpc>
              <a:spcBef>
                <a:spcPts val="281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orbel"/>
              </a:rPr>
              <a:t>5 M KI</a:t>
            </a: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marL="426600" indent="-311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55L of seed solution added to growth solution A (turns </a:t>
            </a:r>
            <a:r>
              <a:rPr lang="en-IN" sz="1600" b="0" strike="noStrike" spc="-1">
                <a:solidFill>
                  <a:srgbClr val="FF0000"/>
                </a:solidFill>
                <a:latin typeface="Corbel"/>
              </a:rPr>
              <a:t>red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26600" indent="-311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55L of growth solution A added to growth solution B (turns faint </a:t>
            </a:r>
            <a:r>
              <a:rPr lang="en-IN" sz="1600" b="0" strike="noStrike" spc="-1">
                <a:solidFill>
                  <a:srgbClr val="FF6699"/>
                </a:solidFill>
                <a:latin typeface="Corbel"/>
              </a:rPr>
              <a:t>pink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325" name="Picture 2" descr="C:\Users\Daniel\Pictures\Screenshots\reagents.png"/>
          <p:cNvPicPr/>
          <p:nvPr/>
        </p:nvPicPr>
        <p:blipFill>
          <a:blip r:embed="rId3"/>
          <a:stretch/>
        </p:blipFill>
        <p:spPr>
          <a:xfrm>
            <a:off x="5436000" y="1758960"/>
            <a:ext cx="2736000" cy="2232000"/>
          </a:xfrm>
          <a:prstGeom prst="rect">
            <a:avLst/>
          </a:prstGeom>
          <a:ln w="0">
            <a:noFill/>
          </a:ln>
        </p:spPr>
      </p:pic>
      <p:sp>
        <p:nvSpPr>
          <p:cNvPr id="326" name="TextBox 5"/>
          <p:cNvSpPr/>
          <p:nvPr/>
        </p:nvSpPr>
        <p:spPr>
          <a:xfrm>
            <a:off x="5428440" y="4028760"/>
            <a:ext cx="273600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Corbel"/>
              </a:rPr>
              <a:t>(left to right) Seed particles, first growth solution, second growth solution in synthesis of gold nano-octahedra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999FEC3-C695-4732-B02D-E4DCE0EAAECC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Future Work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8" name="Text Placeholder 6"/>
          <p:cNvSpPr/>
          <p:nvPr/>
        </p:nvSpPr>
        <p:spPr>
          <a:xfrm>
            <a:off x="457200" y="1698840"/>
            <a:ext cx="8146800" cy="7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 anchor="t">
            <a:normAutofit/>
          </a:bodyPr>
          <a:lstStyle/>
          <a:p>
            <a:pPr marL="118800" algn="ctr">
              <a:lnSpc>
                <a:spcPct val="100000"/>
              </a:lnSpc>
              <a:tabLst>
                <a:tab pos="0" algn="l"/>
              </a:tabLst>
            </a:pPr>
            <a:r>
              <a:rPr lang="en-IN" sz="2300" b="1" strike="noStrike" cap="all" spc="-1">
                <a:solidFill>
                  <a:srgbClr val="000000"/>
                </a:solidFill>
                <a:latin typeface="Corbel"/>
              </a:rPr>
              <a:t>Synthesis</a:t>
            </a:r>
            <a:endParaRPr lang="en-IN" sz="23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474836509"/>
              </p:ext>
            </p:extLst>
          </p:nvPr>
        </p:nvGraphicFramePr>
        <p:xfrm>
          <a:off x="467640" y="2421000"/>
          <a:ext cx="8136720" cy="136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9" name="Text Placeholder 7"/>
          <p:cNvSpPr/>
          <p:nvPr/>
        </p:nvSpPr>
        <p:spPr>
          <a:xfrm>
            <a:off x="467640" y="4225680"/>
            <a:ext cx="8136720" cy="7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18800" algn="ctr">
              <a:lnSpc>
                <a:spcPct val="100000"/>
              </a:lnSpc>
              <a:tabLst>
                <a:tab pos="0" algn="l"/>
              </a:tabLst>
            </a:pPr>
            <a:r>
              <a:rPr lang="en-IN" sz="2300" b="1" strike="noStrike" cap="all" spc="-1">
                <a:solidFill>
                  <a:srgbClr val="000000"/>
                </a:solidFill>
                <a:latin typeface="Corbel"/>
              </a:rPr>
              <a:t>Simulation</a:t>
            </a:r>
            <a:endParaRPr lang="en-IN" sz="23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307704263"/>
              </p:ext>
            </p:extLst>
          </p:nvPr>
        </p:nvGraphicFramePr>
        <p:xfrm>
          <a:off x="467640" y="4869000"/>
          <a:ext cx="8136720" cy="136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653252-410B-4BC4-BEB9-D27D1C2908BD}" type="slidenum"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0">
            <a:noFill/>
          </a:ln>
        </p:spPr>
        <p:txBody>
          <a:bodyPr tIns="0" rIns="4572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700" b="1" strike="noStrike" spc="-1">
                <a:solidFill>
                  <a:schemeClr val="accent1"/>
                </a:solidFill>
                <a:latin typeface="Adobe Gothic Std B"/>
              </a:rPr>
              <a:t>Thank You</a:t>
            </a:r>
            <a:endParaRPr lang="en-US" sz="47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643522-2245-4CB8-9A8B-F89B4E7AFD05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Introduction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898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89000"/>
          </a:bodyPr>
          <a:lstStyle/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Circular Polarized Light (CPL) 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: Electric field at each point has a constant magnitude and rotates at a constant rate in a plane perpendicular to propagation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Left-Handed and Right-Handed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Provides two channels of communication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Signal transmission in multiple planes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LH and RH interact differently with chiral substances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900" b="0" strike="noStrike" spc="-1">
                <a:solidFill>
                  <a:srgbClr val="000000"/>
                </a:solidFill>
                <a:latin typeface="Corbel"/>
              </a:rPr>
              <a:t>Applications</a:t>
            </a: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marL="703440" lvl="1" indent="-263520">
              <a:lnSpc>
                <a:spcPct val="100000"/>
              </a:lnSpc>
              <a:spcBef>
                <a:spcPts val="34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700" b="0" strike="noStrike" spc="-1">
                <a:solidFill>
                  <a:srgbClr val="000000"/>
                </a:solidFill>
                <a:latin typeface="Corbel"/>
              </a:rPr>
              <a:t>Optical Communication</a:t>
            </a:r>
            <a:endParaRPr lang="en-US" sz="1700" b="0" strike="noStrike" spc="-1">
              <a:solidFill>
                <a:srgbClr val="000000"/>
              </a:solidFill>
              <a:latin typeface="Corbel"/>
            </a:endParaRPr>
          </a:p>
          <a:p>
            <a:pPr marL="703440" lvl="1" indent="-263520">
              <a:lnSpc>
                <a:spcPct val="100000"/>
              </a:lnSpc>
              <a:spcBef>
                <a:spcPts val="34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700" b="0" strike="noStrike" spc="-1">
                <a:solidFill>
                  <a:srgbClr val="000000"/>
                </a:solidFill>
                <a:latin typeface="Corbel"/>
              </a:rPr>
              <a:t>Bio-Detection</a:t>
            </a:r>
            <a:endParaRPr lang="en-US" sz="1700" b="0" strike="noStrike" spc="-1">
              <a:solidFill>
                <a:srgbClr val="000000"/>
              </a:solidFill>
              <a:latin typeface="Corbel"/>
            </a:endParaRPr>
          </a:p>
          <a:p>
            <a:pPr marL="703440" lvl="1" indent="-263520">
              <a:lnSpc>
                <a:spcPct val="100000"/>
              </a:lnSpc>
              <a:spcBef>
                <a:spcPts val="340"/>
              </a:spcBef>
              <a:buClr>
                <a:srgbClr val="71685A"/>
              </a:buClr>
              <a:buSzPct val="90000"/>
              <a:buFont typeface="Wingdings" charset="2"/>
              <a:buChar char=""/>
            </a:pPr>
            <a:r>
              <a:rPr lang="en-IN" sz="1700" b="1" strike="noStrike" spc="-1">
                <a:solidFill>
                  <a:srgbClr val="000000"/>
                </a:solidFill>
                <a:latin typeface="Corbel"/>
              </a:rPr>
              <a:t>Quantum Computing</a:t>
            </a:r>
            <a:endParaRPr lang="en-US" sz="17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marL="421920" indent="-3078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900" b="1" strike="noStrike" spc="-1">
                <a:solidFill>
                  <a:srgbClr val="000000"/>
                </a:solidFill>
                <a:latin typeface="Corbel"/>
              </a:rPr>
              <a:t>Miniaturization</a:t>
            </a:r>
            <a:endParaRPr lang="en-US" sz="19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96" name="Picture 2"/>
          <p:cNvPicPr/>
          <p:nvPr/>
        </p:nvPicPr>
        <p:blipFill>
          <a:blip r:embed="rId3"/>
          <a:stretch/>
        </p:blipFill>
        <p:spPr>
          <a:xfrm>
            <a:off x="4284000" y="1784880"/>
            <a:ext cx="4204800" cy="3131280"/>
          </a:xfrm>
          <a:prstGeom prst="rect">
            <a:avLst/>
          </a:prstGeom>
          <a:ln w="0">
            <a:noFill/>
          </a:ln>
        </p:spPr>
      </p:pic>
      <p:sp>
        <p:nvSpPr>
          <p:cNvPr id="197" name="TextBox 9"/>
          <p:cNvSpPr/>
          <p:nvPr/>
        </p:nvSpPr>
        <p:spPr>
          <a:xfrm>
            <a:off x="4500000" y="5025240"/>
            <a:ext cx="3888000" cy="69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Corbel"/>
              </a:rPr>
              <a:t>Schematic of circular polarized light – Left handed (top) and right handed (bottom)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http://www.physicsbootcamp.org/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8B3F911-41AE-4FC6-BFA7-FCF435F54A7E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Introduction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970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Chirality in materials leads to 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Circular Dichroism (CD) 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– Difference in transmission of left handed- and right handed- circular polarized light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Conventional semiconductors lack intrinsic chirality required for CD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Combine conventional photodetectors with chiral materials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Enhance photodetection capability via two mechanisms: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800280" lvl="1" indent="-34308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arabicPeriod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Field Amplification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800280" lvl="1" indent="-343080">
              <a:lnSpc>
                <a:spcPct val="100000"/>
              </a:lnSpc>
              <a:spcBef>
                <a:spcPts val="320"/>
              </a:spcBef>
              <a:buClr>
                <a:srgbClr val="71685A"/>
              </a:buClr>
              <a:buSzPct val="90000"/>
              <a:buFont typeface="Adobe Gothic Std B"/>
              <a:buAutoNum type="arabicPeriod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Hot electron injection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0" name="Content Placeholder 8"/>
          <p:cNvPicPr/>
          <p:nvPr/>
        </p:nvPicPr>
        <p:blipFill>
          <a:blip r:embed="rId3"/>
          <a:stretch/>
        </p:blipFill>
        <p:spPr>
          <a:xfrm>
            <a:off x="4788000" y="2176920"/>
            <a:ext cx="3681000" cy="2691720"/>
          </a:xfrm>
          <a:prstGeom prst="rect">
            <a:avLst/>
          </a:prstGeom>
          <a:ln w="0">
            <a:noFill/>
          </a:ln>
        </p:spPr>
      </p:pic>
      <p:sp>
        <p:nvSpPr>
          <p:cNvPr id="201" name="TextBox 9"/>
          <p:cNvSpPr/>
          <p:nvPr/>
        </p:nvSpPr>
        <p:spPr>
          <a:xfrm>
            <a:off x="4788000" y="5013000"/>
            <a:ext cx="3744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Namgung et al, Nature Communications | (2022) 13:5081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4AC09F3-7CC5-4DE1-91F1-C172156F8F01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Introduction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682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94000"/>
          </a:bodyPr>
          <a:lstStyle/>
          <a:p>
            <a:pPr marL="111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Localized Surface Plasmon Resonance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12200" indent="-3006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Coherent oscillations of confined conduction electrons in resonance with electromagnetic field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12200" indent="-3006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Resonant frequency depend on the geometry of the nanoparticle.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12200" indent="-3006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Multiple modes possible depending on geometry of the particle and its orientation with respect to EM wave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12200" indent="-3006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Results in enhanced 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absorption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and 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scattering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as well as 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near field amplification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12200" indent="-3006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Chirality in the geometry of the nanoparticle results in a different plasmonic response LH and RH CPL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4" name="Picture 2" descr="G:\Shared drives\Chiral magic!\Report\Images\nanosphere.png"/>
          <p:cNvPicPr/>
          <p:nvPr/>
        </p:nvPicPr>
        <p:blipFill>
          <a:blip r:embed="rId3"/>
          <a:stretch/>
        </p:blipFill>
        <p:spPr>
          <a:xfrm>
            <a:off x="4091760" y="1917000"/>
            <a:ext cx="4890600" cy="180000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3" descr="G:\Shared drives\Chiral magic!\Report\Images\Screenshot 2023-04-09 094749.png"/>
          <p:cNvPicPr/>
          <p:nvPr/>
        </p:nvPicPr>
        <p:blipFill>
          <a:blip r:embed="rId4"/>
          <a:stretch/>
        </p:blipFill>
        <p:spPr>
          <a:xfrm>
            <a:off x="4157280" y="3645000"/>
            <a:ext cx="4825080" cy="2263320"/>
          </a:xfrm>
          <a:prstGeom prst="rect">
            <a:avLst/>
          </a:prstGeom>
          <a:ln w="0">
            <a:noFill/>
          </a:ln>
        </p:spPr>
      </p:pic>
      <p:sp>
        <p:nvSpPr>
          <p:cNvPr id="206" name="TextBox 7"/>
          <p:cNvSpPr/>
          <p:nvPr/>
        </p:nvSpPr>
        <p:spPr>
          <a:xfrm>
            <a:off x="4428000" y="6021360"/>
            <a:ext cx="4392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Cao et al, S</a:t>
            </a:r>
            <a:r>
              <a:rPr lang="en-US" sz="1200" b="0" i="1" strike="noStrike" spc="-1">
                <a:solidFill>
                  <a:srgbClr val="808080"/>
                </a:solidFill>
                <a:latin typeface="Corbel"/>
              </a:rPr>
              <a:t>ensors and actuators B: Chemical , 195:332–351, 2014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DDEA679-7969-4894-81F9-AFCA1D625E4E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Introduction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3898440" cy="462348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/>
          </a:bodyPr>
          <a:lstStyle/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Field Amplification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Increases sensitivity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Difference in field amplification for LH and RH CPL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Hot Electron Injection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Non-radiative damping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 of surface plasmons – creation of hot carrier pairs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The hot electrons can be injected across the metal-semiconductor interface, leading to an increase in photocurrent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  <a:tabLst>
                <a:tab pos="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Increases wavelength range of photodetection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188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9" name="Picture 2" descr="C:\Users\Daniel\Downloads\41598_2020_79746_Fig3_HTML.png"/>
          <p:cNvPicPr/>
          <p:nvPr/>
        </p:nvPicPr>
        <p:blipFill>
          <a:blip r:embed="rId2"/>
          <a:stretch/>
        </p:blipFill>
        <p:spPr>
          <a:xfrm>
            <a:off x="4644000" y="1917000"/>
            <a:ext cx="4011480" cy="2808000"/>
          </a:xfrm>
          <a:prstGeom prst="rect">
            <a:avLst/>
          </a:prstGeom>
          <a:ln w="0">
            <a:noFill/>
          </a:ln>
        </p:spPr>
      </p:pic>
      <p:sp>
        <p:nvSpPr>
          <p:cNvPr id="210" name="TextBox 5"/>
          <p:cNvSpPr/>
          <p:nvPr/>
        </p:nvSpPr>
        <p:spPr>
          <a:xfrm>
            <a:off x="4788000" y="4913640"/>
            <a:ext cx="3744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808080"/>
                </a:solidFill>
                <a:latin typeface="Corbel"/>
              </a:rPr>
              <a:t>Namgung et al, Nature Communications | (2022) 13:5081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02DC502-6330-4AEA-B8ED-81A22054A809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Introduction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774080"/>
            <a:ext cx="8074800" cy="129456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90000"/>
          </a:bodyPr>
          <a:lstStyle/>
          <a:p>
            <a:pPr marL="464400" indent="-33840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One figure of merit for CPL detector materials is the Kuhn Dissymmetry factor, also known as the </a:t>
            </a:r>
            <a:r>
              <a:rPr sz="1600"/>
              <a:t/>
            </a:r>
            <a:br>
              <a:rPr sz="1600"/>
            </a:b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g-factor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2564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12564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	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213" name="Content Placeholder 5"/>
          <p:cNvGraphicFramePr/>
          <p:nvPr/>
        </p:nvGraphicFramePr>
        <p:xfrm>
          <a:off x="683640" y="2997000"/>
          <a:ext cx="7776360" cy="3384000"/>
        </p:xfrm>
        <a:graphic>
          <a:graphicData uri="http://schemas.openxmlformats.org/drawingml/2006/table">
            <a:tbl>
              <a:tblPr/>
              <a:tblGrid>
                <a:gridCol w="3708360"/>
                <a:gridCol w="1188000"/>
                <a:gridCol w="2880000"/>
              </a:tblGrid>
              <a:tr h="3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lt1"/>
                          </a:solidFill>
                          <a:latin typeface="Corbel"/>
                        </a:rPr>
                        <a:t>Chiral Materials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lt1"/>
                          </a:solidFill>
                          <a:latin typeface="Corbel"/>
                        </a:rPr>
                        <a:t>g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chemeClr val="lt1"/>
                          </a:solidFill>
                          <a:latin typeface="Corbel"/>
                        </a:rPr>
                        <a:t>Reference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Ortho-</a:t>
                      </a:r>
                      <a:r>
                        <a:rPr lang="el-GR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π-</a:t>
                      </a: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Extended PDI double-[7]heterohelicene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0.057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Zhang et al (2021)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Hydrazine-doped C1CPDI-Ph-CF crystal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0.12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Shang et al (2020)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Achiral P6BT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1.94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Cheng et al (2020)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1D and 2D (</a:t>
                      </a:r>
                      <a:r>
                        <a:rPr lang="el-GR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α-</a:t>
                      </a: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PEA)2PbI4 perovskites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0.23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Wang et al (2019)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Cholesteric liquid crystal films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1.9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chemeClr val="dk1"/>
                          </a:solidFill>
                          <a:latin typeface="Corbel"/>
                        </a:rPr>
                        <a:t>Han et al (2020)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Nanorod helical superstructure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0.02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Lan et al  (2014)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Four-fold twisted nanorods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0.106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Ni et al (2023)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u="sng" strike="noStrike" spc="-1">
                          <a:solidFill>
                            <a:srgbClr val="C00000"/>
                          </a:solidFill>
                          <a:uFillTx/>
                          <a:latin typeface="Corbel"/>
                        </a:rPr>
                        <a:t>432 Helicoid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0.2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Kim et al (2021)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lt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Pb-Sn Perovskite + 432 helicoid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0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0.54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b="1" strike="noStrike" spc="-1">
                          <a:solidFill>
                            <a:srgbClr val="C00000"/>
                          </a:solidFill>
                          <a:latin typeface="Corbel"/>
                        </a:rPr>
                        <a:t>Kim et al (2022)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9DA736-1F45-4896-8E19-4035A1E77FFC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500" b="1" strike="noStrike" spc="-1">
                <a:solidFill>
                  <a:schemeClr val="accent1"/>
                </a:solidFill>
                <a:latin typeface="Adobe Gothic Std B"/>
              </a:rPr>
              <a:t>Introduction </a:t>
            </a:r>
            <a:endParaRPr lang="en-US" sz="45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83640" y="1772640"/>
            <a:ext cx="3888360" cy="3022920"/>
          </a:xfrm>
          <a:prstGeom prst="rect">
            <a:avLst/>
          </a:prstGeom>
          <a:noFill/>
          <a:ln w="0">
            <a:noFill/>
          </a:ln>
        </p:spPr>
        <p:txBody>
          <a:bodyPr tIns="91440" rIns="90000" bIns="45000" anchor="t">
            <a:normAutofit fontScale="93000"/>
          </a:bodyPr>
          <a:lstStyle/>
          <a:p>
            <a:pPr marL="407880" indent="-29736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432 Helicoid –III 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structure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7880" indent="-29736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G-factor of 0.2 obtained in previous literature 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Kim et al (2021) 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7880" indent="-29736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Can be synthesized from bottom up methods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7880" indent="-29736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Work of </a:t>
            </a:r>
            <a:r>
              <a:rPr lang="en-IN" sz="1600" b="0" strike="noStrike" spc="-1">
                <a:solidFill>
                  <a:srgbClr val="74A510"/>
                </a:solidFill>
                <a:latin typeface="Corbel"/>
              </a:rPr>
              <a:t>Kim et al (2020) </a:t>
            </a:r>
            <a:r>
              <a:rPr lang="en-IN" sz="1600" b="0" strike="noStrike" spc="-1">
                <a:solidFill>
                  <a:srgbClr val="000000"/>
                </a:solidFill>
                <a:latin typeface="Corbel"/>
              </a:rPr>
              <a:t>used as a starting point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  <a:p>
            <a:pPr marL="407880" indent="-297360">
              <a:lnSpc>
                <a:spcPct val="100000"/>
              </a:lnSpc>
              <a:buClr>
                <a:srgbClr val="94C600"/>
              </a:buClr>
              <a:buSzPct val="80000"/>
              <a:buFont typeface="Wingdings 2" charset="2"/>
              <a:buChar char=""/>
            </a:pPr>
            <a:r>
              <a:rPr lang="en-IN" sz="1600" b="1" strike="noStrike" spc="-1">
                <a:solidFill>
                  <a:srgbClr val="000000"/>
                </a:solidFill>
                <a:latin typeface="Corbel"/>
              </a:rPr>
              <a:t>Octahedral nanoparticles as intermediate</a:t>
            </a:r>
            <a:endParaRPr lang="en-US" sz="16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16" name="Picture 3" descr="G:\Shared drives\Chiral magic!\Report\Images\mirror break.png"/>
          <p:cNvPicPr/>
          <p:nvPr/>
        </p:nvPicPr>
        <p:blipFill>
          <a:blip r:embed="rId3"/>
          <a:srcRect l="65305" t="5539" r="5988" b="53681"/>
          <a:stretch/>
        </p:blipFill>
        <p:spPr>
          <a:xfrm>
            <a:off x="6208560" y="1772640"/>
            <a:ext cx="1226880" cy="1583640"/>
          </a:xfrm>
          <a:prstGeom prst="rect">
            <a:avLst/>
          </a:prstGeom>
          <a:ln w="0">
            <a:noFill/>
          </a:ln>
        </p:spPr>
      </p:pic>
      <p:sp>
        <p:nvSpPr>
          <p:cNvPr id="217" name="TextBox 6"/>
          <p:cNvSpPr/>
          <p:nvPr/>
        </p:nvSpPr>
        <p:spPr>
          <a:xfrm>
            <a:off x="5148000" y="5157360"/>
            <a:ext cx="3672000" cy="78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Corbel"/>
              </a:rPr>
              <a:t>Helicoid432 III (top) growth from nano-octahedra (bottom)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100" b="0" i="1" strike="noStrike" spc="-1">
                <a:solidFill>
                  <a:srgbClr val="808080"/>
                </a:solidFill>
                <a:latin typeface="Corbel"/>
              </a:rPr>
              <a:t>Ni et al  </a:t>
            </a:r>
            <a:r>
              <a:rPr lang="en-US" sz="1100" b="0" i="1" strike="noStrike" spc="-1">
                <a:solidFill>
                  <a:srgbClr val="808080"/>
                </a:solidFill>
                <a:latin typeface="Corbel"/>
              </a:rPr>
              <a:t>Advanced Materials, 35(1):2208299, 2023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808080"/>
                </a:solidFill>
                <a:latin typeface="Corbel"/>
              </a:rPr>
              <a:t>Cho et al , </a:t>
            </a:r>
            <a:r>
              <a:rPr lang="it-IT" sz="1100" b="0" i="1" strike="noStrike" spc="-1">
                <a:solidFill>
                  <a:srgbClr val="808080"/>
                </a:solidFill>
                <a:latin typeface="Corbel"/>
              </a:rPr>
              <a:t>ACS nano, 14(3):3595–3602, 2020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Picture 4" descr="C:\Users\Daniel\Downloads\Screenshot 2023-04-24 204833.png"/>
          <p:cNvPicPr/>
          <p:nvPr/>
        </p:nvPicPr>
        <p:blipFill>
          <a:blip r:embed="rId4"/>
          <a:srcRect r="33735"/>
          <a:stretch/>
        </p:blipFill>
        <p:spPr>
          <a:xfrm>
            <a:off x="5513400" y="3501000"/>
            <a:ext cx="2797560" cy="156420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2"/>
          <p:cNvPicPr/>
          <p:nvPr/>
        </p:nvPicPr>
        <p:blipFill>
          <a:blip r:embed="rId5"/>
          <a:srcRect l="5577" t="16126" r="6251" b="28446"/>
          <a:stretch/>
        </p:blipFill>
        <p:spPr>
          <a:xfrm>
            <a:off x="552960" y="4941000"/>
            <a:ext cx="4019040" cy="1580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EE13261-79F2-424B-B28B-AF60C3E18E6E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ule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ule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ule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4428</TotalTime>
  <Words>1785</Words>
  <Application>Microsoft Office PowerPoint</Application>
  <PresentationFormat>On-screen Show (4:3)</PresentationFormat>
  <Paragraphs>479</Paragraphs>
  <Slides>33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Module</vt:lpstr>
      <vt:lpstr>Module</vt:lpstr>
      <vt:lpstr>Module</vt:lpstr>
      <vt:lpstr>Module</vt:lpstr>
      <vt:lpstr>Chiral Gold Nanomaterials for Photodetection Applications</vt:lpstr>
      <vt:lpstr>Acknowledgement</vt:lpstr>
      <vt:lpstr>Contents</vt:lpstr>
      <vt:lpstr>Introduction</vt:lpstr>
      <vt:lpstr>Introduction</vt:lpstr>
      <vt:lpstr>Introduction</vt:lpstr>
      <vt:lpstr>Introduction</vt:lpstr>
      <vt:lpstr>Introduction</vt:lpstr>
      <vt:lpstr>Introduction </vt:lpstr>
      <vt:lpstr>Simulations</vt:lpstr>
      <vt:lpstr>FDTD Simulations</vt:lpstr>
      <vt:lpstr>FDTD Simulations Nanoparticles in  Colloid</vt:lpstr>
      <vt:lpstr>Validating setup</vt:lpstr>
      <vt:lpstr>Validating Setup</vt:lpstr>
      <vt:lpstr>Gold Nanospheres</vt:lpstr>
      <vt:lpstr>Gold Nano-octahedra</vt:lpstr>
      <vt:lpstr>Gold Nano-octahedra Monte-Carlo Simulations</vt:lpstr>
      <vt:lpstr>Gold Nano-octahedra Monte-Carlo Simulations</vt:lpstr>
      <vt:lpstr>Gold Nano-octahedra Comparing with Experimental Data </vt:lpstr>
      <vt:lpstr>Nanoparticles on Substrate</vt:lpstr>
      <vt:lpstr>Nanoparticles on Substrate</vt:lpstr>
      <vt:lpstr>CPL Source</vt:lpstr>
      <vt:lpstr>CPL Source</vt:lpstr>
      <vt:lpstr>Gold Nano-Helicoids</vt:lpstr>
      <vt:lpstr>Synthesis</vt:lpstr>
      <vt:lpstr>Synthesis of Gold Nanoparticles</vt:lpstr>
      <vt:lpstr>Seed Mediated Synthesis</vt:lpstr>
      <vt:lpstr>Seed Mediated Synthesis Kinetics of Growth Step</vt:lpstr>
      <vt:lpstr>Seed Mediated Synthesis Kinetics of Growth Step</vt:lpstr>
      <vt:lpstr>Seed Mediated Synthesis Chiral Growth</vt:lpstr>
      <vt:lpstr>Synthesis of Nano-Octahedra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Chiral Gold Nanomaterials for Photodetection Applications</dc:title>
  <dc:subject/>
  <dc:creator>Daniel</dc:creator>
  <dc:description/>
  <cp:lastModifiedBy>Daniel</cp:lastModifiedBy>
  <cp:revision>176</cp:revision>
  <dcterms:created xsi:type="dcterms:W3CDTF">2023-04-21T17:07:53Z</dcterms:created>
  <dcterms:modified xsi:type="dcterms:W3CDTF">2023-08-10T09:13:05Z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On-screen Show (4:3)</vt:lpwstr>
  </property>
  <property fmtid="{D5CDD505-2E9C-101B-9397-08002B2CF9AE}" pid="4" name="Slides">
    <vt:i4>33</vt:i4>
  </property>
</Properties>
</file>