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12.png" ContentType="image/png"/>
  <Override PartName="/ppt/media/image9.jpeg" ContentType="image/jpe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</a:t>
            </a:r>
            <a:r>
              <a:rPr b="0" lang="en-GB" sz="4400" spc="-1" strike="noStrike">
                <a:latin typeface="Arial"/>
              </a:rPr>
              <a:t>to </a:t>
            </a:r>
            <a:r>
              <a:rPr b="0" lang="en-GB" sz="4400" spc="-1" strike="noStrike">
                <a:latin typeface="Arial"/>
              </a:rPr>
              <a:t>edit </a:t>
            </a:r>
            <a:r>
              <a:rPr b="0" lang="en-GB" sz="4400" spc="-1" strike="noStrike">
                <a:latin typeface="Arial"/>
              </a:rPr>
              <a:t>the </a:t>
            </a:r>
            <a:r>
              <a:rPr b="0" lang="en-GB" sz="4400" spc="-1" strike="noStrike">
                <a:latin typeface="Arial"/>
              </a:rPr>
              <a:t>title </a:t>
            </a:r>
            <a:r>
              <a:rPr b="0" lang="en-GB" sz="4400" spc="-1" strike="noStrike">
                <a:latin typeface="Arial"/>
              </a:rPr>
              <a:t>text </a:t>
            </a:r>
            <a:r>
              <a:rPr b="0" lang="en-GB" sz="4400" spc="-1" strike="noStrike">
                <a:latin typeface="Arial"/>
              </a:rPr>
              <a:t>forma</a:t>
            </a:r>
            <a:r>
              <a:rPr b="0" lang="en-GB" sz="4400" spc="-1" strike="noStrike">
                <a:latin typeface="Arial"/>
              </a:rPr>
              <a:t>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hyperlink" Target="https://www.scala-exercises.org/" TargetMode="External"/><Relationship Id="rId3" Type="http://schemas.openxmlformats.org/officeDocument/2006/relationships/hyperlink" Target="https://docs.scala-lang.org/tour/tour-of-scala.html" TargetMode="External"/><Relationship Id="rId4" Type="http://schemas.openxmlformats.org/officeDocument/2006/relationships/hyperlink" Target="https://www.coursera.org/specializations/scala" TargetMode="External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n 4" descr=""/>
          <p:cNvPicPr/>
          <p:nvPr/>
        </p:nvPicPr>
        <p:blipFill>
          <a:blip r:embed="rId1"/>
          <a:stretch/>
        </p:blipFill>
        <p:spPr>
          <a:xfrm>
            <a:off x="360" y="0"/>
            <a:ext cx="12190680" cy="68565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5420160" y="4823640"/>
            <a:ext cx="6770520" cy="1721520"/>
          </a:xfrm>
          <a:prstGeom prst="rect">
            <a:avLst/>
          </a:prstGeom>
          <a:solidFill>
            <a:srgbClr val="00b0f0">
              <a:alpha val="75000"/>
            </a:srgbClr>
          </a:soli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5565960" y="4889880"/>
            <a:ext cx="6624720" cy="158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1" lang="en-GB" sz="6000" spc="-1" strike="noStrike">
                <a:solidFill>
                  <a:srgbClr val="ffffff"/>
                </a:solidFill>
                <a:latin typeface="Calibri Light"/>
                <a:ea typeface="Roboto"/>
              </a:rPr>
              <a:t>Introducción a            y Programación Funcional</a:t>
            </a:r>
            <a:br/>
            <a:r>
              <a:rPr b="1" lang="en-GB" sz="2400" spc="-1" strike="noStrike">
                <a:solidFill>
                  <a:srgbClr val="ffffff"/>
                </a:solidFill>
                <a:latin typeface="Calibri Light"/>
                <a:ea typeface="Roboto"/>
              </a:rPr>
              <a:t>Mayo 2018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8614080" y="490320"/>
            <a:ext cx="307296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1f4e79"/>
                </a:solidFill>
                <a:latin typeface="Calibri"/>
                <a:ea typeface="DejaVu Sans"/>
              </a:rPr>
              <a:t>Sergio Couto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s.couto@indizen.com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10457280" y="640080"/>
            <a:ext cx="423000" cy="4230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10080000" y="5112000"/>
            <a:ext cx="1584000" cy="4701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957960" y="37476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Bibliografía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84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TextShape 4"/>
          <p:cNvSpPr txBox="1"/>
          <p:nvPr/>
        </p:nvSpPr>
        <p:spPr>
          <a:xfrm>
            <a:off x="598320" y="1920960"/>
            <a:ext cx="6169320" cy="4664160"/>
          </a:xfrm>
          <a:prstGeom prst="rect">
            <a:avLst/>
          </a:prstGeom>
          <a:noFill/>
          <a:ln>
            <a:noFill/>
          </a:ln>
        </p:spPr>
        <p:txBody>
          <a:bodyPr lIns="0" rIns="0" tIns="16200" bIns="0">
            <a:normAutofit/>
          </a:bodyPr>
          <a:p>
            <a:pPr marL="333360" indent="-333360">
              <a:spcAft>
                <a:spcPts val="1412"/>
              </a:spcAft>
              <a:buClr>
                <a:srgbClr val="007fff"/>
              </a:buClr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Functional Programming – Paul Chiusano &amp; Rúnar Bjarnason</a:t>
            </a:r>
            <a:endParaRPr b="0" lang="en-GB" sz="1800" spc="-1" strike="noStrike">
              <a:latin typeface="Arial"/>
            </a:endParaRPr>
          </a:p>
          <a:p>
            <a:pPr lvl="1" marL="1476360" indent="-560520">
              <a:spcAft>
                <a:spcPts val="1123"/>
              </a:spcAft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7503840" y="1296000"/>
            <a:ext cx="4232160" cy="530712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957960" y="37476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Bibliografía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90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7686360" y="1736280"/>
            <a:ext cx="3743280" cy="4911840"/>
          </a:xfrm>
          <a:prstGeom prst="rect">
            <a:avLst/>
          </a:prstGeom>
          <a:ln>
            <a:noFill/>
          </a:ln>
        </p:spPr>
      </p:pic>
      <p:sp>
        <p:nvSpPr>
          <p:cNvPr id="93" name="TextShape 4"/>
          <p:cNvSpPr txBox="1"/>
          <p:nvPr/>
        </p:nvSpPr>
        <p:spPr>
          <a:xfrm>
            <a:off x="598320" y="1920960"/>
            <a:ext cx="6169320" cy="4664160"/>
          </a:xfrm>
          <a:prstGeom prst="rect">
            <a:avLst/>
          </a:prstGeom>
          <a:noFill/>
          <a:ln>
            <a:noFill/>
          </a:ln>
        </p:spPr>
        <p:txBody>
          <a:bodyPr lIns="0" rIns="0" tIns="16200" bIns="0">
            <a:normAutofit/>
          </a:bodyPr>
          <a:p>
            <a:pPr marL="333360" indent="-333360">
              <a:spcAft>
                <a:spcPts val="1412"/>
              </a:spcAft>
              <a:buClr>
                <a:srgbClr val="007fff"/>
              </a:buClr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Programming scala - </a:t>
            </a:r>
            <a:endParaRPr b="0" lang="en-GB" sz="1800" spc="-1" strike="noStrike">
              <a:latin typeface="Arial"/>
            </a:endParaRPr>
          </a:p>
          <a:p>
            <a:pPr marL="334800" indent="-333360">
              <a:spcAft>
                <a:spcPts val="1412"/>
              </a:spcAft>
            </a:pPr>
            <a:r>
              <a:rPr b="0" lang="en-US" sz="1800" spc="-1" strike="noStrike">
                <a:latin typeface="Arial"/>
              </a:rPr>
              <a:t>Dean Wampler &amp; Alex Payne</a:t>
            </a:r>
            <a:endParaRPr b="0" lang="en-GB" sz="1800" spc="-1" strike="noStrike">
              <a:latin typeface="Arial"/>
            </a:endParaRPr>
          </a:p>
          <a:p>
            <a:pPr lvl="1" marL="1476360" indent="-560520">
              <a:spcAft>
                <a:spcPts val="1123"/>
              </a:spcAft>
            </a:pP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957960" y="37476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Bibliografía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96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TextShape 4"/>
          <p:cNvSpPr txBox="1"/>
          <p:nvPr/>
        </p:nvSpPr>
        <p:spPr>
          <a:xfrm>
            <a:off x="592200" y="936000"/>
            <a:ext cx="10831680" cy="561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spcBef>
                <a:spcPts val="1417"/>
              </a:spcBef>
              <a:buClr>
                <a:srgbClr val="1b75bc"/>
              </a:buClr>
              <a:buFont typeface="Symbol" charset="2"/>
              <a:buChar char=""/>
            </a:pPr>
            <a:r>
              <a:rPr b="0" lang="en-US" sz="3200" spc="-1" strike="noStrike">
                <a:latin typeface="Arial"/>
                <a:ea typeface="AR PL SungtiL GB"/>
              </a:rPr>
              <a:t> </a:t>
            </a:r>
            <a:r>
              <a:rPr b="0" lang="en-US" sz="3200" spc="-1" strike="noStrike">
                <a:latin typeface="Arial"/>
                <a:ea typeface="AR PL SungtiL GB"/>
              </a:rPr>
              <a:t>Scala exercises – Web con ejercicios sencillos</a:t>
            </a:r>
            <a:endParaRPr b="0" lang="en-GB" sz="3200" spc="-1" strike="noStrike">
              <a:latin typeface="Arial"/>
            </a:endParaRPr>
          </a:p>
          <a:p>
            <a:pPr lvl="1" marL="432000" indent="-216000">
              <a:spcBef>
                <a:spcPts val="1417"/>
              </a:spcBef>
              <a:buClr>
                <a:srgbClr val="1b75bc"/>
              </a:buClr>
              <a:buSzPct val="80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AR PL SungtiL GB"/>
              </a:rPr>
              <a:t> </a:t>
            </a:r>
            <a:r>
              <a:rPr b="0" lang="en-US" sz="3200" spc="-1" strike="noStrike">
                <a:latin typeface="Arial"/>
                <a:ea typeface="AR PL SungtiL GB"/>
                <a:hlinkClick r:id="rId2"/>
              </a:rPr>
              <a:t>https://www.scala-exercises.org/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1b75bc"/>
              </a:buClr>
              <a:buFont typeface="Symbol" charset="2"/>
              <a:buChar char=""/>
            </a:pPr>
            <a:r>
              <a:rPr b="0" lang="en-US" sz="3200" spc="-1" strike="noStrike">
                <a:latin typeface="Arial"/>
                <a:ea typeface="AR PL SungtiL GB"/>
              </a:rPr>
              <a:t> </a:t>
            </a:r>
            <a:r>
              <a:rPr b="0" lang="en-US" sz="3200" spc="-1" strike="noStrike">
                <a:latin typeface="Arial"/>
                <a:ea typeface="AR PL SungtiL GB"/>
              </a:rPr>
              <a:t>Scala Tour</a:t>
            </a:r>
            <a:endParaRPr b="0" lang="en-GB" sz="3200" spc="-1" strike="noStrike">
              <a:latin typeface="Arial"/>
            </a:endParaRPr>
          </a:p>
          <a:p>
            <a:pPr lvl="1" marL="432000" indent="-216000">
              <a:spcBef>
                <a:spcPts val="1417"/>
              </a:spcBef>
              <a:buClr>
                <a:srgbClr val="1b75bc"/>
              </a:buClr>
              <a:buSzPct val="80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AR PL SungtiL GB"/>
              </a:rPr>
              <a:t> </a:t>
            </a:r>
            <a:r>
              <a:rPr b="0" lang="en-US" sz="3200" spc="-1" strike="noStrike">
                <a:latin typeface="Arial"/>
                <a:ea typeface="AR PL SungtiL GB"/>
                <a:hlinkClick r:id="rId3"/>
              </a:rPr>
              <a:t>https://docs.scala-lang.org/tour/tour-of-scala.html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1b75bc"/>
              </a:buClr>
              <a:buFont typeface="Symbol" charset="2"/>
              <a:buChar char=""/>
            </a:pPr>
            <a:r>
              <a:rPr b="0" lang="en-US" sz="3200" spc="-1" strike="noStrike">
                <a:latin typeface="Arial"/>
                <a:ea typeface="AR PL SungtiL GB"/>
              </a:rPr>
              <a:t> </a:t>
            </a:r>
            <a:r>
              <a:rPr b="0" lang="en-US" sz="3200" spc="-1" strike="noStrike">
                <a:latin typeface="Arial"/>
                <a:ea typeface="AR PL SungtiL GB"/>
              </a:rPr>
              <a:t>Functional programming in Scala specialization</a:t>
            </a:r>
            <a:endParaRPr b="0" lang="en-GB" sz="3200" spc="-1" strike="noStrike">
              <a:latin typeface="Arial"/>
            </a:endParaRPr>
          </a:p>
          <a:p>
            <a:pPr lvl="1" marL="432000" indent="-216000">
              <a:spcBef>
                <a:spcPts val="1417"/>
              </a:spcBef>
              <a:buClr>
                <a:srgbClr val="1b75bc"/>
              </a:buClr>
              <a:buSzPct val="80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AR PL SungtiL GB"/>
              </a:rPr>
              <a:t> </a:t>
            </a:r>
            <a:r>
              <a:rPr b="0" lang="en-US" sz="3200" spc="-1" strike="noStrike">
                <a:latin typeface="Arial"/>
                <a:ea typeface="AR PL SungtiL GB"/>
                <a:hlinkClick r:id="rId4"/>
              </a:rPr>
              <a:t>https://www.coursera.org/specializations/scala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1b75bc"/>
              </a:buClr>
              <a:buFont typeface="Symbol" charset="2"/>
              <a:buChar char=""/>
            </a:pPr>
            <a:r>
              <a:rPr b="0" lang="en-US" sz="3200" spc="-1" strike="noStrike">
                <a:latin typeface="Arial"/>
                <a:ea typeface="AR PL SungtiL GB"/>
              </a:rPr>
              <a:t> </a:t>
            </a:r>
            <a:r>
              <a:rPr b="0" lang="en-US" sz="3200" spc="-1" strike="noStrike">
                <a:latin typeface="Arial"/>
                <a:ea typeface="AR PL SungtiL GB"/>
              </a:rPr>
              <a:t>StackOverflow info on scala tag</a:t>
            </a:r>
            <a:endParaRPr b="0" lang="en-GB" sz="3200" spc="-1" strike="noStrike">
              <a:latin typeface="Arial"/>
            </a:endParaRPr>
          </a:p>
          <a:p>
            <a:pPr lvl="1" marL="432000" indent="-216000">
              <a:spcBef>
                <a:spcPts val="1417"/>
              </a:spcBef>
              <a:buClr>
                <a:srgbClr val="1b75bc"/>
              </a:buClr>
              <a:buSzPct val="80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AR PL SungtiL GB"/>
              </a:rPr>
              <a:t> </a:t>
            </a:r>
            <a:r>
              <a:rPr b="0" lang="en-US" sz="3200" spc="-1" strike="noStrike">
                <a:latin typeface="Arial"/>
                <a:ea typeface="AR PL SungtiL GB"/>
              </a:rPr>
              <a:t>https://stackoverflow.com/tags/scala/info</a:t>
            </a:r>
            <a:endParaRPr b="0" lang="en-GB" sz="32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n 4" descr=""/>
          <p:cNvPicPr/>
          <p:nvPr/>
        </p:nvPicPr>
        <p:blipFill>
          <a:blip r:embed="rId1"/>
          <a:srcRect l="0" t="15102" r="0" b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828360" y="406080"/>
            <a:ext cx="169488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“</a:t>
            </a:r>
            <a:r>
              <a:rPr b="0" i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Con</a:t>
            </a:r>
            <a:endParaRPr b="0" lang="en-GB" sz="48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43880" y="397440"/>
            <a:ext cx="4716360" cy="191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0" spc="-1" strike="noStrike">
                <a:solidFill>
                  <a:srgbClr val="ffffff"/>
                </a:solidFill>
                <a:latin typeface="Calibri"/>
                <a:ea typeface="DejaVu Sans"/>
              </a:rPr>
              <a:t>Indizen</a:t>
            </a:r>
            <a:endParaRPr b="0" lang="en-GB" sz="120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1046880" y="1821960"/>
            <a:ext cx="35103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GB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nunca caminarás solo”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03" name="Picture 2" descr=""/>
          <p:cNvPicPr/>
          <p:nvPr/>
        </p:nvPicPr>
        <p:blipFill>
          <a:blip r:embed="rId2"/>
          <a:stretch/>
        </p:blipFill>
        <p:spPr>
          <a:xfrm>
            <a:off x="10625040" y="6057720"/>
            <a:ext cx="1231920" cy="50976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78000" y="4633560"/>
            <a:ext cx="11437200" cy="1842840"/>
          </a:xfrm>
          <a:prstGeom prst="rect">
            <a:avLst/>
          </a:prstGeom>
          <a:solidFill>
            <a:srgbClr val="404040"/>
          </a:solidFill>
          <a:ln w="12708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2"/>
          <p:cNvSpPr/>
          <p:nvPr/>
        </p:nvSpPr>
        <p:spPr>
          <a:xfrm>
            <a:off x="2209680" y="5738400"/>
            <a:ext cx="7772400" cy="360"/>
          </a:xfrm>
          <a:prstGeom prst="line">
            <a:avLst/>
          </a:prstGeom>
          <a:ln w="2232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3"/>
          <p:cNvSpPr/>
          <p:nvPr/>
        </p:nvSpPr>
        <p:spPr>
          <a:xfrm>
            <a:off x="6095880" y="477720"/>
            <a:ext cx="360" cy="3657600"/>
          </a:xfrm>
          <a:prstGeom prst="line">
            <a:avLst/>
          </a:prstGeom>
          <a:ln w="10152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7" name="Imagen 2" descr=""/>
          <p:cNvPicPr/>
          <p:nvPr/>
        </p:nvPicPr>
        <p:blipFill>
          <a:blip r:embed="rId1"/>
          <a:stretch/>
        </p:blipFill>
        <p:spPr>
          <a:xfrm>
            <a:off x="6415920" y="1651680"/>
            <a:ext cx="5454360" cy="1307880"/>
          </a:xfrm>
          <a:prstGeom prst="rect">
            <a:avLst/>
          </a:prstGeom>
          <a:ln>
            <a:noFill/>
          </a:ln>
        </p:spPr>
      </p:pic>
      <p:sp>
        <p:nvSpPr>
          <p:cNvPr id="108" name="CustomShape 4"/>
          <p:cNvSpPr/>
          <p:nvPr/>
        </p:nvSpPr>
        <p:spPr>
          <a:xfrm>
            <a:off x="527400" y="4756680"/>
            <a:ext cx="11138400" cy="92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1" lang="en-GB" sz="5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GRACIAS</a:t>
            </a:r>
            <a:endParaRPr b="0" lang="en-GB" sz="5400" spc="-1" strike="noStrike">
              <a:latin typeface="Arial"/>
            </a:endParaRPr>
          </a:p>
        </p:txBody>
      </p:sp>
      <p:pic>
        <p:nvPicPr>
          <p:cNvPr id="109" name="Imagen 11" descr=""/>
          <p:cNvPicPr/>
          <p:nvPr/>
        </p:nvPicPr>
        <p:blipFill>
          <a:blip r:embed="rId2"/>
          <a:stretch/>
        </p:blipFill>
        <p:spPr>
          <a:xfrm>
            <a:off x="1422000" y="1560240"/>
            <a:ext cx="3366360" cy="1399680"/>
          </a:xfrm>
          <a:prstGeom prst="rect">
            <a:avLst/>
          </a:prstGeom>
          <a:ln>
            <a:noFill/>
          </a:ln>
        </p:spPr>
      </p:pic>
      <p:sp>
        <p:nvSpPr>
          <p:cNvPr id="110" name="CustomShape 5"/>
          <p:cNvSpPr/>
          <p:nvPr/>
        </p:nvSpPr>
        <p:spPr>
          <a:xfrm>
            <a:off x="5234760" y="5923440"/>
            <a:ext cx="1854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www.indizen.com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Application>LibreOffice/5.4.6.2$Linux_X86_64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2018-01-11T15:04:46Z</dcterms:created>
  <dc:creator>Office 365 Empresa 04</dc:creator>
  <dc:description/>
  <dc:language>en-US</dc:language>
  <cp:lastModifiedBy/>
  <dcterms:modified xsi:type="dcterms:W3CDTF">2018-04-30T10:40:56Z</dcterms:modified>
  <cp:revision>41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