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</a:t>
            </a:r>
            <a:r>
              <a:rPr b="0" lang="en-GB" sz="3200" spc="-1" strike="noStrike">
                <a:latin typeface="Arial"/>
              </a:rPr>
              <a:t>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</a:t>
            </a:r>
            <a:r>
              <a:rPr b="0" lang="en-GB" sz="2000" spc="-1" strike="noStrike">
                <a:latin typeface="Arial"/>
              </a:rPr>
              <a:t>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520" cy="172152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4720" cy="15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 </a:t>
            </a: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          y </a:t>
            </a: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Programación </a:t>
            </a: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2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000" cy="4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080000" y="5112000"/>
            <a:ext cx="1584000" cy="4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Creando Streams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4"/>
          <p:cNvSpPr txBox="1"/>
          <p:nvPr/>
        </p:nvSpPr>
        <p:spPr>
          <a:xfrm>
            <a:off x="504000" y="109584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Comprueba la clase Stream.scala, verás que es muy similar a Lista</a:t>
            </a:r>
            <a:endParaRPr b="0" lang="en-GB" sz="1800" spc="-1" strike="noStrike">
              <a:latin typeface="Arial"/>
            </a:endParaRPr>
          </a:p>
          <a:p>
            <a:pPr lvl="1" marL="1172880" indent="-498240">
              <a:spcAft>
                <a:spcPts val="1123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Los argumentos de Cons son por referencia (como thunks debido a que no se pueden pasar valores por referencia en la construcción de una case class)</a:t>
            </a:r>
            <a:endParaRPr b="0" lang="en-GB" sz="1800" spc="-1" strike="noStrike">
              <a:latin typeface="Arial"/>
            </a:endParaRPr>
          </a:p>
          <a:p>
            <a:pPr lvl="1" marL="1172880" indent="-498240">
              <a:spcAft>
                <a:spcPts val="1123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Hay un constructor de streams vacíos tipado</a:t>
            </a:r>
            <a:endParaRPr b="0" lang="en-GB" sz="1800" spc="-1" strike="noStrike">
              <a:latin typeface="Arial"/>
            </a:endParaRPr>
          </a:p>
          <a:p>
            <a:pPr lvl="1" marL="1172880" indent="-498240">
              <a:spcAft>
                <a:spcPts val="1123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Hay constructores inteligentes que evitan:</a:t>
            </a:r>
            <a:endParaRPr b="0" lang="en-GB" sz="1800" spc="-1" strike="noStrike">
              <a:latin typeface="Arial"/>
            </a:endParaRPr>
          </a:p>
          <a:p>
            <a:pPr lvl="2" marL="1788840" indent="-442800">
              <a:spcAft>
                <a:spcPts val="848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Tener que construir explícitamente el </a:t>
            </a:r>
            <a:r>
              <a:rPr b="0" i="1" lang="en-US" sz="1800" spc="-1" strike="noStrike">
                <a:latin typeface="Arial"/>
              </a:rPr>
              <a:t>thunk</a:t>
            </a:r>
            <a:endParaRPr b="0" lang="en-GB" sz="1800" spc="-1" strike="noStrike">
              <a:latin typeface="Arial"/>
            </a:endParaRPr>
          </a:p>
          <a:p>
            <a:pPr lvl="3" marL="2462040" indent="-441360">
              <a:spcAft>
                <a:spcPts val="57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latin typeface="Arial"/>
              </a:rPr>
              <a:t>Cons(()=&gt; head, () =&gt; tail) vs cons (head, tail)</a:t>
            </a:r>
            <a:endParaRPr b="0" lang="en-GB" sz="1800" spc="-1" strike="noStrike">
              <a:latin typeface="Arial"/>
            </a:endParaRPr>
          </a:p>
          <a:p>
            <a:pPr lvl="2" marL="1788840" indent="-442800">
              <a:spcAft>
                <a:spcPts val="848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Que se evalúen los argumentos de Cons cada vez que se llamen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4"/>
          <p:cNvSpPr txBox="1"/>
          <p:nvPr/>
        </p:nvSpPr>
        <p:spPr>
          <a:xfrm>
            <a:off x="782640" y="191916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una función headOption que devuelva la  cabecera de la lista si existe y None en caso contrario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una función toList que convierta un Stream a List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las funciones drop y dropWhile que funcionen como en listas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las funciones take y takeWhile que 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la función exists que reciba una función de entrada y devuelva true si se cumple para alguno de  los elementos.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</a:t>
            </a: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Fol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4"/>
          <p:cNvSpPr txBox="1"/>
          <p:nvPr/>
        </p:nvSpPr>
        <p:spPr>
          <a:xfrm>
            <a:off x="648000" y="123984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6000" indent="-216000">
              <a:spcBef>
                <a:spcPts val="1417"/>
              </a:spcBef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Implementa la</a:t>
            </a:r>
            <a:r>
              <a:rPr b="0" lang="en-US" sz="1800" spc="-1" strike="noStrike">
                <a:latin typeface="Arial"/>
              </a:rPr>
              <a:t> función foldRight sobre Stream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foldRight[B](z: =&gt; 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)(f:(A, =&gt;B) =&gt; B): B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Implementa la función foldLeft sobre Stream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foldLeft[B](z: =&gt; B)(f:(=&gt; B, A) =&gt; B): B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Define las funciones exists, forAll y headOption usando fold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Define map usando fold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Define las funciones drop, take, dropWhile, takeWhile y filter usando fold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Streams infinitos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4"/>
          <p:cNvSpPr txBox="1"/>
          <p:nvPr/>
        </p:nvSpPr>
        <p:spPr>
          <a:xfrm>
            <a:off x="492480" y="108000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5640" indent="-2109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2400" indent="-2124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Gracias a que no se computa la cola del Stream hasta que es necesario, podríamos definir Streams infinitos</a:t>
            </a:r>
            <a:endParaRPr b="0" lang="en-GB" sz="1800" spc="-1" strike="noStrike">
              <a:latin typeface="Arial"/>
            </a:endParaRPr>
          </a:p>
          <a:p>
            <a:pPr marL="212400" indent="-2124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Aunque sean infinitos, las funciones evalúan unicamente la parte que necesitan:</a:t>
            </a:r>
            <a:endParaRPr b="0" lang="en-GB" sz="1800" spc="-1" strike="noStrike">
              <a:latin typeface="Arial"/>
            </a:endParaRPr>
          </a:p>
          <a:p>
            <a:pPr lvl="1" marL="1171440" indent="-49680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ones.take(5)</a:t>
            </a:r>
            <a:endParaRPr b="0" lang="en-GB" sz="1800" spc="-1" strike="noStrike">
              <a:latin typeface="Arial"/>
            </a:endParaRPr>
          </a:p>
          <a:p>
            <a:pPr lvl="1" marL="1171440" indent="-49680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ones.exists(_ % 2 != 0)</a:t>
            </a:r>
            <a:endParaRPr b="0" lang="en-GB" sz="1800" spc="-1" strike="noStrike">
              <a:latin typeface="Arial"/>
            </a:endParaRPr>
          </a:p>
          <a:p>
            <a:pPr lvl="1" marL="1171440" indent="-49680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ones.map(_ + 1).exists( _ % 2 == 0)</a:t>
            </a:r>
            <a:endParaRPr b="0" lang="en-GB" sz="1800" spc="-1" strike="noStrike">
              <a:latin typeface="Arial"/>
            </a:endParaRPr>
          </a:p>
          <a:p>
            <a:pPr lvl="1" marL="1171440" indent="-49680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ones.takeWhile( _ == 1)</a:t>
            </a:r>
            <a:endParaRPr b="0" lang="en-GB" sz="1800" spc="-1" strike="noStrike">
              <a:latin typeface="Arial"/>
            </a:endParaRPr>
          </a:p>
          <a:p>
            <a:pPr lvl="1" marL="1171440" indent="-49680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ones.forAll( _!= 1)</a:t>
            </a:r>
            <a:endParaRPr b="0" lang="en-GB" sz="1800" spc="-1" strike="noStrike">
              <a:latin typeface="Arial"/>
            </a:endParaRPr>
          </a:p>
          <a:p>
            <a:pPr marL="990360" indent="-9810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3972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079280" indent="-105084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</a:t>
            </a: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t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r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a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m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f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t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o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606600" y="1314720"/>
            <a:ext cx="10985400" cy="50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Streams infinitos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4"/>
          <p:cNvSpPr txBox="1"/>
          <p:nvPr/>
        </p:nvSpPr>
        <p:spPr>
          <a:xfrm>
            <a:off x="504000" y="122400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5640" indent="-2109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2400" indent="-2124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Genera una función ones que devuelva un Stream infinito de unos</a:t>
            </a:r>
            <a:endParaRPr b="0" lang="en-GB" sz="1800" spc="-1" strike="noStrike">
              <a:latin typeface="Arial"/>
            </a:endParaRPr>
          </a:p>
          <a:p>
            <a:pPr marL="212400" indent="-2124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Generaliza ones en una función constant que devuelva un Stream infinito del valor indicado</a:t>
            </a:r>
            <a:endParaRPr b="0" lang="en-GB" sz="1800" spc="-1" strike="noStrike">
              <a:latin typeface="Arial"/>
            </a:endParaRPr>
          </a:p>
          <a:p>
            <a:pPr marL="21420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2400" indent="-2124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una función from que genere un stream infinito 1 incremental de enteros, empezando en n. (n,n+1,n+2,n+3…)</a:t>
            </a:r>
            <a:endParaRPr b="0" lang="en-GB" sz="1800" spc="-1" strike="noStrike">
              <a:latin typeface="Arial"/>
            </a:endParaRPr>
          </a:p>
          <a:p>
            <a:pPr marL="21420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2400" indent="-2124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una función fibs que genere un stream infinito con la secuencia de fibonacci</a:t>
            </a:r>
            <a:endParaRPr b="0" lang="en-GB" sz="1800" spc="-1" strike="noStrike">
              <a:latin typeface="Arial"/>
            </a:endParaRPr>
          </a:p>
          <a:p>
            <a:pPr lvl="1" marL="1482480" indent="-56808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0,1,1,2,3,5,8...</a:t>
            </a:r>
            <a:endParaRPr b="0" lang="en-GB" sz="1800" spc="-1" strike="noStrike">
              <a:latin typeface="Arial"/>
            </a:endParaRPr>
          </a:p>
          <a:p>
            <a:pPr marL="21420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990360" indent="-9810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3972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079280" indent="-105084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</a:t>
            </a: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Str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ea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ms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in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fin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ito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492480" y="1224000"/>
            <a:ext cx="10739520" cy="44640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5640" indent="-2109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564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Escribe una función unfold, que generalice la creación de streams. Tomará un estado inicial y una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función para generarl el siguiente estado</a:t>
            </a:r>
            <a:endParaRPr b="0" lang="en-GB" sz="1800" spc="-1" strike="noStrike">
              <a:latin typeface="Arial"/>
            </a:endParaRPr>
          </a:p>
          <a:p>
            <a:pPr lvl="1" marL="1174680" indent="-50004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unfold[A,S](z: S)(f: S =&gt; Option[(A,S)]: Stream[A]</a:t>
            </a:r>
            <a:endParaRPr b="0" lang="en-GB" sz="1800" spc="-1" strike="noStrike">
              <a:latin typeface="Arial"/>
            </a:endParaRPr>
          </a:p>
          <a:p>
            <a:pPr marL="558720" indent="-55728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558720" indent="-55728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Unfold es una función corecursiva (produce datos) (también guarded recursion)</a:t>
            </a:r>
            <a:endParaRPr b="0" lang="en-GB" sz="1800" spc="-1" strike="noStrike">
              <a:latin typeface="Arial"/>
            </a:endParaRPr>
          </a:p>
          <a:p>
            <a:pPr marL="558720" indent="-55728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Función productiva o coterminativa =&gt; Genera datos hasta que f deje de devolver datos</a:t>
            </a:r>
            <a:endParaRPr b="0" lang="en-GB" sz="1800" spc="-1" strike="noStrike">
              <a:latin typeface="Arial"/>
            </a:endParaRPr>
          </a:p>
          <a:p>
            <a:pPr marL="558720" indent="-55728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Ejercicio: Escribe las funciones ones, constant, from y fibs en base a unfold</a:t>
            </a:r>
            <a:endParaRPr b="0" lang="en-GB" sz="1800" spc="-1" strike="noStrike">
              <a:latin typeface="Arial"/>
            </a:endParaRPr>
          </a:p>
          <a:p>
            <a:pPr marL="43020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564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020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206360" indent="-11970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3972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1079280" indent="-105084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828360" y="406080"/>
            <a:ext cx="1694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43880" y="397440"/>
            <a:ext cx="47163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046880" y="1821960"/>
            <a:ext cx="3510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1920" cy="50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78000" y="4633560"/>
            <a:ext cx="11437200" cy="18428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360" cy="130788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527400" y="4756680"/>
            <a:ext cx="1113840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188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360" cy="139968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5234760" y="5923440"/>
            <a:ext cx="185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1480" y="768600"/>
            <a:ext cx="2648880" cy="5617440"/>
          </a:xfrm>
          <a:prstGeom prst="rect">
            <a:avLst/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80720" y="2005920"/>
            <a:ext cx="719064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Fu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nci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on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est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rict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as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La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zin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Str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en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la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API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ge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ner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nd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o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Str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Eje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rci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cio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so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bre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Str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Fol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ds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so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bre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Str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Str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infi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nit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os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3044160" y="23616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>
            <a:off x="3044160" y="29160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3044160" y="3477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>
            <a:off x="3044160" y="400968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7"/>
          <p:cNvSpPr/>
          <p:nvPr/>
        </p:nvSpPr>
        <p:spPr>
          <a:xfrm>
            <a:off x="3044160" y="4575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2552400" y="20455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01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552400" y="26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02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552400" y="31417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03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552400" y="3697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04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2552400" y="426348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</a:t>
            </a: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5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663200" y="993960"/>
            <a:ext cx="1045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Í</a:t>
            </a: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5" name="Line 14"/>
          <p:cNvSpPr/>
          <p:nvPr/>
        </p:nvSpPr>
        <p:spPr>
          <a:xfrm>
            <a:off x="3044160" y="507096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2552400" y="4759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</a:t>
            </a: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6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7" name="Line 16"/>
          <p:cNvSpPr/>
          <p:nvPr/>
        </p:nvSpPr>
        <p:spPr>
          <a:xfrm>
            <a:off x="3036600" y="565632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2544480" y="53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</a:t>
            </a: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7</a:t>
            </a:r>
            <a:endParaRPr b="0" lang="en-GB" sz="2100" spc="-1" strike="noStrike">
              <a:latin typeface="Arial"/>
            </a:endParaRPr>
          </a:p>
        </p:txBody>
      </p:sp>
      <p:pic>
        <p:nvPicPr>
          <p:cNvPr id="99" name="Imagen 19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</a:t>
            </a: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 estrictas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57200" y="1224000"/>
            <a:ext cx="6742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estricta =&gt; Evalúa todos sus parámetros al recibirlos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no estricta =&gt; Escoge si evaluar sus parámetros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¿Cómo conseguirla?</a:t>
            </a:r>
            <a:endParaRPr b="0" lang="en-GB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Parámetros por referencia  (no se evalúan hasta que se usan)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6912000" y="1080000"/>
            <a:ext cx="4610160" cy="550332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6000" indent="-216000">
              <a:spcAft>
                <a:spcPts val="1412"/>
              </a:spcAft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Ejemplos: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Comparadores lógicos &amp;&amp; y  ||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false &amp;&amp; {println("Hello"); true}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true || {println("Hello"); false}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Sentencia if:    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(x&gt;0) println("Hello") else sys.error("fail")</a:t>
            </a: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2" marL="2286000" indent="-452520">
              <a:spcAft>
                <a:spcPts val="848"/>
              </a:spcAft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 estrictas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- ejercicio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457200" y="1224000"/>
            <a:ext cx="6742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Define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una función if que sea no-estricta en ambos resultados. Debe recibir tres parámetros, la condición y los resultados para cuando se cumpla la condición y para cuando no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myIf[A](cond: Boolean, onTrue, onFalse): 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0" lang="en-US" sz="1800" spc="-1" strike="noStrike">
                <a:latin typeface="Arial"/>
              </a:rPr>
              <a:t> este modo se evalúa el parámetro tantas veces como se use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76000" y="4273200"/>
            <a:ext cx="5899320" cy="10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Laziness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457200" y="1224000"/>
            <a:ext cx="6742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Con variables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definidas</a:t>
            </a:r>
            <a:r>
              <a:rPr b="0" lang="en-US" sz="1800" spc="-1" strike="noStrike">
                <a:latin typeface="Arial"/>
              </a:rPr>
              <a:t> como lazy, </a:t>
            </a:r>
            <a:r>
              <a:rPr b="1" lang="en-US" sz="1800" spc="-1" strike="noStrike">
                <a:latin typeface="Arial"/>
              </a:rPr>
              <a:t>retrasa</a:t>
            </a:r>
            <a:r>
              <a:rPr b="0" lang="en-US" sz="1800" spc="-1" strike="noStrike">
                <a:latin typeface="Arial"/>
              </a:rPr>
              <a:t> la evaluación de la parte derecha y la </a:t>
            </a:r>
            <a:r>
              <a:rPr b="1" lang="en-US" sz="1800" spc="-1" strike="noStrike">
                <a:latin typeface="Arial"/>
              </a:rPr>
              <a:t>cachea</a:t>
            </a:r>
            <a:r>
              <a:rPr b="0" lang="en-US" sz="1800" spc="-1" strike="noStrike">
                <a:latin typeface="Arial"/>
              </a:rPr>
              <a:t> para siguientes llamadas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Ejemplos de ambas llamadas incluyendo un print en la variable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76000" y="2086560"/>
            <a:ext cx="5573160" cy="12254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270520" y="4248000"/>
            <a:ext cx="7017480" cy="12517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2244960" y="5688000"/>
            <a:ext cx="7187040" cy="9360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6480000" y="2088000"/>
            <a:ext cx="547092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Laziness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4"/>
          <p:cNvSpPr txBox="1"/>
          <p:nvPr/>
        </p:nvSpPr>
        <p:spPr>
          <a:xfrm>
            <a:off x="420480" y="131184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Ambos trozos de código son lo mismo. 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El primero tiene syntactic sugar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Difiere la forma de llamarle</a:t>
            </a:r>
            <a:endParaRPr b="0" lang="en-GB" sz="1800" spc="-1" strike="noStrike">
              <a:latin typeface="Arial"/>
            </a:endParaRPr>
          </a:p>
          <a:p>
            <a:pPr lvl="1" marL="1172880" indent="-498240">
              <a:spcAft>
                <a:spcPts val="1123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myIf(isEarly,  "Morning", "Afternoon")</a:t>
            </a:r>
            <a:endParaRPr b="0" lang="en-GB" sz="1800" spc="-1" strike="noStrike">
              <a:latin typeface="Arial"/>
            </a:endParaRPr>
          </a:p>
          <a:p>
            <a:pPr lvl="1" marL="1172880" indent="-498240">
              <a:spcAft>
                <a:spcPts val="1123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myIf2(isEarly, ()=&gt; "Morning", () =&gt; "Afternoon")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080000" y="3960000"/>
            <a:ext cx="8717040" cy="20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Laziness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648000" y="129600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name: () =&gt; 5 representa una función llamada name que acepta 0 argumentos y devuelve un 5.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Se llama con el nombre de la función y la lista de argumentos (vacía lógicamente) </a:t>
            </a:r>
            <a:endParaRPr b="0" lang="en-GB" sz="1800" spc="-1" strike="noStrike">
              <a:latin typeface="Arial"/>
            </a:endParaRPr>
          </a:p>
          <a:p>
            <a:pPr lvl="1" marL="1172880" indent="-498240">
              <a:spcAft>
                <a:spcPts val="1123"/>
              </a:spcAft>
              <a:buClr>
                <a:srgbClr val="007fff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name()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En Scala la forma no-evaluada se llama </a:t>
            </a:r>
            <a:r>
              <a:rPr b="0" i="1" lang="en-US" sz="1800" spc="-1" strike="noStrike">
                <a:latin typeface="Arial"/>
              </a:rPr>
              <a:t>thunk. </a:t>
            </a:r>
            <a:r>
              <a:rPr b="0" lang="en-US" sz="1800" spc="-1" strike="noStrike">
                <a:latin typeface="Arial"/>
              </a:rPr>
              <a:t>Al llamar al thunk, se fuerza su evaluación</a:t>
            </a:r>
            <a:endParaRPr b="0" lang="en-GB" sz="1800" spc="-1" strike="noStrike">
              <a:latin typeface="Arial"/>
            </a:endParaRPr>
          </a:p>
          <a:p>
            <a:pPr marL="215640" indent="-2142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28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174680" indent="-4971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215640" indent="-2127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Streams en la API general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4"/>
          <p:cNvSpPr txBox="1"/>
          <p:nvPr/>
        </p:nvSpPr>
        <p:spPr>
          <a:xfrm>
            <a:off x="6048000" y="1296000"/>
            <a:ext cx="5339520" cy="49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Constructor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 s  = Stream(1,2,3)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lvl="2" marL="648000" indent="-216000">
              <a:spcBef>
                <a:spcPts val="850"/>
              </a:spcBef>
              <a:buClr>
                <a:srgbClr val="1b75bc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s: scala.collection.immutable.Stream[Int] = Stream(1, ?)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Obtener cabecera: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lvl="1" marL="432000" indent="-216000">
              <a:spcBef>
                <a:spcPts val="1134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s.head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Obtener cola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s.tail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Accediendo a elementos: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S(2), s(3)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48000" y="1296000"/>
            <a:ext cx="482400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Es similar a una Lista pero lazy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Sólo conocemos el primer elemento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El equivalente a cons (::) es #::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El equivalente a Nil es Stream.empty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Tiene la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misma</a:t>
            </a:r>
            <a:r>
              <a:rPr b="0" lang="en-US" sz="1800" spc="-1" strike="noStrike">
                <a:latin typeface="Arial"/>
              </a:rPr>
              <a:t> API practicamente que lista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Transformaciones: filter, map, flatMap, take, drop, dropWhile, exists, forAll...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1b75bc"/>
              </a:buClr>
              <a:buSzPct val="7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Cálculos: max, min, sum, size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Los cálculos pueden causar problemas de memoria si el Stream es muy grande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Las transformaciones pueden causar errores si el Stream es infinito. Ojo</a:t>
            </a: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4200" indent="-21420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647640" indent="-62388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</a:t>
            </a: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t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r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a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m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l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a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A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P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g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n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r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a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l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-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m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792000" y="1440000"/>
            <a:ext cx="10080720" cy="51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2018-05-17T09:12:51Z</dcterms:modified>
  <cp:revision>103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