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4.png" ContentType="image/png"/>
  <Override PartName="/ppt/media/image43.jpeg" ContentType="image/jpe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scala-sbt.org/1.0/docs/Installing-sbt-on-Windows.html" TargetMode="External"/><Relationship Id="rId3" Type="http://schemas.openxmlformats.org/officeDocument/2006/relationships/hyperlink" Target="https://www.scala-sbt.org/1.0/docs/Installing-sbt-on-Linux.html" TargetMode="External"/><Relationship Id="rId4" Type="http://schemas.openxmlformats.org/officeDocument/2006/relationships/hyperlink" Target="https://www.jetbrains.com/idea/download/#section=linux" TargetMode="External"/><Relationship Id="rId5" Type="http://schemas.openxmlformats.org/officeDocument/2006/relationships/hyperlink" Target="https://scastie.scala-lang.org/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4" descr=""/>
          <p:cNvPicPr/>
          <p:nvPr/>
        </p:nvPicPr>
        <p:blipFill>
          <a:blip r:embed="rId1"/>
          <a:stretch/>
        </p:blipFill>
        <p:spPr>
          <a:xfrm>
            <a:off x="36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5420160" y="4823640"/>
            <a:ext cx="6770520" cy="1721520"/>
          </a:xfrm>
          <a:prstGeom prst="rect">
            <a:avLst/>
          </a:prstGeom>
          <a:solidFill>
            <a:srgbClr val="00b0f0">
              <a:alpha val="75000"/>
            </a:srgbClr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5565960" y="4889880"/>
            <a:ext cx="6624720" cy="15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1" lang="en-GB" sz="6000" spc="-1" strike="noStrike">
                <a:solidFill>
                  <a:srgbClr val="ffffff"/>
                </a:solidFill>
                <a:latin typeface="Calibri Light"/>
                <a:ea typeface="Roboto"/>
              </a:rPr>
              <a:t>Introducción a            y Programación Funcional</a:t>
            </a:r>
            <a:br/>
            <a:r>
              <a:rPr b="1" lang="en-GB" sz="2400" spc="-1" strike="noStrike">
                <a:solidFill>
                  <a:srgbClr val="ffffff"/>
                </a:solidFill>
                <a:latin typeface="Calibri Light"/>
                <a:ea typeface="Roboto"/>
              </a:rPr>
              <a:t>Mayo 2018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614080" y="490320"/>
            <a:ext cx="30729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1f4e79"/>
                </a:solidFill>
                <a:latin typeface="Calibri"/>
                <a:ea typeface="DejaVu Sans"/>
              </a:rPr>
              <a:t>Sergio Couto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s.couto@indizen.com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0457280" y="640080"/>
            <a:ext cx="423000" cy="423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0080000" y="5112000"/>
            <a:ext cx="1584000" cy="4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n 1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04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Sintaxis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– Sintaxis funcional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4176000" y="1440000"/>
            <a:ext cx="3093840" cy="91836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4032000" y="5400000"/>
            <a:ext cx="417600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Shape 4"/>
          <p:cNvSpPr txBox="1"/>
          <p:nvPr/>
        </p:nvSpPr>
        <p:spPr>
          <a:xfrm>
            <a:off x="598320" y="1884240"/>
            <a:ext cx="1073952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0080" bIns="0" anchor="ctr">
            <a:normAutofit/>
          </a:bodyPr>
          <a:p>
            <a:pPr marL="342720" indent="-317520" algn="ctr">
              <a:lnSpc>
                <a:spcPct val="96000"/>
              </a:lnSpc>
              <a:spcAft>
                <a:spcPts val="1412"/>
              </a:spcAft>
            </a:pPr>
            <a:r>
              <a:rPr b="0" i="1" lang="en-US" sz="4000" spc="-1" strike="noStrike">
                <a:solidFill>
                  <a:srgbClr val="9876aa"/>
                </a:solidFill>
                <a:latin typeface="Source Code Pro"/>
                <a:ea typeface="Source Code Pro"/>
              </a:rPr>
              <a:t>word</a:t>
            </a:r>
            <a:r>
              <a:rPr b="0" lang="en-US" sz="40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.</a:t>
            </a:r>
            <a:r>
              <a:rPr b="0" lang="en-US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exists(x =&gt; x.isUpper)</a:t>
            </a:r>
            <a:endParaRPr b="0" lang="en-GB" sz="4000" spc="-1" strike="noStrike">
              <a:latin typeface="Arial"/>
            </a:endParaRPr>
          </a:p>
          <a:p>
            <a:pPr marL="342720" indent="-317520" algn="ctr">
              <a:lnSpc>
                <a:spcPct val="96000"/>
              </a:lnSpc>
              <a:spcAft>
                <a:spcPts val="1412"/>
              </a:spcAft>
            </a:pPr>
            <a:endParaRPr b="0" lang="en-GB" sz="4000" spc="-1" strike="noStrike">
              <a:latin typeface="Arial"/>
            </a:endParaRPr>
          </a:p>
          <a:p>
            <a:pPr marL="342720" indent="-317520" algn="ctr">
              <a:lnSpc>
                <a:spcPct val="96000"/>
              </a:lnSpc>
              <a:spcAft>
                <a:spcPts val="1412"/>
              </a:spcAft>
            </a:pPr>
            <a:endParaRPr b="0" lang="en-GB" sz="4000" spc="-1" strike="noStrike">
              <a:latin typeface="Arial"/>
            </a:endParaRPr>
          </a:p>
          <a:p>
            <a:pPr marL="342720" indent="-317520" algn="ctr">
              <a:lnSpc>
                <a:spcPct val="96000"/>
              </a:lnSpc>
              <a:spcAft>
                <a:spcPts val="1412"/>
              </a:spcAft>
            </a:pPr>
            <a:r>
              <a:rPr b="0" i="1" lang="en-US" sz="4000" spc="-1" strike="noStrike">
                <a:solidFill>
                  <a:srgbClr val="9876aa"/>
                </a:solidFill>
                <a:latin typeface="Source Code Pro"/>
                <a:ea typeface="Source Code Pro"/>
              </a:rPr>
              <a:t>word</a:t>
            </a:r>
            <a:r>
              <a:rPr b="0" lang="en-US" sz="40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.</a:t>
            </a:r>
            <a:r>
              <a:rPr b="0" lang="en-US" sz="40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exists(_.isUpper)</a:t>
            </a:r>
            <a:endParaRPr b="0" lang="en-GB" sz="40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04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Sintaxis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- Variables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5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457200" y="1463040"/>
            <a:ext cx="59508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 tipos: val vs var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Inmutable. No se puede reasignar.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Mutable. Se puede reasignar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Declaración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[var|val] nombre :  [Tipo] = Valor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es necesario indicar el tipo, el compilador lo infiere 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04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Sintaxis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- Tipos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0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>
            <a:off x="457200" y="1463040"/>
            <a:ext cx="2350800" cy="51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Supertipo.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toString, equals, hashCode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AnyVal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no nullabe, 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 los tipos primitivos de Java 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AnyRef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Representa el Object de Java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2461320" y="1080000"/>
            <a:ext cx="9418680" cy="55929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04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Sintaxis –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Métodos y funciones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6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457200" y="1463040"/>
            <a:ext cx="58068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Declaración de métodos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Palabra reservada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Los parámetros deben ir tipados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Tipo de salida opcional (de momento)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Unit: No devuelve nada (void)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opcional (no recomendado, obliga a tipar la salida)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Devuelve la última sentencia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 scala, todo son objetos, incluso las funciones.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Ejemplo: (Int) =&gt; Boolean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Implica que se pueden declarar funciones como variables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6609600" y="1535400"/>
            <a:ext cx="4467240" cy="42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 con def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sum(x: Int, y: Int): Int = { return x+ y}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sum(x: Int, y: Int) = x+ 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 con val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 sum3:  (Int, Int)=&gt; Int = (x,y) =&gt; x+y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 sum2 = (x: Int, y: Int) =&gt; x+y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vs val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se evalúa en cada llamada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 se evalúa en la definición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04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Sintaxis –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Ejercicios con métodos y funciones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2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457200" y="1463040"/>
            <a:ext cx="65268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Ejercicio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Apoyándote en la función sum definida anteriormente, define las funciones multiplicacion, resta y división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¿Tienen algo en común?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¿Qué es lo que las diferencia?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7287840" y="1535400"/>
            <a:ext cx="320832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sum(x: Int, y: Int) = x+ y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Funciones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Orden superior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8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457200" y="1463040"/>
            <a:ext cx="65268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 conoce como de orden superior a funciones que reciben como parámetro o devuelven como resultado otra función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 operate(x: Int, y: Int, f:(Int, Int) =&gt; Int) = f(x,y)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 createSum(x: Int) = (y: Int) =&gt; x+y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Ejercicio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Generaliza createSum para que pueda generar cualquier operación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6768000" y="5136120"/>
            <a:ext cx="529308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Algunas conocidas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map, filter, flatMap, exists, takeWhile, dropWhile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7450560" y="936000"/>
            <a:ext cx="4213440" cy="35049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Funciones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Recursividad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5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8136000" y="1584000"/>
            <a:ext cx="33588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Ejemplos: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457200" y="1593720"/>
            <a:ext cx="65268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Existe peligro de provocar error de pila si la llamada recursiva no se encuentra en la posición de cola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Anotación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@tailrec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del paquete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scala.annotation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Funciones nesteadas (Obligatorio tipo de salida)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7778520" y="2232000"/>
            <a:ext cx="4245480" cy="93600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7765920" y="3597840"/>
            <a:ext cx="4229640" cy="21621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Funciones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Más conceptos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3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457200" y="1593720"/>
            <a:ext cx="70308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Funciones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puras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: Sin efectos de lado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Funciones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anónimas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: También conocidas como funciones literales.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Ya las hemos usado en el ejemplo de generalización de la suma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Permiten usar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atajos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de scala para reducir código escrito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Funciones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parciales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Existen valores en el dominio donde no existe resultado (ej: División entre 0)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7416000" y="1535400"/>
            <a:ext cx="44388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Ejemplos anónimas: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operate(1,2, (x: Int,y: Int) =&gt; x+y 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operate(1,2, (x,y) =&gt; x+y 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Funciones parciales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Definen método IsDefinedAt </a:t>
            </a:r>
            <a:endParaRPr b="0" lang="en-GB" sz="20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Funciones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Parámetros por valor y por referencia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9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Shape 4"/>
          <p:cNvSpPr txBox="1"/>
          <p:nvPr/>
        </p:nvSpPr>
        <p:spPr>
          <a:xfrm>
            <a:off x="708480" y="1487520"/>
            <a:ext cx="10739520" cy="484848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5640" indent="-21564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En Scala los parámetros puedes pasarse por valor o por referencia</a:t>
            </a:r>
            <a:endParaRPr b="0" lang="en-GB" sz="1800" spc="-1" strike="noStrike">
              <a:latin typeface="Arial"/>
            </a:endParaRPr>
          </a:p>
          <a:p>
            <a:pPr marL="215640" indent="-21564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Llamada por valor</a:t>
            </a:r>
            <a:r>
              <a:rPr b="0" i="1" lang="en-US" sz="1800" spc="-1" strike="noStrike">
                <a:latin typeface="Arial"/>
              </a:rPr>
              <a:t>(by-value)</a:t>
            </a:r>
            <a:endParaRPr b="0" lang="en-GB" sz="1800" spc="-1" strike="noStrike">
              <a:latin typeface="Arial"/>
            </a:endParaRPr>
          </a:p>
          <a:p>
            <a:pPr lvl="1" marL="1174680" indent="-500040">
              <a:spcAft>
                <a:spcPts val="1123"/>
              </a:spcAft>
              <a:buClr>
                <a:srgbClr val="007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Evalúa el argumento </a:t>
            </a:r>
            <a:r>
              <a:rPr b="1" lang="en-US" sz="1800" spc="-1" strike="noStrike">
                <a:latin typeface="Arial"/>
              </a:rPr>
              <a:t>una única vez</a:t>
            </a:r>
            <a:r>
              <a:rPr b="0" lang="en-US" sz="1800" spc="-1" strike="noStrike">
                <a:latin typeface="Arial"/>
              </a:rPr>
              <a:t> (exactly once)</a:t>
            </a:r>
            <a:endParaRPr b="0" lang="en-GB" sz="1800" spc="-1" strike="noStrike">
              <a:latin typeface="Arial"/>
            </a:endParaRPr>
          </a:p>
          <a:p>
            <a:pPr lvl="1" marL="1174680" indent="-500040">
              <a:spcAft>
                <a:spcPts val="1123"/>
              </a:spcAft>
              <a:buClr>
                <a:srgbClr val="007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def callByValue(x: Int) = ???</a:t>
            </a:r>
            <a:endParaRPr b="0" lang="en-GB" sz="1800" spc="-1" strike="noStrike">
              <a:latin typeface="Arial"/>
            </a:endParaRPr>
          </a:p>
          <a:p>
            <a:pPr marL="215640" indent="-215640">
              <a:spcAft>
                <a:spcPts val="1412"/>
              </a:spcAft>
              <a:buClr>
                <a:srgbClr val="007fff"/>
              </a:buClr>
              <a:buSzPct val="70000"/>
              <a:buFont typeface="Symbol" charset="2"/>
              <a:buChar char=""/>
            </a:pPr>
            <a:r>
              <a:rPr b="0" lang="en-US" sz="1800" spc="-1" strike="noStrike">
                <a:latin typeface="Arial"/>
              </a:rPr>
              <a:t>Llamada por referencia </a:t>
            </a:r>
            <a:r>
              <a:rPr b="0" i="1" lang="en-US" sz="1800" spc="-1" strike="noStrike">
                <a:latin typeface="Arial"/>
              </a:rPr>
              <a:t>(by-name)</a:t>
            </a:r>
            <a:endParaRPr b="0" lang="en-GB" sz="1800" spc="-1" strike="noStrike">
              <a:latin typeface="Arial"/>
            </a:endParaRPr>
          </a:p>
          <a:p>
            <a:pPr lvl="1" marL="1174680" indent="-500040">
              <a:spcAft>
                <a:spcPts val="1123"/>
              </a:spcAft>
              <a:buClr>
                <a:srgbClr val="007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 evalúa </a:t>
            </a:r>
            <a:r>
              <a:rPr b="1" lang="en-US" sz="1800" spc="-1" strike="noStrike">
                <a:latin typeface="Arial"/>
              </a:rPr>
              <a:t>todas y cada una de las veces que se usa</a:t>
            </a:r>
            <a:endParaRPr b="0" lang="en-GB" sz="1800" spc="-1" strike="noStrike">
              <a:latin typeface="Arial"/>
            </a:endParaRPr>
          </a:p>
          <a:p>
            <a:pPr lvl="1" marL="1174680" indent="-500040">
              <a:spcAft>
                <a:spcPts val="1123"/>
              </a:spcAft>
              <a:buClr>
                <a:srgbClr val="007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Si no se usa, no se evalúa</a:t>
            </a:r>
            <a:endParaRPr b="0" lang="en-GB" sz="1800" spc="-1" strike="noStrike">
              <a:latin typeface="Arial"/>
            </a:endParaRPr>
          </a:p>
          <a:p>
            <a:pPr lvl="1" marL="1174680" indent="-500040">
              <a:spcAft>
                <a:spcPts val="1123"/>
              </a:spcAft>
              <a:buClr>
                <a:srgbClr val="007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def callByName( x: =&gt; Int) = ???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Funciones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Parámetros por valor y por referencia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04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TextShape 4"/>
          <p:cNvSpPr txBox="1"/>
          <p:nvPr/>
        </p:nvSpPr>
        <p:spPr>
          <a:xfrm>
            <a:off x="564480" y="1584000"/>
            <a:ext cx="10739520" cy="4848480"/>
          </a:xfrm>
          <a:prstGeom prst="rect">
            <a:avLst/>
          </a:prstGeom>
          <a:noFill/>
          <a:ln>
            <a:noFill/>
          </a:ln>
        </p:spPr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1511640" y="1656000"/>
            <a:ext cx="8783640" cy="4772160"/>
          </a:xfrm>
          <a:prstGeom prst="rect">
            <a:avLst/>
          </a:prstGeom>
          <a:ln>
            <a:noFill/>
          </a:ln>
        </p:spPr>
      </p:pic>
      <p:sp>
        <p:nvSpPr>
          <p:cNvPr id="208" name="CustomShape 5"/>
          <p:cNvSpPr/>
          <p:nvPr/>
        </p:nvSpPr>
        <p:spPr>
          <a:xfrm>
            <a:off x="864000" y="1080000"/>
            <a:ext cx="1087200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¿Cuándo usar uno u otro? Dependerá del caso.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1480" y="768600"/>
            <a:ext cx="2648880" cy="5617440"/>
          </a:xfrm>
          <a:prstGeom prst="rect">
            <a:avLst/>
          </a:prstGeom>
          <a:solidFill>
            <a:srgbClr val="00b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780720" y="2005920"/>
            <a:ext cx="7190640" cy="41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Información del curso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Introducción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SBT y REPL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Sintaxis básica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Funciones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Colecciones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Pattern Matching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3044160" y="236160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4"/>
          <p:cNvSpPr/>
          <p:nvPr/>
        </p:nvSpPr>
        <p:spPr>
          <a:xfrm>
            <a:off x="3044160" y="291600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5"/>
          <p:cNvSpPr/>
          <p:nvPr/>
        </p:nvSpPr>
        <p:spPr>
          <a:xfrm>
            <a:off x="3044160" y="347724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6"/>
          <p:cNvSpPr/>
          <p:nvPr/>
        </p:nvSpPr>
        <p:spPr>
          <a:xfrm>
            <a:off x="3044160" y="400968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7"/>
          <p:cNvSpPr/>
          <p:nvPr/>
        </p:nvSpPr>
        <p:spPr>
          <a:xfrm>
            <a:off x="3044160" y="457524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"/>
          <p:cNvSpPr/>
          <p:nvPr/>
        </p:nvSpPr>
        <p:spPr>
          <a:xfrm>
            <a:off x="2552400" y="204552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01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2552400" y="264456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02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2552400" y="314172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03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2552400" y="369720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04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2552400" y="426348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05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1663200" y="993960"/>
            <a:ext cx="1045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ÍNDICE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5" name="Line 14"/>
          <p:cNvSpPr/>
          <p:nvPr/>
        </p:nvSpPr>
        <p:spPr>
          <a:xfrm>
            <a:off x="3044160" y="507096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5"/>
          <p:cNvSpPr/>
          <p:nvPr/>
        </p:nvSpPr>
        <p:spPr>
          <a:xfrm>
            <a:off x="2552400" y="475920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06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7" name="Line 16"/>
          <p:cNvSpPr/>
          <p:nvPr/>
        </p:nvSpPr>
        <p:spPr>
          <a:xfrm>
            <a:off x="3036600" y="565632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7"/>
          <p:cNvSpPr/>
          <p:nvPr/>
        </p:nvSpPr>
        <p:spPr>
          <a:xfrm>
            <a:off x="2544480" y="534456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07</a:t>
            </a:r>
            <a:endParaRPr b="0" lang="en-GB" sz="2100" spc="-1" strike="noStrike">
              <a:latin typeface="Arial"/>
            </a:endParaRPr>
          </a:p>
        </p:txBody>
      </p:sp>
      <p:pic>
        <p:nvPicPr>
          <p:cNvPr id="99" name="Imagen 19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Colecciones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Tuplas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11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"/>
          <p:cNvSpPr/>
          <p:nvPr/>
        </p:nvSpPr>
        <p:spPr>
          <a:xfrm>
            <a:off x="288000" y="1593720"/>
            <a:ext cx="64080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Colección innmutable de cualquier combinación de tipos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 se pueden modificar sus elementos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Las representan las clases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Tuple2, Tuple3 ...Tuple22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 accede a los elementos por posición empezando en 1 con underscore + posición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 pueden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descomponer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6696000" y="1535400"/>
            <a:ext cx="51588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Definición: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val myTuple = (1, "Sergio", List(5, 4, 6))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Tipo: (Int, String, List[Int])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Acceso: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myTuple._2 = “Sergio”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Descomposición: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val (id, nombre, notas) = myTuple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val (id, nombre, _) = myTuple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Colecciones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Listas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17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288000" y="1593720"/>
            <a:ext cx="64080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Colección inmutable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Nil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 lista vacía.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 accede a los elementos por posición empezando en 0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Añadir elementos: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 comienzo =&gt;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::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o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+: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 final =&gt; :+ 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Concatenar listas =&gt;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:::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Ofrece funciones como: head, tail, reverse, dropRight, take, foreach, mkString, contains…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6480000" y="1593720"/>
            <a:ext cx="53748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Definición: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val myList = List(1, 2, 3)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Tipo: List[Int]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Acceso: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MyList(2) = 3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Añadir elementos: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6::myList =&gt; List(6,1,2,3)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6 +: myList || myList.+:(6)=&gt; List(6,1,2,3)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myList :+ 6 || myList.:+(6) =&gt; List(1,2,3, 6)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07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Pattern Matching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23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24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360000" y="1512000"/>
            <a:ext cx="64080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Comprobación de valores contra un patrón, el patrón debe ser completo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Similar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al switch de java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Caso por defecto =&gt; underscore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Permite descomponer las partes.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Permite incluir ifs dentro del propio case: </a:t>
            </a:r>
            <a:endParaRPr b="0" lang="en-GB" sz="20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case y if y &gt; 5 =&gt; ???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 tuplas: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case (1, “Sergio”, _) =&gt;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 listas: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case h::tail =&gt;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7632000" y="1463400"/>
            <a:ext cx="432000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Ejemplo: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x match {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case 1 =&gt; “one”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case 2 =&gt; “two”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case _ =&gt; “default”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07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Pattern Matching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- Ejemplos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29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30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504000" y="4464000"/>
            <a:ext cx="5328000" cy="21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Ejemplo2</a:t>
            </a:r>
            <a:endParaRPr b="0" lang="en-GB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List(1, 2, 3) match {</a:t>
            </a:r>
            <a:endParaRPr b="0" lang="en-GB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case x :: xs ⇒ xs.head </a:t>
            </a:r>
            <a:endParaRPr b="0" lang="en-GB" sz="15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case _ ⇒ 0</a:t>
            </a:r>
            <a:endParaRPr b="0" lang="en-GB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GB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50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6624000" y="936000"/>
            <a:ext cx="5328000" cy="57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Ejemplo 3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def patternMatching(list: List[Int]): Int =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list match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case x :: xs if x == 2 =&gt; xs.head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case x :: xs =&gt; patternMatching(xs)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case _ ⇒ 0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}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patternMatching(List(1,2,3))</a:t>
            </a:r>
            <a:endParaRPr b="0" lang="en-GB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patternMatching(Nil)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486360" y="1224000"/>
            <a:ext cx="4930920" cy="28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Ejemplo1</a:t>
            </a:r>
            <a:endParaRPr b="0" lang="en-GB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(“Jose”, “Sergio”, “Lourdes”) match {</a:t>
            </a:r>
            <a:endParaRPr b="0" lang="en-GB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case (_, "Jose", _) =&gt; "Jose"</a:t>
            </a:r>
            <a:endParaRPr b="0" lang="en-GB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case (“Sergio”, “Sergio”, “Lourdes”) =&gt; “Sergio” </a:t>
            </a:r>
            <a:endParaRPr b="0" lang="en-GB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case (“Jose”, _, _ ) =&gt; “Lourdes” </a:t>
            </a:r>
            <a:endParaRPr b="0" lang="en-GB" sz="15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case _ ⇒ “default”</a:t>
            </a:r>
            <a:endParaRPr b="0" lang="en-GB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GB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Ejercicios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36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TextShape 4"/>
          <p:cNvSpPr txBox="1"/>
          <p:nvPr/>
        </p:nvSpPr>
        <p:spPr>
          <a:xfrm>
            <a:off x="598320" y="1008000"/>
            <a:ext cx="10739520" cy="557712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03040" indent="-203040">
              <a:lnSpc>
                <a:spcPct val="96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La función operate creada en esta sesión, que generaliza las operaciones sólo es válida para enteros, podrías generalizarla:</a:t>
            </a:r>
            <a:endParaRPr b="0" lang="en-GB" sz="3200" spc="-1" strike="noStrike">
              <a:latin typeface="Arial"/>
            </a:endParaRPr>
          </a:p>
          <a:p>
            <a:pPr lvl="1" marL="1161720" indent="-487080">
              <a:lnSpc>
                <a:spcPct val="96000"/>
              </a:lnSpc>
              <a:spcAft>
                <a:spcPts val="1123"/>
              </a:spcAft>
              <a:buClr>
                <a:srgbClr val="007fff"/>
              </a:buClr>
              <a:buSzPct val="80000"/>
              <a:buFont typeface="Ubuntu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def operate[A]…</a:t>
            </a:r>
            <a:endParaRPr b="0" lang="en-GB" sz="2000" spc="-1" strike="noStrike">
              <a:latin typeface="Arial"/>
            </a:endParaRPr>
          </a:p>
          <a:p>
            <a:pPr lvl="1" marL="1161720" indent="-487080">
              <a:lnSpc>
                <a:spcPct val="96000"/>
              </a:lnSpc>
              <a:spcAft>
                <a:spcPts val="1123"/>
              </a:spcAft>
              <a:buClr>
                <a:srgbClr val="007fff"/>
              </a:buClr>
              <a:buSzPct val="80000"/>
              <a:buFont typeface="Ubuntu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def operate[A, B]</a:t>
            </a:r>
            <a:endParaRPr b="0" lang="en-GB" sz="2000" spc="-1" strike="noStrike">
              <a:latin typeface="Arial"/>
            </a:endParaRPr>
          </a:p>
          <a:p>
            <a:pPr marL="203040" indent="-203040">
              <a:lnSpc>
                <a:spcPct val="96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Define una función recursiva que devuelva el máximo de una lista de enteros</a:t>
            </a:r>
            <a:endParaRPr b="0" lang="en-GB" sz="3200" spc="-1" strike="noStrike">
              <a:latin typeface="Arial"/>
            </a:endParaRPr>
          </a:p>
          <a:p>
            <a:pPr lvl="1" marL="419040" indent="-209520">
              <a:lnSpc>
                <a:spcPct val="96000"/>
              </a:lnSpc>
              <a:spcAft>
                <a:spcPts val="1123"/>
              </a:spcAft>
              <a:buClr>
                <a:srgbClr val="007fff"/>
              </a:buClr>
              <a:buSzPct val="80000"/>
              <a:buFont typeface="Ubuntu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def max(list: List[Int]): Int = ???</a:t>
            </a:r>
            <a:endParaRPr b="0" lang="en-GB" sz="3200" spc="-1" strike="noStrike">
              <a:latin typeface="Arial"/>
            </a:endParaRPr>
          </a:p>
          <a:p>
            <a:pPr lvl="1" marL="2347560" indent="-982440">
              <a:lnSpc>
                <a:spcPct val="96000"/>
              </a:lnSpc>
              <a:spcAft>
                <a:spcPts val="1123"/>
              </a:spcAft>
            </a:pPr>
            <a:endParaRPr b="0" lang="en-GB" sz="3200" spc="-1" strike="noStrike">
              <a:latin typeface="Arial"/>
            </a:endParaRPr>
          </a:p>
          <a:p>
            <a:pPr marL="203040" indent="-203040">
              <a:lnSpc>
                <a:spcPct val="96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Función que devuelve el segundo elemento de una lista</a:t>
            </a:r>
            <a:endParaRPr b="0" lang="en-GB" sz="3200" spc="-1" strike="noStrike">
              <a:latin typeface="Arial"/>
            </a:endParaRPr>
          </a:p>
          <a:p>
            <a:pPr lvl="1" marL="419040" indent="-209520">
              <a:lnSpc>
                <a:spcPct val="96000"/>
              </a:lnSpc>
              <a:spcAft>
                <a:spcPts val="1123"/>
              </a:spcAft>
              <a:buClr>
                <a:srgbClr val="007fff"/>
              </a:buClr>
              <a:buSzPct val="80000"/>
              <a:buFont typeface="Ubuntu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def second(list: List[Int]) : Int = ???</a:t>
            </a:r>
            <a:endParaRPr b="0" lang="en-GB" sz="3200" spc="-1" strike="noStrike">
              <a:latin typeface="Arial"/>
            </a:endParaRPr>
          </a:p>
          <a:p>
            <a:pPr lvl="1" marL="2038320" indent="-911520">
              <a:lnSpc>
                <a:spcPct val="96000"/>
              </a:lnSpc>
              <a:spcAft>
                <a:spcPts val="1123"/>
              </a:spcAft>
            </a:pPr>
            <a:endParaRPr b="0" lang="en-GB" sz="3200" spc="-1" strike="noStrike">
              <a:latin typeface="Arial"/>
            </a:endParaRPr>
          </a:p>
          <a:p>
            <a:pPr marL="203040" indent="-203040">
              <a:lnSpc>
                <a:spcPct val="93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 PL SungtiL GB"/>
              </a:rPr>
              <a:t>Función que devuelva el nth elemento de una lista</a:t>
            </a:r>
            <a:endParaRPr b="0" lang="en-GB" sz="3200" spc="-1" strike="noStrike">
              <a:latin typeface="Arial"/>
            </a:endParaRPr>
          </a:p>
          <a:p>
            <a:pPr lvl="1" marL="419040" indent="-209520">
              <a:lnSpc>
                <a:spcPct val="96000"/>
              </a:lnSpc>
              <a:spcAft>
                <a:spcPts val="1123"/>
              </a:spcAft>
              <a:buClr>
                <a:srgbClr val="007fff"/>
              </a:buClr>
              <a:buSzPct val="80000"/>
              <a:buFont typeface="Ubuntu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 PL SungtiL GB"/>
              </a:rPr>
              <a:t>def nth(list: List[Int], n: Int): Int = ???</a:t>
            </a:r>
            <a:endParaRPr b="0" lang="en-GB" sz="3200" spc="-1" strike="noStrike">
              <a:latin typeface="Arial"/>
            </a:endParaRPr>
          </a:p>
          <a:p>
            <a:pPr lvl="1" marL="1726920" indent="-728640">
              <a:lnSpc>
                <a:spcPct val="93000"/>
              </a:lnSpc>
              <a:spcAft>
                <a:spcPts val="1123"/>
              </a:spcAft>
            </a:pP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n 4" descr=""/>
          <p:cNvPicPr/>
          <p:nvPr/>
        </p:nvPicPr>
        <p:blipFill>
          <a:blip r:embed="rId1"/>
          <a:srcRect l="0" t="15102" r="0" b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828360" y="406080"/>
            <a:ext cx="16948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“</a:t>
            </a: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Con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43880" y="397440"/>
            <a:ext cx="471636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0" spc="-1" strike="noStrike">
                <a:solidFill>
                  <a:srgbClr val="ffffff"/>
                </a:solidFill>
                <a:latin typeface="Calibri"/>
                <a:ea typeface="DejaVu Sans"/>
              </a:rPr>
              <a:t>Indizen</a:t>
            </a:r>
            <a:endParaRPr b="0" lang="en-GB" sz="12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1046880" y="1821960"/>
            <a:ext cx="3510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nunca caminarás solo”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43" name="Picture 2" descr=""/>
          <p:cNvPicPr/>
          <p:nvPr/>
        </p:nvPicPr>
        <p:blipFill>
          <a:blip r:embed="rId2"/>
          <a:stretch/>
        </p:blipFill>
        <p:spPr>
          <a:xfrm>
            <a:off x="10625040" y="6057720"/>
            <a:ext cx="1231920" cy="50976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78000" y="4633560"/>
            <a:ext cx="11437200" cy="184284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2"/>
          <p:cNvSpPr/>
          <p:nvPr/>
        </p:nvSpPr>
        <p:spPr>
          <a:xfrm>
            <a:off x="2209680" y="5738400"/>
            <a:ext cx="7772400" cy="360"/>
          </a:xfrm>
          <a:prstGeom prst="line">
            <a:avLst/>
          </a:prstGeom>
          <a:ln w="2232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3"/>
          <p:cNvSpPr/>
          <p:nvPr/>
        </p:nvSpPr>
        <p:spPr>
          <a:xfrm>
            <a:off x="6095880" y="477720"/>
            <a:ext cx="360" cy="3657600"/>
          </a:xfrm>
          <a:prstGeom prst="line">
            <a:avLst/>
          </a:prstGeom>
          <a:ln w="10152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Imagen 2" descr=""/>
          <p:cNvPicPr/>
          <p:nvPr/>
        </p:nvPicPr>
        <p:blipFill>
          <a:blip r:embed="rId1"/>
          <a:stretch/>
        </p:blipFill>
        <p:spPr>
          <a:xfrm>
            <a:off x="6415920" y="1651680"/>
            <a:ext cx="5454360" cy="1307880"/>
          </a:xfrm>
          <a:prstGeom prst="rect">
            <a:avLst/>
          </a:prstGeom>
          <a:ln>
            <a:noFill/>
          </a:ln>
        </p:spPr>
      </p:pic>
      <p:sp>
        <p:nvSpPr>
          <p:cNvPr id="248" name="CustomShape 4"/>
          <p:cNvSpPr/>
          <p:nvPr/>
        </p:nvSpPr>
        <p:spPr>
          <a:xfrm>
            <a:off x="527400" y="4756680"/>
            <a:ext cx="11138400" cy="9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GB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GRACIAS</a:t>
            </a:r>
            <a:endParaRPr b="0" lang="en-GB" sz="5400" spc="-1" strike="noStrike">
              <a:latin typeface="Arial"/>
            </a:endParaRPr>
          </a:p>
        </p:txBody>
      </p:sp>
      <p:pic>
        <p:nvPicPr>
          <p:cNvPr id="249" name="Imagen 11" descr=""/>
          <p:cNvPicPr/>
          <p:nvPr/>
        </p:nvPicPr>
        <p:blipFill>
          <a:blip r:embed="rId2"/>
          <a:stretch/>
        </p:blipFill>
        <p:spPr>
          <a:xfrm>
            <a:off x="1422000" y="1560240"/>
            <a:ext cx="3366360" cy="1399680"/>
          </a:xfrm>
          <a:prstGeom prst="rect">
            <a:avLst/>
          </a:prstGeom>
          <a:ln>
            <a:noFill/>
          </a:ln>
        </p:spPr>
      </p:pic>
      <p:sp>
        <p:nvSpPr>
          <p:cNvPr id="250" name="CustomShape 5"/>
          <p:cNvSpPr/>
          <p:nvPr/>
        </p:nvSpPr>
        <p:spPr>
          <a:xfrm>
            <a:off x="5234760" y="5923440"/>
            <a:ext cx="1854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www.indizen.com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Información del curso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- Software y repositorio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2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457200" y="1463040"/>
            <a:ext cx="1133748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1b75bc"/>
              </a:buClr>
              <a:buFont typeface="Symbol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SBT: Herramienta de construcción interactiva 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Gestiona dependencias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Instrucciones de instalación </a:t>
            </a:r>
            <a:endParaRPr b="0" lang="en-GB" sz="18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En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Windows</a:t>
            </a:r>
            <a:endParaRPr b="0" lang="en-GB" sz="18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En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Linux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1b75bc"/>
              </a:buClr>
              <a:buFont typeface="Symbol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Scala REPL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Incluída en SBT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1b75bc"/>
              </a:buClr>
              <a:buFont typeface="Symbol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IntelliJ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Descarga e Instalación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1b75bc"/>
              </a:buClr>
              <a:buFont typeface="Symbol"/>
              <a:buChar char=""/>
            </a:pPr>
            <a:r>
              <a:rPr b="0" lang="en-GB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Scastie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Consola online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Información del curso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- Temario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7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457200" y="1463040"/>
            <a:ext cx="1133748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457200" y="1463040"/>
            <a:ext cx="1133748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Introducción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SBT y REPL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Básicos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Sintaxis, variables, definición de funciones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Funciones: Orden superior, recursividad, puras, anónimas, parciales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Colecciones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Pattern Matching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Introducción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3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457200" y="1463040"/>
            <a:ext cx="1133748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¿ Por qué scala?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Surge en 2004 en la Escuela Politécnica de Lausana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Orientado a objetos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Funcional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 ejecuta en la JVM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Consola interactiva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Fuertemente tipado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Inferencia de tipos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Conciso. Evita escribir de más.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Frameworks muy extendidos: Akka y Spark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9432000" y="1307520"/>
            <a:ext cx="2095200" cy="32284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5904000" y="5328000"/>
            <a:ext cx="3293640" cy="13532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4"/>
          <a:stretch/>
        </p:blipFill>
        <p:spPr>
          <a:xfrm>
            <a:off x="9634680" y="5258160"/>
            <a:ext cx="2160000" cy="114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SBT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-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Simple Build Tool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1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457200" y="1463040"/>
            <a:ext cx="1133748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Herramienta de construcción de proyectos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Gestión de dependencias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Opciones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compile, run, test, publish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console =&gt; abre REPL de Scala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Identifica cambios en código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Dispone de modo interactivo (vírgula)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~test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~compile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9000000" y="1204200"/>
            <a:ext cx="1329120" cy="8118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5544000" y="4787640"/>
            <a:ext cx="5781240" cy="82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REPL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 - Read – Eval – Print -Loop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8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457200" y="1463040"/>
            <a:ext cx="1133748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Consola interactiva de scala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Autocompletado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a la worksheet de IntelliJ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Permite hacer imports y cualquier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sentencia de scala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Opciones para arrancar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Sbt console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Scala 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Útil para 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trastear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y hacer pruebas rápidas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Aunque no nombres una variable, toda sentencia devuelve un objeto resultado resX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Modo 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paste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 introducir sentencias multilíneas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:paste para iniciarla y Control + D para salir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5904000" y="1296000"/>
            <a:ext cx="6038640" cy="22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n 1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04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Básicos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– Hello world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598320" y="1884240"/>
            <a:ext cx="461340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0080" bIns="0">
            <a:normAutofit/>
          </a:bodyPr>
          <a:p>
            <a:pPr marL="406080" indent="-301320">
              <a:lnSpc>
                <a:spcPct val="96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public class 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MyApp {</a:t>
            </a:r>
            <a:br/>
            <a:r>
              <a:rPr b="0" lang="en-US" sz="16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   </a:t>
            </a:r>
            <a:r>
              <a:rPr b="0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public static void </a:t>
            </a:r>
            <a:r>
              <a:rPr b="0" lang="en-US" sz="1600" spc="-1" strike="noStrike">
                <a:solidFill>
                  <a:srgbClr val="ffc66d"/>
                </a:solidFill>
                <a:latin typeface="Source Code Pro"/>
                <a:ea typeface="Source Code Pro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(String[] args) {</a:t>
            </a:r>
            <a:br/>
            <a:r>
              <a:rPr b="0" lang="en-US" sz="16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System.</a:t>
            </a:r>
            <a:r>
              <a:rPr b="0" i="1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out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.println(</a:t>
            </a:r>
            <a:r>
              <a:rPr b="0" lang="en-US" sz="1600" spc="-1" strike="noStrike">
                <a:solidFill>
                  <a:srgbClr val="6a8759"/>
                </a:solidFill>
                <a:latin typeface="Source Code Pro"/>
                <a:ea typeface="Source Code Pro"/>
              </a:rPr>
              <a:t>"Hello World!"</a:t>
            </a:r>
            <a:r>
              <a:rPr b="0" lang="en-US" sz="16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)</a:t>
            </a:r>
            <a:r>
              <a:rPr b="0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;</a:t>
            </a:r>
            <a:br/>
            <a:r>
              <a:rPr b="0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}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6618600" y="1815840"/>
            <a:ext cx="4613400" cy="4664160"/>
          </a:xfrm>
          <a:prstGeom prst="rect">
            <a:avLst/>
          </a:prstGeom>
          <a:noFill/>
          <a:ln>
            <a:noFill/>
          </a:ln>
        </p:spPr>
        <p:txBody>
          <a:bodyPr lIns="0" rIns="0" tIns="10080" bIns="0">
            <a:normAutofit/>
          </a:bodyPr>
          <a:p>
            <a:pPr marL="406080" indent="-301320">
              <a:lnSpc>
                <a:spcPct val="96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1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object 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MyApp</a:t>
            </a:r>
            <a:r>
              <a:rPr b="0" lang="en-US" sz="16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</a:t>
            </a:r>
            <a:r>
              <a:rPr b="1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extends 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App {</a:t>
            </a:r>
            <a:endParaRPr b="0" lang="en-GB" sz="1600" spc="-1" strike="noStrike">
              <a:latin typeface="Arial"/>
            </a:endParaRPr>
          </a:p>
          <a:p>
            <a:pPr marL="342720" indent="-317520">
              <a:lnSpc>
                <a:spcPct val="96000"/>
              </a:lnSpc>
              <a:spcAft>
                <a:spcPts val="1412"/>
              </a:spcAft>
            </a:pPr>
            <a:r>
              <a:rPr b="0" i="1" lang="en-US" sz="16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  </a:t>
            </a:r>
            <a:r>
              <a:rPr b="0" i="1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println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</a:t>
            </a:r>
            <a:r>
              <a:rPr b="0" lang="en-US" sz="1600" spc="-1" strike="noStrike">
                <a:solidFill>
                  <a:srgbClr val="6a8759"/>
                </a:solidFill>
                <a:latin typeface="Source Code Pro"/>
                <a:ea typeface="Source Code Pro"/>
              </a:rPr>
              <a:t>"Hello World!"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)</a:t>
            </a:r>
            <a:endParaRPr b="0" lang="en-GB" sz="1600" spc="-1" strike="noStrike">
              <a:latin typeface="Arial"/>
            </a:endParaRPr>
          </a:p>
          <a:p>
            <a:pPr marL="342720" indent="-317520">
              <a:lnSpc>
                <a:spcPct val="96000"/>
              </a:lnSpc>
              <a:spcAft>
                <a:spcPts val="1412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2088000" y="3024000"/>
            <a:ext cx="2016000" cy="20160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7344000" y="3744360"/>
            <a:ext cx="3093840" cy="9183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n 1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04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Sintaxis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– Sintaxis comparada con Java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088000" y="3024000"/>
            <a:ext cx="2016000" cy="201600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7344000" y="3744000"/>
            <a:ext cx="3093840" cy="91836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627120" y="1152000"/>
            <a:ext cx="6716880" cy="466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/>
          <a:p>
            <a:pPr marL="406080" indent="-301320">
              <a:lnSpc>
                <a:spcPct val="96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public 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Boolean</a:t>
            </a:r>
            <a:r>
              <a:rPr b="0" lang="en-US" sz="16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</a:t>
            </a:r>
            <a:r>
              <a:rPr b="0" lang="en-US" sz="1600" spc="-1" strike="noStrike">
                <a:solidFill>
                  <a:srgbClr val="ffc66d"/>
                </a:solidFill>
                <a:latin typeface="Source Code Pro"/>
                <a:ea typeface="Source Code Pro"/>
              </a:rPr>
              <a:t>hasUpperCase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(String word) {</a:t>
            </a:r>
            <a:br/>
            <a:r>
              <a:rPr b="0" lang="en-US" sz="16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Boolean hasUpperCase = </a:t>
            </a:r>
            <a:r>
              <a:rPr b="0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false;</a:t>
            </a:r>
            <a:br/>
            <a:r>
              <a:rPr b="0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    for 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</a:t>
            </a:r>
            <a:r>
              <a:rPr b="0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 = </a:t>
            </a:r>
            <a:r>
              <a:rPr b="0" lang="en-US" sz="1600" spc="-1" strike="noStrike">
                <a:solidFill>
                  <a:srgbClr val="6897bb"/>
                </a:solidFill>
                <a:latin typeface="Source Code Pro"/>
                <a:ea typeface="Source Code Pro"/>
              </a:rPr>
              <a:t>0</a:t>
            </a:r>
            <a:r>
              <a:rPr b="0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; 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 &lt; word.length(); i++) {</a:t>
            </a:r>
            <a:br/>
            <a:r>
              <a:rPr b="0" lang="en-US" sz="16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       </a:t>
            </a:r>
            <a:r>
              <a:rPr b="0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if 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(Character.</a:t>
            </a:r>
            <a:r>
              <a:rPr b="0" i="1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isUpperCase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(word.charAt(i))) {</a:t>
            </a:r>
            <a:br/>
            <a:r>
              <a:rPr b="0" lang="en-US" sz="16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           </a:t>
            </a:r>
            <a:r>
              <a:rPr b="0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return true;</a:t>
            </a:r>
            <a:br/>
            <a:r>
              <a:rPr b="0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}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i += 1;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}</a:t>
            </a:r>
            <a:br/>
            <a:r>
              <a:rPr b="0" lang="en-US" sz="16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   </a:t>
            </a:r>
            <a:r>
              <a:rPr b="0" lang="en-US" sz="16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return false;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6064560" y="1034640"/>
            <a:ext cx="6716880" cy="466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/>
          <a:p>
            <a:pPr marL="406080" indent="-301320">
              <a:lnSpc>
                <a:spcPct val="93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3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def </a:t>
            </a:r>
            <a:r>
              <a:rPr b="0" lang="en-US" sz="1300" spc="-1" strike="noStrike">
                <a:solidFill>
                  <a:srgbClr val="ffc66d"/>
                </a:solidFill>
                <a:latin typeface="Source Code Pro"/>
                <a:ea typeface="Source Code Pro"/>
              </a:rPr>
              <a:t>hasUpperCase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(word:String):</a:t>
            </a:r>
            <a:r>
              <a:rPr b="0" lang="en-US" sz="13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</a:t>
            </a:r>
            <a:r>
              <a:rPr b="0" lang="en-US" sz="13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Boolean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= {</a:t>
            </a:r>
            <a:br/>
            <a:br/>
            <a:r>
              <a:rPr b="0" lang="en-US" sz="13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 </a:t>
            </a:r>
            <a:r>
              <a:rPr b="0" lang="en-US" sz="13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var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wordHasUpperCase = </a:t>
            </a:r>
            <a:r>
              <a:rPr b="0" lang="en-US" sz="13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false</a:t>
            </a:r>
            <a:br/>
            <a:r>
              <a:rPr b="0" lang="en-US" sz="13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  var </a:t>
            </a:r>
            <a:r>
              <a:rPr b="0" lang="en-US" sz="13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i = </a:t>
            </a:r>
            <a:r>
              <a:rPr b="0" lang="en-US" sz="1300" spc="-1" strike="noStrike">
                <a:solidFill>
                  <a:srgbClr val="6897bb"/>
                </a:solidFill>
                <a:latin typeface="Source Code Pro"/>
                <a:ea typeface="Source Code Pro"/>
              </a:rPr>
              <a:t>0</a:t>
            </a:r>
            <a:br/>
            <a:r>
              <a:rPr b="0" lang="en-US" sz="1300" spc="-1" strike="noStrike">
                <a:solidFill>
                  <a:srgbClr val="6897bb"/>
                </a:solidFill>
                <a:latin typeface="Source Code Pro"/>
                <a:ea typeface="Source Code Pro"/>
              </a:rPr>
              <a:t>  </a:t>
            </a:r>
            <a:r>
              <a:rPr b="0" lang="en-US" sz="13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while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(i &lt; word.length &amp;&amp; ! wordHasUpperCase) {</a:t>
            </a:r>
            <a:br/>
            <a:r>
              <a:rPr b="0" lang="en-US" sz="13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if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(Character.</a:t>
            </a:r>
            <a:r>
              <a:rPr b="0" i="1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isUpperCase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(word.charAt(i))) {</a:t>
            </a:r>
            <a:br/>
            <a:r>
              <a:rPr b="0" lang="en-US" sz="13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wordHasUpperCase = true;</a:t>
            </a:r>
            <a:br/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}</a:t>
            </a:r>
            <a:br/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i += 1;</a:t>
            </a:r>
            <a:br/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}</a:t>
            </a:r>
            <a:br/>
            <a:r>
              <a:rPr b="0" lang="en-US" sz="1300" spc="-1" strike="noStrike">
                <a:solidFill>
                  <a:srgbClr val="a9b7c6"/>
                </a:solidFill>
                <a:latin typeface="Source Code Pro"/>
                <a:ea typeface="Source Code Pro"/>
              </a:rPr>
              <a:t>  </a:t>
            </a:r>
            <a:r>
              <a:rPr b="0" lang="en-US" sz="1300" spc="-1" strike="noStrike">
                <a:solidFill>
                  <a:srgbClr val="cc7832"/>
                </a:solidFill>
                <a:latin typeface="Source Code Pro"/>
                <a:ea typeface="Source Code Pro"/>
              </a:rPr>
              <a:t>return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wordHasUpperCase</a:t>
            </a:r>
            <a:br/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}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4032000" y="5400000"/>
            <a:ext cx="417600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2018-01-11T15:04:46Z</dcterms:created>
  <dc:creator>Office 365 Empresa 04</dc:creator>
  <dc:description/>
  <dc:language>en-US</dc:language>
  <cp:lastModifiedBy/>
  <dcterms:modified xsi:type="dcterms:W3CDTF">2018-05-05T20:14:04Z</dcterms:modified>
  <cp:revision>43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