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36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20160" y="4823640"/>
            <a:ext cx="6770520" cy="1721520"/>
          </a:xfrm>
          <a:prstGeom prst="rect">
            <a:avLst/>
          </a:prstGeom>
          <a:solidFill>
            <a:srgbClr val="00b0f0">
              <a:alpha val="75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565960" y="4889880"/>
            <a:ext cx="6624720" cy="15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Introducción a            y Programación Funcional</a:t>
            </a:r>
            <a:br/>
            <a:r>
              <a:rPr b="1" lang="en-GB" sz="2400" spc="-1" strike="noStrike">
                <a:solidFill>
                  <a:srgbClr val="ffffff"/>
                </a:solidFill>
                <a:latin typeface="Calibri Light"/>
                <a:ea typeface="Roboto"/>
              </a:rPr>
              <a:t>Mayo 2018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4080" y="490320"/>
            <a:ext cx="3072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1f4e79"/>
                </a:solidFill>
                <a:latin typeface="Calibri"/>
                <a:ea typeface="DejaVu Sans"/>
              </a:rPr>
              <a:t>Sergio Couto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s.couto@indizen.com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457280" y="640080"/>
            <a:ext cx="423000" cy="423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0080000" y="5112000"/>
            <a:ext cx="1584000" cy="470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Tratamiento de errres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Excepciones y Try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457200" y="1224000"/>
            <a:ext cx="6742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Excepciones =&gt; Mismo concepto que en Java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Salidas del programa, tratar errores etc..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¿Qué hacer cuando la capturo? ¿Qué valor devolver?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Clase Try del paquete scala.util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Devuelve Success (encapsulta resultado) o Failure (encapsula mensaje de error)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Puede procesarse el resultado con patter matching.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Mismo problema que antes, ¿Qué devuelvo?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Puedo devolver el propio Try, y que la función llamante se encargue de analizar procesar el error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es mi problema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7805160" y="1411920"/>
            <a:ext cx="3757680" cy="36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Excepción: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x/y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}catch {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case e: Exception =&gt; println("division entre 0")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Try: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Try(x/y) match {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case Success(resultado) =&gt;resultado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case Failure(error) =&gt; println(error); x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Tratamiento de errres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Clase Option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1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 valores, Some y None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=&gt; encapsula resultado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None =&gt; No hay resultado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Debe indicarse el tipo del resultado =&gt; Option[T]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Puede usarse con pattern Matching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Permite tratar casos especiales sin levantar un efecto de lado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Recuperación de valores: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get, getOrElse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6192000" y="1080000"/>
            <a:ext cx="5827680" cy="46479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5640" indent="-209520">
              <a:lnSpc>
                <a:spcPct val="96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09520" indent="-20952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Ejercicio: Define una función que multiplique un número por un valor opcional. Si no se recibe valor opcional debe multiplicar por defecto 1.5 </a:t>
            </a:r>
            <a:endParaRPr b="0" lang="en-GB" sz="1800" spc="-1" strike="noStrike">
              <a:latin typeface="Arial"/>
            </a:endParaRPr>
          </a:p>
          <a:p>
            <a:pPr marL="215640" indent="-209520">
              <a:lnSpc>
                <a:spcPct val="96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425160" indent="-215640">
              <a:lnSpc>
                <a:spcPct val="96000"/>
              </a:lnSpc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def aplicaInteres(cant: Double, tipo: Option[Double]): Double = ???</a:t>
            </a:r>
            <a:endParaRPr b="0" lang="en-GB" sz="1800" spc="-1" strike="noStrike">
              <a:latin typeface="Arial"/>
            </a:endParaRPr>
          </a:p>
          <a:p>
            <a:pPr lvl="1" marL="431640" indent="-209520">
              <a:lnSpc>
                <a:spcPct val="96000"/>
              </a:lnSpc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209520" indent="-20952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Ejercicio: Define la misma función con la cantidad también opcional. Ahora no siempre podrás dar un resultado, por lo que la salida es otro option.</a:t>
            </a:r>
            <a:endParaRPr b="0" lang="en-GB" sz="1800" spc="-1" strike="noStrike">
              <a:latin typeface="Arial"/>
            </a:endParaRPr>
          </a:p>
          <a:p>
            <a:pPr marL="215640" indent="-209520">
              <a:lnSpc>
                <a:spcPct val="96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425160" indent="-21564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def aplicaInteres(cant: Option[Double], tipo: Option[Double]): Option[Double] = ???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Tratamiento de errres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Clase Either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7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a Option, pero aporta información del error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 =&gt; Encapsula información del error (por convención)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 =&gt; Encapsula el resultado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Se indica los tipos que puede contener, que no tienen por qué coincidir: Either[U, V]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Puede usarse con pattern Matching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Permite tratar casos especiales sin levantar un efecto de lado y aportando información del error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Recuperación de valores: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6167520" y="1580760"/>
            <a:ext cx="5827680" cy="48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Ejercicio: Redefine la función anterior de modo que aporte información del error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aplicaInteres(cant: Option[Double], tipo: Option[Double]): Either[String, Double]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Redefínela nuevamente suponiendo que ambos valores de entrada son recibidos con su propio mensaje de error. Si es necesario propaga esos mensajes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aplicaInteres (cant: Either[String, Double], tipo: Either[String, Double]: Either [String, Double]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Testing unitario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ScalaTest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3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FlatSpec =&gt; Permite mezclar el test con texto que define el comportamiento esperado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Matchers =&gt; Establece condiciones de éxito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 tienen por qué coincidir: Either[U, V]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Scalacheck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Permite definir propiedades genéricas y generadores de pruebas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048000" y="1440000"/>
            <a:ext cx="5428080" cy="5954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6001920" y="2916720"/>
            <a:ext cx="5495760" cy="1331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4"/>
          <p:cNvSpPr txBox="1"/>
          <p:nvPr/>
        </p:nvSpPr>
        <p:spPr>
          <a:xfrm>
            <a:off x="504000" y="1023840"/>
            <a:ext cx="10739520" cy="527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Ahora que hemos visto como gestionar casos donde no es posible dar una salida, redefine los métodos second y nth creados en la clase anterior para ello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def second (list:List[Int]) = ???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def nth (list: List[Int], n : Int)  = 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devuelva el penúltimo elemento de una lista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penultimate(list: List[Int]): Option[Int]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duplica cada elemento de la lista x veces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duplicate(list: List[Int], x: Int) : List[Int]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compruebe si una palabra es un palíndromo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isPalindrome(word: String): Boolean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Currificación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Una función puede recibir varias listas de argumentos para: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Parámetros implícitos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Ayudar en inferencia de tipos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3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Aplicarla de forma parcial (con underscore)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3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Currificar es 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ransformar una función que usa n elementos en una secuencia de funciones ue usan un argumento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Útil en procesamiento de estructuras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6361200" y="1296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Sin currificar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 uncurriedSum(x: Int, y: Int) = x+y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Currificada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 curriedSum(x: Int)(y: Int) = x+y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Ejemplo de uso: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 list = List(1,2,3)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list.map(curriedSum(5)_)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10008000" y="3168000"/>
            <a:ext cx="1919160" cy="34516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Currificación -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2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uncurry con la siguiente signatura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uncurry(f: Int =&gt; Int =&gt; Int) : (Int, Int) =&gt; Int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curry con la siguiente signatura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curry (f: (Int, Int) =&gt; Int) : Int =&gt; Int =&gt; Int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Las funciones que acabas de definir sólo valen para enteros, defínelas de forma genérica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8712000" y="1197360"/>
            <a:ext cx="2657160" cy="32666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latin typeface="Arial"/>
                <a:ea typeface="DejaVu Sans"/>
              </a:rPr>
              <a:t>Haskel Curry</a:t>
            </a:r>
            <a:endParaRPr b="0" lang="en-GB" sz="44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Clases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9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Person(var name: String, val age: Int, salario: Int)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Parámetros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private: Parámetro privado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 =&gt; parametro accesible y reasignable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=&gt; parametro accesible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Nada =&gt; parametro innacesible fuera de la clase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Creación, lectura y modificación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p = new Person("Pedro", 42, 1100)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Convención: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 privado: comienza por _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 get sin _, método set acaba en _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6289200" y="1296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Constructores =&gt; el constructor por defecto es la cabecera de la clase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Constructores extra, 2 alternativas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this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Valor por defecto en atributos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918040" y="3384000"/>
            <a:ext cx="5889960" cy="16822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5544000" y="5597280"/>
            <a:ext cx="6408000" cy="5947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Clases -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Objects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8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a clase singleton de Java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Person(var name: String, val age: Int, salario: Int)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Companion Object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Objeto con el mismo nombre que una clase que la acompaña. Se define en el mismo fichero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 métodos apply y unapply: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apply: Constructor, llama al new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Unapply:  Recibe un alumno y devuelve un Option con una tupla de sus valores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6048000" y="1296000"/>
            <a:ext cx="57600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Ejemplo: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Person(val nombre: String, val age: Int)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Person {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apply(nombre: String, age: Int): Person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unapply(p: Person): Option[(String, Int)]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Clases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Ejercicio companion object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05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5"/>
          <p:cNvSpPr txBox="1"/>
          <p:nvPr/>
        </p:nvSpPr>
        <p:spPr>
          <a:xfrm>
            <a:off x="576000" y="1296000"/>
            <a:ext cx="10714320" cy="463860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una clase Alumno con los atributos Nombre y apellido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una clase Asignatura con los atributos Nombre, limite de alumnos (por defecto 30) y descripcion (opcional)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Define sus companion objects</a:t>
            </a:r>
            <a:endParaRPr b="0" lang="en-GB" sz="1800" spc="-1" strike="noStrike">
              <a:latin typeface="Arial"/>
            </a:endParaRPr>
          </a:p>
          <a:p>
            <a:pPr lvl="1" marL="1484280" indent="-563760">
              <a:lnSpc>
                <a:spcPct val="96000"/>
              </a:lnSpc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1480" y="768600"/>
            <a:ext cx="2648880" cy="5617440"/>
          </a:xfrm>
          <a:prstGeom prst="rect">
            <a:avLst/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780720" y="2005920"/>
            <a:ext cx="7190640" cy="41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Más colecciones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Efectos de lado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Tratamiento de errores – Excepciones, Option e Either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Testing unitario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Currificación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Clases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Varianza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3044160" y="23616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>
            <a:off x="3044160" y="29160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3044160" y="3477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6"/>
          <p:cNvSpPr/>
          <p:nvPr/>
        </p:nvSpPr>
        <p:spPr>
          <a:xfrm>
            <a:off x="3044160" y="400968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7"/>
          <p:cNvSpPr/>
          <p:nvPr/>
        </p:nvSpPr>
        <p:spPr>
          <a:xfrm>
            <a:off x="3044160" y="4575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2552400" y="20455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01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2552400" y="26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02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2552400" y="31417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03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2552400" y="3697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04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2552400" y="426348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05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663200" y="993960"/>
            <a:ext cx="1045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ÍNDICE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5" name="Line 14"/>
          <p:cNvSpPr/>
          <p:nvPr/>
        </p:nvSpPr>
        <p:spPr>
          <a:xfrm>
            <a:off x="3044160" y="507096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5"/>
          <p:cNvSpPr/>
          <p:nvPr/>
        </p:nvSpPr>
        <p:spPr>
          <a:xfrm>
            <a:off x="2552400" y="4759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06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7" name="Line 16"/>
          <p:cNvSpPr/>
          <p:nvPr/>
        </p:nvSpPr>
        <p:spPr>
          <a:xfrm>
            <a:off x="3036600" y="565632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7"/>
          <p:cNvSpPr/>
          <p:nvPr/>
        </p:nvSpPr>
        <p:spPr>
          <a:xfrm>
            <a:off x="2544480" y="53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07</a:t>
            </a:r>
            <a:endParaRPr b="0" lang="en-GB" sz="2100" spc="-1" strike="noStrike">
              <a:latin typeface="Arial"/>
            </a:endParaRPr>
          </a:p>
        </p:txBody>
      </p:sp>
      <p:pic>
        <p:nvPicPr>
          <p:cNvPr id="99" name="Imagen 19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Clases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Traits y case classes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1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5"/>
          <p:cNvSpPr txBox="1"/>
          <p:nvPr/>
        </p:nvSpPr>
        <p:spPr>
          <a:xfrm>
            <a:off x="576000" y="1296000"/>
            <a:ext cx="4608000" cy="463860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1" lang="en-US" sz="1800" spc="-1" strike="noStrike">
                <a:latin typeface="Arial"/>
              </a:rPr>
              <a:t>Traits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Similares a interfaces de Java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Pueden contener métodos y variables (Pero no parámetros ni constructores)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  <a:ea typeface="AR PL SungtiL GB"/>
              </a:rPr>
              <a:t>Se extienden mediante </a:t>
            </a:r>
            <a:r>
              <a:rPr b="1" lang="en-US" sz="1800" spc="-1" strike="noStrike">
                <a:latin typeface="Arial"/>
                <a:ea typeface="AR PL SungtiL GB"/>
              </a:rPr>
              <a:t>extends</a:t>
            </a:r>
            <a:r>
              <a:rPr b="0" lang="en-US" sz="1800" spc="-1" strike="noStrike">
                <a:latin typeface="Arial"/>
                <a:ea typeface="AR PL SungtiL GB"/>
              </a:rPr>
              <a:t> o </a:t>
            </a:r>
            <a:r>
              <a:rPr b="1" lang="en-US" sz="1800" spc="-1" strike="noStrike">
                <a:latin typeface="Arial"/>
                <a:ea typeface="AR PL SungtiL GB"/>
              </a:rPr>
              <a:t>with</a:t>
            </a:r>
            <a:r>
              <a:rPr b="0" lang="en-US" sz="1800" spc="-1" strike="noStrike">
                <a:latin typeface="Arial"/>
                <a:ea typeface="AR PL SungtiL GB"/>
              </a:rPr>
              <a:t> (permite herencia múltiple - </a:t>
            </a:r>
            <a:r>
              <a:rPr b="1" lang="en-US" sz="1800" spc="-1" strike="noStrike">
                <a:latin typeface="Arial"/>
              </a:rPr>
              <a:t>mixin</a:t>
            </a:r>
            <a:r>
              <a:rPr b="0" lang="en-US" sz="1800" spc="-1" strike="noStrike">
                <a:latin typeface="Arial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Existen también clases abstractas, que sí pueden tener constructores (no permite herencia múltiple) </a:t>
            </a:r>
            <a:endParaRPr b="0" lang="en-GB" sz="1800" spc="-1" strike="noStrike">
              <a:latin typeface="Arial"/>
            </a:endParaRPr>
          </a:p>
          <a:p>
            <a:pPr lvl="1" marL="1484280" indent="-563760">
              <a:lnSpc>
                <a:spcPct val="96000"/>
              </a:lnSpc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5" name="TextShape 6"/>
          <p:cNvSpPr txBox="1"/>
          <p:nvPr/>
        </p:nvSpPr>
        <p:spPr>
          <a:xfrm>
            <a:off x="5760000" y="1038960"/>
            <a:ext cx="5976000" cy="493704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1" lang="en-US" sz="1800" spc="-1" strike="noStrike">
                <a:latin typeface="Arial"/>
              </a:rPr>
              <a:t>Case classes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Clases que implementan automáticamente su companion object con sus métodos apply y unapply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Aportan también un toString por defecto más legible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Sencillez, evitar escribir de más etc.. 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Atributos </a:t>
            </a:r>
            <a:r>
              <a:rPr b="1" lang="en-US" sz="1800" spc="-1" strike="noStrike">
                <a:latin typeface="Arial"/>
              </a:rPr>
              <a:t>val</a:t>
            </a:r>
            <a:r>
              <a:rPr b="0" lang="en-US" sz="1800" spc="-1" strike="noStrike">
                <a:latin typeface="Arial"/>
              </a:rPr>
              <a:t> por defecto (se pueden leer, pero son inmutables)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Para modificarlos, se emplea el método copy indicándole  de 0 a n parámetros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p.copy()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p.copy(nombre = “other”)</a:t>
            </a:r>
            <a:endParaRPr b="0" lang="en-GB" sz="1800" spc="-1" strike="noStrike">
              <a:latin typeface="Arial"/>
            </a:endParaRPr>
          </a:p>
          <a:p>
            <a:pPr marL="676080" indent="-67608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Se genera también el método equals para la comparación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No tenemos que escribir explicitamente los métodos =&gt; evitar errores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1" lang="en-US" sz="1800" spc="-1" strike="noStrike">
                <a:latin typeface="Arial"/>
              </a:rPr>
              <a:t>case class Person(nombre: String, apellidos: String)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Varianza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8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5"/>
          <p:cNvSpPr txBox="1"/>
          <p:nvPr/>
        </p:nvSpPr>
        <p:spPr>
          <a:xfrm>
            <a:off x="492480" y="945000"/>
            <a:ext cx="10739520" cy="455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Anotaciones de varianza (variance annotation)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+A indicaría que covariante(positivo)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 indicaría que es invariante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-A indicaría que es contravariante(negativo)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1" lang="en-US" sz="1800" spc="-1" strike="noStrike">
                <a:latin typeface="Arial"/>
              </a:rPr>
              <a:t>Covariante: </a:t>
            </a:r>
            <a:r>
              <a:rPr b="0" lang="en-US" sz="1800" spc="-1" strike="noStrike">
                <a:latin typeface="Arial"/>
              </a:rPr>
              <a:t>Una estructura de subtipos es considerada subtipo de la estructura de supertipos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Si A es subtipo de B =&gt; Estruct[A] es subtipo de Estruct[B]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 &lt;: B =&gt; Estruct[A] &lt;:  Estruct[B]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1" lang="en-US" sz="1800" spc="-1" strike="noStrike">
                <a:latin typeface="Arial"/>
              </a:rPr>
              <a:t>Contravariante: </a:t>
            </a:r>
            <a:r>
              <a:rPr b="0" lang="en-US" sz="1800" spc="-1" strike="noStrike">
                <a:latin typeface="Arial"/>
              </a:rPr>
              <a:t>Una estructura de subtipos es considerada supertipo de estructura de supertipos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Si A es subtipo de B =&gt; Estruct[B] es subtipo de Estruct[A]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 &lt;: B =&gt; Estruct[A] :&gt;  Estruct[B]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1" lang="en-US" sz="1800" spc="-1" strike="noStrike">
                <a:latin typeface="Arial"/>
              </a:rPr>
              <a:t>Invariante: </a:t>
            </a:r>
            <a:r>
              <a:rPr b="0" lang="en-US" sz="1800" spc="-1" strike="noStrike">
                <a:latin typeface="Arial"/>
              </a:rPr>
              <a:t>No existe relación entre las estructuras independientemente de la relación entre los tipos</a:t>
            </a:r>
            <a:endParaRPr b="1" lang="en-US" sz="1800" spc="-1" strike="noStrike">
              <a:latin typeface="Arial"/>
              <a:ea typeface="AR PL SungtiL GB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 &lt;: B =&gt; nada</a:t>
            </a:r>
            <a:endParaRPr b="1" lang="en-US" sz="1800" spc="-1" strike="noStrike">
              <a:latin typeface="Arial"/>
              <a:ea typeface="AR PL SungtiL GB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4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5"/>
          <p:cNvSpPr txBox="1"/>
          <p:nvPr/>
        </p:nvSpPr>
        <p:spPr>
          <a:xfrm>
            <a:off x="576000" y="1196640"/>
            <a:ext cx="10711080" cy="378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haga rotar una lista de enteros x lugares hacia la izquierda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rotate(list: List[Int], x: Int): List[Int]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rotate(List(1,2,3,4,5), 2) = List(3,4,5,1,2)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rotate(List(1,2,3,4,5), -2) = List(4,5,1,2,3)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  <a:ea typeface="AR PL SungtiL GB"/>
              </a:rPr>
              <a:t>Define una función que elimine de una lista el primer elemento que satisfaga un predicado. Asegúrate de que sea tail-safe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 </a:t>
            </a:r>
            <a:r>
              <a:rPr b="0" lang="en-US" sz="1800" spc="-1" strike="noStrike">
                <a:latin typeface="Arial"/>
                <a:ea typeface="AR PL SungtiL GB"/>
              </a:rPr>
              <a:t>def removeFirstElement(list: List[Int], f: Int =&gt; Boolean): List[Int] = ???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La función anterior vale sólo para enteros, generalízala para cualquier tipo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0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5"/>
          <p:cNvSpPr txBox="1"/>
          <p:nvPr/>
        </p:nvSpPr>
        <p:spPr>
          <a:xfrm>
            <a:off x="576000" y="1196640"/>
            <a:ext cx="10711080" cy="46353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Usando case classes define una clase alumno (parámetros nombre y apellidos)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Lo mismo con asignatura los siguientes parámetros: 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Nombre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Plazas: 30 por defecto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Descripción: Opcional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Define una clase Administración con dos métodos, baja y alta que se comportarán de la siguiente forma: 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Baja: Debe dar de baja un alumno o levantar un error si no es posible (no está matriculado p.e.)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Alta: Debe dar de alta a un alumno si hay plazas en la asignatura.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484280" indent="-5619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6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5"/>
          <p:cNvSpPr txBox="1"/>
          <p:nvPr/>
        </p:nvSpPr>
        <p:spPr>
          <a:xfrm>
            <a:off x="576000" y="1196640"/>
            <a:ext cx="10711080" cy="46353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Usando case classes y traits o clases abstractas genera la siguiente estructura para definir dos tipos de alumnos: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AlumnoRepetidor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AlumnoNuevo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Ambos heredarán de Alumno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Lo mismo con las asignaturas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AsignaturaConPrioridad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AsignaturaSinPrioridad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Ambas heredarán de Asignatura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Define una clase Administración con dos métodos, baja y alta que se comportarán de la siguiente forma: 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Baja: Debe dar de baja un alumno o levantar un error si no es posible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Alta en Asignatura sin prioridad: Debe dar de alta a un alumno si hay plazas en la asignatura.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Alta en Asignatura con prioridad: Tienen prioridad los alumnos nuevos. Si se da de alta un nuevo y no hay plazas,  debe expulsarse a un repetidor de la asignatura. Pista: Deberás usar una función definida anteriormente en clase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484280" indent="-5619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n 4" descr=""/>
          <p:cNvPicPr/>
          <p:nvPr/>
        </p:nvPicPr>
        <p:blipFill>
          <a:blip r:embed="rId1"/>
          <a:srcRect l="0" t="15102" r="0" b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828360" y="406080"/>
            <a:ext cx="1694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43880" y="397440"/>
            <a:ext cx="47163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0" spc="-1" strike="noStrike">
                <a:solidFill>
                  <a:srgbClr val="ffffff"/>
                </a:solidFill>
                <a:latin typeface="Calibri"/>
                <a:ea typeface="DejaVu Sans"/>
              </a:rPr>
              <a:t>Indizen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046880" y="1821960"/>
            <a:ext cx="3510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nunca caminarás solo”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2"/>
          <a:stretch/>
        </p:blipFill>
        <p:spPr>
          <a:xfrm>
            <a:off x="10625040" y="6057720"/>
            <a:ext cx="1231920" cy="50976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78000" y="4633560"/>
            <a:ext cx="11437200" cy="184284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3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n 2" descr=""/>
          <p:cNvPicPr/>
          <p:nvPr/>
        </p:nvPicPr>
        <p:blipFill>
          <a:blip r:embed="rId1"/>
          <a:stretch/>
        </p:blipFill>
        <p:spPr>
          <a:xfrm>
            <a:off x="6415920" y="1651680"/>
            <a:ext cx="5454360" cy="1307880"/>
          </a:xfrm>
          <a:prstGeom prst="rect">
            <a:avLst/>
          </a:prstGeom>
          <a:ln>
            <a:noFill/>
          </a:ln>
        </p:spPr>
      </p:pic>
      <p:sp>
        <p:nvSpPr>
          <p:cNvPr id="249" name="CustomShape 4"/>
          <p:cNvSpPr/>
          <p:nvPr/>
        </p:nvSpPr>
        <p:spPr>
          <a:xfrm>
            <a:off x="527400" y="4756680"/>
            <a:ext cx="11138400" cy="9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GB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GRACIAS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250" name="Imagen 11" descr=""/>
          <p:cNvPicPr/>
          <p:nvPr/>
        </p:nvPicPr>
        <p:blipFill>
          <a:blip r:embed="rId2"/>
          <a:stretch/>
        </p:blipFill>
        <p:spPr>
          <a:xfrm>
            <a:off x="1422000" y="1560240"/>
            <a:ext cx="3366360" cy="1399680"/>
          </a:xfrm>
          <a:prstGeom prst="rect">
            <a:avLst/>
          </a:prstGeom>
          <a:ln>
            <a:noFill/>
          </a:ln>
        </p:spPr>
      </p:pic>
      <p:sp>
        <p:nvSpPr>
          <p:cNvPr id="251" name="CustomShape 5"/>
          <p:cNvSpPr/>
          <p:nvPr/>
        </p:nvSpPr>
        <p:spPr>
          <a:xfrm>
            <a:off x="5234760" y="5923440"/>
            <a:ext cx="1854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www.indizen.com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2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Todas implementan la interfaz Traversable e Iterable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Misma API o muy parecida.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Añadir elementos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el comienzo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+: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el final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:+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 generaliza (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 List en Java)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es óptima para LIFO (LinearSeq)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 es óptima para acceso aleatorio (IndexedSeq)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no permite elementos repetidos (añade y elimina con +  y -)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(añade y elimina con +  y -)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6252120" y="1800000"/>
            <a:ext cx="5771880" cy="3914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Algunos métodos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8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aplicables a Traversable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Aplicar sobre cada elemento: foreach,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y flatMap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Conversiones: toArray, toList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Información: isEmpty, nonEmpty, size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un elemento: head, last, find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un trozo: tail, slice, take, filter, takeWhile, takeRight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Eliminar un trozo: drop, dropWhile, dropRight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Dividir o agrupoar: partition, groupBy, splitAt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Comprobar: forAll, exists, count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Crear String: mkString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6048000" y="1224360"/>
            <a:ext cx="573480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aplicables a Secuencias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Ordenación: sorted, sortBy, sortWith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Comparación: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startsWith, endsWith, contains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Información: length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Adición: :+ o +: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aplicables a Sets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Adición: + ,++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Eliminación: -, --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Comparación: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startsWith, endsWith, contains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Información: length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Ejercicio con secuencias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457200" y="1224000"/>
            <a:ext cx="11350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que añada un elemento al final de una lista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addAtTheEnd(list: List[Int], elem: Int): List[Int]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idéntica a la anterior pero que compruebe si el elemento existe antes de añadirlo. Si ya existe, no debe añadirlo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addAtTheEndIfNotExists(list: List[Int], elem: Int): List[Int]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que devuelva si una lista de eneros en un palíndromo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isPalindrome(list: List[Int]): Boolean =???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que devuelva una lista el doble de su valor para cada elemento par: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doubleIfEven(list: List[Int]): List[Int] = ???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Mapas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Colección con Clave, valor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 elemento tiene la sintaxis: clave - &gt; valor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Recuperación de elementos: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m(index), m.get(index)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las claves: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keys, keySet, keyIterator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los valores: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values, valuesIterator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Procesar los valores: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mapValues,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143400" y="1224360"/>
            <a:ext cx="5546520" cy="41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m = Map(1 - &gt; “one”, 2 - &gt; “two”)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m(1)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m.get(1)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la hora de hacer map, foreach, etc sobre un mapa: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 elemento se entiende como tupla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m.map(x =&gt; x._2) = List(one, two)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m.map(x =&gt; x._1) = List(1, 2)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Podemos tratarla entera, o descomponerla con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m.map{case (k,v) =&gt; v} =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m.map{case (k,v) =&gt; k} =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List(1, 2)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Ejercicio con Mapas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Ejercicio1: Crea un mapa cualquiera y obtén un elemento. Prueba a obtener un elemento que no exista. ¿Qué pasa? ¿Cuál es la diferencia entre usar m(index) y m.get(index)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Ejercicio2: Imprime el mapa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romanos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 uno semejante de forma legible.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Ejercicio3: Intenta hacerlo ordenado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048000" y="1224360"/>
            <a:ext cx="573480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Pistas: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Interpolación de Strings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 PL SungtiL GB"/>
              </a:rPr>
              <a:t> </a:t>
            </a:r>
            <a:r>
              <a:rPr b="0" lang="en-US" sz="1600" spc="-1" strike="noStrike">
                <a:solidFill>
                  <a:srgbClr val="6a8759"/>
                </a:solidFill>
                <a:latin typeface="Source Code Pro"/>
                <a:ea typeface="Source Code Pro"/>
              </a:rPr>
              <a:t>s"Mi edad es ${x}, por lo que naci en ${currentYear-x}"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Recorre el mapa sabiendoque cada elemento es una tupla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912000" y="4176000"/>
            <a:ext cx="1915560" cy="23914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9504000" y="4125960"/>
            <a:ext cx="1944000" cy="2354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Efectos de lado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pura vs función impura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Ejemplos de efectos de lado: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Leer o escribir un fichero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Invocar un servicio web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Arrancar otro thread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Lanzar una excepción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Enviar un email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Lanzar un misil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048000" y="1224360"/>
            <a:ext cx="573480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Consecuencias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Dificultad para mantener un pograma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Dificultad para comprender un programa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Pruebas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Descubrir y solucionar bugs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Reutilización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Optimización</a:t>
            </a:r>
            <a:endParaRPr b="0" lang="en-GB" sz="20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Efectos de lado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¿Cómo evitarlos?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Son necesarios, generalmente, no se pueden evitar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Salidas del programa, tratar errores etc..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Desacoplar parte pura de la parte impura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Parte pura define qué efectos necesitamos ejecutar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Parte impura los ejecuta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Programación monádica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Tratamiento de errores: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Excepciones (try)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=&gt; Success o Failure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Either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8064000" y="1796040"/>
            <a:ext cx="3724200" cy="3171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2018-01-11T15:04:46Z</dcterms:created>
  <dc:creator>Office 365 Empresa 04</dc:creator>
  <dc:description/>
  <dc:language>en-US</dc:language>
  <cp:lastModifiedBy/>
  <dcterms:modified xsi:type="dcterms:W3CDTF">2018-05-12T10:16:14Z</dcterms:modified>
  <cp:revision>73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