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0.jpeg" ContentType="image/jpeg"/>
  <Override PartName="/ppt/media/image13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4" descr=""/>
          <p:cNvPicPr/>
          <p:nvPr/>
        </p:nvPicPr>
        <p:blipFill>
          <a:blip r:embed="rId1"/>
          <a:stretch/>
        </p:blipFill>
        <p:spPr>
          <a:xfrm>
            <a:off x="36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5420160" y="4823640"/>
            <a:ext cx="6770520" cy="1721520"/>
          </a:xfrm>
          <a:prstGeom prst="rect">
            <a:avLst/>
          </a:prstGeom>
          <a:solidFill>
            <a:srgbClr val="00b0f0">
              <a:alpha val="75000"/>
            </a:srgbClr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5565960" y="4889880"/>
            <a:ext cx="6624720" cy="158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1" lang="en-GB" sz="6000" spc="-1" strike="noStrike">
                <a:solidFill>
                  <a:srgbClr val="ffffff"/>
                </a:solidFill>
                <a:latin typeface="Calibri Light"/>
                <a:ea typeface="Roboto"/>
              </a:rPr>
              <a:t>Introducción a            y Programación Funcional</a:t>
            </a:r>
            <a:br/>
            <a:r>
              <a:rPr b="1" lang="en-GB" sz="2400" spc="-1" strike="noStrike">
                <a:solidFill>
                  <a:srgbClr val="ffffff"/>
                </a:solidFill>
                <a:latin typeface="Calibri Light"/>
                <a:ea typeface="Roboto"/>
              </a:rPr>
              <a:t>Mayo 2018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8614080" y="490320"/>
            <a:ext cx="30729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1f4e79"/>
                </a:solidFill>
                <a:latin typeface="Calibri"/>
                <a:ea typeface="DejaVu Sans"/>
              </a:rPr>
              <a:t>Sergio Couto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s.couto@indizen.com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0457280" y="640080"/>
            <a:ext cx="423000" cy="423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0080000" y="5112000"/>
            <a:ext cx="1584000" cy="4701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06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Orden superior –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Generalización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3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TextShape 4"/>
          <p:cNvSpPr txBox="1"/>
          <p:nvPr/>
        </p:nvSpPr>
        <p:spPr>
          <a:xfrm>
            <a:off x="492480" y="1296000"/>
            <a:ext cx="10739520" cy="529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0" lang="en-US" sz="1800" spc="-1" strike="noStrike">
                <a:latin typeface="Arial"/>
                <a:ea typeface="AR PL SungtiL GB"/>
              </a:rPr>
              <a:t>Define una función foldRight que generalice las funciones sum y product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def foldRight[A, B] (as: Lista[A], z: B) (f: (A, B) =&gt; B) : B = ???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0" lang="en-US" sz="1800" spc="-1" strike="noStrike">
                <a:latin typeface="Arial"/>
                <a:ea typeface="AR PL SungtiL GB"/>
              </a:rPr>
              <a:t> </a:t>
            </a:r>
            <a:r>
              <a:rPr b="0" lang="en-US" sz="1800" spc="-1" strike="noStrike">
                <a:latin typeface="Arial"/>
                <a:ea typeface="AR PL SungtiL GB"/>
              </a:rPr>
              <a:t>Cosas que esta función lleva: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Parametrización de tipos: [A,B]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Valor por defecto: z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Función f separda en otra lista de argumentos para inferencia de tipos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0" lang="en-US" sz="1800" spc="-1" strike="noStrike">
                <a:latin typeface="Arial"/>
                <a:ea typeface="AR PL SungtiL GB"/>
              </a:rPr>
              <a:t>Define las funciones sum y product utilizando foldRight. Su signatura debe ser la misma que anteriormente.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0" lang="en-US" sz="1800" spc="-1" strike="noStrike">
                <a:latin typeface="Arial"/>
                <a:ea typeface="AR PL SungtiL GB"/>
              </a:rPr>
              <a:t>Define una función length que usando foldRight devuelva la longitud de una lista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06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Orden superior –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Generalización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8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TextShape 4"/>
          <p:cNvSpPr txBox="1"/>
          <p:nvPr/>
        </p:nvSpPr>
        <p:spPr>
          <a:xfrm>
            <a:off x="360000" y="1224000"/>
            <a:ext cx="10739520" cy="94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0" lang="en-US" sz="1800" spc="-1" strike="noStrike">
                <a:latin typeface="Arial"/>
                <a:ea typeface="AR PL SungtiL GB"/>
              </a:rPr>
              <a:t>La función foldRight no es tail-safe. Porque “acumula por la derecha”. Implementa una función foldLeft que sea tail-safe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def foldLeft[A, B] (as: Lista[A], z: B) (f: (B, A) =&gt; B) : B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1" name="TextShape 5"/>
          <p:cNvSpPr txBox="1"/>
          <p:nvPr/>
        </p:nvSpPr>
        <p:spPr>
          <a:xfrm>
            <a:off x="360000" y="2448000"/>
            <a:ext cx="5537880" cy="312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1" lang="en-US" sz="1800" spc="-1" strike="noStrike">
                <a:latin typeface="Arial"/>
                <a:ea typeface="AR PL SungtiL GB"/>
              </a:rPr>
              <a:t>FoldLeft</a:t>
            </a:r>
            <a:r>
              <a:rPr b="0" lang="en-US" sz="1800" spc="-1" strike="noStrike">
                <a:latin typeface="Arial"/>
                <a:ea typeface="AR PL SungtiL GB"/>
              </a:rPr>
              <a:t>: Asociativa desde la izquierda. </a:t>
            </a:r>
            <a:r>
              <a:rPr b="1" lang="en-US" sz="1800" spc="-1" strike="noStrike">
                <a:latin typeface="Arial"/>
                <a:ea typeface="AR PL SungtiL GB"/>
              </a:rPr>
              <a:t>Actualiza  el caso base en casa iteración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0" lang="en-US" sz="1800" spc="-1" strike="noStrike">
                <a:latin typeface="Arial"/>
                <a:ea typeface="AR PL SungtiL GB"/>
              </a:rPr>
              <a:t> </a:t>
            </a:r>
            <a:r>
              <a:rPr b="0" lang="en-US" sz="1800" spc="-1" strike="noStrike">
                <a:latin typeface="Arial"/>
                <a:ea typeface="AR PL SungtiL GB"/>
              </a:rPr>
              <a:t>(((1+2) +3)  +0 )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foldLeft(Lista(1,2,3), 0)(_ +_)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foldLeft(Lista(2,3), 1)(_ +_ )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foldLeft(Lista(3), 3 (_ +_ )</a:t>
            </a:r>
            <a:endParaRPr b="0" lang="en-GB" sz="1800" spc="-1" strike="noStrike">
              <a:latin typeface="Arial"/>
            </a:endParaRPr>
          </a:p>
          <a:p>
            <a:pPr lvl="3" marL="864000" indent="-216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folfLeft(Vacio, 6) (_ + _)</a:t>
            </a:r>
            <a:endParaRPr b="0" lang="en-GB" sz="1800" spc="-1" strike="noStrike">
              <a:latin typeface="Arial"/>
            </a:endParaRPr>
          </a:p>
          <a:p>
            <a:pPr lvl="4" marL="1080000" indent="-216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6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6431040" y="2304000"/>
            <a:ext cx="5520960" cy="35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200" bIns="0"/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1" lang="en-US" sz="1800" spc="-1" strike="noStrike">
                <a:latin typeface="Arial"/>
              </a:rPr>
              <a:t>FoldRight</a:t>
            </a:r>
            <a:r>
              <a:rPr b="0" lang="en-US" sz="1800" spc="-1" strike="noStrike">
                <a:latin typeface="Arial"/>
              </a:rPr>
              <a:t>: Asociativa desde la derecha. Mantiene caso base. </a:t>
            </a:r>
            <a:r>
              <a:rPr b="1" lang="en-US" sz="1800" spc="-1" strike="noStrike">
                <a:latin typeface="Arial"/>
              </a:rPr>
              <a:t>Acumula resultado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(1+(2 +(3 +0)))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foldRight(Lista(1,2,3), 0)(_ +_)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1 + foldRight(Lista(2,3), 0)(_ +_) 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1 +2 + foldRight(Lista(3)(0)( _+ _ ) </a:t>
            </a:r>
            <a:endParaRPr b="0" lang="en-GB" sz="1800" spc="-1" strike="noStrike">
              <a:latin typeface="Arial"/>
            </a:endParaRPr>
          </a:p>
          <a:p>
            <a:pPr lvl="3" marL="864000" indent="-216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1+2+3 + foldRight(Vacio, 0) (_+_)</a:t>
            </a:r>
            <a:endParaRPr b="0" lang="en-GB" sz="1800" spc="-1" strike="noStrike">
              <a:latin typeface="Arial"/>
            </a:endParaRPr>
          </a:p>
          <a:p>
            <a:pPr lvl="3" marL="864000" indent="-216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1 + 2+ 3 + 0</a:t>
            </a:r>
            <a:endParaRPr b="0" lang="en-GB" sz="1800" spc="-1" strike="noStrike">
              <a:latin typeface="Arial"/>
            </a:endParaRPr>
          </a:p>
          <a:p>
            <a:pPr lvl="4" marL="1080000" indent="-216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6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06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Orden superior -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ejercicios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5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TextShape 4"/>
          <p:cNvSpPr txBox="1"/>
          <p:nvPr/>
        </p:nvSpPr>
        <p:spPr>
          <a:xfrm>
            <a:off x="360000" y="1224000"/>
            <a:ext cx="10739520" cy="373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0" lang="en-US" sz="1800" spc="-1" strike="noStrike">
                <a:latin typeface="Arial"/>
                <a:ea typeface="AR PL SungtiL GB"/>
              </a:rPr>
              <a:t>Define las funciones sum, product y length en base a foldLeft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0" lang="en-US" sz="1800" spc="-1" strike="noStrike">
                <a:latin typeface="Arial"/>
                <a:ea typeface="AR PL SungtiL GB"/>
              </a:rPr>
              <a:t>Define una función que devuelva una lista del revés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def reverse[A](lista: Lista[A]): Lista[A] = ???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0" lang="en-US" sz="1800" spc="-1" strike="noStrike">
                <a:latin typeface="Arial"/>
                <a:ea typeface="AR PL SungtiL GB"/>
              </a:rPr>
              <a:t>Fijándote </a:t>
            </a:r>
            <a:r>
              <a:rPr b="1" lang="en-US" sz="1800" spc="-1" strike="noStrike">
                <a:latin typeface="Arial"/>
                <a:ea typeface="AR PL SungtiL GB"/>
              </a:rPr>
              <a:t>bien</a:t>
            </a:r>
            <a:r>
              <a:rPr b="0" lang="en-US" sz="1800" spc="-1" strike="noStrike">
                <a:latin typeface="Arial"/>
                <a:ea typeface="AR PL SungtiL GB"/>
              </a:rPr>
              <a:t> en las cabeceras de ambas funciones haz los siguientes ejercicios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Redefine foldLeft en base a foldRight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Redefine foldRight en base a foldLeft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06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Orden superior -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ejercicios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60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TextShape 4"/>
          <p:cNvSpPr txBox="1"/>
          <p:nvPr/>
        </p:nvSpPr>
        <p:spPr>
          <a:xfrm>
            <a:off x="360000" y="1224000"/>
            <a:ext cx="10739520" cy="373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0" lang="en-US" sz="1800" spc="-1" strike="noStrike">
                <a:latin typeface="Arial"/>
                <a:ea typeface="AR PL SungtiL GB"/>
              </a:rPr>
              <a:t>Define las funciones sum, product y length en base a foldLeft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0" lang="en-US" sz="1800" spc="-1" strike="noStrike">
                <a:latin typeface="Arial"/>
                <a:ea typeface="AR PL SungtiL GB"/>
              </a:rPr>
              <a:t>Define una función que devuelva una lista del revés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def reverse[A](lista: Lista[A]): Lista[A] = ???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0" lang="en-US" sz="1800" spc="-1" strike="noStrike">
                <a:latin typeface="Arial"/>
                <a:ea typeface="AR PL SungtiL GB"/>
              </a:rPr>
              <a:t>Fijándote </a:t>
            </a:r>
            <a:r>
              <a:rPr b="1" lang="en-US" sz="1800" spc="-1" strike="noStrike">
                <a:latin typeface="Arial"/>
                <a:ea typeface="AR PL SungtiL GB"/>
              </a:rPr>
              <a:t>bien</a:t>
            </a:r>
            <a:r>
              <a:rPr b="0" lang="en-US" sz="1800" spc="-1" strike="noStrike">
                <a:latin typeface="Arial"/>
                <a:ea typeface="AR PL SungtiL GB"/>
              </a:rPr>
              <a:t> en las cabeceras de ambas funciones haz los siguientes ejercicios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Redefine foldLeft en base a foldRight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Redefine foldRight en base a foldLeft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n 4" descr=""/>
          <p:cNvPicPr/>
          <p:nvPr/>
        </p:nvPicPr>
        <p:blipFill>
          <a:blip r:embed="rId1"/>
          <a:srcRect l="0" t="15102" r="0" b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828360" y="406080"/>
            <a:ext cx="16948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“</a:t>
            </a:r>
            <a:r>
              <a:rPr b="0" i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Con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43880" y="397440"/>
            <a:ext cx="4716360" cy="19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0" spc="-1" strike="noStrike">
                <a:solidFill>
                  <a:srgbClr val="ffffff"/>
                </a:solidFill>
                <a:latin typeface="Calibri"/>
                <a:ea typeface="DejaVu Sans"/>
              </a:rPr>
              <a:t>Indizen</a:t>
            </a:r>
            <a:endParaRPr b="0" lang="en-GB" sz="12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046880" y="1821960"/>
            <a:ext cx="35103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GB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nunca caminarás solo”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2"/>
          <a:stretch/>
        </p:blipFill>
        <p:spPr>
          <a:xfrm>
            <a:off x="10625040" y="6057720"/>
            <a:ext cx="1231920" cy="5097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78000" y="4633560"/>
            <a:ext cx="11437200" cy="184284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2"/>
          <p:cNvSpPr/>
          <p:nvPr/>
        </p:nvSpPr>
        <p:spPr>
          <a:xfrm>
            <a:off x="2209680" y="5738400"/>
            <a:ext cx="7772400" cy="360"/>
          </a:xfrm>
          <a:prstGeom prst="line">
            <a:avLst/>
          </a:prstGeom>
          <a:ln w="2232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3"/>
          <p:cNvSpPr/>
          <p:nvPr/>
        </p:nvSpPr>
        <p:spPr>
          <a:xfrm>
            <a:off x="6095880" y="477720"/>
            <a:ext cx="360" cy="3657600"/>
          </a:xfrm>
          <a:prstGeom prst="line">
            <a:avLst/>
          </a:prstGeom>
          <a:ln w="10152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Imagen 2" descr=""/>
          <p:cNvPicPr/>
          <p:nvPr/>
        </p:nvPicPr>
        <p:blipFill>
          <a:blip r:embed="rId1"/>
          <a:stretch/>
        </p:blipFill>
        <p:spPr>
          <a:xfrm>
            <a:off x="6415920" y="1651680"/>
            <a:ext cx="5454360" cy="1307880"/>
          </a:xfrm>
          <a:prstGeom prst="rect">
            <a:avLst/>
          </a:prstGeom>
          <a:ln>
            <a:noFill/>
          </a:ln>
        </p:spPr>
      </p:pic>
      <p:sp>
        <p:nvSpPr>
          <p:cNvPr id="172" name="CustomShape 4"/>
          <p:cNvSpPr/>
          <p:nvPr/>
        </p:nvSpPr>
        <p:spPr>
          <a:xfrm>
            <a:off x="527400" y="4756680"/>
            <a:ext cx="11138400" cy="92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en-GB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GRACIAS</a:t>
            </a:r>
            <a:endParaRPr b="0" lang="en-GB" sz="5400" spc="-1" strike="noStrike">
              <a:latin typeface="Arial"/>
            </a:endParaRPr>
          </a:p>
        </p:txBody>
      </p:sp>
      <p:pic>
        <p:nvPicPr>
          <p:cNvPr id="173" name="Imagen 11" descr=""/>
          <p:cNvPicPr/>
          <p:nvPr/>
        </p:nvPicPr>
        <p:blipFill>
          <a:blip r:embed="rId2"/>
          <a:stretch/>
        </p:blipFill>
        <p:spPr>
          <a:xfrm>
            <a:off x="1422000" y="1560240"/>
            <a:ext cx="3366360" cy="1399680"/>
          </a:xfrm>
          <a:prstGeom prst="rect">
            <a:avLst/>
          </a:prstGeom>
          <a:ln>
            <a:noFill/>
          </a:ln>
        </p:spPr>
      </p:pic>
      <p:sp>
        <p:nvSpPr>
          <p:cNvPr id="174" name="CustomShape 5"/>
          <p:cNvSpPr/>
          <p:nvPr/>
        </p:nvSpPr>
        <p:spPr>
          <a:xfrm>
            <a:off x="5234760" y="5923440"/>
            <a:ext cx="1854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www.indizen.com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61480" y="768600"/>
            <a:ext cx="2648880" cy="5617440"/>
          </a:xfrm>
          <a:prstGeom prst="rect">
            <a:avLst/>
          </a:prstGeom>
          <a:solidFill>
            <a:srgbClr val="00b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3780720" y="2005920"/>
            <a:ext cx="7190640" cy="41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Estructuras de datos funcionales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Funciones variádicas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Ejercicios sobre listas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Mejoras en inferencia de tipos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Data sharing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Generalización funciones de orden superior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4" name="Line 3"/>
          <p:cNvSpPr/>
          <p:nvPr/>
        </p:nvSpPr>
        <p:spPr>
          <a:xfrm>
            <a:off x="3044160" y="236160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4"/>
          <p:cNvSpPr/>
          <p:nvPr/>
        </p:nvSpPr>
        <p:spPr>
          <a:xfrm>
            <a:off x="3044160" y="291600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5"/>
          <p:cNvSpPr/>
          <p:nvPr/>
        </p:nvSpPr>
        <p:spPr>
          <a:xfrm>
            <a:off x="3044160" y="347724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6"/>
          <p:cNvSpPr/>
          <p:nvPr/>
        </p:nvSpPr>
        <p:spPr>
          <a:xfrm>
            <a:off x="3044160" y="400968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7"/>
          <p:cNvSpPr/>
          <p:nvPr/>
        </p:nvSpPr>
        <p:spPr>
          <a:xfrm>
            <a:off x="3044160" y="457524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"/>
          <p:cNvSpPr/>
          <p:nvPr/>
        </p:nvSpPr>
        <p:spPr>
          <a:xfrm>
            <a:off x="2552400" y="204552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01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2552400" y="264456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02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2552400" y="314172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03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2552400" y="369720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04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2552400" y="426348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05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1663200" y="993960"/>
            <a:ext cx="10454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ÍNDICE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95" name="Line 14"/>
          <p:cNvSpPr/>
          <p:nvPr/>
        </p:nvSpPr>
        <p:spPr>
          <a:xfrm>
            <a:off x="3044160" y="507096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5"/>
          <p:cNvSpPr/>
          <p:nvPr/>
        </p:nvSpPr>
        <p:spPr>
          <a:xfrm>
            <a:off x="2552400" y="475920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06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7" name="CustomShape 16"/>
          <p:cNvSpPr/>
          <p:nvPr/>
        </p:nvSpPr>
        <p:spPr>
          <a:xfrm>
            <a:off x="2544480" y="534456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Imagen 19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Estructuras de datos funcionales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1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4"/>
          <p:cNvSpPr txBox="1"/>
          <p:nvPr/>
        </p:nvSpPr>
        <p:spPr>
          <a:xfrm>
            <a:off x="6324480" y="1383840"/>
            <a:ext cx="5411520" cy="466416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Cons contiene dos elementos: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Head: primer elemento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Tail: resto de elementos (otra lista)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04480" indent="-1998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04480" indent="-1998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04480" indent="-1998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0" lang="en-US" sz="1200" spc="-1" strike="noStrike">
                <a:solidFill>
                  <a:srgbClr val="a9b7c6"/>
                </a:solidFill>
                <a:latin typeface="Source Code Pro"/>
                <a:ea typeface="Source Code Pro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4" name="TextShape 5"/>
          <p:cNvSpPr txBox="1"/>
          <p:nvPr/>
        </p:nvSpPr>
        <p:spPr>
          <a:xfrm>
            <a:off x="504000" y="1383840"/>
            <a:ext cx="5411520" cy="466416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Sealed trait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Impide que se extienda un trait fuera del fichero donde está implementado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Case object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Representa caso base: vacío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Case class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Representan el resto de clases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04480" indent="-1998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04480" indent="-1998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04480" indent="-199800"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431640" indent="-41436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8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5760000" y="3240000"/>
            <a:ext cx="6396120" cy="12592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Funciones variádicas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8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4"/>
          <p:cNvSpPr txBox="1"/>
          <p:nvPr/>
        </p:nvSpPr>
        <p:spPr>
          <a:xfrm>
            <a:off x="504000" y="1417680"/>
            <a:ext cx="7416000" cy="362232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Permiten recibir entre 0 y n parámetros separados por coma</a:t>
            </a:r>
            <a:endParaRPr b="0" lang="en-GB" sz="1800" spc="-1" strike="noStrike">
              <a:latin typeface="Arial"/>
            </a:endParaRPr>
          </a:p>
          <a:p>
            <a:pPr lvl="1" marL="1479240" indent="-56484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def apply(as: A *): Lista[A]</a:t>
            </a:r>
            <a:endParaRPr b="0" lang="en-GB" sz="1800" spc="-1" strike="noStrike">
              <a:latin typeface="Arial"/>
            </a:endParaRPr>
          </a:p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Es azúcar sintáctico (syntactic sugar) para pasar secuencias de elementos.</a:t>
            </a:r>
            <a:endParaRPr b="0" lang="en-GB" sz="1800" spc="-1" strike="noStrike">
              <a:latin typeface="Arial"/>
            </a:endParaRPr>
          </a:p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Convertir una lista en secuencia:  _* </a:t>
            </a:r>
            <a:endParaRPr b="0" lang="en-GB" sz="1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(Sólo para pasarla como argumento a una función variádica)</a:t>
            </a:r>
            <a:endParaRPr b="0" lang="en-GB" sz="2800" spc="-1" strike="noStrike">
              <a:latin typeface="Arial"/>
            </a:endParaRPr>
          </a:p>
          <a:p>
            <a:pPr lvl="1" marL="1484280" indent="-563760">
              <a:spcAft>
                <a:spcPts val="1123"/>
              </a:spcAft>
            </a:pPr>
            <a:endParaRPr b="0" lang="en-GB" sz="2800" spc="-1" strike="noStrike">
              <a:latin typeface="Arial"/>
            </a:endParaRPr>
          </a:p>
          <a:p>
            <a:pPr lvl="1" marL="1484280" indent="-563760">
              <a:spcAft>
                <a:spcPts val="1123"/>
              </a:spcAft>
            </a:pPr>
            <a:endParaRPr b="0" lang="en-GB" sz="2800" spc="-1" strike="noStrike">
              <a:latin typeface="Arial"/>
            </a:endParaRPr>
          </a:p>
          <a:p>
            <a:pPr>
              <a:spcAft>
                <a:spcPts val="1412"/>
              </a:spcAft>
            </a:pPr>
            <a:endParaRPr b="0" lang="en-GB" sz="2800" spc="-1" strike="noStrike">
              <a:latin typeface="Arial"/>
            </a:endParaRPr>
          </a:p>
          <a:p>
            <a:pPr marL="204480" indent="-199800">
              <a:spcAft>
                <a:spcPts val="1412"/>
              </a:spcAft>
            </a:pPr>
            <a:endParaRPr b="0" lang="en-GB" sz="2800" spc="-1" strike="noStrike">
              <a:latin typeface="Arial"/>
            </a:endParaRPr>
          </a:p>
          <a:p>
            <a:pPr marL="204480" indent="-199800">
              <a:spcAft>
                <a:spcPts val="1412"/>
              </a:spcAft>
            </a:pPr>
            <a:endParaRPr b="0" lang="en-GB" sz="2800" spc="-1" strike="noStrike">
              <a:latin typeface="Arial"/>
            </a:endParaRPr>
          </a:p>
          <a:p>
            <a:pPr marL="204480" indent="-199800">
              <a:spcAft>
                <a:spcPts val="1412"/>
              </a:spcAft>
            </a:pPr>
            <a:endParaRPr b="0" lang="en-GB" sz="2800" spc="-1" strike="noStrike">
              <a:latin typeface="Arial"/>
            </a:endParaRPr>
          </a:p>
          <a:p>
            <a:pPr marL="204480" indent="-199800">
              <a:spcAft>
                <a:spcPts val="1412"/>
              </a:spcAft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6000"/>
              </a:lnSpc>
              <a:spcAft>
                <a:spcPts val="1412"/>
              </a:spcAft>
            </a:pPr>
            <a:endParaRPr b="0" lang="en-GB" sz="2800" spc="-1" strike="noStrike">
              <a:latin typeface="Arial"/>
            </a:endParaRPr>
          </a:p>
          <a:p>
            <a:pPr marL="431640" indent="-414360">
              <a:lnSpc>
                <a:spcPct val="96000"/>
              </a:lnSpc>
              <a:spcAft>
                <a:spcPts val="1412"/>
              </a:spcAft>
            </a:pPr>
            <a:endParaRPr b="0" lang="en-GB" sz="2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8041320" y="3876480"/>
            <a:ext cx="3838680" cy="28195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03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Ejercicios sobre listas –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operaciones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14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Shape 4"/>
          <p:cNvSpPr txBox="1"/>
          <p:nvPr/>
        </p:nvSpPr>
        <p:spPr>
          <a:xfrm>
            <a:off x="504000" y="1417680"/>
            <a:ext cx="10944000" cy="470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  <a:ea typeface="AR PL SungtiL GB"/>
              </a:rPr>
              <a:t>Crea las funciones sum y product en el companion object Lista que aparece en el código. Recuerda usar pattern matching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1b75bc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def sum(ints: Lista[Int]): Int = ???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  <a:ea typeface="AR PL SungtiL GB"/>
              </a:rPr>
              <a:t>Crea una función tail que devuelva la cola de la lista.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1b75bc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def tail[A](l: Lista[A]): Lista[A] = ???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  <a:ea typeface="AR PL SungtiL GB"/>
              </a:rPr>
              <a:t>Crea una función setHead, que reciba una lista y una cabecera y reemplace la cabecera de la lista. Si la lista recibida es vacía, debe devolver una lista con un único elemento.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1b75bc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def setHead[A](l: Lista[A], newHead: A): Lista[A] = ???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1b75bc"/>
              </a:buClr>
              <a:buSzPct val="7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03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Ejercicios sobre listas –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generalización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19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TextShape 4"/>
          <p:cNvSpPr txBox="1"/>
          <p:nvPr/>
        </p:nvSpPr>
        <p:spPr>
          <a:xfrm>
            <a:off x="504000" y="1417680"/>
            <a:ext cx="10944000" cy="470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Generaliza</a:t>
            </a:r>
            <a:r>
              <a:rPr b="0" lang="en-US" sz="1800" spc="-1" strike="noStrike">
                <a:latin typeface="Arial"/>
                <a:ea typeface="AR PL SungtiL GB"/>
              </a:rPr>
              <a:t> la función tail en la funciuón drop, que elimina n elementos de la lista. Recuerda hacerla tail safe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1b75bc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def drop[A](l: Lista[A], n: Int): Lista[A] = ???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  <a:ea typeface="AR PL SungtiL GB"/>
              </a:rPr>
              <a:t>Genera una </a:t>
            </a:r>
            <a:r>
              <a:rPr b="0" lang="en-US" sz="1800" spc="-1" strike="noStrike">
                <a:latin typeface="Arial"/>
              </a:rPr>
              <a:t>función</a:t>
            </a:r>
            <a:r>
              <a:rPr b="0" lang="en-US" sz="1800" spc="-1" strike="noStrike">
                <a:latin typeface="Arial"/>
                <a:ea typeface="AR PL SungtiL GB"/>
              </a:rPr>
              <a:t> dropWhile que elimina los elementos de la lista mientras cumplan la función recibida. Debe recibir una lista y una función A =&gt; Boolean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1b75bc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 PL SungtiL GB"/>
              </a:rPr>
              <a:t>def dropWhile[A](l: Lista[A], f: A =&gt; Boolean): Lista[A] = ???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04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Mejoras en inferencia de tipos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24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TextShape 4"/>
          <p:cNvSpPr txBox="1"/>
          <p:nvPr/>
        </p:nvSpPr>
        <p:spPr>
          <a:xfrm>
            <a:off x="348480" y="1080000"/>
            <a:ext cx="4547520" cy="5281920"/>
          </a:xfrm>
          <a:prstGeom prst="rect">
            <a:avLst/>
          </a:prstGeom>
          <a:noFill/>
          <a:ln>
            <a:noFill/>
          </a:ln>
        </p:spPr>
        <p:txBody>
          <a:bodyPr lIns="0" rIns="0" tIns="32400" bIns="0">
            <a:normAutofit/>
          </a:bodyPr>
          <a:p>
            <a:pPr marL="542880" indent="-541440">
              <a:lnSpc>
                <a:spcPct val="92000"/>
              </a:lnSpc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Cuando se envía una función anónima a una función genérica, es necesario especificar el tipo de los parámetros</a:t>
            </a:r>
            <a:endParaRPr b="0" lang="en-GB" sz="1800" spc="-1" strike="noStrike">
              <a:latin typeface="Arial"/>
            </a:endParaRPr>
          </a:p>
          <a:p>
            <a:pPr lvl="1" marL="1481040" indent="-566640">
              <a:lnSpc>
                <a:spcPct val="92000"/>
              </a:lnSpc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dropWhile(lista, (x: Int) =&gt; x &gt; 5)</a:t>
            </a:r>
            <a:endParaRPr b="0" lang="en-GB" sz="1800" spc="-1" strike="noStrike">
              <a:latin typeface="Arial"/>
            </a:endParaRPr>
          </a:p>
          <a:p>
            <a:pPr lvl="1" marL="1484280" indent="-565200">
              <a:lnSpc>
                <a:spcPct val="92000"/>
              </a:lnSpc>
              <a:spcAft>
                <a:spcPts val="1123"/>
              </a:spcAft>
            </a:pPr>
            <a:endParaRPr b="0" lang="en-GB" sz="1800" spc="-1" strike="noStrike">
              <a:latin typeface="Arial"/>
            </a:endParaRPr>
          </a:p>
          <a:p>
            <a:pPr marL="542880" indent="-541440">
              <a:lnSpc>
                <a:spcPct val="92000"/>
              </a:lnSpc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El primer parámetro, ya es una lista de enteros, por lo tanto es redundante indicarle el tipo de la función anónima</a:t>
            </a:r>
            <a:endParaRPr b="0" lang="en-GB" sz="1800" spc="-1" strike="noStrike">
              <a:latin typeface="Arial"/>
            </a:endParaRPr>
          </a:p>
          <a:p>
            <a:pPr lvl="2" marL="2286000" indent="-452520">
              <a:lnSpc>
                <a:spcPct val="92000"/>
              </a:lnSpc>
              <a:spcAft>
                <a:spcPts val="848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7" name="TextShape 5"/>
          <p:cNvSpPr txBox="1"/>
          <p:nvPr/>
        </p:nvSpPr>
        <p:spPr>
          <a:xfrm>
            <a:off x="5400000" y="1054080"/>
            <a:ext cx="6264000" cy="5281920"/>
          </a:xfrm>
          <a:prstGeom prst="rect">
            <a:avLst/>
          </a:prstGeom>
          <a:noFill/>
          <a:ln>
            <a:noFill/>
          </a:ln>
        </p:spPr>
        <p:txBody>
          <a:bodyPr lIns="0" rIns="0" tIns="32400" bIns="0">
            <a:normAutofit/>
          </a:bodyPr>
          <a:p>
            <a:pPr marL="542880" indent="-541440">
              <a:lnSpc>
                <a:spcPct val="92000"/>
              </a:lnSpc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Scala permite una forma para que, currificando la función, sea capaz de inferir el tipo de la función anónima.</a:t>
            </a:r>
            <a:endParaRPr b="0" lang="en-GB" sz="1800" spc="-1" strike="noStrike">
              <a:latin typeface="Arial"/>
            </a:endParaRPr>
          </a:p>
          <a:p>
            <a:pPr marL="542880" indent="-541440">
              <a:lnSpc>
                <a:spcPct val="92000"/>
              </a:lnSpc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def dropWhile[A](l: Lista[A], f: A =&gt; Boolean)</a:t>
            </a:r>
            <a:endParaRPr b="0" lang="en-GB" sz="1800" spc="-1" strike="noStrike">
              <a:latin typeface="Arial"/>
            </a:endParaRPr>
          </a:p>
          <a:p>
            <a:pPr lvl="1" marL="1481040" indent="-566640">
              <a:lnSpc>
                <a:spcPct val="92000"/>
              </a:lnSpc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dropWhile(lista, (x: Int) =&gt; x&gt;5)</a:t>
            </a:r>
            <a:endParaRPr b="0" lang="en-GB" sz="1800" spc="-1" strike="noStrike">
              <a:latin typeface="Arial"/>
            </a:endParaRPr>
          </a:p>
          <a:p>
            <a:pPr marL="542880" indent="-541440">
              <a:lnSpc>
                <a:spcPct val="92000"/>
              </a:lnSpc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def dropWhile[A](l: Lista[A])(f: A =&gt; Boolean)</a:t>
            </a:r>
            <a:endParaRPr b="0" lang="en-GB" sz="1800" spc="-1" strike="noStrike">
              <a:latin typeface="Arial"/>
            </a:endParaRPr>
          </a:p>
          <a:p>
            <a:pPr lvl="1" marL="1481040" indent="-566640">
              <a:lnSpc>
                <a:spcPct val="92000"/>
              </a:lnSpc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dropWhile(lista)(x =&gt; x&gt;5)</a:t>
            </a:r>
            <a:endParaRPr b="0" lang="en-GB" sz="1800" spc="-1" strike="noStrike">
              <a:latin typeface="Arial"/>
            </a:endParaRPr>
          </a:p>
          <a:p>
            <a:pPr lvl="1" marL="1481040" indent="-566640">
              <a:lnSpc>
                <a:spcPct val="92000"/>
              </a:lnSpc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dropWhile(lista) (_ &gt;5)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05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Data sharing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0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TextShape 4"/>
          <p:cNvSpPr txBox="1"/>
          <p:nvPr/>
        </p:nvSpPr>
        <p:spPr>
          <a:xfrm>
            <a:off x="576000" y="1305000"/>
            <a:ext cx="7992000" cy="503100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204480" indent="-1998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Data sharing vs copia pesimista</a:t>
            </a:r>
            <a:endParaRPr b="0" lang="en-GB" sz="1800" spc="-1" strike="noStrike">
              <a:latin typeface="Arial"/>
            </a:endParaRPr>
          </a:p>
          <a:p>
            <a:pPr lvl="1" marL="1479240" indent="-56484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Data sharing =&gt; Comparto objetos inmutables</a:t>
            </a:r>
            <a:endParaRPr b="0" lang="en-GB" sz="1800" spc="-1" strike="noStrike">
              <a:latin typeface="Arial"/>
            </a:endParaRPr>
          </a:p>
          <a:p>
            <a:pPr lvl="1" marL="1479240" indent="-56484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Copia pesimista =&gt; Cada método hace una copia, por si algún otro método modifica algo</a:t>
            </a:r>
            <a:endParaRPr b="0" lang="en-GB" sz="1800" spc="-1" strike="noStrike">
              <a:latin typeface="Arial"/>
            </a:endParaRPr>
          </a:p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Todos los métodos que se generaron de momento, devuelven otra lista. </a:t>
            </a:r>
            <a:endParaRPr b="0" lang="en-GB" sz="1800" spc="-1" strike="noStrike">
              <a:latin typeface="Arial"/>
            </a:endParaRPr>
          </a:p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Sin embargo,en muchos casos devolvemos el mismo tail. No se hace copy, ni clone. </a:t>
            </a:r>
            <a:r>
              <a:rPr b="1" lang="en-US" sz="1800" spc="-1" strike="noStrike">
                <a:latin typeface="Arial"/>
              </a:rPr>
              <a:t>Es el mismo objeto.</a:t>
            </a:r>
            <a:endParaRPr b="0" lang="en-GB" sz="1800" spc="-1" strike="noStrike">
              <a:latin typeface="Arial"/>
            </a:endParaRPr>
          </a:p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Es seguro porque es </a:t>
            </a:r>
            <a:r>
              <a:rPr b="1" lang="en-US" sz="1800" spc="-1" strike="noStrike">
                <a:latin typeface="Arial"/>
              </a:rPr>
              <a:t>inmutable</a:t>
            </a:r>
            <a:r>
              <a:rPr b="0" lang="en-US" sz="1800" spc="-1" strike="noStrike">
                <a:latin typeface="Arial"/>
              </a:rPr>
              <a:t>.</a:t>
            </a:r>
            <a:endParaRPr b="0" lang="en-GB" sz="1800" spc="-1" strike="noStrike">
              <a:latin typeface="Arial"/>
            </a:endParaRPr>
          </a:p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Nos permite implementar funciones de forma eficiente tanto en tiempo como en memoria. No se hacen copias innecesarias de datos.</a:t>
            </a:r>
            <a:endParaRPr b="0" lang="en-GB" sz="1800" spc="-1" strike="noStrike">
              <a:latin typeface="Arial"/>
            </a:endParaRPr>
          </a:p>
          <a:p>
            <a:pPr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04480" indent="-1998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04480" indent="-1998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04480" indent="-1998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04480" indent="-1998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431640" indent="-41436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8712000" y="2418480"/>
            <a:ext cx="3395520" cy="25495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06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Orden superior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6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4"/>
          <p:cNvSpPr txBox="1"/>
          <p:nvPr/>
        </p:nvSpPr>
        <p:spPr>
          <a:xfrm>
            <a:off x="288000" y="1008000"/>
            <a:ext cx="5688000" cy="466416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Fíjate en los métodos sum y product definidos en la sesión anterior</a:t>
            </a:r>
            <a:endParaRPr b="0" lang="en-GB" sz="1800" spc="-1" strike="noStrike">
              <a:latin typeface="Arial"/>
            </a:endParaRPr>
          </a:p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Hay apenas 3 cosas diferentes</a:t>
            </a:r>
            <a:endParaRPr b="0" lang="en-GB" sz="1800" spc="-1" strike="noStrike">
              <a:latin typeface="Arial"/>
            </a:endParaRPr>
          </a:p>
          <a:p>
            <a:pPr marL="199800" indent="-1998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199800" indent="-1998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431640" indent="-41436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360000" y="3922560"/>
            <a:ext cx="7529400" cy="2557440"/>
          </a:xfrm>
          <a:prstGeom prst="rect">
            <a:avLst/>
          </a:prstGeom>
          <a:ln>
            <a:noFill/>
          </a:ln>
        </p:spPr>
      </p:pic>
      <p:sp>
        <p:nvSpPr>
          <p:cNvPr id="140" name="TextShape 5"/>
          <p:cNvSpPr txBox="1"/>
          <p:nvPr/>
        </p:nvSpPr>
        <p:spPr>
          <a:xfrm>
            <a:off x="6120000" y="1020960"/>
            <a:ext cx="5616000" cy="286704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Tipos de entrada / salida =&gt; ya sabemos como parametrizarlos</a:t>
            </a:r>
            <a:endParaRPr b="0" lang="en-GB" sz="1800" spc="-1" strike="noStrike">
              <a:latin typeface="Arial"/>
            </a:endParaRPr>
          </a:p>
          <a:p>
            <a:pPr marL="199800" indent="-1998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Operación que realiza =&gt; ya sabemos como parametrizarlo</a:t>
            </a:r>
            <a:endParaRPr b="0" lang="en-GB" sz="1800" spc="-1" strike="noStrike">
              <a:latin typeface="Arial"/>
            </a:endParaRPr>
          </a:p>
          <a:p>
            <a:pPr marL="199800" indent="-1998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Valor para caso especial =&gt; Podemos parametrizarlo del mismo modo</a:t>
            </a:r>
            <a:endParaRPr b="0" lang="en-GB" sz="1800" spc="-1" strike="noStrike">
              <a:latin typeface="Arial"/>
            </a:endParaRPr>
          </a:p>
          <a:p>
            <a:pPr marL="199800" indent="-1998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199800" indent="-1998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431640" indent="-41436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2018-01-11T15:04:46Z</dcterms:created>
  <dc:creator>Office 365 Empresa 04</dc:creator>
  <dc:description/>
  <dc:language>en-US</dc:language>
  <cp:lastModifiedBy/>
  <dcterms:modified xsi:type="dcterms:W3CDTF">2018-05-05T19:44:28Z</dcterms:modified>
  <cp:revision>75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