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57" r:id="rId4"/>
    <p:sldId id="258" r:id="rId5"/>
    <p:sldId id="262" r:id="rId6"/>
    <p:sldId id="263" r:id="rId7"/>
    <p:sldId id="261" r:id="rId8"/>
    <p:sldId id="260" r:id="rId9"/>
    <p:sldId id="259" r:id="rId1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64" autoAdjust="0"/>
    <p:restoredTop sz="94660"/>
  </p:normalViewPr>
  <p:slideViewPr>
    <p:cSldViewPr snapToGrid="0">
      <p:cViewPr varScale="1">
        <p:scale>
          <a:sx n="59" d="100"/>
          <a:sy n="59" d="100"/>
        </p:scale>
        <p:origin x="28"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ES"/>
          </a:p>
        </p:txBody>
      </p:sp>
      <p:sp>
        <p:nvSpPr>
          <p:cNvPr id="4" name="Marcador de fecha 3"/>
          <p:cNvSpPr>
            <a:spLocks noGrp="1"/>
          </p:cNvSpPr>
          <p:nvPr>
            <p:ph type="dt" sz="half" idx="10"/>
          </p:nvPr>
        </p:nvSpPr>
        <p:spPr/>
        <p:txBody>
          <a:bodyPr/>
          <a:lstStyle/>
          <a:p>
            <a:fld id="{3D08EE77-4000-4F4A-A19B-16855A9ED7BD}" type="datetimeFigureOut">
              <a:rPr lang="es-ES" smtClean="0"/>
              <a:t>29/11/2020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9709353-2F6B-450D-848C-0FF7B5E75A01}" type="slidenum">
              <a:rPr lang="es-ES" smtClean="0"/>
              <a:t>‹Nº›</a:t>
            </a:fld>
            <a:endParaRPr lang="es-ES"/>
          </a:p>
        </p:txBody>
      </p:sp>
    </p:spTree>
    <p:extLst>
      <p:ext uri="{BB962C8B-B14F-4D97-AF65-F5344CB8AC3E}">
        <p14:creationId xmlns:p14="http://schemas.microsoft.com/office/powerpoint/2010/main" val="72142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3D08EE77-4000-4F4A-A19B-16855A9ED7BD}" type="datetimeFigureOut">
              <a:rPr lang="es-ES" smtClean="0"/>
              <a:t>29/11/2020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9709353-2F6B-450D-848C-0FF7B5E75A01}" type="slidenum">
              <a:rPr lang="es-ES" smtClean="0"/>
              <a:t>‹Nº›</a:t>
            </a:fld>
            <a:endParaRPr lang="es-ES"/>
          </a:p>
        </p:txBody>
      </p:sp>
    </p:spTree>
    <p:extLst>
      <p:ext uri="{BB962C8B-B14F-4D97-AF65-F5344CB8AC3E}">
        <p14:creationId xmlns:p14="http://schemas.microsoft.com/office/powerpoint/2010/main" val="295614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3D08EE77-4000-4F4A-A19B-16855A9ED7BD}" type="datetimeFigureOut">
              <a:rPr lang="es-ES" smtClean="0"/>
              <a:t>29/11/2020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9709353-2F6B-450D-848C-0FF7B5E75A01}" type="slidenum">
              <a:rPr lang="es-ES" smtClean="0"/>
              <a:t>‹Nº›</a:t>
            </a:fld>
            <a:endParaRPr lang="es-ES"/>
          </a:p>
        </p:txBody>
      </p:sp>
    </p:spTree>
    <p:extLst>
      <p:ext uri="{BB962C8B-B14F-4D97-AF65-F5344CB8AC3E}">
        <p14:creationId xmlns:p14="http://schemas.microsoft.com/office/powerpoint/2010/main" val="2014956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3D08EE77-4000-4F4A-A19B-16855A9ED7BD}" type="datetimeFigureOut">
              <a:rPr lang="es-ES" smtClean="0"/>
              <a:t>29/11/2020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9709353-2F6B-450D-848C-0FF7B5E75A01}" type="slidenum">
              <a:rPr lang="es-ES" smtClean="0"/>
              <a:t>‹Nº›</a:t>
            </a:fld>
            <a:endParaRPr lang="es-ES"/>
          </a:p>
        </p:txBody>
      </p:sp>
    </p:spTree>
    <p:extLst>
      <p:ext uri="{BB962C8B-B14F-4D97-AF65-F5344CB8AC3E}">
        <p14:creationId xmlns:p14="http://schemas.microsoft.com/office/powerpoint/2010/main" val="168130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3D08EE77-4000-4F4A-A19B-16855A9ED7BD}" type="datetimeFigureOut">
              <a:rPr lang="es-ES" smtClean="0"/>
              <a:t>29/11/2020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9709353-2F6B-450D-848C-0FF7B5E75A01}" type="slidenum">
              <a:rPr lang="es-ES" smtClean="0"/>
              <a:t>‹Nº›</a:t>
            </a:fld>
            <a:endParaRPr lang="es-ES"/>
          </a:p>
        </p:txBody>
      </p:sp>
    </p:spTree>
    <p:extLst>
      <p:ext uri="{BB962C8B-B14F-4D97-AF65-F5344CB8AC3E}">
        <p14:creationId xmlns:p14="http://schemas.microsoft.com/office/powerpoint/2010/main" val="2725576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3D08EE77-4000-4F4A-A19B-16855A9ED7BD}" type="datetimeFigureOut">
              <a:rPr lang="es-ES" smtClean="0"/>
              <a:t>29/11/2020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9709353-2F6B-450D-848C-0FF7B5E75A01}" type="slidenum">
              <a:rPr lang="es-ES" smtClean="0"/>
              <a:t>‹Nº›</a:t>
            </a:fld>
            <a:endParaRPr lang="es-ES"/>
          </a:p>
        </p:txBody>
      </p:sp>
    </p:spTree>
    <p:extLst>
      <p:ext uri="{BB962C8B-B14F-4D97-AF65-F5344CB8AC3E}">
        <p14:creationId xmlns:p14="http://schemas.microsoft.com/office/powerpoint/2010/main" val="2293518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3D08EE77-4000-4F4A-A19B-16855A9ED7BD}" type="datetimeFigureOut">
              <a:rPr lang="es-ES" smtClean="0"/>
              <a:t>29/11/2020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39709353-2F6B-450D-848C-0FF7B5E75A01}" type="slidenum">
              <a:rPr lang="es-ES" smtClean="0"/>
              <a:t>‹Nº›</a:t>
            </a:fld>
            <a:endParaRPr lang="es-ES"/>
          </a:p>
        </p:txBody>
      </p:sp>
    </p:spTree>
    <p:extLst>
      <p:ext uri="{BB962C8B-B14F-4D97-AF65-F5344CB8AC3E}">
        <p14:creationId xmlns:p14="http://schemas.microsoft.com/office/powerpoint/2010/main" val="3755268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3D08EE77-4000-4F4A-A19B-16855A9ED7BD}" type="datetimeFigureOut">
              <a:rPr lang="es-ES" smtClean="0"/>
              <a:t>29/11/2020</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39709353-2F6B-450D-848C-0FF7B5E75A01}" type="slidenum">
              <a:rPr lang="es-ES" smtClean="0"/>
              <a:t>‹Nº›</a:t>
            </a:fld>
            <a:endParaRPr lang="es-ES"/>
          </a:p>
        </p:txBody>
      </p:sp>
    </p:spTree>
    <p:extLst>
      <p:ext uri="{BB962C8B-B14F-4D97-AF65-F5344CB8AC3E}">
        <p14:creationId xmlns:p14="http://schemas.microsoft.com/office/powerpoint/2010/main" val="1595949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3D08EE77-4000-4F4A-A19B-16855A9ED7BD}" type="datetimeFigureOut">
              <a:rPr lang="es-ES" smtClean="0"/>
              <a:t>29/11/2020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39709353-2F6B-450D-848C-0FF7B5E75A01}" type="slidenum">
              <a:rPr lang="es-ES" smtClean="0"/>
              <a:t>‹Nº›</a:t>
            </a:fld>
            <a:endParaRPr lang="es-ES"/>
          </a:p>
        </p:txBody>
      </p:sp>
    </p:spTree>
    <p:extLst>
      <p:ext uri="{BB962C8B-B14F-4D97-AF65-F5344CB8AC3E}">
        <p14:creationId xmlns:p14="http://schemas.microsoft.com/office/powerpoint/2010/main" val="1719500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D08EE77-4000-4F4A-A19B-16855A9ED7BD}" type="datetimeFigureOut">
              <a:rPr lang="es-ES" smtClean="0"/>
              <a:t>29/11/2020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9709353-2F6B-450D-848C-0FF7B5E75A01}" type="slidenum">
              <a:rPr lang="es-ES" smtClean="0"/>
              <a:t>‹Nº›</a:t>
            </a:fld>
            <a:endParaRPr lang="es-ES"/>
          </a:p>
        </p:txBody>
      </p:sp>
    </p:spTree>
    <p:extLst>
      <p:ext uri="{BB962C8B-B14F-4D97-AF65-F5344CB8AC3E}">
        <p14:creationId xmlns:p14="http://schemas.microsoft.com/office/powerpoint/2010/main" val="729365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3D08EE77-4000-4F4A-A19B-16855A9ED7BD}" type="datetimeFigureOut">
              <a:rPr lang="es-ES" smtClean="0"/>
              <a:t>29/11/2020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39709353-2F6B-450D-848C-0FF7B5E75A01}" type="slidenum">
              <a:rPr lang="es-ES" smtClean="0"/>
              <a:t>‹Nº›</a:t>
            </a:fld>
            <a:endParaRPr lang="es-ES"/>
          </a:p>
        </p:txBody>
      </p:sp>
    </p:spTree>
    <p:extLst>
      <p:ext uri="{BB962C8B-B14F-4D97-AF65-F5344CB8AC3E}">
        <p14:creationId xmlns:p14="http://schemas.microsoft.com/office/powerpoint/2010/main" val="150294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8EE77-4000-4F4A-A19B-16855A9ED7BD}" type="datetimeFigureOut">
              <a:rPr lang="es-ES" smtClean="0"/>
              <a:t>29/11/2020</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09353-2F6B-450D-848C-0FF7B5E75A01}" type="slidenum">
              <a:rPr lang="es-ES" smtClean="0"/>
              <a:t>‹Nº›</a:t>
            </a:fld>
            <a:endParaRPr lang="es-ES"/>
          </a:p>
        </p:txBody>
      </p:sp>
    </p:spTree>
    <p:extLst>
      <p:ext uri="{BB962C8B-B14F-4D97-AF65-F5344CB8AC3E}">
        <p14:creationId xmlns:p14="http://schemas.microsoft.com/office/powerpoint/2010/main" val="7821439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50000">
              <a:schemeClr val="tx2">
                <a:lumMod val="75000"/>
              </a:schemeClr>
            </a:gs>
            <a:gs pos="50000">
              <a:srgbClr val="E8E8E8"/>
            </a:gs>
          </a:gsLst>
          <a:lin ang="0" scaled="1"/>
          <a:tileRect/>
        </a:gradFill>
        <a:effectLst/>
      </p:bgPr>
    </p:bg>
    <p:spTree>
      <p:nvGrpSpPr>
        <p:cNvPr id="1" name=""/>
        <p:cNvGrpSpPr/>
        <p:nvPr/>
      </p:nvGrpSpPr>
      <p:grpSpPr>
        <a:xfrm>
          <a:off x="0" y="0"/>
          <a:ext cx="0" cy="0"/>
          <a:chOff x="0" y="0"/>
          <a:chExt cx="0" cy="0"/>
        </a:xfrm>
      </p:grpSpPr>
      <p:sp>
        <p:nvSpPr>
          <p:cNvPr id="4" name="CuadroTexto 3"/>
          <p:cNvSpPr txBox="1"/>
          <p:nvPr/>
        </p:nvSpPr>
        <p:spPr>
          <a:xfrm>
            <a:off x="0" y="1141591"/>
            <a:ext cx="6091645" cy="1446550"/>
          </a:xfrm>
          <a:prstGeom prst="rect">
            <a:avLst/>
          </a:prstGeom>
          <a:noFill/>
        </p:spPr>
        <p:txBody>
          <a:bodyPr wrap="square" rtlCol="0">
            <a:spAutoFit/>
          </a:bodyPr>
          <a:lstStyle/>
          <a:p>
            <a:pPr algn="ctr"/>
            <a:r>
              <a:rPr lang="es-ES" sz="8800" dirty="0" smtClean="0">
                <a:solidFill>
                  <a:srgbClr val="E8E8E8"/>
                </a:solidFill>
              </a:rPr>
              <a:t>Discordia</a:t>
            </a:r>
            <a:endParaRPr lang="es-ES" dirty="0">
              <a:solidFill>
                <a:srgbClr val="E8E8E8"/>
              </a:solidFill>
            </a:endParaRPr>
          </a:p>
        </p:txBody>
      </p:sp>
      <p:sp>
        <p:nvSpPr>
          <p:cNvPr id="6" name="Rectángulo 5"/>
          <p:cNvSpPr/>
          <p:nvPr/>
        </p:nvSpPr>
        <p:spPr>
          <a:xfrm>
            <a:off x="6434942" y="696755"/>
            <a:ext cx="5367131" cy="5624745"/>
          </a:xfrm>
          <a:prstGeom prst="rect">
            <a:avLst/>
          </a:prstGeom>
        </p:spPr>
        <p:txBody>
          <a:bodyPr wrap="square">
            <a:spAutoFit/>
          </a:bodyPr>
          <a:lstStyle/>
          <a:p>
            <a:pPr marL="342900" lvl="0" indent="-342900">
              <a:lnSpc>
                <a:spcPct val="107000"/>
              </a:lnSpc>
              <a:spcAft>
                <a:spcPts val="0"/>
              </a:spcAft>
              <a:buFont typeface="Calibri" panose="020F0502020204030204" pitchFamily="34" charset="0"/>
              <a:buChar char="-"/>
            </a:pPr>
            <a:r>
              <a:rPr lang="en-GB" sz="2400" dirty="0" smtClean="0">
                <a:latin typeface="Calibri" panose="020F0502020204030204" pitchFamily="34" charset="0"/>
                <a:ea typeface="Calibri" panose="020F0502020204030204" pitchFamily="34" charset="0"/>
                <a:cs typeface="Times New Roman" panose="02020603050405020304" pitchFamily="18" charset="0"/>
              </a:rPr>
              <a:t>Requirements specification</a:t>
            </a:r>
            <a:r>
              <a:rPr lang="en-GB" sz="2400" dirty="0" smtClean="0">
                <a:latin typeface="Calibri" panose="020F0502020204030204" pitchFamily="34" charset="0"/>
                <a:ea typeface="Calibri" panose="020F0502020204030204" pitchFamily="34" charset="0"/>
                <a:cs typeface="Times New Roman" panose="02020603050405020304" pitchFamily="18" charset="0"/>
              </a:rPr>
              <a:t>.</a:t>
            </a:r>
            <a:endParaRPr lang="en-GB" sz="2400" dirty="0" smtClean="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r>
              <a:rPr lang="en-GB" sz="2400" dirty="0" smtClean="0">
                <a:latin typeface="Calibri" panose="020F0502020204030204" pitchFamily="34" charset="0"/>
                <a:ea typeface="Calibri" panose="020F0502020204030204" pitchFamily="34" charset="0"/>
                <a:cs typeface="Times New Roman" panose="02020603050405020304" pitchFamily="18" charset="0"/>
              </a:rPr>
              <a:t>E </a:t>
            </a:r>
            <a:r>
              <a:rPr lang="en-GB" sz="2400" dirty="0">
                <a:latin typeface="Calibri" panose="020F0502020204030204" pitchFamily="34" charset="0"/>
                <a:ea typeface="Calibri" panose="020F0502020204030204" pitchFamily="34" charset="0"/>
                <a:cs typeface="Times New Roman" panose="02020603050405020304" pitchFamily="18" charset="0"/>
              </a:rPr>
              <a:t>/ R </a:t>
            </a:r>
            <a:r>
              <a:rPr lang="en-GB" sz="2400" dirty="0" smtClean="0">
                <a:latin typeface="Calibri" panose="020F0502020204030204" pitchFamily="34" charset="0"/>
                <a:ea typeface="Calibri" panose="020F0502020204030204" pitchFamily="34" charset="0"/>
                <a:cs typeface="Times New Roman" panose="02020603050405020304" pitchFamily="18" charset="0"/>
              </a:rPr>
              <a:t>scheme</a:t>
            </a:r>
          </a:p>
          <a:p>
            <a:pPr lvl="0">
              <a:lnSpc>
                <a:spcPct val="107000"/>
              </a:lnSpc>
              <a:spcAft>
                <a:spcPts val="0"/>
              </a:spcAft>
            </a:pP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r>
              <a:rPr lang="en-US" sz="2400" dirty="0" smtClean="0">
                <a:latin typeface="Calibri" panose="020F0502020204030204" pitchFamily="34" charset="0"/>
                <a:ea typeface="Calibri" panose="020F0502020204030204" pitchFamily="34" charset="0"/>
                <a:cs typeface="Times New Roman" panose="02020603050405020304" pitchFamily="18" charset="0"/>
              </a:rPr>
              <a:t>Logical </a:t>
            </a:r>
            <a:r>
              <a:rPr lang="en-US" sz="2400" dirty="0">
                <a:latin typeface="Calibri" panose="020F0502020204030204" pitchFamily="34" charset="0"/>
                <a:ea typeface="Calibri" panose="020F0502020204030204" pitchFamily="34" charset="0"/>
                <a:cs typeface="Times New Roman" panose="02020603050405020304" pitchFamily="18" charset="0"/>
              </a:rPr>
              <a:t>model of the database</a:t>
            </a:r>
            <a:r>
              <a:rPr lang="en-US" sz="2400"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r>
              <a:rPr lang="en-GB" sz="2400" dirty="0" smtClean="0">
                <a:latin typeface="Calibri" panose="020F0502020204030204" pitchFamily="34" charset="0"/>
                <a:ea typeface="Calibri" panose="020F0502020204030204" pitchFamily="34" charset="0"/>
                <a:cs typeface="Times New Roman" panose="02020603050405020304" pitchFamily="18" charset="0"/>
              </a:rPr>
              <a:t>Diagram </a:t>
            </a:r>
            <a:r>
              <a:rPr lang="en-GB" sz="2400" dirty="0">
                <a:latin typeface="Calibri" panose="020F0502020204030204" pitchFamily="34" charset="0"/>
                <a:ea typeface="Calibri" panose="020F0502020204030204" pitchFamily="34" charset="0"/>
                <a:cs typeface="Times New Roman" panose="02020603050405020304" pitchFamily="18" charset="0"/>
              </a:rPr>
              <a:t>of the </a:t>
            </a:r>
            <a:r>
              <a:rPr lang="en-GB" sz="2400" dirty="0" smtClean="0">
                <a:latin typeface="Calibri" panose="020F0502020204030204" pitchFamily="34" charset="0"/>
                <a:ea typeface="Calibri" panose="020F0502020204030204" pitchFamily="34" charset="0"/>
                <a:cs typeface="Times New Roman" panose="02020603050405020304" pitchFamily="18" charset="0"/>
              </a:rPr>
              <a:t>database.</a:t>
            </a:r>
          </a:p>
          <a:p>
            <a:pPr lvl="0">
              <a:lnSpc>
                <a:spcPct val="107000"/>
              </a:lnSpc>
              <a:spcAft>
                <a:spcPts val="0"/>
              </a:spcAft>
            </a:pPr>
            <a:endParaRPr lang="en-GB" sz="2400"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r>
              <a:rPr lang="es-ES" sz="2400" dirty="0" err="1">
                <a:latin typeface="Calibri" panose="020F0502020204030204" pitchFamily="34" charset="0"/>
                <a:ea typeface="Calibri" panose="020F0502020204030204" pitchFamily="34" charset="0"/>
                <a:cs typeface="Times New Roman" panose="02020603050405020304" pitchFamily="18" charset="0"/>
              </a:rPr>
              <a:t>Screen</a:t>
            </a:r>
            <a:r>
              <a:rPr lang="es-ES" sz="2400" dirty="0">
                <a:latin typeface="Calibri" panose="020F0502020204030204" pitchFamily="34" charset="0"/>
                <a:ea typeface="Calibri" panose="020F0502020204030204" pitchFamily="34" charset="0"/>
                <a:cs typeface="Times New Roman" panose="02020603050405020304" pitchFamily="18" charset="0"/>
              </a:rPr>
              <a:t> </a:t>
            </a:r>
            <a:r>
              <a:rPr lang="es-ES" sz="2400" dirty="0" err="1" smtClean="0">
                <a:latin typeface="Calibri" panose="020F0502020204030204" pitchFamily="34" charset="0"/>
                <a:ea typeface="Calibri" panose="020F0502020204030204" pitchFamily="34" charset="0"/>
                <a:cs typeface="Times New Roman" panose="02020603050405020304" pitchFamily="18" charset="0"/>
              </a:rPr>
              <a:t>map</a:t>
            </a:r>
            <a:endParaRPr lang="es-ES" sz="2400" dirty="0" smtClean="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s-ES" sz="2400"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r>
              <a:rPr lang="es-ES" sz="2400" dirty="0" err="1">
                <a:latin typeface="Calibri" panose="020F0502020204030204" pitchFamily="34" charset="0"/>
                <a:ea typeface="Calibri" panose="020F0502020204030204" pitchFamily="34" charset="0"/>
                <a:cs typeface="Times New Roman" panose="02020603050405020304" pitchFamily="18" charset="0"/>
              </a:rPr>
              <a:t>Summary</a:t>
            </a:r>
            <a:r>
              <a:rPr lang="es-ES" sz="2400" dirty="0">
                <a:latin typeface="Calibri" panose="020F0502020204030204" pitchFamily="34" charset="0"/>
                <a:ea typeface="Calibri" panose="020F0502020204030204" pitchFamily="34" charset="0"/>
                <a:cs typeface="Times New Roman" panose="02020603050405020304" pitchFamily="18" charset="0"/>
              </a:rPr>
              <a:t> </a:t>
            </a:r>
            <a:r>
              <a:rPr lang="es-ES" sz="2400" dirty="0" err="1" smtClean="0">
                <a:latin typeface="Calibri" panose="020F0502020204030204" pitchFamily="34" charset="0"/>
                <a:ea typeface="Calibri" panose="020F0502020204030204" pitchFamily="34" charset="0"/>
                <a:cs typeface="Times New Roman" panose="02020603050405020304" pitchFamily="18" charset="0"/>
              </a:rPr>
              <a:t>table</a:t>
            </a:r>
            <a:endParaRPr lang="es-ES" sz="2400" dirty="0" smtClean="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0"/>
              </a:spcAft>
            </a:pP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US" sz="2400" dirty="0" smtClean="0">
                <a:latin typeface="Calibri" panose="020F0502020204030204" pitchFamily="34" charset="0"/>
                <a:ea typeface="Calibri" panose="020F0502020204030204" pitchFamily="34" charset="0"/>
                <a:cs typeface="Times New Roman" panose="02020603050405020304" pitchFamily="18" charset="0"/>
              </a:rPr>
              <a:t>A description </a:t>
            </a:r>
            <a:r>
              <a:rPr lang="en-US" sz="2400" dirty="0">
                <a:latin typeface="Calibri" panose="020F0502020204030204" pitchFamily="34" charset="0"/>
                <a:ea typeface="Calibri" panose="020F0502020204030204" pitchFamily="34" charset="0"/>
                <a:cs typeface="Times New Roman" panose="02020603050405020304" pitchFamily="18" charset="0"/>
              </a:rPr>
              <a:t>of the data loaded into the database</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0790" y="2814052"/>
            <a:ext cx="2290063" cy="1940828"/>
          </a:xfrm>
          <a:prstGeom prst="rect">
            <a:avLst/>
          </a:prstGeom>
        </p:spPr>
      </p:pic>
    </p:spTree>
    <p:extLst>
      <p:ext uri="{BB962C8B-B14F-4D97-AF65-F5344CB8AC3E}">
        <p14:creationId xmlns:p14="http://schemas.microsoft.com/office/powerpoint/2010/main" val="3336135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50000">
              <a:schemeClr val="tx2">
                <a:lumMod val="75000"/>
              </a:schemeClr>
            </a:gs>
            <a:gs pos="50000">
              <a:srgbClr val="E8E8E8"/>
            </a:gs>
          </a:gsLst>
          <a:lin ang="0" scaled="1"/>
          <a:tileRect/>
        </a:gradFill>
        <a:effectLst/>
      </p:bgPr>
    </p:bg>
    <p:spTree>
      <p:nvGrpSpPr>
        <p:cNvPr id="1" name=""/>
        <p:cNvGrpSpPr/>
        <p:nvPr/>
      </p:nvGrpSpPr>
      <p:grpSpPr>
        <a:xfrm>
          <a:off x="0" y="0"/>
          <a:ext cx="0" cy="0"/>
          <a:chOff x="0" y="0"/>
          <a:chExt cx="0" cy="0"/>
        </a:xfrm>
      </p:grpSpPr>
      <p:sp>
        <p:nvSpPr>
          <p:cNvPr id="4" name="CuadroTexto 3"/>
          <p:cNvSpPr txBox="1"/>
          <p:nvPr/>
        </p:nvSpPr>
        <p:spPr>
          <a:xfrm>
            <a:off x="0" y="2303417"/>
            <a:ext cx="6091645" cy="1446550"/>
          </a:xfrm>
          <a:prstGeom prst="rect">
            <a:avLst/>
          </a:prstGeom>
          <a:noFill/>
        </p:spPr>
        <p:txBody>
          <a:bodyPr wrap="square" rtlCol="0">
            <a:spAutoFit/>
          </a:bodyPr>
          <a:lstStyle/>
          <a:p>
            <a:pPr algn="ctr"/>
            <a:r>
              <a:rPr lang="es-ES" sz="8800" dirty="0" smtClean="0">
                <a:solidFill>
                  <a:srgbClr val="E8E8E8"/>
                </a:solidFill>
              </a:rPr>
              <a:t>Stuxnet</a:t>
            </a:r>
            <a:endParaRPr lang="es-ES" dirty="0">
              <a:solidFill>
                <a:srgbClr val="E8E8E8"/>
              </a:solidFill>
            </a:endParaRPr>
          </a:p>
        </p:txBody>
      </p:sp>
      <p:sp>
        <p:nvSpPr>
          <p:cNvPr id="6" name="Rectángulo 5"/>
          <p:cNvSpPr/>
          <p:nvPr/>
        </p:nvSpPr>
        <p:spPr>
          <a:xfrm>
            <a:off x="6456458" y="772059"/>
            <a:ext cx="5367131" cy="5212068"/>
          </a:xfrm>
          <a:prstGeom prst="rect">
            <a:avLst/>
          </a:prstGeom>
        </p:spPr>
        <p:txBody>
          <a:bodyPr wrap="square">
            <a:spAutoFit/>
          </a:bodyPr>
          <a:lstStyle/>
          <a:p>
            <a:pPr marL="342900" lvl="0" indent="-342900">
              <a:lnSpc>
                <a:spcPct val="107000"/>
              </a:lnSpc>
              <a:spcAft>
                <a:spcPts val="0"/>
              </a:spcAft>
              <a:buFont typeface="Calibri" panose="020F0502020204030204" pitchFamily="34" charset="0"/>
              <a:buChar char="-"/>
            </a:pPr>
            <a:r>
              <a:rPr lang="en-GB" sz="2400" dirty="0" smtClean="0">
                <a:latin typeface="Calibri" panose="020F0502020204030204" pitchFamily="34" charset="0"/>
                <a:ea typeface="Calibri" panose="020F0502020204030204" pitchFamily="34" charset="0"/>
                <a:cs typeface="Times New Roman" panose="02020603050405020304" pitchFamily="18" charset="0"/>
              </a:rPr>
              <a:t>Computer </a:t>
            </a:r>
            <a:r>
              <a:rPr lang="en-GB" sz="2400" dirty="0">
                <a:latin typeface="Calibri" panose="020F0502020204030204" pitchFamily="34" charset="0"/>
                <a:ea typeface="Calibri" panose="020F0502020204030204" pitchFamily="34" charset="0"/>
                <a:cs typeface="Times New Roman" panose="02020603050405020304" pitchFamily="18" charset="0"/>
              </a:rPr>
              <a:t>worm</a:t>
            </a:r>
            <a:r>
              <a:rPr lang="en-GB" sz="2400"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r>
              <a:rPr lang="en-GB" sz="2400" dirty="0">
                <a:latin typeface="Calibri" panose="020F0502020204030204" pitchFamily="34" charset="0"/>
                <a:ea typeface="Calibri" panose="020F0502020204030204" pitchFamily="34" charset="0"/>
                <a:cs typeface="Times New Roman" panose="02020603050405020304" pitchFamily="18" charset="0"/>
              </a:rPr>
              <a:t>It affects computers with the Windows operating system</a:t>
            </a:r>
            <a:r>
              <a:rPr lang="en-GB" sz="2400"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r>
              <a:rPr lang="en-GB" sz="2400" dirty="0">
                <a:latin typeface="Calibri" panose="020F0502020204030204" pitchFamily="34" charset="0"/>
                <a:ea typeface="Calibri" panose="020F0502020204030204" pitchFamily="34" charset="0"/>
                <a:cs typeface="Times New Roman" panose="02020603050405020304" pitchFamily="18" charset="0"/>
              </a:rPr>
              <a:t>It is the first known worm that spy and reprogram industrial systems</a:t>
            </a:r>
            <a:r>
              <a:rPr lang="en-GB" sz="2400"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r>
              <a:rPr lang="en-GB" sz="2400" dirty="0">
                <a:latin typeface="Calibri" panose="020F0502020204030204" pitchFamily="34" charset="0"/>
                <a:ea typeface="Calibri" panose="020F0502020204030204" pitchFamily="34" charset="0"/>
                <a:cs typeface="Times New Roman" panose="02020603050405020304" pitchFamily="18" charset="0"/>
              </a:rPr>
              <a:t>Functional prototype of a cyber weapon</a:t>
            </a:r>
            <a:r>
              <a:rPr lang="en-GB" sz="2400"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GB" sz="2400" dirty="0">
                <a:latin typeface="Calibri" panose="020F0502020204030204" pitchFamily="34" charset="0"/>
                <a:ea typeface="Calibri" panose="020F0502020204030204" pitchFamily="34" charset="0"/>
                <a:cs typeface="Times New Roman" panose="02020603050405020304" pitchFamily="18" charset="0"/>
              </a:rPr>
              <a:t>It employs four </a:t>
            </a:r>
            <a:r>
              <a:rPr lang="en-GB" sz="2400" dirty="0">
                <a:solidFill>
                  <a:srgbClr val="FF0000"/>
                </a:solidFill>
                <a:latin typeface="Calibri" panose="020F0502020204030204" pitchFamily="34" charset="0"/>
                <a:ea typeface="Calibri" panose="020F0502020204030204" pitchFamily="34" charset="0"/>
                <a:cs typeface="Times New Roman" panose="02020603050405020304" pitchFamily="18" charset="0"/>
              </a:rPr>
              <a:t>zero-day</a:t>
            </a:r>
            <a:r>
              <a:rPr lang="en-GB" sz="2400" dirty="0">
                <a:latin typeface="Calibri" panose="020F0502020204030204" pitchFamily="34" charset="0"/>
                <a:ea typeface="Calibri" panose="020F0502020204030204" pitchFamily="34" charset="0"/>
                <a:cs typeface="Times New Roman" panose="02020603050405020304" pitchFamily="18" charset="0"/>
              </a:rPr>
              <a:t> vulnerabilities.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9219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50000">
              <a:schemeClr val="tx2">
                <a:lumMod val="75000"/>
              </a:schemeClr>
            </a:gs>
            <a:gs pos="50000">
              <a:srgbClr val="E8E8E8"/>
            </a:gs>
          </a:gsLst>
          <a:lin ang="0" scaled="1"/>
          <a:tileRect/>
        </a:gradFill>
        <a:effectLst/>
      </p:bgPr>
    </p:bg>
    <p:spTree>
      <p:nvGrpSpPr>
        <p:cNvPr id="1" name=""/>
        <p:cNvGrpSpPr/>
        <p:nvPr/>
      </p:nvGrpSpPr>
      <p:grpSpPr>
        <a:xfrm>
          <a:off x="0" y="0"/>
          <a:ext cx="0" cy="0"/>
          <a:chOff x="0" y="0"/>
          <a:chExt cx="0" cy="0"/>
        </a:xfrm>
      </p:grpSpPr>
      <p:sp>
        <p:nvSpPr>
          <p:cNvPr id="4" name="CuadroTexto 3"/>
          <p:cNvSpPr txBox="1"/>
          <p:nvPr/>
        </p:nvSpPr>
        <p:spPr>
          <a:xfrm>
            <a:off x="0" y="2303417"/>
            <a:ext cx="6091645" cy="1446550"/>
          </a:xfrm>
          <a:prstGeom prst="rect">
            <a:avLst/>
          </a:prstGeom>
          <a:noFill/>
        </p:spPr>
        <p:txBody>
          <a:bodyPr wrap="square" rtlCol="0">
            <a:spAutoFit/>
          </a:bodyPr>
          <a:lstStyle/>
          <a:p>
            <a:pPr algn="ctr"/>
            <a:r>
              <a:rPr lang="es-ES" sz="8800" dirty="0" smtClean="0">
                <a:solidFill>
                  <a:srgbClr val="E8E8E8"/>
                </a:solidFill>
              </a:rPr>
              <a:t>Zero-Day</a:t>
            </a:r>
            <a:endParaRPr lang="es-ES" dirty="0">
              <a:solidFill>
                <a:srgbClr val="E8E8E8"/>
              </a:solidFill>
            </a:endParaRPr>
          </a:p>
        </p:txBody>
      </p:sp>
      <p:pic>
        <p:nvPicPr>
          <p:cNvPr id="1026" name="Picture 2" descr="Resultado de imagen de zero-day table pr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967" y="3924896"/>
            <a:ext cx="3810000" cy="2771776"/>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6343016" y="333647"/>
            <a:ext cx="5703210" cy="3416320"/>
          </a:xfrm>
          <a:prstGeom prst="rect">
            <a:avLst/>
          </a:prstGeom>
        </p:spPr>
        <p:txBody>
          <a:bodyPr wrap="square">
            <a:spAutoFit/>
          </a:bodyPr>
          <a:lstStyle/>
          <a:p>
            <a:pPr marL="342900" lvl="0" indent="-342900">
              <a:spcAft>
                <a:spcPts val="0"/>
              </a:spcAft>
              <a:buFont typeface="Calibri" panose="020F0502020204030204" pitchFamily="34" charset="0"/>
              <a:buChar char="-"/>
            </a:pPr>
            <a:r>
              <a:rPr lang="en-GB" sz="2400" dirty="0">
                <a:latin typeface="Calibri" panose="020F0502020204030204" pitchFamily="34" charset="0"/>
                <a:ea typeface="Calibri" panose="020F0502020204030204" pitchFamily="34" charset="0"/>
                <a:cs typeface="Times New Roman" panose="02020603050405020304" pitchFamily="18" charset="0"/>
              </a:rPr>
              <a:t>It is an attack against an application or system.</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457200">
              <a:spcAft>
                <a:spcPts val="0"/>
              </a:spcAft>
            </a:pPr>
            <a:r>
              <a:rPr lang="en-GB" sz="2400" dirty="0">
                <a:latin typeface="Calibri" panose="020F0502020204030204" pitchFamily="34" charset="0"/>
                <a:ea typeface="Calibri" panose="020F0502020204030204" pitchFamily="34" charset="0"/>
                <a:cs typeface="Times New Roman" panose="02020603050405020304" pitchFamily="18" charset="0"/>
              </a:rPr>
              <a:t> </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Calibri" panose="020F0502020204030204" pitchFamily="34" charset="0"/>
              <a:buChar char="-"/>
            </a:pPr>
            <a:r>
              <a:rPr lang="en-GB" sz="2400" dirty="0">
                <a:latin typeface="Calibri" panose="020F0502020204030204" pitchFamily="34" charset="0"/>
                <a:ea typeface="Calibri" panose="020F0502020204030204" pitchFamily="34" charset="0"/>
                <a:cs typeface="Times New Roman" panose="02020603050405020304" pitchFamily="18" charset="0"/>
              </a:rPr>
              <a:t>Execution of malicious code.</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457200">
              <a:spcAft>
                <a:spcPts val="0"/>
              </a:spcAft>
            </a:pPr>
            <a:r>
              <a:rPr lang="en-GB" sz="2400" dirty="0">
                <a:latin typeface="Calibri" panose="020F0502020204030204" pitchFamily="34" charset="0"/>
                <a:ea typeface="Calibri" panose="020F0502020204030204" pitchFamily="34" charset="0"/>
                <a:cs typeface="Times New Roman" panose="02020603050405020304" pitchFamily="18" charset="0"/>
              </a:rPr>
              <a:t> </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0"/>
              </a:spcAft>
              <a:buFont typeface="Calibri" panose="020F0502020204030204" pitchFamily="34" charset="0"/>
              <a:buChar char="-"/>
            </a:pPr>
            <a:r>
              <a:rPr lang="en-GB" sz="2400" dirty="0">
                <a:latin typeface="Calibri" panose="020F0502020204030204" pitchFamily="34" charset="0"/>
                <a:ea typeface="Calibri" panose="020F0502020204030204" pitchFamily="34" charset="0"/>
                <a:cs typeface="Times New Roman" panose="02020603050405020304" pitchFamily="18" charset="0"/>
              </a:rPr>
              <a:t>Vulnerabilities that are unknown.</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457200">
              <a:spcAft>
                <a:spcPts val="0"/>
              </a:spcAft>
            </a:pPr>
            <a:r>
              <a:rPr lang="en-GB" sz="2400" dirty="0">
                <a:latin typeface="Calibri" panose="020F0502020204030204" pitchFamily="34" charset="0"/>
                <a:ea typeface="Calibri" panose="020F0502020204030204" pitchFamily="34" charset="0"/>
                <a:cs typeface="Times New Roman" panose="02020603050405020304" pitchFamily="18" charset="0"/>
              </a:rPr>
              <a:t> </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Calibri" panose="020F0502020204030204" pitchFamily="34" charset="0"/>
              <a:buChar char="-"/>
            </a:pPr>
            <a:r>
              <a:rPr lang="en-GB" sz="2400" dirty="0" smtClean="0">
                <a:latin typeface="Calibri" panose="020F0502020204030204" pitchFamily="34" charset="0"/>
                <a:ea typeface="Calibri" panose="020F0502020204030204" pitchFamily="34" charset="0"/>
                <a:cs typeface="Times New Roman" panose="02020603050405020304" pitchFamily="18" charset="0"/>
              </a:rPr>
              <a:t>The </a:t>
            </a:r>
            <a:r>
              <a:rPr lang="en-GB" sz="2400" dirty="0">
                <a:latin typeface="Calibri" panose="020F0502020204030204" pitchFamily="34" charset="0"/>
                <a:ea typeface="Calibri" panose="020F0502020204030204" pitchFamily="34" charset="0"/>
                <a:cs typeface="Times New Roman" panose="02020603050405020304" pitchFamily="18" charset="0"/>
              </a:rPr>
              <a:t>most dangerous instruments of a computer war.</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440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50000">
              <a:schemeClr val="tx2">
                <a:lumMod val="75000"/>
              </a:schemeClr>
            </a:gs>
            <a:gs pos="50000">
              <a:srgbClr val="E8E8E8"/>
            </a:gs>
          </a:gsLst>
          <a:lin ang="0" scaled="1"/>
          <a:tileRect/>
        </a:gradFill>
        <a:effectLst/>
      </p:bgPr>
    </p:bg>
    <p:spTree>
      <p:nvGrpSpPr>
        <p:cNvPr id="1" name=""/>
        <p:cNvGrpSpPr/>
        <p:nvPr/>
      </p:nvGrpSpPr>
      <p:grpSpPr>
        <a:xfrm>
          <a:off x="0" y="0"/>
          <a:ext cx="0" cy="0"/>
          <a:chOff x="0" y="0"/>
          <a:chExt cx="0" cy="0"/>
        </a:xfrm>
      </p:grpSpPr>
      <p:graphicFrame>
        <p:nvGraphicFramePr>
          <p:cNvPr id="5" name="Objeto 4"/>
          <p:cNvGraphicFramePr>
            <a:graphicFrameLocks noChangeAspect="1"/>
          </p:cNvGraphicFramePr>
          <p:nvPr>
            <p:extLst>
              <p:ext uri="{D42A27DB-BD31-4B8C-83A1-F6EECF244321}">
                <p14:modId xmlns:p14="http://schemas.microsoft.com/office/powerpoint/2010/main" val="442984721"/>
              </p:ext>
            </p:extLst>
          </p:nvPr>
        </p:nvGraphicFramePr>
        <p:xfrm>
          <a:off x="1455806" y="103367"/>
          <a:ext cx="9286406" cy="6618374"/>
        </p:xfrm>
        <a:graphic>
          <a:graphicData uri="http://schemas.openxmlformats.org/presentationml/2006/ole">
            <mc:AlternateContent xmlns:mc="http://schemas.openxmlformats.org/markup-compatibility/2006">
              <mc:Choice xmlns:v="urn:schemas-microsoft-com:vml" Requires="v">
                <p:oleObj spid="_x0000_s2056" name="Image" r:id="rId3" imgW="11403000" imgH="8126640" progId="Photoshop.Image.18">
                  <p:embed/>
                </p:oleObj>
              </mc:Choice>
              <mc:Fallback>
                <p:oleObj name="Image" r:id="rId3" imgW="11403000" imgH="8126640" progId="Photoshop.Image.18">
                  <p:embed/>
                  <p:pic>
                    <p:nvPicPr>
                      <p:cNvPr id="0" name=""/>
                      <p:cNvPicPr/>
                      <p:nvPr/>
                    </p:nvPicPr>
                    <p:blipFill>
                      <a:blip r:embed="rId4"/>
                      <a:stretch>
                        <a:fillRect/>
                      </a:stretch>
                    </p:blipFill>
                    <p:spPr>
                      <a:xfrm>
                        <a:off x="1455806" y="103367"/>
                        <a:ext cx="9286406" cy="6618374"/>
                      </a:xfrm>
                      <a:prstGeom prst="rect">
                        <a:avLst/>
                      </a:prstGeom>
                    </p:spPr>
                  </p:pic>
                </p:oleObj>
              </mc:Fallback>
            </mc:AlternateContent>
          </a:graphicData>
        </a:graphic>
      </p:graphicFrame>
    </p:spTree>
    <p:extLst>
      <p:ext uri="{BB962C8B-B14F-4D97-AF65-F5344CB8AC3E}">
        <p14:creationId xmlns:p14="http://schemas.microsoft.com/office/powerpoint/2010/main" val="3559718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50000">
              <a:schemeClr val="tx2">
                <a:lumMod val="75000"/>
              </a:schemeClr>
            </a:gs>
            <a:gs pos="50000">
              <a:srgbClr val="E8E8E8"/>
            </a:gs>
          </a:gsLst>
          <a:lin ang="0" scaled="1"/>
          <a:tileRect/>
        </a:gradFill>
        <a:effectLst/>
      </p:bgPr>
    </p:bg>
    <p:spTree>
      <p:nvGrpSpPr>
        <p:cNvPr id="1" name=""/>
        <p:cNvGrpSpPr/>
        <p:nvPr/>
      </p:nvGrpSpPr>
      <p:grpSpPr>
        <a:xfrm>
          <a:off x="0" y="0"/>
          <a:ext cx="0" cy="0"/>
          <a:chOff x="0" y="0"/>
          <a:chExt cx="0" cy="0"/>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92" y="978866"/>
            <a:ext cx="5654937" cy="4913051"/>
          </a:xfrm>
          <a:prstGeom prst="rect">
            <a:avLst/>
          </a:prstGeom>
        </p:spPr>
      </p:pic>
      <p:sp>
        <p:nvSpPr>
          <p:cNvPr id="5" name="Rectángulo 4"/>
          <p:cNvSpPr/>
          <p:nvPr/>
        </p:nvSpPr>
        <p:spPr>
          <a:xfrm>
            <a:off x="6663192" y="631770"/>
            <a:ext cx="4662919" cy="5607241"/>
          </a:xfrm>
          <a:prstGeom prst="rect">
            <a:avLst/>
          </a:prstGeom>
        </p:spPr>
        <p:txBody>
          <a:bodyPr wrap="square">
            <a:spAutoFit/>
          </a:bodyPr>
          <a:lstStyle/>
          <a:p>
            <a:pPr marL="342900" lvl="0" indent="-342900">
              <a:lnSpc>
                <a:spcPct val="107000"/>
              </a:lnSpc>
              <a:spcAft>
                <a:spcPts val="0"/>
              </a:spcAft>
              <a:buFont typeface="Calibri" panose="020F0502020204030204" pitchFamily="34" charset="0"/>
              <a:buChar char="-"/>
            </a:pPr>
            <a:r>
              <a:rPr lang="en-GB" sz="2400" dirty="0">
                <a:latin typeface="Calibri" panose="020F0502020204030204" pitchFamily="34" charset="0"/>
                <a:ea typeface="Calibri" panose="020F0502020204030204" pitchFamily="34" charset="0"/>
                <a:cs typeface="Times New Roman" panose="02020603050405020304" pitchFamily="18" charset="0"/>
              </a:rPr>
              <a:t>The virus was designed to slowly sabotage the nuclear power plant</a:t>
            </a:r>
            <a:r>
              <a:rPr lang="en-GB" sz="2400"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r>
              <a:rPr lang="en-GB" sz="2400" dirty="0">
                <a:latin typeface="Calibri" panose="020F0502020204030204" pitchFamily="34" charset="0"/>
                <a:ea typeface="Calibri" panose="020F0502020204030204" pitchFamily="34" charset="0"/>
                <a:cs typeface="Times New Roman" panose="02020603050405020304" pitchFamily="18" charset="0"/>
              </a:rPr>
              <a:t>Stuxnet has already infected more than 100,000 computer systems around the world</a:t>
            </a:r>
            <a:r>
              <a:rPr lang="en-GB" sz="2400"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r>
              <a:rPr lang="en-GB" sz="2400" dirty="0">
                <a:latin typeface="Calibri" panose="020F0502020204030204" pitchFamily="34" charset="0"/>
                <a:ea typeface="Calibri" panose="020F0502020204030204" pitchFamily="34" charset="0"/>
                <a:cs typeface="Times New Roman" panose="02020603050405020304" pitchFamily="18" charset="0"/>
              </a:rPr>
              <a:t>At first it was intended to steal information</a:t>
            </a:r>
            <a:r>
              <a:rPr lang="en-GB" sz="2400"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GB" sz="2400" dirty="0">
                <a:latin typeface="Calibri" panose="020F0502020204030204" pitchFamily="34" charset="0"/>
                <a:ea typeface="Calibri" panose="020F0502020204030204" pitchFamily="34" charset="0"/>
                <a:cs typeface="Times New Roman" panose="02020603050405020304" pitchFamily="18" charset="0"/>
              </a:rPr>
              <a:t>Code specifically designed to attack the Iranian nuclear power plant systems.</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9797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50000">
              <a:schemeClr val="tx2">
                <a:lumMod val="75000"/>
              </a:schemeClr>
            </a:gs>
            <a:gs pos="50000">
              <a:srgbClr val="E8E8E8"/>
            </a:gs>
          </a:gsLst>
          <a:lin ang="0" scaled="1"/>
          <a:tileRect/>
        </a:gradFill>
        <a:effectLst/>
      </p:bgPr>
    </p:bg>
    <p:spTree>
      <p:nvGrpSpPr>
        <p:cNvPr id="1" name=""/>
        <p:cNvGrpSpPr/>
        <p:nvPr/>
      </p:nvGrpSpPr>
      <p:grpSpPr>
        <a:xfrm>
          <a:off x="0" y="0"/>
          <a:ext cx="0" cy="0"/>
          <a:chOff x="0" y="0"/>
          <a:chExt cx="0" cy="0"/>
        </a:xfrm>
      </p:grpSpPr>
      <p:pic>
        <p:nvPicPr>
          <p:cNvPr id="1026" name="Picture 2" descr="Resultado de imagen de stux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1386" y="1515175"/>
            <a:ext cx="5605598" cy="3690353"/>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241188" y="514958"/>
            <a:ext cx="5475799" cy="5690789"/>
          </a:xfrm>
          <a:prstGeom prst="rect">
            <a:avLst/>
          </a:prstGeom>
        </p:spPr>
        <p:txBody>
          <a:bodyPr wrap="square">
            <a:spAutoFit/>
          </a:bodyPr>
          <a:lstStyle/>
          <a:p>
            <a:pPr marL="342900" lvl="0" indent="-342900">
              <a:lnSpc>
                <a:spcPct val="107000"/>
              </a:lnSpc>
              <a:spcAft>
                <a:spcPts val="0"/>
              </a:spcAft>
              <a:buFont typeface="Calibri" panose="020F0502020204030204" pitchFamily="34" charset="0"/>
              <a:buChar char="-"/>
            </a:pPr>
            <a:r>
              <a:rPr lang="en-GB"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The worm found the software that controls the </a:t>
            </a:r>
            <a:r>
              <a:rPr lang="en-GB" sz="2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centrifuges</a:t>
            </a:r>
          </a:p>
          <a:p>
            <a:pPr lvl="0">
              <a:lnSpc>
                <a:spcPct val="107000"/>
              </a:lnSpc>
              <a:spcAft>
                <a:spcPts val="0"/>
              </a:spcAft>
            </a:pPr>
            <a:endParaRPr lang="es-E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r>
              <a:rPr lang="en-GB"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He took control of the machines</a:t>
            </a:r>
            <a:r>
              <a:rPr lang="en-GB" sz="2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s-E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r>
              <a:rPr lang="en-GB"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First the centrifuges will turn dangerously fast</a:t>
            </a:r>
            <a:r>
              <a:rPr lang="en-GB" sz="2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s-E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r>
              <a:rPr lang="en-GB"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Then, it slowed the centrifuges for about 50 minutes</a:t>
            </a:r>
            <a:r>
              <a:rPr lang="en-GB" sz="2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s-E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r>
              <a:rPr lang="en-GB"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This was repeated for several months</a:t>
            </a:r>
            <a:r>
              <a:rPr lang="en-GB" sz="2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s-E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r>
              <a:rPr lang="en-GB" sz="2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The </a:t>
            </a:r>
            <a:r>
              <a:rPr lang="en-GB"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tension caused by the speeds caused the infected machines, some, to disintegrate</a:t>
            </a:r>
            <a:r>
              <a:rPr lang="en-GB" sz="2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a:t>
            </a:r>
          </a:p>
          <a:p>
            <a:pPr lvl="0">
              <a:lnSpc>
                <a:spcPct val="107000"/>
              </a:lnSpc>
              <a:spcAft>
                <a:spcPts val="0"/>
              </a:spcAft>
            </a:pPr>
            <a:endParaRPr lang="es-ES" sz="20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r>
              <a:rPr lang="es-E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1000 </a:t>
            </a:r>
            <a:r>
              <a:rPr lang="es-ES" sz="2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centrifuges</a:t>
            </a:r>
            <a:r>
              <a:rPr lang="es-E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s-ES" sz="20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was</a:t>
            </a:r>
            <a:r>
              <a:rPr lang="es-ES"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s-ES" sz="2000" dirty="0" err="1" smtClean="0">
                <a:solidFill>
                  <a:schemeClr val="bg1"/>
                </a:solidFill>
                <a:latin typeface="Calibri" panose="020F0502020204030204" pitchFamily="34" charset="0"/>
                <a:ea typeface="Calibri" panose="020F0502020204030204" pitchFamily="34" charset="0"/>
                <a:cs typeface="Times New Roman" panose="02020603050405020304" pitchFamily="18" charset="0"/>
              </a:rPr>
              <a:t>destroyed</a:t>
            </a:r>
            <a:r>
              <a:rPr lang="es-ES" sz="2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s-ES" sz="2000" dirty="0" err="1" smtClean="0">
                <a:solidFill>
                  <a:schemeClr val="bg1"/>
                </a:solidFill>
                <a:latin typeface="Calibri" panose="020F0502020204030204" pitchFamily="34" charset="0"/>
                <a:ea typeface="Calibri" panose="020F0502020204030204" pitchFamily="34" charset="0"/>
                <a:cs typeface="Times New Roman" panose="02020603050405020304" pitchFamily="18" charset="0"/>
              </a:rPr>
              <a:t>Around</a:t>
            </a:r>
            <a:r>
              <a:rPr lang="es-ES" sz="2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GB" sz="2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20</a:t>
            </a:r>
            <a:r>
              <a:rPr lang="en-GB"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of </a:t>
            </a:r>
            <a:r>
              <a:rPr lang="en-GB" sz="2000"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them.</a:t>
            </a:r>
            <a:endParaRPr lang="es-ES"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7624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50000">
              <a:schemeClr val="tx2">
                <a:lumMod val="75000"/>
              </a:schemeClr>
            </a:gs>
            <a:gs pos="50000">
              <a:srgbClr val="E8E8E8"/>
            </a:gs>
          </a:gsLst>
          <a:lin ang="0" scaled="1"/>
          <a:tileRect/>
        </a:gradFill>
        <a:effectLst/>
      </p:bgPr>
    </p:bg>
    <p:spTree>
      <p:nvGrpSpPr>
        <p:cNvPr id="1" name=""/>
        <p:cNvGrpSpPr/>
        <p:nvPr/>
      </p:nvGrpSpPr>
      <p:grpSpPr>
        <a:xfrm>
          <a:off x="0" y="0"/>
          <a:ext cx="0" cy="0"/>
          <a:chOff x="0" y="0"/>
          <a:chExt cx="0" cy="0"/>
        </a:xfrm>
      </p:grpSpPr>
      <p:pic>
        <p:nvPicPr>
          <p:cNvPr id="5" name="Picture 2" descr="Resultado de imagen de centrifugadoras stuxn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514" y="1432560"/>
            <a:ext cx="5484413" cy="3656275"/>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p:cNvSpPr/>
          <p:nvPr/>
        </p:nvSpPr>
        <p:spPr>
          <a:xfrm>
            <a:off x="6313336" y="1247421"/>
            <a:ext cx="5629523" cy="4026552"/>
          </a:xfrm>
          <a:prstGeom prst="rect">
            <a:avLst/>
          </a:prstGeom>
        </p:spPr>
        <p:txBody>
          <a:bodyPr wrap="square">
            <a:spAutoFit/>
          </a:bodyPr>
          <a:lstStyle/>
          <a:p>
            <a:pPr marL="342900" lvl="0" indent="-342900">
              <a:lnSpc>
                <a:spcPct val="107000"/>
              </a:lnSpc>
              <a:spcAft>
                <a:spcPts val="0"/>
              </a:spcAft>
              <a:buFont typeface="Calibri" panose="020F0502020204030204" pitchFamily="34" charset="0"/>
              <a:buChar char="-"/>
            </a:pPr>
            <a:r>
              <a:rPr lang="en-GB" sz="2400" dirty="0" err="1">
                <a:latin typeface="Calibri" panose="020F0502020204030204" pitchFamily="34" charset="0"/>
                <a:ea typeface="Calibri" panose="020F0502020204030204" pitchFamily="34" charset="0"/>
                <a:cs typeface="Times New Roman" panose="02020603050405020304" pitchFamily="18" charset="0"/>
              </a:rPr>
              <a:t>Natanz</a:t>
            </a:r>
            <a:r>
              <a:rPr lang="en-GB" sz="2400" dirty="0">
                <a:latin typeface="Calibri" panose="020F0502020204030204" pitchFamily="34" charset="0"/>
                <a:ea typeface="Calibri" panose="020F0502020204030204" pitchFamily="34" charset="0"/>
                <a:cs typeface="Times New Roman" panose="02020603050405020304" pitchFamily="18" charset="0"/>
              </a:rPr>
              <a:t> is a uranium enrichment plant.</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GB" sz="2400" dirty="0">
                <a:latin typeface="Calibri" panose="020F0502020204030204" pitchFamily="34" charset="0"/>
                <a:ea typeface="Calibri" panose="020F0502020204030204" pitchFamily="34" charset="0"/>
                <a:cs typeface="Times New Roman" panose="02020603050405020304" pitchFamily="18" charset="0"/>
              </a:rPr>
              <a:t> </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r>
              <a:rPr lang="en-GB" sz="2400" dirty="0">
                <a:latin typeface="Calibri" panose="020F0502020204030204" pitchFamily="34" charset="0"/>
                <a:ea typeface="Calibri" panose="020F0502020204030204" pitchFamily="34" charset="0"/>
                <a:cs typeface="Times New Roman" panose="02020603050405020304" pitchFamily="18" charset="0"/>
              </a:rPr>
              <a:t>In May 2009, Iran was enriching uranium with 4,920 centrifuges.</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GB" sz="2400" dirty="0">
                <a:latin typeface="Calibri" panose="020F0502020204030204" pitchFamily="34" charset="0"/>
                <a:ea typeface="Calibri" panose="020F0502020204030204" pitchFamily="34" charset="0"/>
                <a:cs typeface="Times New Roman" panose="02020603050405020304" pitchFamily="18" charset="0"/>
              </a:rPr>
              <a:t> </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r>
              <a:rPr lang="en-GB" sz="2400" dirty="0">
                <a:latin typeface="Calibri" panose="020F0502020204030204" pitchFamily="34" charset="0"/>
                <a:ea typeface="Calibri" panose="020F0502020204030204" pitchFamily="34" charset="0"/>
                <a:cs typeface="Times New Roman" panose="02020603050405020304" pitchFamily="18" charset="0"/>
              </a:rPr>
              <a:t>The amount of centrifuges dropped after the Stuxnet attack (June 2009).</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GB" sz="2400" dirty="0">
                <a:latin typeface="Calibri" panose="020F0502020204030204" pitchFamily="34" charset="0"/>
                <a:ea typeface="Calibri" panose="020F0502020204030204" pitchFamily="34" charset="0"/>
                <a:cs typeface="Times New Roman" panose="02020603050405020304" pitchFamily="18" charset="0"/>
              </a:rPr>
              <a:t> </a:t>
            </a:r>
            <a:endParaRPr lang="es-ES"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GB" sz="2400" dirty="0">
                <a:latin typeface="Calibri" panose="020F0502020204030204" pitchFamily="34" charset="0"/>
                <a:ea typeface="Calibri" panose="020F0502020204030204" pitchFamily="34" charset="0"/>
                <a:cs typeface="Times New Roman" panose="02020603050405020304" pitchFamily="18" charset="0"/>
              </a:rPr>
              <a:t>Iran operated 1,148 centrifuges less (In January 2010).</a:t>
            </a:r>
            <a:endParaRPr lang="es-E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1864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50000">
              <a:schemeClr val="tx2">
                <a:lumMod val="75000"/>
              </a:schemeClr>
            </a:gs>
            <a:gs pos="50000">
              <a:srgbClr val="E8E8E8"/>
            </a:gs>
          </a:gsLst>
          <a:lin ang="0" scaled="1"/>
          <a:tileRect/>
        </a:gradFill>
        <a:effectLst/>
      </p:bgPr>
    </p:bg>
    <p:spTree>
      <p:nvGrpSpPr>
        <p:cNvPr id="1" name=""/>
        <p:cNvGrpSpPr/>
        <p:nvPr/>
      </p:nvGrpSpPr>
      <p:grpSpPr>
        <a:xfrm>
          <a:off x="0" y="0"/>
          <a:ext cx="0" cy="0"/>
          <a:chOff x="0" y="0"/>
          <a:chExt cx="0" cy="0"/>
        </a:xfrm>
      </p:grpSpPr>
      <p:sp>
        <p:nvSpPr>
          <p:cNvPr id="4" name="CuadroTexto 3"/>
          <p:cNvSpPr txBox="1"/>
          <p:nvPr/>
        </p:nvSpPr>
        <p:spPr>
          <a:xfrm>
            <a:off x="0" y="2303417"/>
            <a:ext cx="6091645" cy="1446550"/>
          </a:xfrm>
          <a:prstGeom prst="rect">
            <a:avLst/>
          </a:prstGeom>
          <a:noFill/>
        </p:spPr>
        <p:txBody>
          <a:bodyPr wrap="square" rtlCol="0">
            <a:spAutoFit/>
          </a:bodyPr>
          <a:lstStyle/>
          <a:p>
            <a:pPr algn="ctr"/>
            <a:r>
              <a:rPr lang="es-ES" sz="8800" dirty="0" smtClean="0">
                <a:solidFill>
                  <a:srgbClr val="E8E8E8"/>
                </a:solidFill>
              </a:rPr>
              <a:t>WHO?</a:t>
            </a:r>
            <a:endParaRPr lang="es-ES" dirty="0">
              <a:solidFill>
                <a:srgbClr val="E8E8E8"/>
              </a:solidFill>
            </a:endParaRPr>
          </a:p>
        </p:txBody>
      </p:sp>
      <p:sp>
        <p:nvSpPr>
          <p:cNvPr id="5" name="Rectángulo 4"/>
          <p:cNvSpPr/>
          <p:nvPr/>
        </p:nvSpPr>
        <p:spPr>
          <a:xfrm>
            <a:off x="6363694" y="865185"/>
            <a:ext cx="5157746" cy="5032147"/>
          </a:xfrm>
          <a:prstGeom prst="rect">
            <a:avLst/>
          </a:prstGeom>
        </p:spPr>
        <p:txBody>
          <a:bodyPr wrap="square">
            <a:spAutoFit/>
          </a:bodyPr>
          <a:lstStyle/>
          <a:p>
            <a:pPr marL="342900" lvl="0" indent="-342900">
              <a:lnSpc>
                <a:spcPct val="107000"/>
              </a:lnSpc>
              <a:spcAft>
                <a:spcPts val="0"/>
              </a:spcAft>
              <a:buFont typeface="Calibri" panose="020F0502020204030204" pitchFamily="34" charset="0"/>
              <a:buChar char="-"/>
            </a:pPr>
            <a:r>
              <a:rPr lang="en-GB" sz="2000" dirty="0" smtClean="0">
                <a:latin typeface="Calibri" panose="020F0502020204030204" pitchFamily="34" charset="0"/>
                <a:ea typeface="Calibri" panose="020F0502020204030204" pitchFamily="34" charset="0"/>
                <a:cs typeface="Times New Roman" panose="02020603050405020304" pitchFamily="18" charset="0"/>
              </a:rPr>
              <a:t>Stuxnet was </a:t>
            </a:r>
            <a:r>
              <a:rPr lang="en-GB" sz="2000" dirty="0">
                <a:latin typeface="Calibri" panose="020F0502020204030204" pitchFamily="34" charset="0"/>
                <a:ea typeface="Calibri" panose="020F0502020204030204" pitchFamily="34" charset="0"/>
                <a:cs typeface="Times New Roman" panose="02020603050405020304" pitchFamily="18" charset="0"/>
              </a:rPr>
              <a:t>created by the United States and </a:t>
            </a:r>
            <a:r>
              <a:rPr lang="en-GB" sz="2000" dirty="0" smtClean="0">
                <a:latin typeface="Calibri" panose="020F0502020204030204" pitchFamily="34" charset="0"/>
                <a:ea typeface="Calibri" panose="020F0502020204030204" pitchFamily="34" charset="0"/>
                <a:cs typeface="Times New Roman" panose="02020603050405020304" pitchFamily="18" charset="0"/>
              </a:rPr>
              <a:t>Israel.</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GB" sz="2000" dirty="0">
                <a:latin typeface="Calibri" panose="020F0502020204030204" pitchFamily="34" charset="0"/>
                <a:ea typeface="Calibri" panose="020F0502020204030204" pitchFamily="34" charset="0"/>
                <a:cs typeface="Times New Roman" panose="02020603050405020304" pitchFamily="18" charset="0"/>
              </a:rPr>
              <a:t> </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r>
              <a:rPr lang="en-GB" sz="2000" dirty="0">
                <a:latin typeface="Calibri" panose="020F0502020204030204" pitchFamily="34" charset="0"/>
                <a:ea typeface="Calibri" panose="020F0502020204030204" pitchFamily="34" charset="0"/>
                <a:cs typeface="Times New Roman" panose="02020603050405020304" pitchFamily="18" charset="0"/>
              </a:rPr>
              <a:t>Although US and Israeli officials refuse to talk about it.</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GB" sz="2000" dirty="0">
                <a:latin typeface="Calibri" panose="020F0502020204030204" pitchFamily="34" charset="0"/>
                <a:ea typeface="Calibri" panose="020F0502020204030204" pitchFamily="34" charset="0"/>
                <a:cs typeface="Times New Roman" panose="02020603050405020304" pitchFamily="18" charset="0"/>
              </a:rPr>
              <a:t> </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r>
              <a:rPr lang="en-GB" sz="2000" dirty="0">
                <a:latin typeface="Calibri" panose="020F0502020204030204" pitchFamily="34" charset="0"/>
                <a:ea typeface="Calibri" panose="020F0502020204030204" pitchFamily="34" charset="0"/>
                <a:cs typeface="Times New Roman" panose="02020603050405020304" pitchFamily="18" charset="0"/>
              </a:rPr>
              <a:t>The most important cause for the delay of the nuclear clock seems to be Stuxnet, the most sophisticated cyber weapon that has been used in history. The seeds for more versions and attacks.</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0"/>
              </a:spcAft>
            </a:pPr>
            <a:r>
              <a:rPr lang="en-GB" sz="2000" dirty="0">
                <a:latin typeface="Calibri" panose="020F0502020204030204" pitchFamily="34" charset="0"/>
                <a:ea typeface="Calibri" panose="020F0502020204030204" pitchFamily="34" charset="0"/>
                <a:cs typeface="Times New Roman" panose="02020603050405020304" pitchFamily="18" charset="0"/>
              </a:rPr>
              <a:t> </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GB" sz="2000" dirty="0">
                <a:latin typeface="Calibri" panose="020F0502020204030204" pitchFamily="34" charset="0"/>
                <a:ea typeface="Calibri" panose="020F0502020204030204" pitchFamily="34" charset="0"/>
                <a:cs typeface="Times New Roman" panose="02020603050405020304" pitchFamily="18" charset="0"/>
              </a:rPr>
              <a:t>Finally, the New York Times confirmed that a virus developed and funded by Israel and the United States.</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29462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75000"/>
              </a:schemeClr>
            </a:gs>
            <a:gs pos="50000">
              <a:schemeClr val="tx2">
                <a:lumMod val="75000"/>
              </a:schemeClr>
            </a:gs>
            <a:gs pos="50000">
              <a:srgbClr val="E8E8E8"/>
            </a:gs>
          </a:gsLst>
          <a:lin ang="0" scaled="1"/>
          <a:tileRect/>
        </a:gradFill>
        <a:effectLst/>
      </p:bgPr>
    </p:bg>
    <p:spTree>
      <p:nvGrpSpPr>
        <p:cNvPr id="1" name=""/>
        <p:cNvGrpSpPr/>
        <p:nvPr/>
      </p:nvGrpSpPr>
      <p:grpSpPr>
        <a:xfrm>
          <a:off x="0" y="0"/>
          <a:ext cx="0" cy="0"/>
          <a:chOff x="0" y="0"/>
          <a:chExt cx="0" cy="0"/>
        </a:xfrm>
      </p:grpSpPr>
      <p:sp>
        <p:nvSpPr>
          <p:cNvPr id="4" name="CuadroTexto 3"/>
          <p:cNvSpPr txBox="1"/>
          <p:nvPr/>
        </p:nvSpPr>
        <p:spPr>
          <a:xfrm>
            <a:off x="0" y="2303417"/>
            <a:ext cx="6091645" cy="1323439"/>
          </a:xfrm>
          <a:prstGeom prst="rect">
            <a:avLst/>
          </a:prstGeom>
          <a:noFill/>
        </p:spPr>
        <p:txBody>
          <a:bodyPr wrap="square" rtlCol="0">
            <a:spAutoFit/>
          </a:bodyPr>
          <a:lstStyle/>
          <a:p>
            <a:pPr algn="ctr"/>
            <a:r>
              <a:rPr lang="es-ES" sz="8000" dirty="0" err="1" smtClean="0">
                <a:solidFill>
                  <a:srgbClr val="E8E8E8"/>
                </a:solidFill>
              </a:rPr>
              <a:t>Conclusions</a:t>
            </a:r>
            <a:endParaRPr lang="es-ES" dirty="0">
              <a:solidFill>
                <a:srgbClr val="E8E8E8"/>
              </a:solidFill>
            </a:endParaRPr>
          </a:p>
        </p:txBody>
      </p:sp>
      <p:sp>
        <p:nvSpPr>
          <p:cNvPr id="7" name="Rectángulo 6"/>
          <p:cNvSpPr/>
          <p:nvPr/>
        </p:nvSpPr>
        <p:spPr>
          <a:xfrm>
            <a:off x="6575730" y="1697467"/>
            <a:ext cx="5279666" cy="3230628"/>
          </a:xfrm>
          <a:prstGeom prst="rect">
            <a:avLst/>
          </a:prstGeom>
        </p:spPr>
        <p:txBody>
          <a:bodyPr wrap="square">
            <a:spAutoFit/>
          </a:bodyPr>
          <a:lstStyle/>
          <a:p>
            <a:pPr marL="342900" lvl="0" indent="-342900">
              <a:lnSpc>
                <a:spcPct val="107000"/>
              </a:lnSpc>
              <a:spcAft>
                <a:spcPts val="0"/>
              </a:spcAft>
              <a:buFont typeface="Calibri" panose="020F0502020204030204" pitchFamily="34" charset="0"/>
              <a:buChar char="-"/>
            </a:pPr>
            <a:r>
              <a:rPr lang="en-GB" sz="3200" dirty="0">
                <a:latin typeface="Calibri" panose="020F0502020204030204" pitchFamily="34" charset="0"/>
                <a:ea typeface="Calibri" panose="020F0502020204030204" pitchFamily="34" charset="0"/>
                <a:cs typeface="Times New Roman" panose="02020603050405020304" pitchFamily="18" charset="0"/>
              </a:rPr>
              <a:t>The danger of viruses </a:t>
            </a:r>
            <a:r>
              <a:rPr lang="en-GB" sz="3200" dirty="0" smtClean="0">
                <a:latin typeface="Calibri" panose="020F0502020204030204" pitchFamily="34" charset="0"/>
                <a:ea typeface="Calibri" panose="020F0502020204030204" pitchFamily="34" charset="0"/>
                <a:cs typeface="Times New Roman" panose="02020603050405020304" pitchFamily="18" charset="0"/>
              </a:rPr>
              <a:t>today</a:t>
            </a:r>
          </a:p>
          <a:p>
            <a:pPr lvl="0">
              <a:lnSpc>
                <a:spcPct val="107000"/>
              </a:lnSpc>
              <a:spcAft>
                <a:spcPts val="0"/>
              </a:spcAft>
            </a:pPr>
            <a:endParaRPr lang="es-ES" sz="3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Calibri" panose="020F0502020204030204" pitchFamily="34" charset="0"/>
              <a:buChar char="-"/>
            </a:pPr>
            <a:r>
              <a:rPr lang="en-GB" sz="3200" dirty="0">
                <a:latin typeface="Calibri" panose="020F0502020204030204" pitchFamily="34" charset="0"/>
                <a:ea typeface="Calibri" panose="020F0502020204030204" pitchFamily="34" charset="0"/>
                <a:cs typeface="Times New Roman" panose="02020603050405020304" pitchFamily="18" charset="0"/>
              </a:rPr>
              <a:t>Need to protect </a:t>
            </a:r>
            <a:r>
              <a:rPr lang="en-GB" sz="3200" dirty="0" smtClean="0">
                <a:latin typeface="Calibri" panose="020F0502020204030204" pitchFamily="34" charset="0"/>
                <a:ea typeface="Calibri" panose="020F0502020204030204" pitchFamily="34" charset="0"/>
                <a:cs typeface="Times New Roman" panose="02020603050405020304" pitchFamily="18" charset="0"/>
              </a:rPr>
              <a:t>ourselves</a:t>
            </a:r>
          </a:p>
          <a:p>
            <a:pPr lvl="0">
              <a:lnSpc>
                <a:spcPct val="107000"/>
              </a:lnSpc>
              <a:spcAft>
                <a:spcPts val="0"/>
              </a:spcAft>
            </a:pPr>
            <a:endParaRPr lang="es-ES" sz="3200" dirty="0" smtClean="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Calibri" panose="020F0502020204030204" pitchFamily="34" charset="0"/>
              <a:buChar char="-"/>
            </a:pPr>
            <a:r>
              <a:rPr lang="en-GB" sz="3200" dirty="0">
                <a:latin typeface="Calibri" panose="020F0502020204030204" pitchFamily="34" charset="0"/>
                <a:ea typeface="Calibri" panose="020F0502020204030204" pitchFamily="34" charset="0"/>
                <a:cs typeface="Times New Roman" panose="02020603050405020304" pitchFamily="18" charset="0"/>
              </a:rPr>
              <a:t>World War III will be with ones and zeros.</a:t>
            </a:r>
            <a:endParaRPr lang="es-E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101373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TotalTime>
  <Words>236</Words>
  <Application>Microsoft Office PowerPoint</Application>
  <PresentationFormat>Panorámica</PresentationFormat>
  <Paragraphs>73</Paragraphs>
  <Slides>9</Slides>
  <Notes>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9</vt:i4>
      </vt:variant>
    </vt:vector>
  </HeadingPairs>
  <TitlesOfParts>
    <vt:vector size="15" baseType="lpstr">
      <vt:lpstr>Arial</vt:lpstr>
      <vt:lpstr>Calibri</vt:lpstr>
      <vt:lpstr>Calibri Light</vt:lpstr>
      <vt:lpstr>Times New Roman</vt:lpstr>
      <vt:lpstr>Tema de Office</vt:lpstr>
      <vt:lpstr>Image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Adrián Rodríguez Fernández</dc:creator>
  <cp:lastModifiedBy>Cuenta Microsoft</cp:lastModifiedBy>
  <cp:revision>13</cp:revision>
  <dcterms:created xsi:type="dcterms:W3CDTF">2020-01-30T21:58:17Z</dcterms:created>
  <dcterms:modified xsi:type="dcterms:W3CDTF">2020-11-29T20:31:56Z</dcterms:modified>
</cp:coreProperties>
</file>