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png" ContentType="image/png"/>
  <Override PartName="/ppt/media/image9.png" ContentType="image/png"/>
  <Override PartName="/ppt/media/image2.jpeg" ContentType="image/jpeg"/>
  <Override PartName="/ppt/media/image8.png" ContentType="image/png"/>
  <Override PartName="/ppt/media/image3.jpeg" ContentType="image/jpeg"/>
  <Override PartName="/ppt/media/image5.png" ContentType="image/png"/>
  <Override PartName="/ppt/media/image4.jpeg" ContentType="image/jpe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latin typeface="Arial"/>
              </a:rPr>
              <a:t>Click to edit the title text format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Click to edit the outline text format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Second Outline Level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Third Outline Level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Fourth Outline Level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Fifth Outline Level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Sixth Outline Level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Seventh Outline Level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1141560"/>
            <a:ext cx="6090840" cy="14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8800" spc="-1" strike="noStrike">
                <a:solidFill>
                  <a:srgbClr val="e8e8e8"/>
                </a:solidFill>
                <a:latin typeface="Calibri"/>
                <a:ea typeface="Calibri"/>
              </a:rPr>
              <a:t>Discordia</a:t>
            </a:r>
            <a:endParaRPr b="0" lang="es-ES" sz="8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6435000" y="696600"/>
            <a:ext cx="5366520" cy="56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7000"/>
              </a:lnSpc>
              <a:buClr>
                <a:srgbClr val="000000"/>
              </a:buClr>
              <a:buFont typeface="Calibri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Requirements specification.</a:t>
            </a:r>
            <a:endParaRPr b="0" lang="es-ES" sz="2400" spc="-1" strike="noStrike">
              <a:latin typeface="Arial"/>
            </a:endParaRPr>
          </a:p>
          <a:p>
            <a:pPr marL="457200">
              <a:lnSpc>
                <a:spcPct val="107000"/>
              </a:lnSpc>
            </a:pPr>
            <a:endParaRPr b="0" lang="es-ES" sz="2400" spc="-1" strike="noStrike">
              <a:latin typeface="Arial"/>
            </a:endParaRPr>
          </a:p>
          <a:p>
            <a:pPr marL="457200" indent="-380160">
              <a:lnSpc>
                <a:spcPct val="107000"/>
              </a:lnSpc>
              <a:buClr>
                <a:srgbClr val="000000"/>
              </a:buClr>
              <a:buFont typeface="Calibri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Screen map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7000"/>
              </a:lnSpc>
            </a:pPr>
            <a:endParaRPr b="0" lang="es-ES" sz="2400" spc="-1" strike="noStrike">
              <a:latin typeface="Arial"/>
            </a:endParaRPr>
          </a:p>
          <a:p>
            <a:pPr marL="343080" indent="-342360">
              <a:lnSpc>
                <a:spcPct val="107000"/>
              </a:lnSpc>
              <a:buClr>
                <a:srgbClr val="000000"/>
              </a:buClr>
              <a:buFont typeface="Calibri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E / R scheme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7000"/>
              </a:lnSpc>
            </a:pPr>
            <a:endParaRPr b="0" lang="es-ES" sz="2400" spc="-1" strike="noStrike">
              <a:latin typeface="Arial"/>
            </a:endParaRPr>
          </a:p>
          <a:p>
            <a:pPr marL="343080" indent="-342360">
              <a:lnSpc>
                <a:spcPct val="107000"/>
              </a:lnSpc>
              <a:buClr>
                <a:srgbClr val="000000"/>
              </a:buClr>
              <a:buFont typeface="Calibri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Logical model of the database.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7000"/>
              </a:lnSpc>
            </a:pPr>
            <a:endParaRPr b="0" lang="es-ES" sz="2400" spc="-1" strike="noStrike">
              <a:latin typeface="Arial"/>
            </a:endParaRPr>
          </a:p>
          <a:p>
            <a:pPr marL="343080" indent="-342360">
              <a:lnSpc>
                <a:spcPct val="107000"/>
              </a:lnSpc>
              <a:buClr>
                <a:srgbClr val="000000"/>
              </a:buClr>
              <a:buFont typeface="Calibri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Summary table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7000"/>
              </a:lnSpc>
            </a:pPr>
            <a:endParaRPr b="0" lang="es-ES" sz="2400" spc="-1" strike="noStrike">
              <a:latin typeface="Arial"/>
            </a:endParaRPr>
          </a:p>
          <a:p>
            <a:pPr marL="343080" indent="-342360">
              <a:lnSpc>
                <a:spcPct val="107000"/>
              </a:lnSpc>
              <a:buClr>
                <a:srgbClr val="000000"/>
              </a:buClr>
              <a:buFont typeface="Calibri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A description of the data loaded into the database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40" name="Google Shape;86;p13" descr=""/>
          <p:cNvPicPr/>
          <p:nvPr/>
        </p:nvPicPr>
        <p:blipFill>
          <a:blip r:embed="rId1"/>
          <a:stretch/>
        </p:blipFill>
        <p:spPr>
          <a:xfrm>
            <a:off x="1900800" y="2814120"/>
            <a:ext cx="2289240" cy="194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0" y="132840"/>
            <a:ext cx="6090840" cy="14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6000" spc="-1" strike="noStrike">
                <a:solidFill>
                  <a:srgbClr val="e8e8e8"/>
                </a:solidFill>
                <a:latin typeface="Calibri"/>
                <a:ea typeface="Calibri"/>
              </a:rPr>
              <a:t>Message Table</a:t>
            </a:r>
            <a:endParaRPr b="0" lang="es-ES" sz="6000" spc="-1" strike="noStrike">
              <a:latin typeface="Arial"/>
            </a:endParaRPr>
          </a:p>
        </p:txBody>
      </p:sp>
      <p:pic>
        <p:nvPicPr>
          <p:cNvPr id="58" name="Google Shape;146;p23" descr=""/>
          <p:cNvPicPr/>
          <p:nvPr/>
        </p:nvPicPr>
        <p:blipFill>
          <a:blip r:embed="rId1"/>
          <a:stretch/>
        </p:blipFill>
        <p:spPr>
          <a:xfrm>
            <a:off x="2901960" y="1987200"/>
            <a:ext cx="6387120" cy="467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0" y="2303280"/>
            <a:ext cx="609084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8000" spc="-1" strike="noStrike">
                <a:solidFill>
                  <a:srgbClr val="e8e8e8"/>
                </a:solidFill>
                <a:latin typeface="Calibri"/>
                <a:ea typeface="Calibri"/>
              </a:rPr>
              <a:t>DEMO</a:t>
            </a:r>
            <a:endParaRPr b="0" lang="es-ES" sz="8000" spc="-1" strike="noStrike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6091560" y="2303640"/>
            <a:ext cx="609084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8000" spc="-1" strike="noStrike">
                <a:solidFill>
                  <a:srgbClr val="000000"/>
                </a:solidFill>
                <a:latin typeface="Calibri"/>
                <a:ea typeface="Calibri"/>
              </a:rPr>
              <a:t>DANIEL</a:t>
            </a:r>
            <a:endParaRPr b="0" lang="es-ES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2303280"/>
            <a:ext cx="6090840" cy="14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6600" spc="-1" strike="noStrike">
                <a:solidFill>
                  <a:srgbClr val="e8e8e8"/>
                </a:solidFill>
                <a:latin typeface="Calibri"/>
                <a:ea typeface="Calibri"/>
              </a:rPr>
              <a:t>Requirements Specifications</a:t>
            </a:r>
            <a:endParaRPr b="0" lang="es-ES" sz="6600" spc="-1" strike="noStrike">
              <a:latin typeface="Arial"/>
            </a:endParaRPr>
          </a:p>
        </p:txBody>
      </p:sp>
      <p:graphicFrame>
        <p:nvGraphicFramePr>
          <p:cNvPr id="42" name="Table 2"/>
          <p:cNvGraphicFramePr/>
          <p:nvPr/>
        </p:nvGraphicFramePr>
        <p:xfrm>
          <a:off x="6599880" y="524160"/>
          <a:ext cx="5366520" cy="5770440"/>
        </p:xfrm>
        <a:graphic>
          <a:graphicData uri="http://schemas.openxmlformats.org/drawingml/2006/table">
            <a:tbl>
              <a:tblPr/>
              <a:tblGrid>
                <a:gridCol w="3462480"/>
                <a:gridCol w="1904400"/>
              </a:tblGrid>
              <a:tr h="41220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EXTENSION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IMPLEMENTED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Self-registration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100" spc="-1" strike="noStrike">
                          <a:solidFill>
                            <a:srgbClr val="00b05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Password recovery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100" spc="-1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Messages to several recipients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100" spc="-1" strike="noStrike">
                          <a:solidFill>
                            <a:srgbClr val="00b05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Encrypted user password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100" spc="-1" strike="noStrike">
                          <a:solidFill>
                            <a:srgbClr val="00b05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User avatar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100" spc="-1" strike="noStrike">
                          <a:solidFill>
                            <a:srgbClr val="00b05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User profile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100" spc="-1" strike="noStrike">
                          <a:solidFill>
                            <a:srgbClr val="00b05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Friendship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100" spc="-1" strike="noStrike">
                          <a:solidFill>
                            <a:srgbClr val="00b05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Groups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100" spc="-1" strike="noStrike">
                          <a:solidFill>
                            <a:srgbClr val="00b05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Administration zone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100" spc="-1" strike="noStrike">
                          <a:solidFill>
                            <a:srgbClr val="00b05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Attached files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100" spc="-1" strike="noStrike">
                          <a:solidFill>
                            <a:srgbClr val="00b05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Images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100" spc="-1" strike="noStrike">
                          <a:solidFill>
                            <a:srgbClr val="00b05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AJAX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100" spc="-1" strike="noStrike">
                          <a:solidFill>
                            <a:srgbClr val="00b05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Presentation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100" spc="-1" strike="noStrike">
                          <a:solidFill>
                            <a:srgbClr val="00b05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2303280"/>
            <a:ext cx="6090840" cy="14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8800" spc="-1" strike="noStrike">
                <a:solidFill>
                  <a:srgbClr val="e8e8e8"/>
                </a:solidFill>
                <a:latin typeface="Calibri"/>
                <a:ea typeface="Calibri"/>
              </a:rPr>
              <a:t>Screen</a:t>
            </a:r>
            <a:endParaRPr b="0" lang="es-ES" sz="8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8800" spc="-1" strike="noStrike">
                <a:solidFill>
                  <a:srgbClr val="e8e8e8"/>
                </a:solidFill>
                <a:latin typeface="Calibri"/>
                <a:ea typeface="Calibri"/>
              </a:rPr>
              <a:t>Map</a:t>
            </a:r>
            <a:endParaRPr b="0" lang="es-ES" sz="88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5832000" y="504000"/>
            <a:ext cx="6057720" cy="611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2303280"/>
            <a:ext cx="6090840" cy="14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8800" spc="-1" strike="noStrike">
                <a:solidFill>
                  <a:srgbClr val="e8e8e8"/>
                </a:solidFill>
                <a:latin typeface="Calibri"/>
                <a:ea typeface="Calibri"/>
              </a:rPr>
              <a:t>E-R </a:t>
            </a:r>
            <a:endParaRPr b="0" lang="es-ES" sz="8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8800" spc="-1" strike="noStrike">
                <a:solidFill>
                  <a:srgbClr val="e8e8e8"/>
                </a:solidFill>
                <a:latin typeface="Calibri"/>
                <a:ea typeface="Calibri"/>
              </a:rPr>
              <a:t>Scheme</a:t>
            </a:r>
            <a:endParaRPr b="0" lang="es-ES" sz="8800" spc="-1" strike="noStrike">
              <a:latin typeface="Arial"/>
            </a:endParaRPr>
          </a:p>
        </p:txBody>
      </p:sp>
      <p:pic>
        <p:nvPicPr>
          <p:cNvPr id="46" name="Google Shape;104;p16" descr=""/>
          <p:cNvPicPr/>
          <p:nvPr/>
        </p:nvPicPr>
        <p:blipFill>
          <a:blip r:embed="rId1"/>
          <a:stretch/>
        </p:blipFill>
        <p:spPr>
          <a:xfrm>
            <a:off x="5841000" y="751320"/>
            <a:ext cx="6350400" cy="563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3272400" y="1018800"/>
            <a:ext cx="5646960" cy="14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6000" spc="-1" strike="noStrike">
                <a:solidFill>
                  <a:srgbClr val="e8e8e8"/>
                </a:solidFill>
                <a:latin typeface="Calibri"/>
                <a:ea typeface="Calibri"/>
              </a:rPr>
              <a:t>Logical Model of the Database</a:t>
            </a:r>
            <a:endParaRPr b="0" lang="es-ES" sz="6000" spc="-1" strike="noStrike">
              <a:latin typeface="Arial"/>
            </a:endParaRPr>
          </a:p>
        </p:txBody>
      </p:sp>
      <p:pic>
        <p:nvPicPr>
          <p:cNvPr id="48" name="Google Shape;110;p17" descr=""/>
          <p:cNvPicPr/>
          <p:nvPr/>
        </p:nvPicPr>
        <p:blipFill>
          <a:blip r:embed="rId1"/>
          <a:stretch/>
        </p:blipFill>
        <p:spPr>
          <a:xfrm>
            <a:off x="1721520" y="3119760"/>
            <a:ext cx="8748000" cy="332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1480" y="428400"/>
            <a:ext cx="6090840" cy="14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6000" spc="-1" strike="noStrike">
                <a:solidFill>
                  <a:srgbClr val="e8e8e8"/>
                </a:solidFill>
                <a:latin typeface="Calibri"/>
                <a:ea typeface="Calibri"/>
              </a:rPr>
              <a:t>Data into</a:t>
            </a:r>
            <a:endParaRPr b="0" lang="es-ES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6000" spc="-1" strike="noStrike">
                <a:solidFill>
                  <a:srgbClr val="e8e8e8"/>
                </a:solidFill>
                <a:latin typeface="Calibri"/>
                <a:ea typeface="Calibri"/>
              </a:rPr>
              <a:t>The database</a:t>
            </a:r>
            <a:endParaRPr b="0" lang="es-ES" sz="6000" spc="-1" strike="noStrike">
              <a:latin typeface="Arial"/>
            </a:endParaRPr>
          </a:p>
        </p:txBody>
      </p:sp>
      <p:pic>
        <p:nvPicPr>
          <p:cNvPr id="50" name="Google Shape;116;p18" descr=""/>
          <p:cNvPicPr/>
          <p:nvPr/>
        </p:nvPicPr>
        <p:blipFill>
          <a:blip r:embed="rId1"/>
          <a:stretch/>
        </p:blipFill>
        <p:spPr>
          <a:xfrm>
            <a:off x="152280" y="2913480"/>
            <a:ext cx="11886480" cy="309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1480" y="428400"/>
            <a:ext cx="6090840" cy="14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6000" spc="-1" strike="noStrike">
                <a:solidFill>
                  <a:srgbClr val="e8e8e8"/>
                </a:solidFill>
                <a:latin typeface="Calibri"/>
                <a:ea typeface="Calibri"/>
              </a:rPr>
              <a:t>Room Table</a:t>
            </a:r>
            <a:endParaRPr b="0" lang="es-ES" sz="6000" spc="-1" strike="noStrike">
              <a:latin typeface="Arial"/>
            </a:endParaRPr>
          </a:p>
        </p:txBody>
      </p:sp>
      <p:pic>
        <p:nvPicPr>
          <p:cNvPr id="52" name="Google Shape;128;p20" descr=""/>
          <p:cNvPicPr/>
          <p:nvPr/>
        </p:nvPicPr>
        <p:blipFill>
          <a:blip r:embed="rId1"/>
          <a:stretch/>
        </p:blipFill>
        <p:spPr>
          <a:xfrm>
            <a:off x="3424320" y="3517200"/>
            <a:ext cx="5342760" cy="219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51480" y="428400"/>
            <a:ext cx="6090840" cy="14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6000" spc="-1" strike="noStrike">
                <a:solidFill>
                  <a:srgbClr val="e8e8e8"/>
                </a:solidFill>
                <a:latin typeface="Calibri"/>
                <a:ea typeface="Calibri"/>
              </a:rPr>
              <a:t>User_Room Table</a:t>
            </a:r>
            <a:endParaRPr b="0" lang="es-ES" sz="6000" spc="-1" strike="noStrike">
              <a:latin typeface="Arial"/>
            </a:endParaRPr>
          </a:p>
        </p:txBody>
      </p:sp>
      <p:pic>
        <p:nvPicPr>
          <p:cNvPr id="54" name="Google Shape;134;p21" descr=""/>
          <p:cNvPicPr/>
          <p:nvPr/>
        </p:nvPicPr>
        <p:blipFill>
          <a:blip r:embed="rId1"/>
          <a:stretch/>
        </p:blipFill>
        <p:spPr>
          <a:xfrm>
            <a:off x="3976560" y="2284200"/>
            <a:ext cx="4237920" cy="4161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1480" y="428400"/>
            <a:ext cx="6090840" cy="14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6000" spc="-1" strike="noStrike">
                <a:solidFill>
                  <a:srgbClr val="e8e8e8"/>
                </a:solidFill>
                <a:latin typeface="Calibri"/>
                <a:ea typeface="Calibri"/>
              </a:rPr>
              <a:t>Friend Table</a:t>
            </a:r>
            <a:endParaRPr b="0" lang="es-ES" sz="6000" spc="-1" strike="noStrike">
              <a:latin typeface="Arial"/>
            </a:endParaRPr>
          </a:p>
        </p:txBody>
      </p:sp>
      <p:pic>
        <p:nvPicPr>
          <p:cNvPr id="56" name="Google Shape;140;p22" descr=""/>
          <p:cNvPicPr/>
          <p:nvPr/>
        </p:nvPicPr>
        <p:blipFill>
          <a:blip r:embed="rId1"/>
          <a:stretch/>
        </p:blipFill>
        <p:spPr>
          <a:xfrm>
            <a:off x="3262320" y="3289680"/>
            <a:ext cx="5666400" cy="245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LibreOffice/6.3.3.2$Windows_X86_64 LibreOffice_project/a64200df03143b798afd1ec74a12ab50359878ed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2020-12-02T19:32:20Z</dcterms:modified>
  <cp:revision>2</cp:revision>
  <dc:subject/>
  <dc:title/>
</cp:coreProperties>
</file>