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969" autoAdjust="0"/>
  </p:normalViewPr>
  <p:slideViewPr>
    <p:cSldViewPr snapToGrid="0">
      <p:cViewPr>
        <p:scale>
          <a:sx n="100" d="100"/>
          <a:sy n="100" d="100"/>
        </p:scale>
        <p:origin x="-632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Psychological and </a:t>
            </a:r>
            <a:r>
              <a:rPr lang="en-GB"/>
              <a:t>structural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07A93-D292-4EC6-B140-C4EA6EF63E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4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460624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(individual and collective) self-efficacy beliefs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95300" y="5753100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</a:p>
          <a:p>
            <a:endParaRPr lang="en-GB" dirty="0"/>
          </a:p>
          <a:p>
            <a:r>
              <a:rPr lang="en-GB" dirty="0"/>
              <a:t>06.03.24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6716F-57DA-25EA-3F2C-C8F5E5F0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8F86-D75F-8BF3-E44F-514CC355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4B3E9-D41A-2FF8-B642-842F39DA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56B5C-2915-65F8-E142-F8F6DB73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8806-C95C-FB05-403D-3BF73D58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4E843-607D-08CC-4FE5-33AC47FD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544D-6CF7-716B-72EC-202E6535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214" y="-81703"/>
            <a:ext cx="10515600" cy="1325563"/>
          </a:xfrm>
        </p:spPr>
        <p:txBody>
          <a:bodyPr/>
          <a:lstStyle/>
          <a:p>
            <a:r>
              <a:rPr lang="en-GB" dirty="0"/>
              <a:t>Research questions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793507-1D75-6CC8-06A2-C1ABFCC78746}"/>
              </a:ext>
            </a:extLst>
          </p:cNvPr>
          <p:cNvGrpSpPr/>
          <p:nvPr/>
        </p:nvGrpSpPr>
        <p:grpSpPr>
          <a:xfrm>
            <a:off x="400351" y="2037653"/>
            <a:ext cx="3243739" cy="3130162"/>
            <a:chOff x="5191539" y="1822304"/>
            <a:chExt cx="1808922" cy="18467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A0D18E6-A272-D3F7-6F13-7B7ABB97C31D}"/>
                </a:ext>
              </a:extLst>
            </p:cNvPr>
            <p:cNvSpPr/>
            <p:nvPr/>
          </p:nvSpPr>
          <p:spPr>
            <a:xfrm>
              <a:off x="5191539" y="1849165"/>
              <a:ext cx="1808922" cy="1819897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6862E8D-B9A0-8EE7-2BB6-30533BEF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833" y="2789481"/>
              <a:ext cx="292115" cy="635033"/>
            </a:xfrm>
            <a:prstGeom prst="rect">
              <a:avLst/>
            </a:prstGeom>
          </p:spPr>
        </p:pic>
        <p:pic>
          <p:nvPicPr>
            <p:cNvPr id="6" name="Graphic 5" descr="Muscular arm with solid fill">
              <a:extLst>
                <a:ext uri="{FF2B5EF4-FFF2-40B4-BE49-F238E27FC236}">
                  <a16:creationId xmlns:a16="http://schemas.microsoft.com/office/drawing/2014/main" id="{E4643C39-8324-20FD-4F73-B54100522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8925" y="1822304"/>
              <a:ext cx="1116779" cy="1116779"/>
            </a:xfrm>
            <a:prstGeom prst="rect">
              <a:avLst/>
            </a:prstGeom>
          </p:spPr>
        </p:pic>
        <p:pic>
          <p:nvPicPr>
            <p:cNvPr id="8" name="Graphic 7" descr="Children with solid fill">
              <a:extLst>
                <a:ext uri="{FF2B5EF4-FFF2-40B4-BE49-F238E27FC236}">
                  <a16:creationId xmlns:a16="http://schemas.microsoft.com/office/drawing/2014/main" id="{5DFCA59A-CBAF-F4B5-1FF1-62191041D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8683" y="2649797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Bullseye with solid fill">
            <a:extLst>
              <a:ext uri="{FF2B5EF4-FFF2-40B4-BE49-F238E27FC236}">
                <a16:creationId xmlns:a16="http://schemas.microsoft.com/office/drawing/2014/main" id="{A1549555-97D1-A4C3-3CD1-733A0A35B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2949" y="4356790"/>
            <a:ext cx="2102390" cy="21023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B8C70B5-861F-D595-3E5E-44DE69C2020C}"/>
              </a:ext>
            </a:extLst>
          </p:cNvPr>
          <p:cNvGrpSpPr/>
          <p:nvPr/>
        </p:nvGrpSpPr>
        <p:grpSpPr>
          <a:xfrm>
            <a:off x="5278813" y="1450015"/>
            <a:ext cx="1850663" cy="1695519"/>
            <a:chOff x="1338162" y="3800678"/>
            <a:chExt cx="2945864" cy="279551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63AF66-10C6-C9EC-904B-CF046A936FB7}"/>
                </a:ext>
              </a:extLst>
            </p:cNvPr>
            <p:cNvSpPr/>
            <p:nvPr/>
          </p:nvSpPr>
          <p:spPr>
            <a:xfrm>
              <a:off x="1338162" y="3800678"/>
              <a:ext cx="2945864" cy="2795518"/>
            </a:xfrm>
            <a:prstGeom prst="ellipse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4" name="Graphic 33" descr="Meeting with solid fill">
              <a:extLst>
                <a:ext uri="{FF2B5EF4-FFF2-40B4-BE49-F238E27FC236}">
                  <a16:creationId xmlns:a16="http://schemas.microsoft.com/office/drawing/2014/main" id="{3FF61B1E-E383-3A25-CD99-DF5B777A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85967" y="4273307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Group success with solid fill">
              <a:extLst>
                <a:ext uri="{FF2B5EF4-FFF2-40B4-BE49-F238E27FC236}">
                  <a16:creationId xmlns:a16="http://schemas.microsoft.com/office/drawing/2014/main" id="{5252AEED-782D-11A7-58BC-474922C3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61927" y="4193258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Group of people with solid fill">
              <a:extLst>
                <a:ext uri="{FF2B5EF4-FFF2-40B4-BE49-F238E27FC236}">
                  <a16:creationId xmlns:a16="http://schemas.microsoft.com/office/drawing/2014/main" id="{A4C96CED-29F0-595C-9CD7-D1CB341E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3894" y="5347252"/>
              <a:ext cx="914400" cy="914400"/>
            </a:xfrm>
            <a:prstGeom prst="rect">
              <a:avLst/>
            </a:prstGeom>
          </p:spPr>
        </p:pic>
      </p:grpSp>
      <p:pic>
        <p:nvPicPr>
          <p:cNvPr id="40" name="Graphic 39" descr="List with solid fill">
            <a:extLst>
              <a:ext uri="{FF2B5EF4-FFF2-40B4-BE49-F238E27FC236}">
                <a16:creationId xmlns:a16="http://schemas.microsoft.com/office/drawing/2014/main" id="{01A162F6-3101-13E7-7B08-410962C5F0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13925" y="2529623"/>
            <a:ext cx="2191749" cy="2191749"/>
          </a:xfrm>
          <a:prstGeom prst="rect">
            <a:avLst/>
          </a:prstGeom>
        </p:spPr>
      </p:pic>
      <p:pic>
        <p:nvPicPr>
          <p:cNvPr id="42" name="Graphic 41" descr="Question Mark with solid fill">
            <a:extLst>
              <a:ext uri="{FF2B5EF4-FFF2-40B4-BE49-F238E27FC236}">
                <a16:creationId xmlns:a16="http://schemas.microsoft.com/office/drawing/2014/main" id="{8187951D-7F31-C308-9896-CCA9E0B080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10467" y="3145534"/>
            <a:ext cx="914400" cy="9144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7D8E53-EB15-4DF1-1144-E23E209F98FC}"/>
              </a:ext>
            </a:extLst>
          </p:cNvPr>
          <p:cNvCxnSpPr/>
          <p:nvPr/>
        </p:nvCxnSpPr>
        <p:spPr>
          <a:xfrm flipV="1">
            <a:off x="3961214" y="2529623"/>
            <a:ext cx="1191735" cy="41300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B41601-A628-7854-8E4E-0F04509B49E8}"/>
              </a:ext>
            </a:extLst>
          </p:cNvPr>
          <p:cNvCxnSpPr>
            <a:cxnSpLocks/>
          </p:cNvCxnSpPr>
          <p:nvPr/>
        </p:nvCxnSpPr>
        <p:spPr>
          <a:xfrm>
            <a:off x="3788736" y="4641398"/>
            <a:ext cx="1290160" cy="6064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6A6A1B-495A-9B7B-3490-437DB9DF1AC7}"/>
              </a:ext>
            </a:extLst>
          </p:cNvPr>
          <p:cNvSpPr txBox="1"/>
          <p:nvPr/>
        </p:nvSpPr>
        <p:spPr>
          <a:xfrm>
            <a:off x="4260160" y="2344957"/>
            <a:ext cx="7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4EB09B-994B-594E-D1B4-9639943B3B29}"/>
              </a:ext>
            </a:extLst>
          </p:cNvPr>
          <p:cNvSpPr txBox="1"/>
          <p:nvPr/>
        </p:nvSpPr>
        <p:spPr>
          <a:xfrm>
            <a:off x="5351410" y="4383986"/>
            <a:ext cx="7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DC4CFE-ABD4-86B1-D299-F153A3CA4971}"/>
              </a:ext>
            </a:extLst>
          </p:cNvPr>
          <p:cNvCxnSpPr>
            <a:cxnSpLocks/>
          </p:cNvCxnSpPr>
          <p:nvPr/>
        </p:nvCxnSpPr>
        <p:spPr>
          <a:xfrm>
            <a:off x="6276980" y="3383639"/>
            <a:ext cx="49081" cy="112470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6848C0-DCF7-510B-68E6-30739CBE3735}"/>
              </a:ext>
            </a:extLst>
          </p:cNvPr>
          <p:cNvCxnSpPr>
            <a:cxnSpLocks/>
          </p:cNvCxnSpPr>
          <p:nvPr/>
        </p:nvCxnSpPr>
        <p:spPr>
          <a:xfrm>
            <a:off x="7344818" y="2529623"/>
            <a:ext cx="1134414" cy="41300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A0C927-0720-5419-630D-C32B24D1D035}"/>
              </a:ext>
            </a:extLst>
          </p:cNvPr>
          <p:cNvCxnSpPr>
            <a:cxnSpLocks/>
          </p:cNvCxnSpPr>
          <p:nvPr/>
        </p:nvCxnSpPr>
        <p:spPr>
          <a:xfrm flipV="1">
            <a:off x="7384647" y="4511882"/>
            <a:ext cx="1079159" cy="5570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C6E89F-5DAA-0156-D7E5-BAC1B53F7FB0}"/>
              </a:ext>
            </a:extLst>
          </p:cNvPr>
          <p:cNvSpPr txBox="1"/>
          <p:nvPr/>
        </p:nvSpPr>
        <p:spPr>
          <a:xfrm>
            <a:off x="8313606" y="3462668"/>
            <a:ext cx="7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62" name="Footer Placeholder 61">
            <a:extLst>
              <a:ext uri="{FF2B5EF4-FFF2-40B4-BE49-F238E27FC236}">
                <a16:creationId xmlns:a16="http://schemas.microsoft.com/office/drawing/2014/main" id="{806F3F5C-E01E-2610-04B0-0290282A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77025" cy="369332"/>
          </a:xfrm>
        </p:spPr>
        <p:txBody>
          <a:bodyPr/>
          <a:lstStyle/>
          <a:p>
            <a:r>
              <a:rPr lang="en-GB" dirty="0"/>
              <a:t>Self-efficacy beliefs and participatory SDE || Dani Gargya || 06.03.24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0A2E39-E647-B9F5-A4AF-4C9E4952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9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8485-4F77-F4B5-4D0D-68C26AE8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BC08-5F5D-1BAE-3C74-12B952F2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78BC0D-5269-7A07-DE9B-56954654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462" y="1962911"/>
            <a:ext cx="1473276" cy="12573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6986-0D81-D4CC-75E7-8B1B45C0E99B}"/>
              </a:ext>
            </a:extLst>
          </p:cNvPr>
          <p:cNvGrpSpPr/>
          <p:nvPr/>
        </p:nvGrpSpPr>
        <p:grpSpPr>
          <a:xfrm>
            <a:off x="3752729" y="136525"/>
            <a:ext cx="4686541" cy="6928207"/>
            <a:chOff x="3752729" y="136525"/>
            <a:chExt cx="4686541" cy="6928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AC2898-02F7-9122-A6BE-9096975A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729" y="136525"/>
              <a:ext cx="4686541" cy="42102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507F9-5F72-0559-AE6B-D8F1E0DE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729" y="4315041"/>
              <a:ext cx="4673840" cy="2749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2B458-1346-0755-B410-8090FD67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Research questions</vt:lpstr>
      <vt:lpstr>Research questions</vt:lpstr>
      <vt:lpstr>Methods</vt:lpstr>
      <vt:lpstr>Methods – Data analysis</vt:lpstr>
      <vt:lpstr>Questions and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6</cp:revision>
  <dcterms:created xsi:type="dcterms:W3CDTF">2024-03-04T11:02:22Z</dcterms:created>
  <dcterms:modified xsi:type="dcterms:W3CDTF">2024-03-14T14:53:33Z</dcterms:modified>
</cp:coreProperties>
</file>