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969" autoAdjust="0"/>
  </p:normalViewPr>
  <p:slideViewPr>
    <p:cSldViewPr snapToGrid="0">
      <p:cViewPr>
        <p:scale>
          <a:sx n="50" d="100"/>
          <a:sy n="50" d="100"/>
        </p:scale>
        <p:origin x="1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F478C-19B8-4007-85C0-1B1FB6679583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07A93-D292-4EC6-B140-C4EA6EF63E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81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Psychological and </a:t>
            </a:r>
            <a:r>
              <a:rPr lang="en-GB"/>
              <a:t>structural factors?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07A93-D292-4EC6-B140-C4EA6EF63E4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4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D59A-8CAD-9F0A-43B2-16F7C0D3E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ABAC2-B948-74E3-C162-C1327A75A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18D8-9A65-14E6-A09B-E24C2382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A151-EAC5-464A-86BA-1012663BC30E}" type="datetime1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8426-CED6-EFE0-35E6-96434498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1C763-E6B4-BAA6-457D-F78F6441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97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DF9A-94FA-2BB3-FF77-D3914F88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49120-4F53-BFCE-E680-F211D9E18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86988-915B-4387-A9F0-FE48C8C4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DCF2-7C1D-4561-A029-2852EF5D2072}" type="datetime1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E9393-0924-9DEA-7C02-3FEF867D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3712D-B2F3-1507-9702-2A4B3305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2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515E4-E7FB-ECD4-5328-428494445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1C9D5-9C8B-0ACB-8CF1-D3825FC0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677A0-136E-61CF-64AC-23573582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F4D1-41EA-4C45-AE34-CFD01CAAE541}" type="datetime1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3BB61-2F9F-66F6-B6D9-18E14945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16CA0-F438-F53C-651C-F0CB4639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05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CB4A-5FA6-2939-33C1-27F24E98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E2E2-30A4-CE4E-96CB-329C44CBD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B563-8F4F-C8D2-BC58-0198825D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B0C-2706-41C4-9D6D-FDE2B8D9A78E}" type="datetime1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4492-A6A1-FA93-766E-E9D13D06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9287B-21C4-957C-6229-BB250023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45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61AE-8F71-07A1-B07B-16209954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ADBD7-96F0-0C9A-82BE-83B90BB83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45D3-923A-8BA0-133F-FB23FAC5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A76A-A919-473D-B354-18365EADF2F5}" type="datetime1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DC3FD-5A96-3136-BB84-D5CF83D1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AE1EC-37CF-E0B9-F412-6D3ACDD9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8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7A6D-9D4C-FF65-D667-57219242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17C7-9C1F-D027-C952-F03F6E6D1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0EC61-3989-6370-40E8-F8DF8353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66F45-3547-DE4C-E2AE-D04E7DA1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BD68-46CA-4165-816E-CD8C056875FC}" type="datetime1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9C8C7-B1E6-9549-2BF8-3900E961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225D6-DDC3-04D5-CE94-4C5BFE41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1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8625-DBD8-C881-1E85-DE75B84A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6986C-5EDD-6993-E621-F20F70D44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708A-F56E-D7ED-3C63-3161B57E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677CB-B6D7-D480-6ED7-61F8B1C0A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79820-BC84-7A2A-3E65-A23631390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15DBD-1DE0-D003-3E73-64A67971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E00B-F786-4A05-8A94-4E14BC77E290}" type="datetime1">
              <a:rPr lang="en-GB" smtClean="0"/>
              <a:t>04/03/2024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D3F05-6897-D145-3B38-C5702965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7E12B-E94B-E2C6-24F2-5AC693B8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2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D185-8E48-DFBD-526E-CEA97C76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7F3E5-A3F4-7131-8407-5E5F36F2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25D-372F-403A-BE3C-7D72C6C3FDF5}" type="datetime1">
              <a:rPr lang="en-GB" smtClean="0"/>
              <a:t>04/03/2024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DC8A1-C723-597A-A124-2AE341FF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BC4CF-88E7-ADEB-693A-89D26944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84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8C32E-8C8F-766F-AAD8-BD47B40B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98F7-D689-461D-B713-9ACC4E34E2F6}" type="datetime1">
              <a:rPr lang="en-GB" smtClean="0"/>
              <a:t>04/03/2024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846F1-D1EB-8414-6F54-7B8440E5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A491D-445C-EC1D-EEEE-FCAD29BB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79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6808-F700-864B-4882-8460DD11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4DF0-6FE0-7506-17E6-D56375A9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7BB02-AF65-621A-F548-F994C9C5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F32EF-0283-F5B4-E15E-75844EC5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A75F-4FC6-4A09-B610-681E3F3B6E7D}" type="datetime1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5970-92B9-8562-7100-24E753A7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24BA5-BB05-F839-7DAA-3DA9E26C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92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1AF3-4F69-0EA6-A975-A8C95CCC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BEC68-6F27-824B-C991-B8D88C8DE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7C151-C902-0434-14EB-1E9A4A6C2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A0A54-8157-BA5C-A60E-B7C9D3A1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3380-6300-4980-85F1-73CEABF7B00C}" type="datetime1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0E8AB-96D5-6236-E10E-7ACA570C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B8B64-425C-3154-E40D-0B6A60EA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97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3FED0-ED2A-B665-9F04-CF467C2A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D2C31-D1ED-1D3F-BA69-615C28D33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6FB69-4048-3277-C874-E7F79CAF1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5F3E82-D6CD-4F98-8A25-92742025E9CB}" type="datetime1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4144A-7975-2B11-F4A2-092B223D2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C4DC3-ED9D-DE60-9C9B-86F747474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70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46F-FC2B-09C4-38B4-37897F20E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300" y="-46722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Fostering human agency at schools–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95DC4-7B1E-7398-1340-428CB28AF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2460624"/>
            <a:ext cx="9144000" cy="1655762"/>
          </a:xfrm>
        </p:spPr>
        <p:txBody>
          <a:bodyPr/>
          <a:lstStyle/>
          <a:p>
            <a:r>
              <a:rPr lang="en-GB" dirty="0"/>
              <a:t>Effects of participatory ESD projects on (individual and collective) self-efficacy beliefs using the example of the "</a:t>
            </a:r>
            <a:r>
              <a:rPr lang="en-GB" dirty="0" err="1"/>
              <a:t>KlimaRatSchule</a:t>
            </a:r>
            <a:r>
              <a:rPr lang="en-GB" dirty="0"/>
              <a:t>"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9145A-2C62-2AD3-4426-444D4552444A}"/>
              </a:ext>
            </a:extLst>
          </p:cNvPr>
          <p:cNvSpPr txBox="1"/>
          <p:nvPr/>
        </p:nvSpPr>
        <p:spPr>
          <a:xfrm>
            <a:off x="495300" y="5753100"/>
            <a:ext cx="378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Dani Gargya</a:t>
            </a:r>
          </a:p>
          <a:p>
            <a:endParaRPr lang="en-GB" dirty="0"/>
          </a:p>
          <a:p>
            <a:r>
              <a:rPr lang="en-GB" dirty="0"/>
              <a:t>06.03.24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4E88E-6F82-0DB3-2182-93F4C2D5DC6E}"/>
              </a:ext>
            </a:extLst>
          </p:cNvPr>
          <p:cNvSpPr txBox="1"/>
          <p:nvPr/>
        </p:nvSpPr>
        <p:spPr>
          <a:xfrm>
            <a:off x="469900" y="4465420"/>
            <a:ext cx="431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Master thesis proposal presentation</a:t>
            </a:r>
          </a:p>
          <a:p>
            <a:r>
              <a:rPr lang="en-GB" dirty="0"/>
              <a:t>MSc Environmental Governance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F76C8-95FF-DEE2-46FC-D24F87F29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40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5305-6816-4A4E-FFD0-99F5ED9D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and feedback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6716F-57DA-25EA-3F2C-C8F5E5F0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5" name="Content Placeholder 4" descr="Questions">
            <a:extLst>
              <a:ext uri="{FF2B5EF4-FFF2-40B4-BE49-F238E27FC236}">
                <a16:creationId xmlns:a16="http://schemas.microsoft.com/office/drawing/2014/main" id="{6C22FE90-221C-866F-2C4A-E2D19BE00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971800"/>
            <a:ext cx="2171700" cy="2171700"/>
          </a:xfrm>
          <a:prstGeom prst="rect">
            <a:avLst/>
          </a:prstGeom>
        </p:spPr>
      </p:pic>
      <p:pic>
        <p:nvPicPr>
          <p:cNvPr id="6" name="Graphic 5" descr="Customer review">
            <a:extLst>
              <a:ext uri="{FF2B5EF4-FFF2-40B4-BE49-F238E27FC236}">
                <a16:creationId xmlns:a16="http://schemas.microsoft.com/office/drawing/2014/main" id="{85AB3A92-6BFF-7370-4D86-D91C0734A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780" y="2903538"/>
            <a:ext cx="2555240" cy="255524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A526246-0242-DCBE-F16F-BEE45E58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5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45F4-4AE3-DB76-D42D-938F871B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5A58-4BC9-E0FB-DD71-9A3A525D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  <a:p>
            <a:r>
              <a:rPr lang="en-GB" dirty="0"/>
              <a:t>Research Questions</a:t>
            </a:r>
          </a:p>
          <a:p>
            <a:r>
              <a:rPr lang="en-GB" dirty="0"/>
              <a:t>Methods</a:t>
            </a:r>
          </a:p>
          <a:p>
            <a:r>
              <a:rPr lang="en-GB" dirty="0"/>
              <a:t>Proposed time schedule</a:t>
            </a:r>
          </a:p>
          <a:p>
            <a:r>
              <a:rPr lang="en-GB" dirty="0"/>
              <a:t>Questions and feedback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2099A-DAFB-21AF-7166-5D205962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Self-efficacy beliefs and participatory SDE || Dani Gargya || 06.03.24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AF450F9-4489-5761-684F-CB837889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1270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8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7928-AC81-D02C-F628-960629C9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88F86-D75F-8BF3-E44F-514CC355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4B3E9-D41A-2FF8-B642-842F39DA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BA06335-1833-7B13-4FF3-3AFA1B63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37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E29C-62A5-298C-392D-ECD83ABE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learnt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DAB7-387A-1D0E-AD60-0DD87A51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56B5C-2915-65F8-E142-F8F6DB73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010328-7517-BA4D-D1EE-C5865560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7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A135-77AB-990B-F7E5-8EEA6A19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58806-C95C-FB05-403D-3BF73D581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4E843-607D-08CC-4FE5-33AC47FD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53A11BE-F9A4-E43A-EC3C-B2C2F99D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9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544D-6CF7-716B-72EC-202E6535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214" y="-81703"/>
            <a:ext cx="10515600" cy="1325563"/>
          </a:xfrm>
        </p:spPr>
        <p:txBody>
          <a:bodyPr/>
          <a:lstStyle/>
          <a:p>
            <a:r>
              <a:rPr lang="en-GB" dirty="0"/>
              <a:t>Research questions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E793507-1D75-6CC8-06A2-C1ABFCC78746}"/>
              </a:ext>
            </a:extLst>
          </p:cNvPr>
          <p:cNvGrpSpPr/>
          <p:nvPr/>
        </p:nvGrpSpPr>
        <p:grpSpPr>
          <a:xfrm>
            <a:off x="400351" y="2037653"/>
            <a:ext cx="3243739" cy="3130162"/>
            <a:chOff x="5191539" y="1822304"/>
            <a:chExt cx="1808922" cy="184675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A0D18E6-A272-D3F7-6F13-7B7ABB97C31D}"/>
                </a:ext>
              </a:extLst>
            </p:cNvPr>
            <p:cNvSpPr/>
            <p:nvPr/>
          </p:nvSpPr>
          <p:spPr>
            <a:xfrm>
              <a:off x="5191539" y="1849165"/>
              <a:ext cx="1808922" cy="1819897"/>
            </a:xfrm>
            <a:prstGeom prst="ellipse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6862E8D-B9A0-8EE7-2BB6-30533BEF9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7833" y="2789481"/>
              <a:ext cx="292115" cy="635033"/>
            </a:xfrm>
            <a:prstGeom prst="rect">
              <a:avLst/>
            </a:prstGeom>
          </p:spPr>
        </p:pic>
        <p:pic>
          <p:nvPicPr>
            <p:cNvPr id="6" name="Graphic 5" descr="Muscular arm with solid fill">
              <a:extLst>
                <a:ext uri="{FF2B5EF4-FFF2-40B4-BE49-F238E27FC236}">
                  <a16:creationId xmlns:a16="http://schemas.microsoft.com/office/drawing/2014/main" id="{E4643C39-8324-20FD-4F73-B54100522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28925" y="1822304"/>
              <a:ext cx="1116779" cy="1116779"/>
            </a:xfrm>
            <a:prstGeom prst="rect">
              <a:avLst/>
            </a:prstGeom>
          </p:spPr>
        </p:pic>
        <p:pic>
          <p:nvPicPr>
            <p:cNvPr id="8" name="Graphic 7" descr="Children with solid fill">
              <a:extLst>
                <a:ext uri="{FF2B5EF4-FFF2-40B4-BE49-F238E27FC236}">
                  <a16:creationId xmlns:a16="http://schemas.microsoft.com/office/drawing/2014/main" id="{5DFCA59A-CBAF-F4B5-1FF1-62191041D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08683" y="2649797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Bullseye with solid fill">
            <a:extLst>
              <a:ext uri="{FF2B5EF4-FFF2-40B4-BE49-F238E27FC236}">
                <a16:creationId xmlns:a16="http://schemas.microsoft.com/office/drawing/2014/main" id="{A1549555-97D1-A4C3-3CD1-733A0A35B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2949" y="4356790"/>
            <a:ext cx="2102390" cy="210239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B8C70B5-861F-D595-3E5E-44DE69C2020C}"/>
              </a:ext>
            </a:extLst>
          </p:cNvPr>
          <p:cNvGrpSpPr/>
          <p:nvPr/>
        </p:nvGrpSpPr>
        <p:grpSpPr>
          <a:xfrm>
            <a:off x="5278813" y="1450015"/>
            <a:ext cx="1850663" cy="1695519"/>
            <a:chOff x="1338162" y="3800678"/>
            <a:chExt cx="2945864" cy="279551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A63AF66-10C6-C9EC-904B-CF046A936FB7}"/>
                </a:ext>
              </a:extLst>
            </p:cNvPr>
            <p:cNvSpPr/>
            <p:nvPr/>
          </p:nvSpPr>
          <p:spPr>
            <a:xfrm>
              <a:off x="1338162" y="3800678"/>
              <a:ext cx="2945864" cy="2795518"/>
            </a:xfrm>
            <a:prstGeom prst="ellipse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4" name="Graphic 33" descr="Meeting with solid fill">
              <a:extLst>
                <a:ext uri="{FF2B5EF4-FFF2-40B4-BE49-F238E27FC236}">
                  <a16:creationId xmlns:a16="http://schemas.microsoft.com/office/drawing/2014/main" id="{3FF61B1E-E383-3A25-CD99-DF5B777A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85967" y="4273307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Group success with solid fill">
              <a:extLst>
                <a:ext uri="{FF2B5EF4-FFF2-40B4-BE49-F238E27FC236}">
                  <a16:creationId xmlns:a16="http://schemas.microsoft.com/office/drawing/2014/main" id="{5252AEED-782D-11A7-58BC-474922C35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61927" y="4193258"/>
              <a:ext cx="914400" cy="914400"/>
            </a:xfrm>
            <a:prstGeom prst="rect">
              <a:avLst/>
            </a:prstGeom>
          </p:spPr>
        </p:pic>
        <p:pic>
          <p:nvPicPr>
            <p:cNvPr id="38" name="Graphic 37" descr="Group of people with solid fill">
              <a:extLst>
                <a:ext uri="{FF2B5EF4-FFF2-40B4-BE49-F238E27FC236}">
                  <a16:creationId xmlns:a16="http://schemas.microsoft.com/office/drawing/2014/main" id="{A4C96CED-29F0-595C-9CD7-D1CB341EC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53894" y="5347252"/>
              <a:ext cx="914400" cy="914400"/>
            </a:xfrm>
            <a:prstGeom prst="rect">
              <a:avLst/>
            </a:prstGeom>
          </p:spPr>
        </p:pic>
      </p:grpSp>
      <p:pic>
        <p:nvPicPr>
          <p:cNvPr id="40" name="Graphic 39" descr="List with solid fill">
            <a:extLst>
              <a:ext uri="{FF2B5EF4-FFF2-40B4-BE49-F238E27FC236}">
                <a16:creationId xmlns:a16="http://schemas.microsoft.com/office/drawing/2014/main" id="{01A162F6-3101-13E7-7B08-410962C5F0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13925" y="2529623"/>
            <a:ext cx="2191749" cy="2191749"/>
          </a:xfrm>
          <a:prstGeom prst="rect">
            <a:avLst/>
          </a:prstGeom>
        </p:spPr>
      </p:pic>
      <p:pic>
        <p:nvPicPr>
          <p:cNvPr id="42" name="Graphic 41" descr="Question Mark with solid fill">
            <a:extLst>
              <a:ext uri="{FF2B5EF4-FFF2-40B4-BE49-F238E27FC236}">
                <a16:creationId xmlns:a16="http://schemas.microsoft.com/office/drawing/2014/main" id="{8187951D-7F31-C308-9896-CCA9E0B0806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10467" y="3145534"/>
            <a:ext cx="914400" cy="91440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7D8E53-EB15-4DF1-1144-E23E209F98FC}"/>
              </a:ext>
            </a:extLst>
          </p:cNvPr>
          <p:cNvCxnSpPr/>
          <p:nvPr/>
        </p:nvCxnSpPr>
        <p:spPr>
          <a:xfrm flipV="1">
            <a:off x="3961214" y="2529623"/>
            <a:ext cx="1191735" cy="41300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6B41601-A628-7854-8E4E-0F04509B49E8}"/>
              </a:ext>
            </a:extLst>
          </p:cNvPr>
          <p:cNvCxnSpPr>
            <a:cxnSpLocks/>
          </p:cNvCxnSpPr>
          <p:nvPr/>
        </p:nvCxnSpPr>
        <p:spPr>
          <a:xfrm>
            <a:off x="3788736" y="4641398"/>
            <a:ext cx="1290160" cy="60646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A6A6A1B-495A-9B7B-3490-437DB9DF1AC7}"/>
              </a:ext>
            </a:extLst>
          </p:cNvPr>
          <p:cNvSpPr txBox="1"/>
          <p:nvPr/>
        </p:nvSpPr>
        <p:spPr>
          <a:xfrm>
            <a:off x="4260160" y="2344957"/>
            <a:ext cx="70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4EB09B-994B-594E-D1B4-9639943B3B29}"/>
              </a:ext>
            </a:extLst>
          </p:cNvPr>
          <p:cNvSpPr txBox="1"/>
          <p:nvPr/>
        </p:nvSpPr>
        <p:spPr>
          <a:xfrm>
            <a:off x="5351410" y="4383986"/>
            <a:ext cx="70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DC4CFE-ABD4-86B1-D299-F153A3CA4971}"/>
              </a:ext>
            </a:extLst>
          </p:cNvPr>
          <p:cNvCxnSpPr>
            <a:cxnSpLocks/>
          </p:cNvCxnSpPr>
          <p:nvPr/>
        </p:nvCxnSpPr>
        <p:spPr>
          <a:xfrm>
            <a:off x="6276980" y="3383639"/>
            <a:ext cx="49081" cy="112470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6848C0-DCF7-510B-68E6-30739CBE3735}"/>
              </a:ext>
            </a:extLst>
          </p:cNvPr>
          <p:cNvCxnSpPr>
            <a:cxnSpLocks/>
          </p:cNvCxnSpPr>
          <p:nvPr/>
        </p:nvCxnSpPr>
        <p:spPr>
          <a:xfrm>
            <a:off x="7344818" y="2529623"/>
            <a:ext cx="1134414" cy="41300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A0C927-0720-5419-630D-C32B24D1D035}"/>
              </a:ext>
            </a:extLst>
          </p:cNvPr>
          <p:cNvCxnSpPr>
            <a:cxnSpLocks/>
          </p:cNvCxnSpPr>
          <p:nvPr/>
        </p:nvCxnSpPr>
        <p:spPr>
          <a:xfrm flipV="1">
            <a:off x="7384647" y="4511882"/>
            <a:ext cx="1079159" cy="55707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3C6E89F-5DAA-0156-D7E5-BAC1B53F7FB0}"/>
              </a:ext>
            </a:extLst>
          </p:cNvPr>
          <p:cNvSpPr txBox="1"/>
          <p:nvPr/>
        </p:nvSpPr>
        <p:spPr>
          <a:xfrm>
            <a:off x="8313606" y="3462668"/>
            <a:ext cx="70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62" name="Footer Placeholder 61">
            <a:extLst>
              <a:ext uri="{FF2B5EF4-FFF2-40B4-BE49-F238E27FC236}">
                <a16:creationId xmlns:a16="http://schemas.microsoft.com/office/drawing/2014/main" id="{806F3F5C-E01E-2610-04B0-0290282A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977025" cy="369332"/>
          </a:xfrm>
        </p:spPr>
        <p:txBody>
          <a:bodyPr/>
          <a:lstStyle/>
          <a:p>
            <a:r>
              <a:rPr lang="en-GB" dirty="0"/>
              <a:t>Self-efficacy beliefs and participatory SDE || Dani Gargya || 06.03.24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760A2E39-E647-B9F5-A4AF-4C9E49527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9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10B3-8EC8-90C9-B089-D7290DBD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B8485-4F77-F4B5-4D0D-68C26AE8D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8BC08-5F5D-1BAE-3C74-12B952F2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BCBC663-849A-0859-57A8-A135C75D3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94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9984-9A30-344A-0C72-F25E4D90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78BC0D-5269-7A07-DE9B-56954654D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462" y="1962911"/>
            <a:ext cx="1473276" cy="125736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A3F43-341D-3AF1-CF7A-A6C17DB6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8A05FA-0832-DCD6-F94B-0B0EF287E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07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FC2E-1A81-FA6E-A77E-023C835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6974-1347-993F-A7F4-71482EAA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2B458-1346-0755-B410-8090FD67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2C5F10B-91EE-CEF0-ADAD-862ABAEC1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2540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67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Widescreen</PresentationFormat>
  <Paragraphs>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Fostering human agency at schools– </vt:lpstr>
      <vt:lpstr>Agenda</vt:lpstr>
      <vt:lpstr>Background</vt:lpstr>
      <vt:lpstr>Lessons learnt so far</vt:lpstr>
      <vt:lpstr>Research gap</vt:lpstr>
      <vt:lpstr>Research questions</vt:lpstr>
      <vt:lpstr>Research questions</vt:lpstr>
      <vt:lpstr>Methods</vt:lpstr>
      <vt:lpstr>Methods – Data analysis</vt:lpstr>
      <vt:lpstr>Questions and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Naveena</dc:creator>
  <cp:lastModifiedBy>Daniela Naveena</cp:lastModifiedBy>
  <cp:revision>5</cp:revision>
  <dcterms:created xsi:type="dcterms:W3CDTF">2024-03-04T11:02:22Z</dcterms:created>
  <dcterms:modified xsi:type="dcterms:W3CDTF">2024-03-04T13:36:06Z</dcterms:modified>
</cp:coreProperties>
</file>