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74" r:id="rId7"/>
    <p:sldId id="266" r:id="rId8"/>
    <p:sldId id="262" r:id="rId9"/>
    <p:sldId id="267" r:id="rId10"/>
    <p:sldId id="263" r:id="rId11"/>
    <p:sldId id="270" r:id="rId12"/>
    <p:sldId id="264" r:id="rId13"/>
    <p:sldId id="271" r:id="rId14"/>
    <p:sldId id="273" r:id="rId15"/>
    <p:sldId id="265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B02"/>
    <a:srgbClr val="E7298A"/>
    <a:srgbClr val="7570B3"/>
    <a:srgbClr val="D95F02"/>
    <a:srgbClr val="1B9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544045737247197"/>
          <c:y val="0.11022186843656802"/>
          <c:w val="0.71886543262767577"/>
          <c:h val="0.830194093830002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Define Research focus</c:v>
                </c:pt>
                <c:pt idx="1">
                  <c:v>Write Proposal</c:v>
                </c:pt>
                <c:pt idx="2">
                  <c:v>Collect Data</c:v>
                </c:pt>
                <c:pt idx="3">
                  <c:v>Analyse Data</c:v>
                </c:pt>
                <c:pt idx="4">
                  <c:v>Write results</c:v>
                </c:pt>
                <c:pt idx="5">
                  <c:v>Write disscussion</c:v>
                </c:pt>
                <c:pt idx="6">
                  <c:v>Write conclusion</c:v>
                </c:pt>
                <c:pt idx="7">
                  <c:v>Write introduction</c:v>
                </c:pt>
                <c:pt idx="8">
                  <c:v>Write abstract</c:v>
                </c:pt>
                <c:pt idx="9">
                  <c:v>Edit format</c:v>
                </c:pt>
                <c:pt idx="10">
                  <c:v>Check for feedback</c:v>
                </c:pt>
                <c:pt idx="11">
                  <c:v>Final edits/ incorporate feedback</c:v>
                </c:pt>
                <c:pt idx="12">
                  <c:v>Hand-in</c:v>
                </c:pt>
                <c:pt idx="13">
                  <c:v>Puffer</c:v>
                </c:pt>
                <c:pt idx="14">
                  <c:v>Celebrate</c:v>
                </c:pt>
              </c:strCache>
            </c:strRef>
          </c:cat>
          <c:val>
            <c:numRef>
              <c:f>Sheet1!$B$2:$B$16</c:f>
              <c:numCache>
                <c:formatCode>[$-409]d\-mmm;@</c:formatCode>
                <c:ptCount val="15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45443</c:v>
                </c:pt>
                <c:pt idx="5">
                  <c:v>45443</c:v>
                </c:pt>
                <c:pt idx="6">
                  <c:v>45443</c:v>
                </c:pt>
                <c:pt idx="7">
                  <c:v>45473</c:v>
                </c:pt>
                <c:pt idx="8">
                  <c:v>45473</c:v>
                </c:pt>
                <c:pt idx="9">
                  <c:v>45483</c:v>
                </c:pt>
                <c:pt idx="10">
                  <c:v>45488</c:v>
                </c:pt>
                <c:pt idx="11">
                  <c:v>45493</c:v>
                </c:pt>
                <c:pt idx="12">
                  <c:v>45502</c:v>
                </c:pt>
                <c:pt idx="13">
                  <c:v>45504</c:v>
                </c:pt>
                <c:pt idx="14">
                  <c:v>45514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7-4353-8230-0802E9008F25}"/>
            </c:ext>
          </c:extLst>
        </c:ser>
        <c:ser>
          <c:idx val="1"/>
          <c:order val="1"/>
          <c:tx>
            <c:v>Duration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DD7-4353-8230-0802E9008F25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DD7-4353-8230-0802E9008F25}"/>
              </c:ext>
            </c:extLst>
          </c:dPt>
          <c:cat>
            <c:strRef>
              <c:f>Sheet1!$A$2:$A$16</c:f>
              <c:strCache>
                <c:ptCount val="15"/>
                <c:pt idx="0">
                  <c:v>Define Research focus</c:v>
                </c:pt>
                <c:pt idx="1">
                  <c:v>Write Proposal</c:v>
                </c:pt>
                <c:pt idx="2">
                  <c:v>Collect Data</c:v>
                </c:pt>
                <c:pt idx="3">
                  <c:v>Analyse Data</c:v>
                </c:pt>
                <c:pt idx="4">
                  <c:v>Write results</c:v>
                </c:pt>
                <c:pt idx="5">
                  <c:v>Write disscussion</c:v>
                </c:pt>
                <c:pt idx="6">
                  <c:v>Write conclusion</c:v>
                </c:pt>
                <c:pt idx="7">
                  <c:v>Write introduction</c:v>
                </c:pt>
                <c:pt idx="8">
                  <c:v>Write abstract</c:v>
                </c:pt>
                <c:pt idx="9">
                  <c:v>Edit format</c:v>
                </c:pt>
                <c:pt idx="10">
                  <c:v>Check for feedback</c:v>
                </c:pt>
                <c:pt idx="11">
                  <c:v>Final edits/ incorporate feedback</c:v>
                </c:pt>
                <c:pt idx="12">
                  <c:v>Hand-in</c:v>
                </c:pt>
                <c:pt idx="13">
                  <c:v>Puffer</c:v>
                </c:pt>
                <c:pt idx="14">
                  <c:v>Celebrate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59</c:v>
                </c:pt>
                <c:pt idx="1">
                  <c:v>30</c:v>
                </c:pt>
                <c:pt idx="2">
                  <c:v>44</c:v>
                </c:pt>
                <c:pt idx="3">
                  <c:v>45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10</c:v>
                </c:pt>
                <c:pt idx="8">
                  <c:v>10</c:v>
                </c:pt>
                <c:pt idx="9">
                  <c:v>5</c:v>
                </c:pt>
                <c:pt idx="10">
                  <c:v>5</c:v>
                </c:pt>
                <c:pt idx="11">
                  <c:v>10</c:v>
                </c:pt>
                <c:pt idx="12">
                  <c:v>2</c:v>
                </c:pt>
                <c:pt idx="13">
                  <c:v>10</c:v>
                </c:pt>
                <c:pt idx="1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D7-4353-8230-0802E9008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505404800"/>
        <c:axId val="505399552"/>
      </c:barChart>
      <c:catAx>
        <c:axId val="5054048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99552"/>
        <c:crossesAt val="43864"/>
        <c:auto val="0"/>
        <c:lblAlgn val="ctr"/>
        <c:lblOffset val="100"/>
        <c:tickLblSkip val="1"/>
        <c:noMultiLvlLbl val="0"/>
      </c:catAx>
      <c:valAx>
        <c:axId val="505399552"/>
        <c:scaling>
          <c:orientation val="minMax"/>
          <c:max val="45530"/>
          <c:min val="45323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404800"/>
        <c:crosses val="autoZero"/>
        <c:crossBetween val="between"/>
        <c:majorUnit val="1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F478C-19B8-4007-85C0-1B1FB6679583}" type="datetimeFigureOut">
              <a:rPr lang="en-GB" smtClean="0"/>
              <a:t>03/04/2024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07A93-D292-4EC6-B140-C4EA6EF63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81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07A93-D292-4EC6-B140-C4EA6EF63E4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4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D59A-8CAD-9F0A-43B2-16F7C0D3E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ABAC2-B948-74E3-C162-C1327A75A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18D8-9A65-14E6-A09B-E24C2382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A151-EAC5-464A-86BA-1012663BC30E}" type="datetime1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8426-CED6-EFE0-35E6-96434498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C763-E6B4-BAA6-457D-F78F6441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7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DF9A-94FA-2BB3-FF77-D3914F88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49120-4F53-BFCE-E680-F211D9E18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6988-915B-4387-A9F0-FE48C8C4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DCF2-7C1D-4561-A029-2852EF5D2072}" type="datetime1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9393-0924-9DEA-7C02-3FEF867D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712D-B2F3-1507-9702-2A4B3305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2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515E4-E7FB-ECD4-5328-428494445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1C9D5-9C8B-0ACB-8CF1-D3825FC0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77A0-136E-61CF-64AC-23573582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F4D1-41EA-4C45-AE34-CFD01CAAE541}" type="datetime1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BB61-2F9F-66F6-B6D9-18E1494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16CA0-F438-F53C-651C-F0CB4639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05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CB4A-5FA6-2939-33C1-27F24E98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E2E2-30A4-CE4E-96CB-329C44CB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B563-8F4F-C8D2-BC58-0198825D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B0C-2706-41C4-9D6D-FDE2B8D9A78E}" type="datetime1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4492-A6A1-FA93-766E-E9D13D06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287B-21C4-957C-6229-BB250023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5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61AE-8F71-07A1-B07B-16209954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DBD7-96F0-0C9A-82BE-83B90BB83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45D3-923A-8BA0-133F-FB23FAC5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A76A-A919-473D-B354-18365EADF2F5}" type="datetime1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C3FD-5A96-3136-BB84-D5CF83D1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E1EC-37CF-E0B9-F412-6D3ACDD9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7A6D-9D4C-FF65-D667-57219242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17C7-9C1F-D027-C952-F03F6E6D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0EC61-3989-6370-40E8-F8DF8353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66F45-3547-DE4C-E2AE-D04E7DA1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D68-46CA-4165-816E-CD8C056875FC}" type="datetime1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9C8C7-B1E6-9549-2BF8-3900E961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225D6-DDC3-04D5-CE94-4C5BFE41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1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8625-DBD8-C881-1E85-DE75B84A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6986C-5EDD-6993-E621-F20F70D4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708A-F56E-D7ED-3C63-3161B57E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677CB-B6D7-D480-6ED7-61F8B1C0A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79820-BC84-7A2A-3E65-A23631390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15DBD-1DE0-D003-3E73-64A67971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E00B-F786-4A05-8A94-4E14BC77E290}" type="datetime1">
              <a:rPr lang="en-GB" smtClean="0"/>
              <a:t>03/04/2024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D3F05-6897-D145-3B38-C5702965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7E12B-E94B-E2C6-24F2-5AC693B8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2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D185-8E48-DFBD-526E-CEA97C76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7F3E5-A3F4-7131-8407-5E5F36F2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25D-372F-403A-BE3C-7D72C6C3FDF5}" type="datetime1">
              <a:rPr lang="en-GB" smtClean="0"/>
              <a:t>03/04/2024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DC8A1-C723-597A-A124-2AE341FF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BC4CF-88E7-ADEB-693A-89D26944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4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8C32E-8C8F-766F-AAD8-BD47B40B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98F7-D689-461D-B713-9ACC4E34E2F6}" type="datetime1">
              <a:rPr lang="en-GB" smtClean="0"/>
              <a:t>03/04/2024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846F1-D1EB-8414-6F54-7B8440E5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491D-445C-EC1D-EEEE-FCAD29BB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79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6808-F700-864B-4882-8460DD11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4DF0-6FE0-7506-17E6-D56375A9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7BB02-AF65-621A-F548-F994C9C5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32EF-0283-F5B4-E15E-75844EC5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A75F-4FC6-4A09-B610-681E3F3B6E7D}" type="datetime1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5970-92B9-8562-7100-24E753A7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24BA5-BB05-F839-7DAA-3DA9E26C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2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1AF3-4F69-0EA6-A975-A8C95CCC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BEC68-6F27-824B-C991-B8D88C8DE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7C151-C902-0434-14EB-1E9A4A6C2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A0A54-8157-BA5C-A60E-B7C9D3A1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3380-6300-4980-85F1-73CEABF7B00C}" type="datetime1">
              <a:rPr lang="en-GB" smtClean="0"/>
              <a:t>03/04/2024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E8AB-96D5-6236-E10E-7ACA570C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B8B64-425C-3154-E40D-0B6A60EA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7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3FED0-ED2A-B665-9F04-CF467C2A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2C31-D1ED-1D3F-BA69-615C28D3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6FB69-4048-3277-C874-E7F79CAF1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F3E82-D6CD-4F98-8A25-92742025E9CB}" type="datetime1">
              <a:rPr lang="en-GB" smtClean="0"/>
              <a:t>03/04/2024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4144A-7975-2B11-F4A2-092B223D2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4DC3-ED9D-DE60-9C9B-86F747474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0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28.png"/><Relationship Id="rId26" Type="http://schemas.openxmlformats.org/officeDocument/2006/relationships/image" Target="../media/image1.png"/><Relationship Id="rId3" Type="http://schemas.openxmlformats.org/officeDocument/2006/relationships/image" Target="../media/image17.svg"/><Relationship Id="rId21" Type="http://schemas.openxmlformats.org/officeDocument/2006/relationships/image" Target="../media/image31.svg"/><Relationship Id="rId7" Type="http://schemas.openxmlformats.org/officeDocument/2006/relationships/image" Target="../media/image13.svg"/><Relationship Id="rId12" Type="http://schemas.openxmlformats.org/officeDocument/2006/relationships/image" Target="../media/image24.png"/><Relationship Id="rId17" Type="http://schemas.openxmlformats.org/officeDocument/2006/relationships/image" Target="../media/image11.svg"/><Relationship Id="rId25" Type="http://schemas.openxmlformats.org/officeDocument/2006/relationships/image" Target="../media/image35.svg"/><Relationship Id="rId2" Type="http://schemas.openxmlformats.org/officeDocument/2006/relationships/image" Target="../media/image16.png"/><Relationship Id="rId16" Type="http://schemas.openxmlformats.org/officeDocument/2006/relationships/image" Target="../media/image10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24" Type="http://schemas.openxmlformats.org/officeDocument/2006/relationships/image" Target="../media/image34.png"/><Relationship Id="rId5" Type="http://schemas.openxmlformats.org/officeDocument/2006/relationships/image" Target="../media/image19.svg"/><Relationship Id="rId15" Type="http://schemas.openxmlformats.org/officeDocument/2006/relationships/image" Target="../media/image27.svg"/><Relationship Id="rId23" Type="http://schemas.openxmlformats.org/officeDocument/2006/relationships/image" Target="../media/image33.svg"/><Relationship Id="rId10" Type="http://schemas.openxmlformats.org/officeDocument/2006/relationships/image" Target="../media/image22.svg"/><Relationship Id="rId19" Type="http://schemas.openxmlformats.org/officeDocument/2006/relationships/image" Target="../media/image29.sv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12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1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46F-FC2B-09C4-38B4-37897F20E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00" y="-46722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Fostering human agency at schools–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5DC4-7B1E-7398-1340-428CB28A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2601119"/>
            <a:ext cx="9144000" cy="1655762"/>
          </a:xfrm>
        </p:spPr>
        <p:txBody>
          <a:bodyPr/>
          <a:lstStyle/>
          <a:p>
            <a:r>
              <a:rPr lang="en-GB" dirty="0"/>
              <a:t>Effects of participatory ESD projects on sustainability competences of high school students using the example of the "</a:t>
            </a:r>
            <a:r>
              <a:rPr lang="en-GB" dirty="0" err="1"/>
              <a:t>KlimaRatSchule</a:t>
            </a:r>
            <a:r>
              <a:rPr lang="en-GB" dirty="0"/>
              <a:t>"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9145A-2C62-2AD3-4426-444D4552444A}"/>
              </a:ext>
            </a:extLst>
          </p:cNvPr>
          <p:cNvSpPr txBox="1"/>
          <p:nvPr/>
        </p:nvSpPr>
        <p:spPr>
          <a:xfrm>
            <a:off x="469900" y="5582979"/>
            <a:ext cx="378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Dani Gargya</a:t>
            </a:r>
            <a:br>
              <a:rPr lang="en-GB" dirty="0"/>
            </a:br>
            <a:r>
              <a:rPr lang="en-GB" dirty="0"/>
              <a:t>daniela@gargya.de</a:t>
            </a:r>
          </a:p>
          <a:p>
            <a:endParaRPr lang="en-GB" dirty="0"/>
          </a:p>
          <a:p>
            <a:r>
              <a:rPr lang="en-GB" dirty="0"/>
              <a:t>03.04.2024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4E88E-6F82-0DB3-2182-93F4C2D5DC6E}"/>
              </a:ext>
            </a:extLst>
          </p:cNvPr>
          <p:cNvSpPr txBox="1"/>
          <p:nvPr/>
        </p:nvSpPr>
        <p:spPr>
          <a:xfrm>
            <a:off x="469900" y="4465420"/>
            <a:ext cx="431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Master thesis proposal presentation</a:t>
            </a:r>
          </a:p>
          <a:p>
            <a:r>
              <a:rPr lang="en-GB" dirty="0"/>
              <a:t>MSc Environmental Governance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F76C8-95FF-DEE2-46FC-D24F87F2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40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984-9A30-344A-0C72-F25E4D90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</a:t>
            </a:r>
            <a:br>
              <a:rPr lang="en-GB" dirty="0"/>
            </a:br>
            <a:r>
              <a:rPr lang="en-GB" dirty="0"/>
              <a:t>Surveys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A3F43-341D-3AF1-CF7A-A6C17DB6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8A05FA-0832-DCD6-F94B-0B0EF287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586986-0D81-D4CC-75E7-8B1B45C0E99B}"/>
              </a:ext>
            </a:extLst>
          </p:cNvPr>
          <p:cNvGrpSpPr/>
          <p:nvPr/>
        </p:nvGrpSpPr>
        <p:grpSpPr>
          <a:xfrm>
            <a:off x="3913900" y="136525"/>
            <a:ext cx="4114801" cy="6180716"/>
            <a:chOff x="3752729" y="136525"/>
            <a:chExt cx="4686541" cy="69282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AC2898-02F7-9122-A6BE-9096975A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2729" y="136525"/>
              <a:ext cx="4686541" cy="42102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507F9-5F72-0559-AE6B-D8F1E0DE3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729" y="4315041"/>
              <a:ext cx="4673840" cy="274969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D6C47A-F1FD-3AEC-5A76-B262080039F9}"/>
              </a:ext>
            </a:extLst>
          </p:cNvPr>
          <p:cNvSpPr txBox="1"/>
          <p:nvPr/>
        </p:nvSpPr>
        <p:spPr>
          <a:xfrm>
            <a:off x="838200" y="2166938"/>
            <a:ext cx="2468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Sustainability attitudes and behaviour – </a:t>
            </a:r>
            <a:br>
              <a:rPr lang="en-GB" dirty="0"/>
            </a:br>
            <a:r>
              <a:rPr lang="en-GB" dirty="0"/>
              <a:t>based on MA Lisa Pauli</a:t>
            </a:r>
          </a:p>
        </p:txBody>
      </p:sp>
    </p:spTree>
    <p:extLst>
      <p:ext uri="{BB962C8B-B14F-4D97-AF65-F5344CB8AC3E}">
        <p14:creationId xmlns:p14="http://schemas.microsoft.com/office/powerpoint/2010/main" val="399207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984-9A30-344A-0C72-F25E4D90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65" y="501013"/>
            <a:ext cx="10515600" cy="1325563"/>
          </a:xfrm>
        </p:spPr>
        <p:txBody>
          <a:bodyPr/>
          <a:lstStyle/>
          <a:p>
            <a:r>
              <a:rPr lang="en-GB" dirty="0"/>
              <a:t>Methods – </a:t>
            </a:r>
            <a:br>
              <a:rPr lang="en-GB" dirty="0"/>
            </a:br>
            <a:r>
              <a:rPr lang="en-GB" dirty="0"/>
              <a:t>Surveys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8A05FA-0832-DCD6-F94B-0B0EF287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568F6-9AB2-E4E0-D511-6A680C83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37" y="488814"/>
            <a:ext cx="7371164" cy="6004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47CFF8-4FCD-E544-F1F4-17FD9BFD1D89}"/>
              </a:ext>
            </a:extLst>
          </p:cNvPr>
          <p:cNvSpPr txBox="1"/>
          <p:nvPr/>
        </p:nvSpPr>
        <p:spPr>
          <a:xfrm>
            <a:off x="249437" y="2166938"/>
            <a:ext cx="270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Self efficacy beliefs– </a:t>
            </a:r>
            <a:br>
              <a:rPr lang="en-GB" dirty="0"/>
            </a:br>
            <a:r>
              <a:rPr lang="en-GB" dirty="0"/>
              <a:t>based on Hamann et al.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1C711D2-DD87-5772-EA21-A2EBFB78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1419" y="6492875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193373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FC2E-1A81-FA6E-A77E-023C835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6974-1347-993F-A7F4-71482EAA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3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Climate attitude/ climate behaviour/ Self-efficacy ~ duration + level of involvement + (1|school) +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2C5F10B-91EE-CEF0-ADAD-862ABAEC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254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8A353CE-8E76-83AA-DA09-FEAD9F19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183267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B447-61EC-19F1-E223-37EBCF56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timetable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99DD802-5E6E-453F-B971-C1ADFE1D7E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D1A9BB8-D4A0-CB77-64BF-2B0B41AD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4F83FF-430F-5D66-F7A9-76BDA1051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254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551539-E3CD-8765-B773-06638B754A24}"/>
              </a:ext>
            </a:extLst>
          </p:cNvPr>
          <p:cNvSpPr txBox="1"/>
          <p:nvPr/>
        </p:nvSpPr>
        <p:spPr>
          <a:xfrm>
            <a:off x="885872" y="1468658"/>
            <a:ext cx="259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Hand-in: 31</a:t>
            </a:r>
            <a:r>
              <a:rPr lang="en-GB" b="1" baseline="30000" dirty="0"/>
              <a:t>st</a:t>
            </a:r>
            <a:r>
              <a:rPr lang="en-GB" b="1" dirty="0"/>
              <a:t> July!</a:t>
            </a:r>
          </a:p>
        </p:txBody>
      </p:sp>
    </p:spTree>
    <p:extLst>
      <p:ext uri="{BB962C8B-B14F-4D97-AF65-F5344CB8AC3E}">
        <p14:creationId xmlns:p14="http://schemas.microsoft.com/office/powerpoint/2010/main" val="96180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9D75-F62B-25F5-E469-751537A4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6A5E-B3F2-6D02-2989-32EA4471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Confirmation/additions research focus from Solare Zukunft/ IZT</a:t>
            </a:r>
          </a:p>
          <a:p>
            <a:r>
              <a:rPr lang="en-GB" dirty="0"/>
              <a:t>Contact with schools and data collection</a:t>
            </a:r>
          </a:p>
          <a:p>
            <a:r>
              <a:rPr lang="en-GB" dirty="0"/>
              <a:t>Permits to conduct surveys at schools</a:t>
            </a:r>
          </a:p>
          <a:p>
            <a:r>
              <a:rPr lang="en-GB" dirty="0"/>
              <a:t>Contact existing data Lisa Pauli for analysis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Official registration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12E21E9-C0D9-E5CB-9748-AD3140FF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9F5D0D-5FA6-E3E4-E413-FE7F10ED7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56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5305-6816-4A4E-FFD0-99F5ED9D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and feedback</a:t>
            </a:r>
          </a:p>
        </p:txBody>
      </p:sp>
      <p:pic>
        <p:nvPicPr>
          <p:cNvPr id="5" name="Content Placeholder 4" descr="Questions">
            <a:extLst>
              <a:ext uri="{FF2B5EF4-FFF2-40B4-BE49-F238E27FC236}">
                <a16:creationId xmlns:a16="http://schemas.microsoft.com/office/drawing/2014/main" id="{6C22FE90-221C-866F-2C4A-E2D19BE00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971800"/>
            <a:ext cx="2171700" cy="2171700"/>
          </a:xfrm>
          <a:prstGeom prst="rect">
            <a:avLst/>
          </a:prstGeom>
        </p:spPr>
      </p:pic>
      <p:pic>
        <p:nvPicPr>
          <p:cNvPr id="6" name="Graphic 5" descr="Customer review">
            <a:extLst>
              <a:ext uri="{FF2B5EF4-FFF2-40B4-BE49-F238E27FC236}">
                <a16:creationId xmlns:a16="http://schemas.microsoft.com/office/drawing/2014/main" id="{85AB3A92-6BFF-7370-4D86-D91C0734A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780" y="2903538"/>
            <a:ext cx="2555240" cy="255524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A526246-0242-DCBE-F16F-BEE45E58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1A340E4-28ED-430A-2A8D-50F22085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231855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C292-61FF-4A55-00E7-57EB811F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Framework self-efficacy</a:t>
            </a:r>
          </a:p>
        </p:txBody>
      </p:sp>
      <p:pic>
        <p:nvPicPr>
          <p:cNvPr id="5" name="Content Placeholder 3" descr="A diagram of action and action&#10;&#10;Description automatically generated">
            <a:extLst>
              <a:ext uri="{FF2B5EF4-FFF2-40B4-BE49-F238E27FC236}">
                <a16:creationId xmlns:a16="http://schemas.microsoft.com/office/drawing/2014/main" id="{26A35099-8832-2486-467F-E9376F7C6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374" y="1961856"/>
            <a:ext cx="9353722" cy="297295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9FC1EC7-6A31-A247-3E54-17F5DE7A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4E067-9B16-2FED-8E2E-CDE1EDDC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65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rrows pointing to a group&#10;&#10;Description automatically generated">
            <a:extLst>
              <a:ext uri="{FF2B5EF4-FFF2-40B4-BE49-F238E27FC236}">
                <a16:creationId xmlns:a16="http://schemas.microsoft.com/office/drawing/2014/main" id="{40D7D5C2-D1CB-4E90-513D-6B84D722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38" y="923579"/>
            <a:ext cx="7297043" cy="1752282"/>
          </a:xfrm>
          <a:prstGeom prst="rect">
            <a:avLst/>
          </a:prstGeom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7994B33-AA5F-2D2A-2DCD-F1901A00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79" y="3261807"/>
            <a:ext cx="5731510" cy="2943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69401-3523-2655-5817-F979DA176454}"/>
              </a:ext>
            </a:extLst>
          </p:cNvPr>
          <p:cNvSpPr txBox="1"/>
          <p:nvPr/>
        </p:nvSpPr>
        <p:spPr>
          <a:xfrm>
            <a:off x="2417134" y="389861"/>
            <a:ext cx="165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A) </a:t>
            </a:r>
            <a:r>
              <a:rPr lang="en-GB" sz="1400" dirty="0"/>
              <a:t>Predictions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B1A92-E48C-DA5C-8383-E0C9C10EA0ED}"/>
              </a:ext>
            </a:extLst>
          </p:cNvPr>
          <p:cNvSpPr txBox="1"/>
          <p:nvPr/>
        </p:nvSpPr>
        <p:spPr>
          <a:xfrm>
            <a:off x="2531434" y="2887584"/>
            <a:ext cx="165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B) </a:t>
            </a:r>
            <a:r>
              <a:rPr lang="en-GB" sz="1400" dirty="0"/>
              <a:t>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47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45F4-4AE3-DB76-D42D-938F871B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5A58-4BC9-E0FB-DD71-9A3A525D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  <a:p>
            <a:r>
              <a:rPr lang="en-GB" dirty="0"/>
              <a:t>Research Questions</a:t>
            </a:r>
          </a:p>
          <a:p>
            <a:r>
              <a:rPr lang="en-GB" dirty="0"/>
              <a:t>Methods</a:t>
            </a:r>
          </a:p>
          <a:p>
            <a:r>
              <a:rPr lang="en-GB" dirty="0"/>
              <a:t>Proposed time schedule</a:t>
            </a:r>
          </a:p>
          <a:p>
            <a:r>
              <a:rPr lang="en-GB" dirty="0"/>
              <a:t>Next steps</a:t>
            </a:r>
          </a:p>
          <a:p>
            <a:r>
              <a:rPr lang="en-GB" dirty="0"/>
              <a:t>Questions and feedback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2099A-DAFB-21AF-7166-5D205962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F450F9-4489-5761-684F-CB837889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127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8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7928-AC81-D02C-F628-960629C9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BA06335-1833-7B13-4FF3-3AFA1B63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1795797-1015-D3BB-C59C-61E60739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BAB599-CB19-2F2F-3A3A-7FA0BE04C36A}"/>
              </a:ext>
            </a:extLst>
          </p:cNvPr>
          <p:cNvGrpSpPr/>
          <p:nvPr/>
        </p:nvGrpSpPr>
        <p:grpSpPr>
          <a:xfrm>
            <a:off x="2619915" y="1995546"/>
            <a:ext cx="8733885" cy="3534656"/>
            <a:chOff x="2534855" y="1451974"/>
            <a:chExt cx="8733885" cy="35346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76E519-E6B9-490E-5EA4-B81DC89B1453}"/>
                </a:ext>
              </a:extLst>
            </p:cNvPr>
            <p:cNvSpPr txBox="1"/>
            <p:nvPr/>
          </p:nvSpPr>
          <p:spPr>
            <a:xfrm>
              <a:off x="4974265" y="1451974"/>
              <a:ext cx="47637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Sustainability</a:t>
              </a:r>
              <a:r>
                <a:rPr lang="de-DE" sz="2800" dirty="0"/>
                <a:t> </a:t>
              </a:r>
              <a:br>
                <a:rPr lang="de-DE" sz="2800" dirty="0"/>
              </a:br>
              <a:r>
                <a:rPr lang="de-DE" sz="2800" dirty="0" err="1"/>
                <a:t>competences</a:t>
              </a:r>
              <a:endParaRPr lang="en-GB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F065F9-874F-8FA0-107A-1AF1D26BEA28}"/>
                </a:ext>
              </a:extLst>
            </p:cNvPr>
            <p:cNvSpPr txBox="1"/>
            <p:nvPr/>
          </p:nvSpPr>
          <p:spPr>
            <a:xfrm>
              <a:off x="7521193" y="4032523"/>
              <a:ext cx="37475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Empirical</a:t>
              </a:r>
              <a:r>
                <a:rPr lang="de-DE" sz="2800" dirty="0"/>
                <a:t> </a:t>
              </a:r>
              <a:r>
                <a:rPr lang="de-DE" sz="2800" dirty="0" err="1"/>
                <a:t>data</a:t>
              </a:r>
              <a:r>
                <a:rPr lang="de-DE" sz="2800" dirty="0"/>
                <a:t> </a:t>
              </a:r>
              <a:br>
                <a:rPr lang="de-DE" sz="2800" dirty="0"/>
              </a:br>
              <a:r>
                <a:rPr lang="de-DE" sz="2800" dirty="0">
                  <a:sym typeface="Wingdings" panose="05000000000000000000" pitchFamily="2" charset="2"/>
                </a:rPr>
                <a:t> Educational design</a:t>
              </a:r>
              <a:endParaRPr lang="en-GB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CA1FC3-F6A2-4DDE-8F85-992369B71FCA}"/>
                </a:ext>
              </a:extLst>
            </p:cNvPr>
            <p:cNvSpPr txBox="1"/>
            <p:nvPr/>
          </p:nvSpPr>
          <p:spPr>
            <a:xfrm>
              <a:off x="2534855" y="4019574"/>
              <a:ext cx="43097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Participatory</a:t>
              </a:r>
              <a:r>
                <a:rPr lang="de-DE" sz="2800" dirty="0"/>
                <a:t> </a:t>
              </a:r>
              <a:br>
                <a:rPr lang="de-DE" sz="2800" dirty="0"/>
              </a:br>
              <a:r>
                <a:rPr lang="de-DE" sz="2800" dirty="0"/>
                <a:t>ESD </a:t>
              </a:r>
              <a:r>
                <a:rPr lang="de-DE" sz="2800" dirty="0" err="1"/>
                <a:t>methods</a:t>
              </a:r>
              <a:endParaRPr lang="en-GB" sz="2800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87DBA62-F190-01B4-9897-C1FF838012AB}"/>
                </a:ext>
              </a:extLst>
            </p:cNvPr>
            <p:cNvSpPr/>
            <p:nvPr/>
          </p:nvSpPr>
          <p:spPr>
            <a:xfrm>
              <a:off x="4529137" y="2417740"/>
              <a:ext cx="3133725" cy="1609725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937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E29C-62A5-298C-392D-ECD83ABE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DAB7-387A-1D0E-AD60-0DD87A51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Outcome orientation</a:t>
            </a:r>
          </a:p>
          <a:p>
            <a:pPr lvl="1"/>
            <a:r>
              <a:rPr lang="en-GB" dirty="0"/>
              <a:t>Goals: Competences in </a:t>
            </a:r>
            <a:br>
              <a:rPr lang="en-GB" dirty="0"/>
            </a:br>
            <a:r>
              <a:rPr lang="en-GB" dirty="0"/>
              <a:t>knowledge, attitudes, and behaviour dimensions</a:t>
            </a:r>
          </a:p>
          <a:p>
            <a:pPr lvl="1"/>
            <a:endParaRPr lang="en-GB" dirty="0"/>
          </a:p>
          <a:p>
            <a:r>
              <a:rPr lang="en-GB" dirty="0"/>
              <a:t>Empirical: knowledge-behaviour gap</a:t>
            </a:r>
          </a:p>
          <a:p>
            <a:endParaRPr lang="en-GB" dirty="0"/>
          </a:p>
          <a:p>
            <a:r>
              <a:rPr lang="en-GB" dirty="0"/>
              <a:t>Importance external factors/ environment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010328-7517-BA4D-D1EE-C5865560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EF97012-85CF-1C7A-527C-05EED1B7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6" name="Graphic 5" descr="Bullseye with solid fill">
            <a:extLst>
              <a:ext uri="{FF2B5EF4-FFF2-40B4-BE49-F238E27FC236}">
                <a16:creationId xmlns:a16="http://schemas.microsoft.com/office/drawing/2014/main" id="{01BC4EBC-A014-7E76-B25A-771FD3073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5966" y="1928555"/>
            <a:ext cx="914400" cy="914400"/>
          </a:xfrm>
          <a:prstGeom prst="rect">
            <a:avLst/>
          </a:prstGeom>
        </p:spPr>
      </p:pic>
      <p:pic>
        <p:nvPicPr>
          <p:cNvPr id="9" name="Graphic 8" descr="Puzzle pieces with solid fill">
            <a:extLst>
              <a:ext uri="{FF2B5EF4-FFF2-40B4-BE49-F238E27FC236}">
                <a16:creationId xmlns:a16="http://schemas.microsoft.com/office/drawing/2014/main" id="{012BB653-7572-3794-1463-72F8D402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5966" y="3086894"/>
            <a:ext cx="914400" cy="914400"/>
          </a:xfrm>
          <a:prstGeom prst="rect">
            <a:avLst/>
          </a:prstGeom>
        </p:spPr>
      </p:pic>
      <p:pic>
        <p:nvPicPr>
          <p:cNvPr id="11" name="Graphic 10" descr="Home with solid fill">
            <a:extLst>
              <a:ext uri="{FF2B5EF4-FFF2-40B4-BE49-F238E27FC236}">
                <a16:creationId xmlns:a16="http://schemas.microsoft.com/office/drawing/2014/main" id="{874E1978-749C-39F1-CE15-06B6B4D377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85966" y="41006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A135-77AB-990B-F7E5-8EEA6A19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gap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53A11BE-F9A4-E43A-EC3C-B2C2F99D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62384FC-E469-7A0F-251F-659E6B45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B4E73-5821-9E76-8FD8-DCBA99602C77}"/>
              </a:ext>
            </a:extLst>
          </p:cNvPr>
          <p:cNvSpPr txBox="1"/>
          <p:nvPr/>
        </p:nvSpPr>
        <p:spPr>
          <a:xfrm>
            <a:off x="713001" y="1715195"/>
            <a:ext cx="4731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Long-term empirical data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Innovative ESD methods (participatory approach)</a:t>
            </a:r>
            <a:br>
              <a:rPr lang="en-GB" sz="2400" dirty="0"/>
            </a:b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Self-efficacy beliefs</a:t>
            </a:r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37E8988B-590D-24D7-F375-6DCEB7667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2430" y="742550"/>
            <a:ext cx="5308028" cy="5308028"/>
          </a:xfrm>
          <a:prstGeom prst="rect">
            <a:avLst/>
          </a:prstGeom>
        </p:spPr>
      </p:pic>
      <p:pic>
        <p:nvPicPr>
          <p:cNvPr id="11" name="Graphic 10" descr="Muscular arm with solid fill">
            <a:extLst>
              <a:ext uri="{FF2B5EF4-FFF2-40B4-BE49-F238E27FC236}">
                <a16:creationId xmlns:a16="http://schemas.microsoft.com/office/drawing/2014/main" id="{EAA07001-75C0-5933-4D37-528816600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5199" y="3238003"/>
            <a:ext cx="628104" cy="593693"/>
          </a:xfrm>
          <a:prstGeom prst="rect">
            <a:avLst/>
          </a:prstGeom>
        </p:spPr>
      </p:pic>
      <p:pic>
        <p:nvPicPr>
          <p:cNvPr id="12" name="Graphic 11" descr="Meeting with solid fill">
            <a:extLst>
              <a:ext uri="{FF2B5EF4-FFF2-40B4-BE49-F238E27FC236}">
                <a16:creationId xmlns:a16="http://schemas.microsoft.com/office/drawing/2014/main" id="{F9E891A1-01E9-B48A-F26C-A2E6FD7411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6229" y="2451095"/>
            <a:ext cx="671568" cy="67156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ECADD4-15A1-84D6-23EE-663240874FA6}"/>
              </a:ext>
            </a:extLst>
          </p:cNvPr>
          <p:cNvCxnSpPr>
            <a:cxnSpLocks/>
          </p:cNvCxnSpPr>
          <p:nvPr/>
        </p:nvCxnSpPr>
        <p:spPr>
          <a:xfrm>
            <a:off x="6477000" y="1996460"/>
            <a:ext cx="7212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Clock with solid fill">
            <a:extLst>
              <a:ext uri="{FF2B5EF4-FFF2-40B4-BE49-F238E27FC236}">
                <a16:creationId xmlns:a16="http://schemas.microsoft.com/office/drawing/2014/main" id="{DFB7BB96-067C-86D3-ABA0-D0AA116860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9510" y="1733999"/>
            <a:ext cx="487865" cy="48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5F2F-1841-A0E1-9DCE-C2C68A17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72CC-E911-8E3B-5740-4CF08DBB2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Long-term focus with the same two schools as master thesis </a:t>
            </a:r>
            <a:br>
              <a:rPr lang="en-GB" dirty="0"/>
            </a:br>
            <a:r>
              <a:rPr lang="en-GB" dirty="0"/>
              <a:t>Lisa Pauli last year (Angell, Goethe </a:t>
            </a:r>
            <a:r>
              <a:rPr lang="en-GB" dirty="0" err="1"/>
              <a:t>Emmendingen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  <a:p>
            <a:r>
              <a:rPr lang="en-GB" dirty="0"/>
              <a:t>Using same survey as Pauli with focus on changes in climate attitudes and behaviour (quantitative research)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Conducting survey with same students (knowing their involvement during project is enough, no personalised data)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Complementing with survey on self-efficacy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F68A5F-395D-C806-4EA7-0E33C7AD4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71CC746-B995-5E43-7AEF-07C26463267A}"/>
              </a:ext>
            </a:extLst>
          </p:cNvPr>
          <p:cNvSpPr txBox="1">
            <a:spLocks/>
          </p:cNvSpPr>
          <p:nvPr/>
        </p:nvSpPr>
        <p:spPr>
          <a:xfrm>
            <a:off x="4038600" y="6356351"/>
            <a:ext cx="4876800" cy="260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Sustainability competences and participatory ESD || Dani Gargya || 03.04.24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26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66E2-AE52-8165-C3A5-7CC6653A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334" y="-60059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Research questions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7848D9-14D0-0496-D96E-D268F81D3524}"/>
              </a:ext>
            </a:extLst>
          </p:cNvPr>
          <p:cNvCxnSpPr>
            <a:cxnSpLocks/>
          </p:cNvCxnSpPr>
          <p:nvPr/>
        </p:nvCxnSpPr>
        <p:spPr>
          <a:xfrm>
            <a:off x="957146" y="6412665"/>
            <a:ext cx="10475976" cy="0"/>
          </a:xfrm>
          <a:prstGeom prst="straightConnector1">
            <a:avLst/>
          </a:prstGeom>
          <a:ln w="142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A5EB5F-F75C-61AD-45DD-47B93BEE1595}"/>
              </a:ext>
            </a:extLst>
          </p:cNvPr>
          <p:cNvSpPr txBox="1"/>
          <p:nvPr/>
        </p:nvSpPr>
        <p:spPr>
          <a:xfrm>
            <a:off x="1448000" y="6523470"/>
            <a:ext cx="51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FF483F-F7EE-31F9-F5EA-15E55AE7E4AD}"/>
              </a:ext>
            </a:extLst>
          </p:cNvPr>
          <p:cNvSpPr txBox="1"/>
          <p:nvPr/>
        </p:nvSpPr>
        <p:spPr>
          <a:xfrm>
            <a:off x="5117370" y="6530281"/>
            <a:ext cx="51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88359-890F-E50B-A872-B740AE552823}"/>
              </a:ext>
            </a:extLst>
          </p:cNvPr>
          <p:cNvSpPr txBox="1"/>
          <p:nvPr/>
        </p:nvSpPr>
        <p:spPr>
          <a:xfrm>
            <a:off x="8787330" y="6512837"/>
            <a:ext cx="195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 (one year later)</a:t>
            </a:r>
          </a:p>
        </p:txBody>
      </p:sp>
      <p:pic>
        <p:nvPicPr>
          <p:cNvPr id="33" name="Graphic 32" descr="Children outline">
            <a:extLst>
              <a:ext uri="{FF2B5EF4-FFF2-40B4-BE49-F238E27FC236}">
                <a16:creationId xmlns:a16="http://schemas.microsoft.com/office/drawing/2014/main" id="{67B71F81-AA02-8574-0794-84DA0473F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21" t="16365" r="2689" b="16706"/>
          <a:stretch/>
        </p:blipFill>
        <p:spPr>
          <a:xfrm>
            <a:off x="914400" y="3464839"/>
            <a:ext cx="864000" cy="612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95690BC1-A525-E85D-80C4-0152D87CE52E}"/>
              </a:ext>
            </a:extLst>
          </p:cNvPr>
          <p:cNvGrpSpPr/>
          <p:nvPr/>
        </p:nvGrpSpPr>
        <p:grpSpPr>
          <a:xfrm>
            <a:off x="4458507" y="3430396"/>
            <a:ext cx="1607568" cy="671568"/>
            <a:chOff x="838200" y="2914526"/>
            <a:chExt cx="1607568" cy="671568"/>
          </a:xfrm>
        </p:grpSpPr>
        <p:pic>
          <p:nvPicPr>
            <p:cNvPr id="36" name="Graphic 35" descr="Children with solid fill">
              <a:extLst>
                <a:ext uri="{FF2B5EF4-FFF2-40B4-BE49-F238E27FC236}">
                  <a16:creationId xmlns:a16="http://schemas.microsoft.com/office/drawing/2014/main" id="{84000242-B157-DC86-AA21-1106E82C1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-4307" t="13582" r="50140" b="19489"/>
            <a:stretch/>
          </p:blipFill>
          <p:spPr>
            <a:xfrm>
              <a:off x="1977768" y="2914526"/>
              <a:ext cx="468000" cy="612000"/>
            </a:xfrm>
            <a:prstGeom prst="rect">
              <a:avLst/>
            </a:prstGeom>
          </p:spPr>
        </p:pic>
        <p:pic>
          <p:nvPicPr>
            <p:cNvPr id="37" name="Graphic 36" descr="Meeting with solid fill">
              <a:extLst>
                <a:ext uri="{FF2B5EF4-FFF2-40B4-BE49-F238E27FC236}">
                  <a16:creationId xmlns:a16="http://schemas.microsoft.com/office/drawing/2014/main" id="{BA410E39-FC7D-C24F-201D-629A8AB57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6200" y="2914526"/>
              <a:ext cx="671568" cy="671568"/>
            </a:xfrm>
            <a:prstGeom prst="rect">
              <a:avLst/>
            </a:prstGeom>
          </p:spPr>
        </p:pic>
        <p:pic>
          <p:nvPicPr>
            <p:cNvPr id="38" name="Graphic 37" descr="Children outline">
              <a:extLst>
                <a:ext uri="{FF2B5EF4-FFF2-40B4-BE49-F238E27FC236}">
                  <a16:creationId xmlns:a16="http://schemas.microsoft.com/office/drawing/2014/main" id="{23B186A1-C392-B6FB-0805-1CB5E715C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" t="16365" r="48820" b="16706"/>
            <a:stretch/>
          </p:blipFill>
          <p:spPr>
            <a:xfrm>
              <a:off x="838200" y="2928718"/>
              <a:ext cx="468000" cy="612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6A779F-C15C-3966-94D2-53982F59CD75}"/>
              </a:ext>
            </a:extLst>
          </p:cNvPr>
          <p:cNvGrpSpPr/>
          <p:nvPr/>
        </p:nvGrpSpPr>
        <p:grpSpPr>
          <a:xfrm>
            <a:off x="8222280" y="3486798"/>
            <a:ext cx="1607568" cy="671568"/>
            <a:chOff x="838200" y="2914526"/>
            <a:chExt cx="1607568" cy="671568"/>
          </a:xfrm>
        </p:grpSpPr>
        <p:pic>
          <p:nvPicPr>
            <p:cNvPr id="40" name="Graphic 39" descr="Children with solid fill">
              <a:extLst>
                <a:ext uri="{FF2B5EF4-FFF2-40B4-BE49-F238E27FC236}">
                  <a16:creationId xmlns:a16="http://schemas.microsoft.com/office/drawing/2014/main" id="{E48342FB-103E-585C-BEF8-46DA6BD66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-4307" t="13582" r="50140" b="19489"/>
            <a:stretch/>
          </p:blipFill>
          <p:spPr>
            <a:xfrm>
              <a:off x="1977768" y="2914526"/>
              <a:ext cx="468000" cy="612000"/>
            </a:xfrm>
            <a:prstGeom prst="rect">
              <a:avLst/>
            </a:prstGeom>
          </p:spPr>
        </p:pic>
        <p:pic>
          <p:nvPicPr>
            <p:cNvPr id="41" name="Graphic 40" descr="Meeting with solid fill">
              <a:extLst>
                <a:ext uri="{FF2B5EF4-FFF2-40B4-BE49-F238E27FC236}">
                  <a16:creationId xmlns:a16="http://schemas.microsoft.com/office/drawing/2014/main" id="{C343BFB3-5766-6534-ED0A-B3A064899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6200" y="2914526"/>
              <a:ext cx="671568" cy="671568"/>
            </a:xfrm>
            <a:prstGeom prst="rect">
              <a:avLst/>
            </a:prstGeom>
          </p:spPr>
        </p:pic>
        <p:pic>
          <p:nvPicPr>
            <p:cNvPr id="42" name="Graphic 41" descr="Children outline">
              <a:extLst>
                <a:ext uri="{FF2B5EF4-FFF2-40B4-BE49-F238E27FC236}">
                  <a16:creationId xmlns:a16="http://schemas.microsoft.com/office/drawing/2014/main" id="{74DC6035-5DBA-BEE4-297D-CD095E419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" t="16365" r="48820" b="16706"/>
            <a:stretch/>
          </p:blipFill>
          <p:spPr>
            <a:xfrm>
              <a:off x="838200" y="2928718"/>
              <a:ext cx="468000" cy="612000"/>
            </a:xfrm>
            <a:prstGeom prst="rect">
              <a:avLst/>
            </a:prstGeom>
          </p:spPr>
        </p:pic>
      </p:grpSp>
      <p:pic>
        <p:nvPicPr>
          <p:cNvPr id="43" name="Picture 42" descr="A blue and green logo&#10;&#10;Description automatically generated">
            <a:extLst>
              <a:ext uri="{FF2B5EF4-FFF2-40B4-BE49-F238E27FC236}">
                <a16:creationId xmlns:a16="http://schemas.microsoft.com/office/drawing/2014/main" id="{185B6D83-DCDA-A92A-9FE3-8ECD6A5C5D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39" y="1272014"/>
            <a:ext cx="850164" cy="618301"/>
          </a:xfrm>
          <a:prstGeom prst="rect">
            <a:avLst/>
          </a:prstGeom>
        </p:spPr>
      </p:pic>
      <p:pic>
        <p:nvPicPr>
          <p:cNvPr id="44" name="Graphic 43" descr="List with solid fill">
            <a:extLst>
              <a:ext uri="{FF2B5EF4-FFF2-40B4-BE49-F238E27FC236}">
                <a16:creationId xmlns:a16="http://schemas.microsoft.com/office/drawing/2014/main" id="{C81B34F7-65B3-94C9-1865-F0F49BB17F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80870" y="2287287"/>
            <a:ext cx="511611" cy="511611"/>
          </a:xfrm>
          <a:prstGeom prst="rect">
            <a:avLst/>
          </a:prstGeom>
        </p:spPr>
      </p:pic>
      <p:pic>
        <p:nvPicPr>
          <p:cNvPr id="45" name="Graphic 44" descr="Children outline">
            <a:extLst>
              <a:ext uri="{FF2B5EF4-FFF2-40B4-BE49-F238E27FC236}">
                <a16:creationId xmlns:a16="http://schemas.microsoft.com/office/drawing/2014/main" id="{D5EF5278-23FE-40E3-5E29-A448A5B3B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18" t="16365" r="26310" b="16706"/>
          <a:stretch/>
        </p:blipFill>
        <p:spPr>
          <a:xfrm>
            <a:off x="1769256" y="3464839"/>
            <a:ext cx="648000" cy="612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0317317-DC88-4245-3BD4-8A25164F41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8775" y="1961582"/>
            <a:ext cx="1479732" cy="340046"/>
          </a:xfrm>
          <a:prstGeom prst="rect">
            <a:avLst/>
          </a:prstGeom>
        </p:spPr>
      </p:pic>
      <p:pic>
        <p:nvPicPr>
          <p:cNvPr id="51" name="Graphic 50" descr="Meeting with solid fill">
            <a:extLst>
              <a:ext uri="{FF2B5EF4-FFF2-40B4-BE49-F238E27FC236}">
                <a16:creationId xmlns:a16="http://schemas.microsoft.com/office/drawing/2014/main" id="{7B03E7C3-6D69-B386-06D5-B12D160BB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0363" y="2362376"/>
            <a:ext cx="511612" cy="511612"/>
          </a:xfrm>
          <a:prstGeom prst="rect">
            <a:avLst/>
          </a:prstGeom>
        </p:spPr>
      </p:pic>
      <p:pic>
        <p:nvPicPr>
          <p:cNvPr id="52" name="Graphic 51" descr="Children with solid fill">
            <a:extLst>
              <a:ext uri="{FF2B5EF4-FFF2-40B4-BE49-F238E27FC236}">
                <a16:creationId xmlns:a16="http://schemas.microsoft.com/office/drawing/2014/main" id="{DB220FFB-2B4B-43CD-A4F6-74FC5DB2BC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4307" t="13582" r="50140" b="19489"/>
          <a:stretch/>
        </p:blipFill>
        <p:spPr>
          <a:xfrm>
            <a:off x="2623546" y="1890315"/>
            <a:ext cx="347786" cy="454797"/>
          </a:xfrm>
          <a:prstGeom prst="rect">
            <a:avLst/>
          </a:prstGeom>
        </p:spPr>
      </p:pic>
      <p:pic>
        <p:nvPicPr>
          <p:cNvPr id="54" name="Graphic 53" descr="Architecture outline">
            <a:extLst>
              <a:ext uri="{FF2B5EF4-FFF2-40B4-BE49-F238E27FC236}">
                <a16:creationId xmlns:a16="http://schemas.microsoft.com/office/drawing/2014/main" id="{C7EFEF8C-1866-18C2-FADF-3CB1349003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66397" y="2378718"/>
            <a:ext cx="511611" cy="511611"/>
          </a:xfrm>
          <a:prstGeom prst="rect">
            <a:avLst/>
          </a:prstGeom>
        </p:spPr>
      </p:pic>
      <p:pic>
        <p:nvPicPr>
          <p:cNvPr id="56" name="Graphic 55" descr="Home outline">
            <a:extLst>
              <a:ext uri="{FF2B5EF4-FFF2-40B4-BE49-F238E27FC236}">
                <a16:creationId xmlns:a16="http://schemas.microsoft.com/office/drawing/2014/main" id="{BFB9BFA8-0363-02D5-248E-70AA4F05FB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92481" y="2227005"/>
            <a:ext cx="550653" cy="550653"/>
          </a:xfrm>
          <a:prstGeom prst="rect">
            <a:avLst/>
          </a:prstGeom>
        </p:spPr>
      </p:pic>
      <p:pic>
        <p:nvPicPr>
          <p:cNvPr id="57" name="Graphic 56" descr="Muscular arm with solid fill">
            <a:extLst>
              <a:ext uri="{FF2B5EF4-FFF2-40B4-BE49-F238E27FC236}">
                <a16:creationId xmlns:a16="http://schemas.microsoft.com/office/drawing/2014/main" id="{EC251AC1-69BA-7D73-88F5-B24EE1C14E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96128" y="4120461"/>
            <a:ext cx="781792" cy="738962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0D4B837-BB41-30B1-7323-74FD27886F39}"/>
              </a:ext>
            </a:extLst>
          </p:cNvPr>
          <p:cNvSpPr/>
          <p:nvPr/>
        </p:nvSpPr>
        <p:spPr>
          <a:xfrm>
            <a:off x="634647" y="1154764"/>
            <a:ext cx="7390783" cy="4548472"/>
          </a:xfrm>
          <a:prstGeom prst="roundRect">
            <a:avLst/>
          </a:prstGeom>
          <a:noFill/>
          <a:ln w="38100">
            <a:solidFill>
              <a:schemeClr val="dk1">
                <a:shade val="15000"/>
                <a:alpha val="28000"/>
              </a:schemeClr>
            </a:solidFill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3D7414-4725-F53D-6111-D9452DCD67F8}"/>
              </a:ext>
            </a:extLst>
          </p:cNvPr>
          <p:cNvGrpSpPr/>
          <p:nvPr/>
        </p:nvGrpSpPr>
        <p:grpSpPr>
          <a:xfrm>
            <a:off x="795171" y="4136407"/>
            <a:ext cx="1581926" cy="707070"/>
            <a:chOff x="744771" y="3600286"/>
            <a:chExt cx="1581926" cy="707070"/>
          </a:xfrm>
        </p:grpSpPr>
        <p:pic>
          <p:nvPicPr>
            <p:cNvPr id="60" name="Graphic 59" descr="Sustainability with solid fill">
              <a:extLst>
                <a:ext uri="{FF2B5EF4-FFF2-40B4-BE49-F238E27FC236}">
                  <a16:creationId xmlns:a16="http://schemas.microsoft.com/office/drawing/2014/main" id="{2153F129-F557-6803-0FA2-D52587C2F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01196" y="3708961"/>
              <a:ext cx="647999" cy="508908"/>
            </a:xfrm>
            <a:prstGeom prst="rect">
              <a:avLst/>
            </a:prstGeom>
          </p:spPr>
        </p:pic>
        <p:pic>
          <p:nvPicPr>
            <p:cNvPr id="62" name="Graphic 61" descr="Lightbulb with solid fill">
              <a:extLst>
                <a:ext uri="{FF2B5EF4-FFF2-40B4-BE49-F238E27FC236}">
                  <a16:creationId xmlns:a16="http://schemas.microsoft.com/office/drawing/2014/main" id="{B0C103A4-8C9A-E003-1F69-DDCE8156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956" y="3705065"/>
              <a:ext cx="499741" cy="499741"/>
            </a:xfrm>
            <a:prstGeom prst="rect">
              <a:avLst/>
            </a:prstGeom>
          </p:spPr>
        </p:pic>
        <p:pic>
          <p:nvPicPr>
            <p:cNvPr id="64" name="Graphic 63" descr="Clipboard Partially Crossed with solid fill">
              <a:extLst>
                <a:ext uri="{FF2B5EF4-FFF2-40B4-BE49-F238E27FC236}">
                  <a16:creationId xmlns:a16="http://schemas.microsoft.com/office/drawing/2014/main" id="{24BF40C8-D85C-DD1E-F67A-0AAC9D104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4771" y="3600286"/>
              <a:ext cx="707070" cy="70707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D9758B3-6D7E-6EFB-1D6B-08D93527F318}"/>
              </a:ext>
            </a:extLst>
          </p:cNvPr>
          <p:cNvGrpSpPr/>
          <p:nvPr/>
        </p:nvGrpSpPr>
        <p:grpSpPr>
          <a:xfrm>
            <a:off x="4410300" y="4074076"/>
            <a:ext cx="1581926" cy="707070"/>
            <a:chOff x="744771" y="3600286"/>
            <a:chExt cx="1581926" cy="707070"/>
          </a:xfrm>
        </p:grpSpPr>
        <p:pic>
          <p:nvPicPr>
            <p:cNvPr id="69" name="Graphic 68" descr="Sustainability with solid fill">
              <a:extLst>
                <a:ext uri="{FF2B5EF4-FFF2-40B4-BE49-F238E27FC236}">
                  <a16:creationId xmlns:a16="http://schemas.microsoft.com/office/drawing/2014/main" id="{8C1484A5-5029-D47C-7D5E-8BB49E7D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01196" y="3708961"/>
              <a:ext cx="647999" cy="508908"/>
            </a:xfrm>
            <a:prstGeom prst="rect">
              <a:avLst/>
            </a:prstGeom>
          </p:spPr>
        </p:pic>
        <p:pic>
          <p:nvPicPr>
            <p:cNvPr id="70" name="Graphic 69" descr="Lightbulb with solid fill">
              <a:extLst>
                <a:ext uri="{FF2B5EF4-FFF2-40B4-BE49-F238E27FC236}">
                  <a16:creationId xmlns:a16="http://schemas.microsoft.com/office/drawing/2014/main" id="{78433BFC-71C7-B1F9-8447-ED13F6657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956" y="3705065"/>
              <a:ext cx="499741" cy="499741"/>
            </a:xfrm>
            <a:prstGeom prst="rect">
              <a:avLst/>
            </a:prstGeom>
          </p:spPr>
        </p:pic>
        <p:pic>
          <p:nvPicPr>
            <p:cNvPr id="71" name="Graphic 70" descr="Clipboard Partially Crossed with solid fill">
              <a:extLst>
                <a:ext uri="{FF2B5EF4-FFF2-40B4-BE49-F238E27FC236}">
                  <a16:creationId xmlns:a16="http://schemas.microsoft.com/office/drawing/2014/main" id="{D9A97AA8-A822-6A5A-EA6D-05B4AD8B9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4771" y="3600286"/>
              <a:ext cx="707070" cy="70707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777CD3-AD8F-7691-C24E-CE2ACF0C2C63}"/>
              </a:ext>
            </a:extLst>
          </p:cNvPr>
          <p:cNvGrpSpPr/>
          <p:nvPr/>
        </p:nvGrpSpPr>
        <p:grpSpPr>
          <a:xfrm>
            <a:off x="8171410" y="4110227"/>
            <a:ext cx="1581926" cy="707070"/>
            <a:chOff x="744771" y="3600286"/>
            <a:chExt cx="1581926" cy="707070"/>
          </a:xfrm>
        </p:grpSpPr>
        <p:pic>
          <p:nvPicPr>
            <p:cNvPr id="73" name="Graphic 72" descr="Sustainability with solid fill">
              <a:extLst>
                <a:ext uri="{FF2B5EF4-FFF2-40B4-BE49-F238E27FC236}">
                  <a16:creationId xmlns:a16="http://schemas.microsoft.com/office/drawing/2014/main" id="{8C8DEC19-58A6-D926-5A64-B9EB9B8CC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01196" y="3708961"/>
              <a:ext cx="647999" cy="508908"/>
            </a:xfrm>
            <a:prstGeom prst="rect">
              <a:avLst/>
            </a:prstGeom>
          </p:spPr>
        </p:pic>
        <p:pic>
          <p:nvPicPr>
            <p:cNvPr id="74" name="Graphic 73" descr="Lightbulb with solid fill">
              <a:extLst>
                <a:ext uri="{FF2B5EF4-FFF2-40B4-BE49-F238E27FC236}">
                  <a16:creationId xmlns:a16="http://schemas.microsoft.com/office/drawing/2014/main" id="{9F580138-F048-BE0E-ACB8-AE05A7553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956" y="3705065"/>
              <a:ext cx="499741" cy="499741"/>
            </a:xfrm>
            <a:prstGeom prst="rect">
              <a:avLst/>
            </a:prstGeom>
          </p:spPr>
        </p:pic>
        <p:pic>
          <p:nvPicPr>
            <p:cNvPr id="75" name="Graphic 74" descr="Clipboard Partially Crossed with solid fill">
              <a:extLst>
                <a:ext uri="{FF2B5EF4-FFF2-40B4-BE49-F238E27FC236}">
                  <a16:creationId xmlns:a16="http://schemas.microsoft.com/office/drawing/2014/main" id="{AA684E2D-914C-21F8-51BB-E8D243D29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4771" y="3600286"/>
              <a:ext cx="707070" cy="707070"/>
            </a:xfrm>
            <a:prstGeom prst="rect">
              <a:avLst/>
            </a:prstGeom>
          </p:spPr>
        </p:pic>
      </p:grp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54BD55DC-F9BF-04AF-296D-059E6D4C732F}"/>
              </a:ext>
            </a:extLst>
          </p:cNvPr>
          <p:cNvSpPr/>
          <p:nvPr/>
        </p:nvSpPr>
        <p:spPr>
          <a:xfrm rot="16200000">
            <a:off x="8808415" y="5010771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DD0EC58-21D0-2DEE-B1D5-C80287D2407A}"/>
              </a:ext>
            </a:extLst>
          </p:cNvPr>
          <p:cNvGrpSpPr/>
          <p:nvPr/>
        </p:nvGrpSpPr>
        <p:grpSpPr>
          <a:xfrm>
            <a:off x="1565601" y="4843476"/>
            <a:ext cx="7486233" cy="457959"/>
            <a:chOff x="1515201" y="4307355"/>
            <a:chExt cx="7486233" cy="457959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80D9BEB-048E-95BA-AA19-47B971115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4526" y="4726687"/>
              <a:ext cx="7466908" cy="38627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30D25DB9-0BA6-4222-E4D1-071C7DB18C02}"/>
                </a:ext>
              </a:extLst>
            </p:cNvPr>
            <p:cNvSpPr/>
            <p:nvPr/>
          </p:nvSpPr>
          <p:spPr>
            <a:xfrm rot="16200000">
              <a:off x="4990691" y="4474650"/>
              <a:ext cx="444583" cy="109994"/>
            </a:xfrm>
            <a:prstGeom prst="right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DC924BE0-6871-3C1F-0AA6-D507BA3C71F9}"/>
                </a:ext>
              </a:extLst>
            </p:cNvPr>
            <p:cNvSpPr/>
            <p:nvPr/>
          </p:nvSpPr>
          <p:spPr>
            <a:xfrm rot="16200000">
              <a:off x="1347906" y="4474650"/>
              <a:ext cx="444583" cy="109994"/>
            </a:xfrm>
            <a:prstGeom prst="right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6" name="Graphic 95" descr="Clock with solid fill">
            <a:extLst>
              <a:ext uri="{FF2B5EF4-FFF2-40B4-BE49-F238E27FC236}">
                <a16:creationId xmlns:a16="http://schemas.microsoft.com/office/drawing/2014/main" id="{3F4B4452-9BF5-9469-DE19-0B2DD8304E6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0" y="5955465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1A175CA-2C7B-B345-C227-A9AB08F82915}"/>
              </a:ext>
            </a:extLst>
          </p:cNvPr>
          <p:cNvSpPr txBox="1"/>
          <p:nvPr/>
        </p:nvSpPr>
        <p:spPr>
          <a:xfrm>
            <a:off x="8324682" y="5259102"/>
            <a:ext cx="55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9624F0D-20E9-A728-803E-43280480343A}"/>
              </a:ext>
            </a:extLst>
          </p:cNvPr>
          <p:cNvSpPr txBox="1"/>
          <p:nvPr/>
        </p:nvSpPr>
        <p:spPr>
          <a:xfrm>
            <a:off x="10103532" y="4523157"/>
            <a:ext cx="55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3.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E64187B-508F-6959-DD87-404A5898973F}"/>
              </a:ext>
            </a:extLst>
          </p:cNvPr>
          <p:cNvGrpSpPr/>
          <p:nvPr/>
        </p:nvGrpSpPr>
        <p:grpSpPr>
          <a:xfrm rot="10800000">
            <a:off x="1544538" y="3041360"/>
            <a:ext cx="8108806" cy="457283"/>
            <a:chOff x="1502501" y="4307355"/>
            <a:chExt cx="8108806" cy="457283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7271DFC-F76B-1717-E1F0-EEED87F9321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527900" y="4751938"/>
              <a:ext cx="8083407" cy="1253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45560A1-7784-2207-6BEC-DF5B3E1FA71A}"/>
                </a:ext>
              </a:extLst>
            </p:cNvPr>
            <p:cNvSpPr/>
            <p:nvPr/>
          </p:nvSpPr>
          <p:spPr>
            <a:xfrm rot="16200000">
              <a:off x="4990691" y="4474650"/>
              <a:ext cx="444583" cy="109994"/>
            </a:xfrm>
            <a:prstGeom prst="right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1F18F635-C0C7-6535-27BB-7CB9D5A52B50}"/>
                </a:ext>
              </a:extLst>
            </p:cNvPr>
            <p:cNvSpPr/>
            <p:nvPr/>
          </p:nvSpPr>
          <p:spPr>
            <a:xfrm rot="16200000">
              <a:off x="1335206" y="4487350"/>
              <a:ext cx="444583" cy="109994"/>
            </a:xfrm>
            <a:prstGeom prst="right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B60979F-3371-CD53-F804-B56C70746292}"/>
              </a:ext>
            </a:extLst>
          </p:cNvPr>
          <p:cNvSpPr/>
          <p:nvPr/>
        </p:nvSpPr>
        <p:spPr>
          <a:xfrm rot="5400000">
            <a:off x="8757845" y="3246607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B722EDAC-5771-F3DC-5595-201E08C106F4}"/>
              </a:ext>
            </a:extLst>
          </p:cNvPr>
          <p:cNvSpPr/>
          <p:nvPr/>
        </p:nvSpPr>
        <p:spPr>
          <a:xfrm rot="5400000">
            <a:off x="8194637" y="3234551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682A1412-8A05-17E9-2F60-ADCD6677D60A}"/>
              </a:ext>
            </a:extLst>
          </p:cNvPr>
          <p:cNvSpPr/>
          <p:nvPr/>
        </p:nvSpPr>
        <p:spPr>
          <a:xfrm rot="5400000">
            <a:off x="5021343" y="3221354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08F8D30C-24A0-B4EE-DD6E-AF87D586ED43}"/>
              </a:ext>
            </a:extLst>
          </p:cNvPr>
          <p:cNvSpPr/>
          <p:nvPr/>
        </p:nvSpPr>
        <p:spPr>
          <a:xfrm rot="5400000">
            <a:off x="4436520" y="3246608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AEFDA90-1EC9-B13F-7FB8-3AC4877FEB38}"/>
              </a:ext>
            </a:extLst>
          </p:cNvPr>
          <p:cNvSpPr/>
          <p:nvPr/>
        </p:nvSpPr>
        <p:spPr>
          <a:xfrm rot="5400000">
            <a:off x="1347646" y="3196115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86F9382-25BA-FC09-CFB5-79567137AB2A}"/>
              </a:ext>
            </a:extLst>
          </p:cNvPr>
          <p:cNvSpPr txBox="1"/>
          <p:nvPr/>
        </p:nvSpPr>
        <p:spPr>
          <a:xfrm>
            <a:off x="8371341" y="2556280"/>
            <a:ext cx="55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2.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410B544-65A3-A471-3539-3FE92F61575D}"/>
              </a:ext>
            </a:extLst>
          </p:cNvPr>
          <p:cNvCxnSpPr/>
          <p:nvPr/>
        </p:nvCxnSpPr>
        <p:spPr>
          <a:xfrm>
            <a:off x="9829848" y="4499536"/>
            <a:ext cx="930903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761BD6-B3AA-2FCB-F0C3-FC5BA6D3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9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10B3-8EC8-90C9-B089-D7290DBD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BCBC663-849A-0859-57A8-A135C75D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9C0CE03-421C-7541-6CEE-FEC18D81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88D4BD-E6A9-AF6D-245D-0AB40F03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How do climate attitude and behaviour among students change over time (before, during and one year after the project implementation)?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2. How do climate attitude and behaviour and self-efficacy beliefs respond to levels of involvement of the students?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3. How is climate attitude and behaviour influenced by self-efficacy beliefs?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94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4ED6-5929-7AE4-61F3-D4EA00BC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EF8A26-F0F6-BEEB-F9CD-0811AAF8FDDA}"/>
              </a:ext>
            </a:extLst>
          </p:cNvPr>
          <p:cNvGrpSpPr/>
          <p:nvPr/>
        </p:nvGrpSpPr>
        <p:grpSpPr>
          <a:xfrm>
            <a:off x="1114646" y="2992179"/>
            <a:ext cx="1473200" cy="1346200"/>
            <a:chOff x="838200" y="2247900"/>
            <a:chExt cx="1473200" cy="1346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D87940-92B4-7F00-7618-5827078CD61B}"/>
                </a:ext>
              </a:extLst>
            </p:cNvPr>
            <p:cNvCxnSpPr/>
            <p:nvPr/>
          </p:nvCxnSpPr>
          <p:spPr>
            <a:xfrm>
              <a:off x="838200" y="2247900"/>
              <a:ext cx="0" cy="13462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357706-C5A7-CDE5-1170-8EF55D8A7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3594100"/>
              <a:ext cx="14732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5DCB88-3CAC-CF9D-27AD-C59F56796D2C}"/>
              </a:ext>
            </a:extLst>
          </p:cNvPr>
          <p:cNvGrpSpPr/>
          <p:nvPr/>
        </p:nvGrpSpPr>
        <p:grpSpPr>
          <a:xfrm>
            <a:off x="4772246" y="2992179"/>
            <a:ext cx="1473200" cy="1346200"/>
            <a:chOff x="838200" y="2247900"/>
            <a:chExt cx="1473200" cy="13462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D5FA20-BDEA-DA50-D056-8CD77989486E}"/>
                </a:ext>
              </a:extLst>
            </p:cNvPr>
            <p:cNvCxnSpPr/>
            <p:nvPr/>
          </p:nvCxnSpPr>
          <p:spPr>
            <a:xfrm>
              <a:off x="838200" y="2247900"/>
              <a:ext cx="0" cy="13462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B0F154-3631-E8CD-D0D0-240FAB837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3594100"/>
              <a:ext cx="14732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E29C0A-52CF-08DD-A758-07E7D3F15015}"/>
              </a:ext>
            </a:extLst>
          </p:cNvPr>
          <p:cNvGrpSpPr/>
          <p:nvPr/>
        </p:nvGrpSpPr>
        <p:grpSpPr>
          <a:xfrm>
            <a:off x="8429846" y="2992179"/>
            <a:ext cx="1473200" cy="1346200"/>
            <a:chOff x="838200" y="2247900"/>
            <a:chExt cx="1473200" cy="13462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EB0C78-2E39-3048-1E8C-BD67CB1D2CB1}"/>
                </a:ext>
              </a:extLst>
            </p:cNvPr>
            <p:cNvCxnSpPr/>
            <p:nvPr/>
          </p:nvCxnSpPr>
          <p:spPr>
            <a:xfrm>
              <a:off x="838200" y="2247900"/>
              <a:ext cx="0" cy="13462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E7F6E4-CBA4-61BE-8A4C-0BC1DA20B2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3594100"/>
              <a:ext cx="14732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3A24FE-CCD6-336A-5F4E-58AE4F9783C5}"/>
              </a:ext>
            </a:extLst>
          </p:cNvPr>
          <p:cNvSpPr txBox="1"/>
          <p:nvPr/>
        </p:nvSpPr>
        <p:spPr>
          <a:xfrm>
            <a:off x="1038446" y="4387588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9A8A1-E47A-FAB6-5E8E-654C176A47E0}"/>
              </a:ext>
            </a:extLst>
          </p:cNvPr>
          <p:cNvSpPr txBox="1"/>
          <p:nvPr/>
        </p:nvSpPr>
        <p:spPr>
          <a:xfrm rot="16200000">
            <a:off x="-43289" y="3180445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Climate attitude &amp; behaviour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19FDA1-2243-08BE-9789-5EDA0771D16C}"/>
              </a:ext>
            </a:extLst>
          </p:cNvPr>
          <p:cNvSpPr txBox="1"/>
          <p:nvPr/>
        </p:nvSpPr>
        <p:spPr>
          <a:xfrm rot="16200000">
            <a:off x="3614311" y="3229656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Climate attitude &amp; behaviour // Self-efficacy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7F8AD-ABB7-C274-2AAF-7D77756D129E}"/>
              </a:ext>
            </a:extLst>
          </p:cNvPr>
          <p:cNvSpPr txBox="1"/>
          <p:nvPr/>
        </p:nvSpPr>
        <p:spPr>
          <a:xfrm>
            <a:off x="4734146" y="4387587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7E489-6017-0BEC-1AF7-AF0E563970A0}"/>
              </a:ext>
            </a:extLst>
          </p:cNvPr>
          <p:cNvSpPr txBox="1"/>
          <p:nvPr/>
        </p:nvSpPr>
        <p:spPr>
          <a:xfrm>
            <a:off x="1114644" y="2344241"/>
            <a:ext cx="182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MAGNITUDE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FC100-C146-A747-1BA0-BB6072EDFF7E}"/>
              </a:ext>
            </a:extLst>
          </p:cNvPr>
          <p:cNvSpPr txBox="1"/>
          <p:nvPr/>
        </p:nvSpPr>
        <p:spPr>
          <a:xfrm>
            <a:off x="4772243" y="2344241"/>
            <a:ext cx="218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GROUP-SPECIFIC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8DF755-82A7-0B0A-F029-9B6E0FAE729C}"/>
              </a:ext>
            </a:extLst>
          </p:cNvPr>
          <p:cNvSpPr txBox="1"/>
          <p:nvPr/>
        </p:nvSpPr>
        <p:spPr>
          <a:xfrm>
            <a:off x="8429846" y="2344241"/>
            <a:ext cx="203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VALIDATION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9F56E7-CA78-294B-3D4F-29291BC1AB1A}"/>
              </a:ext>
            </a:extLst>
          </p:cNvPr>
          <p:cNvSpPr txBox="1"/>
          <p:nvPr/>
        </p:nvSpPr>
        <p:spPr>
          <a:xfrm>
            <a:off x="8429846" y="4389630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7E330-F6FD-35FD-2F82-A061609C657F}"/>
              </a:ext>
            </a:extLst>
          </p:cNvPr>
          <p:cNvSpPr txBox="1"/>
          <p:nvPr/>
        </p:nvSpPr>
        <p:spPr>
          <a:xfrm rot="16200000">
            <a:off x="7242047" y="3229656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Climate attitude &amp; behaviour // Self-efficacy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D9BF11-CADB-ABC9-8B83-C27219C56F93}"/>
              </a:ext>
            </a:extLst>
          </p:cNvPr>
          <p:cNvCxnSpPr/>
          <p:nvPr/>
        </p:nvCxnSpPr>
        <p:spPr>
          <a:xfrm flipV="1">
            <a:off x="1228946" y="3550979"/>
            <a:ext cx="1358900" cy="482600"/>
          </a:xfrm>
          <a:prstGeom prst="straightConnector1">
            <a:avLst/>
          </a:prstGeom>
          <a:ln w="38100">
            <a:solidFill>
              <a:srgbClr val="1B9E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6ED3EE-0EC9-1A63-E71E-0F956AA6D8DC}"/>
              </a:ext>
            </a:extLst>
          </p:cNvPr>
          <p:cNvCxnSpPr>
            <a:cxnSpLocks/>
          </p:cNvCxnSpPr>
          <p:nvPr/>
        </p:nvCxnSpPr>
        <p:spPr>
          <a:xfrm flipV="1">
            <a:off x="4886546" y="3344324"/>
            <a:ext cx="1290933" cy="663855"/>
          </a:xfrm>
          <a:prstGeom prst="straightConnector1">
            <a:avLst/>
          </a:prstGeom>
          <a:ln w="38100">
            <a:solidFill>
              <a:srgbClr val="D95F0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783630-EE1B-7423-7686-BCDF494859DA}"/>
              </a:ext>
            </a:extLst>
          </p:cNvPr>
          <p:cNvCxnSpPr>
            <a:cxnSpLocks/>
          </p:cNvCxnSpPr>
          <p:nvPr/>
        </p:nvCxnSpPr>
        <p:spPr>
          <a:xfrm flipV="1">
            <a:off x="4951160" y="3622930"/>
            <a:ext cx="1226319" cy="486051"/>
          </a:xfrm>
          <a:prstGeom prst="straightConnector1">
            <a:avLst/>
          </a:prstGeom>
          <a:ln w="28575">
            <a:solidFill>
              <a:srgbClr val="7570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9F0EAD-4C35-3429-7B09-69C9B5DFA49C}"/>
              </a:ext>
            </a:extLst>
          </p:cNvPr>
          <p:cNvCxnSpPr>
            <a:cxnSpLocks/>
          </p:cNvCxnSpPr>
          <p:nvPr/>
        </p:nvCxnSpPr>
        <p:spPr>
          <a:xfrm flipV="1">
            <a:off x="5006252" y="3948410"/>
            <a:ext cx="1171227" cy="240858"/>
          </a:xfrm>
          <a:prstGeom prst="straightConnector1">
            <a:avLst/>
          </a:prstGeom>
          <a:ln w="19050">
            <a:solidFill>
              <a:srgbClr val="E7298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hildren outline">
            <a:extLst>
              <a:ext uri="{FF2B5EF4-FFF2-40B4-BE49-F238E27FC236}">
                <a16:creationId xmlns:a16="http://schemas.microsoft.com/office/drawing/2014/main" id="{DFC2CEE4-61B0-6065-CC62-36D169290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t="16365" r="48820" b="16706"/>
          <a:stretch/>
        </p:blipFill>
        <p:spPr>
          <a:xfrm>
            <a:off x="6202168" y="3781167"/>
            <a:ext cx="330911" cy="432730"/>
          </a:xfrm>
          <a:prstGeom prst="rect">
            <a:avLst/>
          </a:prstGeom>
        </p:spPr>
      </p:pic>
      <p:pic>
        <p:nvPicPr>
          <p:cNvPr id="37" name="Graphic 36" descr="Meeting with solid fill">
            <a:extLst>
              <a:ext uri="{FF2B5EF4-FFF2-40B4-BE49-F238E27FC236}">
                <a16:creationId xmlns:a16="http://schemas.microsoft.com/office/drawing/2014/main" id="{1A00E4EE-8FF9-E8FC-2A50-C9961A355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7295" y="3455038"/>
            <a:ext cx="335784" cy="335784"/>
          </a:xfrm>
          <a:prstGeom prst="rect">
            <a:avLst/>
          </a:prstGeom>
        </p:spPr>
      </p:pic>
      <p:pic>
        <p:nvPicPr>
          <p:cNvPr id="38" name="Graphic 37" descr="Children with solid fill">
            <a:extLst>
              <a:ext uri="{FF2B5EF4-FFF2-40B4-BE49-F238E27FC236}">
                <a16:creationId xmlns:a16="http://schemas.microsoft.com/office/drawing/2014/main" id="{36FF829D-559B-2FB3-1A6F-62D167A019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4307" t="13582" r="50140" b="19489"/>
          <a:stretch/>
        </p:blipFill>
        <p:spPr>
          <a:xfrm>
            <a:off x="6177479" y="3156564"/>
            <a:ext cx="250107" cy="3270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45357E-FCDF-C985-A824-995D7AA88D7F}"/>
              </a:ext>
            </a:extLst>
          </p:cNvPr>
          <p:cNvCxnSpPr/>
          <p:nvPr/>
        </p:nvCxnSpPr>
        <p:spPr>
          <a:xfrm flipV="1">
            <a:off x="8486996" y="3483627"/>
            <a:ext cx="1358900" cy="482600"/>
          </a:xfrm>
          <a:prstGeom prst="straightConnector1">
            <a:avLst/>
          </a:prstGeom>
          <a:ln w="38100">
            <a:solidFill>
              <a:srgbClr val="1B9E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03DEC6-CDF2-65F6-5C6D-91FBBF2B5CFD}"/>
              </a:ext>
            </a:extLst>
          </p:cNvPr>
          <p:cNvCxnSpPr/>
          <p:nvPr/>
        </p:nvCxnSpPr>
        <p:spPr>
          <a:xfrm flipV="1">
            <a:off x="8486996" y="3590663"/>
            <a:ext cx="1358900" cy="482600"/>
          </a:xfrm>
          <a:prstGeom prst="straightConnector1">
            <a:avLst/>
          </a:prstGeom>
          <a:ln w="38100">
            <a:solidFill>
              <a:srgbClr val="E6AB0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Sustainability with solid fill">
            <a:extLst>
              <a:ext uri="{FF2B5EF4-FFF2-40B4-BE49-F238E27FC236}">
                <a16:creationId xmlns:a16="http://schemas.microsoft.com/office/drawing/2014/main" id="{B2C17529-BA5B-C2E5-2303-2119AD478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03045" y="3216760"/>
            <a:ext cx="393729" cy="309216"/>
          </a:xfrm>
          <a:prstGeom prst="rect">
            <a:avLst/>
          </a:prstGeom>
        </p:spPr>
      </p:pic>
      <p:pic>
        <p:nvPicPr>
          <p:cNvPr id="42" name="Graphic 41" descr="Muscular arm with solid fill">
            <a:extLst>
              <a:ext uri="{FF2B5EF4-FFF2-40B4-BE49-F238E27FC236}">
                <a16:creationId xmlns:a16="http://schemas.microsoft.com/office/drawing/2014/main" id="{98B0F901-6EEC-1A2B-4DCE-C311ADC149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3178" y="3508268"/>
            <a:ext cx="355439" cy="335966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B88B5D2-E299-3F10-3DD7-BC77FB04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6984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6E9324A-5E77-34BC-4BE6-82B3F6737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1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Widescreen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Office Theme</vt:lpstr>
      <vt:lpstr>Fostering human agency at schools– </vt:lpstr>
      <vt:lpstr>Agenda</vt:lpstr>
      <vt:lpstr>Background</vt:lpstr>
      <vt:lpstr>Lessons learnt so far</vt:lpstr>
      <vt:lpstr>Research gap</vt:lpstr>
      <vt:lpstr>Research design</vt:lpstr>
      <vt:lpstr>Research questions</vt:lpstr>
      <vt:lpstr>Research questions</vt:lpstr>
      <vt:lpstr>Predictions</vt:lpstr>
      <vt:lpstr>Methods –  Surveys</vt:lpstr>
      <vt:lpstr>Methods –  Surveys</vt:lpstr>
      <vt:lpstr>Methods – Data analysis</vt:lpstr>
      <vt:lpstr>Proposed timetable</vt:lpstr>
      <vt:lpstr>Next steps</vt:lpstr>
      <vt:lpstr>Questions and feedback</vt:lpstr>
      <vt:lpstr>Framework self-efficacy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Naveena</dc:creator>
  <cp:lastModifiedBy>Daniela Naveena</cp:lastModifiedBy>
  <cp:revision>37</cp:revision>
  <dcterms:created xsi:type="dcterms:W3CDTF">2024-03-04T11:02:22Z</dcterms:created>
  <dcterms:modified xsi:type="dcterms:W3CDTF">2024-04-03T11:30:41Z</dcterms:modified>
</cp:coreProperties>
</file>