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6" r:id="rId7"/>
    <p:sldId id="267" r:id="rId8"/>
    <p:sldId id="262" r:id="rId9"/>
    <p:sldId id="263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298A"/>
    <a:srgbClr val="D95F02"/>
    <a:srgbClr val="7570B3"/>
    <a:srgbClr val="1B9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557" autoAdjust="0"/>
  </p:normalViewPr>
  <p:slideViewPr>
    <p:cSldViewPr snapToGrid="0">
      <p:cViewPr>
        <p:scale>
          <a:sx n="50" d="100"/>
          <a:sy n="50" d="100"/>
        </p:scale>
        <p:origin x="12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F478C-19B8-4007-85C0-1B1FB6679583}" type="datetimeFigureOut">
              <a:rPr lang="en-GB" smtClean="0"/>
              <a:t>27/03/2024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07A93-D292-4EC6-B140-C4EA6EF63E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81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D59A-8CAD-9F0A-43B2-16F7C0D3E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ABAC2-B948-74E3-C162-C1327A75A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E18D8-9A65-14E6-A09B-E24C2382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A151-EAC5-464A-86BA-1012663BC30E}" type="datetime1">
              <a:rPr lang="en-GB" smtClean="0"/>
              <a:t>27/03/2024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68426-CED6-EFE0-35E6-96434498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1C763-E6B4-BAA6-457D-F78F6441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97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DF9A-94FA-2BB3-FF77-D3914F88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49120-4F53-BFCE-E680-F211D9E18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86988-915B-4387-A9F0-FE48C8C4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DCF2-7C1D-4561-A029-2852EF5D2072}" type="datetime1">
              <a:rPr lang="en-GB" smtClean="0"/>
              <a:t>27/03/2024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E9393-0924-9DEA-7C02-3FEF867D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3712D-B2F3-1507-9702-2A4B3305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62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515E4-E7FB-ECD4-5328-428494445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1C9D5-9C8B-0ACB-8CF1-D3825FC07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677A0-136E-61CF-64AC-23573582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F4D1-41EA-4C45-AE34-CFD01CAAE541}" type="datetime1">
              <a:rPr lang="en-GB" smtClean="0"/>
              <a:t>27/03/2024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3BB61-2F9F-66F6-B6D9-18E14945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16CA0-F438-F53C-651C-F0CB4639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05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CB4A-5FA6-2939-33C1-27F24E98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4E2E2-30A4-CE4E-96CB-329C44CBD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1B563-8F4F-C8D2-BC58-0198825D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B0C-2706-41C4-9D6D-FDE2B8D9A78E}" type="datetime1">
              <a:rPr lang="en-GB" smtClean="0"/>
              <a:t>27/03/2024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A4492-A6A1-FA93-766E-E9D13D06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9287B-21C4-957C-6229-BB250023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45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61AE-8F71-07A1-B07B-16209954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ADBD7-96F0-0C9A-82BE-83B90BB83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E45D3-923A-8BA0-133F-FB23FAC5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A76A-A919-473D-B354-18365EADF2F5}" type="datetime1">
              <a:rPr lang="en-GB" smtClean="0"/>
              <a:t>27/03/2024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DC3FD-5A96-3136-BB84-D5CF83D1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AE1EC-37CF-E0B9-F412-6D3ACDD9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8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7A6D-9D4C-FF65-D667-57219242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917C7-9C1F-D027-C952-F03F6E6D1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0EC61-3989-6370-40E8-F8DF8353B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66F45-3547-DE4C-E2AE-D04E7DA17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BD68-46CA-4165-816E-CD8C056875FC}" type="datetime1">
              <a:rPr lang="en-GB" smtClean="0"/>
              <a:t>27/03/2024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9C8C7-B1E6-9549-2BF8-3900E961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225D6-DDC3-04D5-CE94-4C5BFE41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01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8625-DBD8-C881-1E85-DE75B84A7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6986C-5EDD-6993-E621-F20F70D44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2708A-F56E-D7ED-3C63-3161B57E1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677CB-B6D7-D480-6ED7-61F8B1C0A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79820-BC84-7A2A-3E65-A23631390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15DBD-1DE0-D003-3E73-64A67971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E00B-F786-4A05-8A94-4E14BC77E290}" type="datetime1">
              <a:rPr lang="en-GB" smtClean="0"/>
              <a:t>27/03/2024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D3F05-6897-D145-3B38-C5702965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7E12B-E94B-E2C6-24F2-5AC693B8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92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D185-8E48-DFBD-526E-CEA97C76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7F3E5-A3F4-7131-8407-5E5F36F2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125D-372F-403A-BE3C-7D72C6C3FDF5}" type="datetime1">
              <a:rPr lang="en-GB" smtClean="0"/>
              <a:t>27/03/2024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DC8A1-C723-597A-A124-2AE341FF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BC4CF-88E7-ADEB-693A-89D26944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84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8C32E-8C8F-766F-AAD8-BD47B40B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98F7-D689-461D-B713-9ACC4E34E2F6}" type="datetime1">
              <a:rPr lang="en-GB" smtClean="0"/>
              <a:t>27/03/2024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846F1-D1EB-8414-6F54-7B8440E5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A491D-445C-EC1D-EEEE-FCAD29BB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79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6808-F700-864B-4882-8460DD11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F4DF0-6FE0-7506-17E6-D56375A98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7BB02-AF65-621A-F548-F994C9C54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F32EF-0283-F5B4-E15E-75844EC5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A75F-4FC6-4A09-B610-681E3F3B6E7D}" type="datetime1">
              <a:rPr lang="en-GB" smtClean="0"/>
              <a:t>27/03/2024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95970-92B9-8562-7100-24E753A7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24BA5-BB05-F839-7DAA-3DA9E26C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92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1AF3-4F69-0EA6-A975-A8C95CCC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9BEC68-6F27-824B-C991-B8D88C8DE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7C151-C902-0434-14EB-1E9A4A6C2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A0A54-8157-BA5C-A60E-B7C9D3A1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3380-6300-4980-85F1-73CEABF7B00C}" type="datetime1">
              <a:rPr lang="en-GB" smtClean="0"/>
              <a:t>27/03/2024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0E8AB-96D5-6236-E10E-7ACA570C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B8B64-425C-3154-E40D-0B6A60EA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97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B3FED0-ED2A-B665-9F04-CF467C2AA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D2C31-D1ED-1D3F-BA69-615C28D33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6FB69-4048-3277-C874-E7F79CAF1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5F3E82-D6CD-4F98-8A25-92742025E9CB}" type="datetime1">
              <a:rPr lang="en-GB" smtClean="0"/>
              <a:t>27/03/2024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4144A-7975-2B11-F4A2-092B223D2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Self-efficacy beliefs and participatory SDE || Dani Gargya || 06.03.24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C4DC3-ED9D-DE60-9C9B-86F747474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38A4D6-7C6B-4E1B-88B2-3EE24A04A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70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10" Type="http://schemas.openxmlformats.org/officeDocument/2006/relationships/image" Target="../media/image10.sv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7.svg"/><Relationship Id="rId5" Type="http://schemas.openxmlformats.org/officeDocument/2006/relationships/image" Target="../media/image7.sv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246F-FC2B-09C4-38B4-37897F20E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6300" y="-46722"/>
            <a:ext cx="9144000" cy="2387600"/>
          </a:xfrm>
        </p:spPr>
        <p:txBody>
          <a:bodyPr>
            <a:normAutofit/>
          </a:bodyPr>
          <a:lstStyle/>
          <a:p>
            <a:r>
              <a:rPr lang="en-GB" dirty="0"/>
              <a:t>Fostering human agency at schools–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95DC4-7B1E-7398-1340-428CB28AF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2460624"/>
            <a:ext cx="9144000" cy="1655762"/>
          </a:xfrm>
        </p:spPr>
        <p:txBody>
          <a:bodyPr/>
          <a:lstStyle/>
          <a:p>
            <a:r>
              <a:rPr lang="en-GB" dirty="0"/>
              <a:t>Effects of participatory ESD projects on (individual and collective) self-efficacy beliefs using the example of the "</a:t>
            </a:r>
            <a:r>
              <a:rPr lang="en-GB" dirty="0" err="1"/>
              <a:t>KlimaRatSchule</a:t>
            </a:r>
            <a:r>
              <a:rPr lang="en-GB" dirty="0"/>
              <a:t>"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D9145A-2C62-2AD3-4426-444D4552444A}"/>
              </a:ext>
            </a:extLst>
          </p:cNvPr>
          <p:cNvSpPr txBox="1"/>
          <p:nvPr/>
        </p:nvSpPr>
        <p:spPr>
          <a:xfrm>
            <a:off x="495300" y="5753100"/>
            <a:ext cx="378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Dani Gargya</a:t>
            </a:r>
          </a:p>
          <a:p>
            <a:endParaRPr lang="en-GB" dirty="0"/>
          </a:p>
          <a:p>
            <a:r>
              <a:rPr lang="en-GB" dirty="0"/>
              <a:t>06.03.24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94E88E-6F82-0DB3-2182-93F4C2D5DC6E}"/>
              </a:ext>
            </a:extLst>
          </p:cNvPr>
          <p:cNvSpPr txBox="1"/>
          <p:nvPr/>
        </p:nvSpPr>
        <p:spPr>
          <a:xfrm>
            <a:off x="469900" y="4465420"/>
            <a:ext cx="431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Master thesis proposal presentation</a:t>
            </a:r>
          </a:p>
          <a:p>
            <a:r>
              <a:rPr lang="en-GB" dirty="0"/>
              <a:t>MSc Environmental Governance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4F76C8-95FF-DEE2-46FC-D24F87F29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403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FC2E-1A81-FA6E-A77E-023C8359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–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A6974-1347-993F-A7F4-71482EAAD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2C5F10B-91EE-CEF0-ADAD-862ABAEC1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2540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8A353CE-8E76-83AA-DA09-FEAD9F19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</p:spTree>
    <p:extLst>
      <p:ext uri="{BB962C8B-B14F-4D97-AF65-F5344CB8AC3E}">
        <p14:creationId xmlns:p14="http://schemas.microsoft.com/office/powerpoint/2010/main" val="1832674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F5305-6816-4A4E-FFD0-99F5ED9D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and feedback</a:t>
            </a:r>
          </a:p>
        </p:txBody>
      </p:sp>
      <p:pic>
        <p:nvPicPr>
          <p:cNvPr id="5" name="Content Placeholder 4" descr="Questions">
            <a:extLst>
              <a:ext uri="{FF2B5EF4-FFF2-40B4-BE49-F238E27FC236}">
                <a16:creationId xmlns:a16="http://schemas.microsoft.com/office/drawing/2014/main" id="{6C22FE90-221C-866F-2C4A-E2D19BE00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2971800"/>
            <a:ext cx="2171700" cy="2171700"/>
          </a:xfrm>
          <a:prstGeom prst="rect">
            <a:avLst/>
          </a:prstGeom>
        </p:spPr>
      </p:pic>
      <p:pic>
        <p:nvPicPr>
          <p:cNvPr id="6" name="Graphic 5" descr="Customer review">
            <a:extLst>
              <a:ext uri="{FF2B5EF4-FFF2-40B4-BE49-F238E27FC236}">
                <a16:creationId xmlns:a16="http://schemas.microsoft.com/office/drawing/2014/main" id="{85AB3A92-6BFF-7370-4D86-D91C0734A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5780" y="2903538"/>
            <a:ext cx="2555240" cy="255524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A526246-0242-DCBE-F16F-BEE45E58B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31A340E4-28ED-430A-2A8D-50F22085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</p:spTree>
    <p:extLst>
      <p:ext uri="{BB962C8B-B14F-4D97-AF65-F5344CB8AC3E}">
        <p14:creationId xmlns:p14="http://schemas.microsoft.com/office/powerpoint/2010/main" val="231855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rrows pointing to a group&#10;&#10;Description automatically generated">
            <a:extLst>
              <a:ext uri="{FF2B5EF4-FFF2-40B4-BE49-F238E27FC236}">
                <a16:creationId xmlns:a16="http://schemas.microsoft.com/office/drawing/2014/main" id="{40D7D5C2-D1CB-4E90-513D-6B84D722F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004" y="1295718"/>
            <a:ext cx="7297043" cy="1752282"/>
          </a:xfrm>
          <a:prstGeom prst="rect">
            <a:avLst/>
          </a:prstGeom>
        </p:spPr>
      </p:pic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77994B33-AA5F-2D2A-2DCD-F1901A004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445" y="3633946"/>
            <a:ext cx="5731510" cy="2943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069401-3523-2655-5817-F979DA176454}"/>
              </a:ext>
            </a:extLst>
          </p:cNvPr>
          <p:cNvSpPr txBox="1"/>
          <p:nvPr/>
        </p:nvSpPr>
        <p:spPr>
          <a:xfrm>
            <a:off x="2895600" y="762000"/>
            <a:ext cx="165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A) </a:t>
            </a:r>
            <a:r>
              <a:rPr lang="en-GB" sz="1400" dirty="0"/>
              <a:t>Predictions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B1A92-E48C-DA5C-8383-E0C9C10EA0ED}"/>
              </a:ext>
            </a:extLst>
          </p:cNvPr>
          <p:cNvSpPr txBox="1"/>
          <p:nvPr/>
        </p:nvSpPr>
        <p:spPr>
          <a:xfrm>
            <a:off x="3009900" y="3259723"/>
            <a:ext cx="165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B) </a:t>
            </a:r>
            <a:r>
              <a:rPr lang="en-GB" sz="1400" dirty="0"/>
              <a:t>Workflow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47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45F4-4AE3-DB76-D42D-938F871B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F5A58-4BC9-E0FB-DD71-9A3A525D5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  <a:p>
            <a:r>
              <a:rPr lang="en-GB" dirty="0"/>
              <a:t>Research Questions</a:t>
            </a:r>
          </a:p>
          <a:p>
            <a:r>
              <a:rPr lang="en-GB" dirty="0"/>
              <a:t>Methods</a:t>
            </a:r>
          </a:p>
          <a:p>
            <a:r>
              <a:rPr lang="en-GB" dirty="0"/>
              <a:t>Proposed time schedule</a:t>
            </a:r>
          </a:p>
          <a:p>
            <a:r>
              <a:rPr lang="en-GB" dirty="0"/>
              <a:t>Questions and feedback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2099A-DAFB-21AF-7166-5D205962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AF450F9-4489-5761-684F-CB837889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1270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28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7928-AC81-D02C-F628-960629C9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88F86-D75F-8BF3-E44F-514CC3550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BA06335-1833-7B13-4FF3-3AFA1B634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1795797-1015-D3BB-C59C-61E60739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</p:spTree>
    <p:extLst>
      <p:ext uri="{BB962C8B-B14F-4D97-AF65-F5344CB8AC3E}">
        <p14:creationId xmlns:p14="http://schemas.microsoft.com/office/powerpoint/2010/main" val="365937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4E29C-62A5-298C-392D-ECD83ABE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Lessons learnt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BDAB7-387A-1D0E-AD60-0DD87A518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2010328-7517-BA4D-D1EE-C58655600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EF97012-85CF-1C7A-527C-05EED1B7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</p:spTree>
    <p:extLst>
      <p:ext uri="{BB962C8B-B14F-4D97-AF65-F5344CB8AC3E}">
        <p14:creationId xmlns:p14="http://schemas.microsoft.com/office/powerpoint/2010/main" val="344547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A135-77AB-990B-F7E5-8EEA6A19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58806-C95C-FB05-403D-3BF73D581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53A11BE-F9A4-E43A-EC3C-B2C2F99D8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62384FC-E469-7A0F-251F-659E6B45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</p:spTree>
    <p:extLst>
      <p:ext uri="{BB962C8B-B14F-4D97-AF65-F5344CB8AC3E}">
        <p14:creationId xmlns:p14="http://schemas.microsoft.com/office/powerpoint/2010/main" val="23769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66E2-AE52-8165-C3A5-7CC6653AA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6930" y="-222594"/>
            <a:ext cx="10515600" cy="1325563"/>
          </a:xfrm>
        </p:spPr>
        <p:txBody>
          <a:bodyPr/>
          <a:lstStyle/>
          <a:p>
            <a:r>
              <a:rPr lang="en-GB" dirty="0"/>
              <a:t>Workflow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7848D9-14D0-0496-D96E-D268F81D3524}"/>
              </a:ext>
            </a:extLst>
          </p:cNvPr>
          <p:cNvCxnSpPr>
            <a:cxnSpLocks/>
          </p:cNvCxnSpPr>
          <p:nvPr/>
        </p:nvCxnSpPr>
        <p:spPr>
          <a:xfrm>
            <a:off x="906746" y="5876544"/>
            <a:ext cx="10475976" cy="0"/>
          </a:xfrm>
          <a:prstGeom prst="straightConnector1">
            <a:avLst/>
          </a:prstGeom>
          <a:ln w="142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A5EB5F-F75C-61AD-45DD-47B93BEE1595}"/>
              </a:ext>
            </a:extLst>
          </p:cNvPr>
          <p:cNvSpPr txBox="1"/>
          <p:nvPr/>
        </p:nvSpPr>
        <p:spPr>
          <a:xfrm>
            <a:off x="1397600" y="6093679"/>
            <a:ext cx="51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FF483F-F7EE-31F9-F5EA-15E55AE7E4AD}"/>
              </a:ext>
            </a:extLst>
          </p:cNvPr>
          <p:cNvSpPr txBox="1"/>
          <p:nvPr/>
        </p:nvSpPr>
        <p:spPr>
          <a:xfrm>
            <a:off x="5066970" y="6015426"/>
            <a:ext cx="51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988359-890F-E50B-A872-B740AE552823}"/>
              </a:ext>
            </a:extLst>
          </p:cNvPr>
          <p:cNvSpPr txBox="1"/>
          <p:nvPr/>
        </p:nvSpPr>
        <p:spPr>
          <a:xfrm>
            <a:off x="8736930" y="6093679"/>
            <a:ext cx="51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t2</a:t>
            </a:r>
          </a:p>
        </p:txBody>
      </p:sp>
      <p:pic>
        <p:nvPicPr>
          <p:cNvPr id="33" name="Graphic 32" descr="Children outline">
            <a:extLst>
              <a:ext uri="{FF2B5EF4-FFF2-40B4-BE49-F238E27FC236}">
                <a16:creationId xmlns:a16="http://schemas.microsoft.com/office/drawing/2014/main" id="{67B71F81-AA02-8574-0794-84DA0473F6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21" t="16365" r="2689" b="16706"/>
          <a:stretch/>
        </p:blipFill>
        <p:spPr>
          <a:xfrm>
            <a:off x="864000" y="2928718"/>
            <a:ext cx="864000" cy="6120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95690BC1-A525-E85D-80C4-0152D87CE52E}"/>
              </a:ext>
            </a:extLst>
          </p:cNvPr>
          <p:cNvGrpSpPr/>
          <p:nvPr/>
        </p:nvGrpSpPr>
        <p:grpSpPr>
          <a:xfrm>
            <a:off x="4386264" y="2928718"/>
            <a:ext cx="1607568" cy="671568"/>
            <a:chOff x="838200" y="2914526"/>
            <a:chExt cx="1607568" cy="671568"/>
          </a:xfrm>
        </p:grpSpPr>
        <p:pic>
          <p:nvPicPr>
            <p:cNvPr id="36" name="Graphic 35" descr="Children with solid fill">
              <a:extLst>
                <a:ext uri="{FF2B5EF4-FFF2-40B4-BE49-F238E27FC236}">
                  <a16:creationId xmlns:a16="http://schemas.microsoft.com/office/drawing/2014/main" id="{84000242-B157-DC86-AA21-1106E82C18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-4307" t="13582" r="50140" b="19489"/>
            <a:stretch/>
          </p:blipFill>
          <p:spPr>
            <a:xfrm>
              <a:off x="1977768" y="2914526"/>
              <a:ext cx="468000" cy="612000"/>
            </a:xfrm>
            <a:prstGeom prst="rect">
              <a:avLst/>
            </a:prstGeom>
          </p:spPr>
        </p:pic>
        <p:pic>
          <p:nvPicPr>
            <p:cNvPr id="37" name="Graphic 36" descr="Meeting with solid fill">
              <a:extLst>
                <a:ext uri="{FF2B5EF4-FFF2-40B4-BE49-F238E27FC236}">
                  <a16:creationId xmlns:a16="http://schemas.microsoft.com/office/drawing/2014/main" id="{BA410E39-FC7D-C24F-201D-629A8AB57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06200" y="2914526"/>
              <a:ext cx="671568" cy="671568"/>
            </a:xfrm>
            <a:prstGeom prst="rect">
              <a:avLst/>
            </a:prstGeom>
          </p:spPr>
        </p:pic>
        <p:pic>
          <p:nvPicPr>
            <p:cNvPr id="38" name="Graphic 37" descr="Children outline">
              <a:extLst>
                <a:ext uri="{FF2B5EF4-FFF2-40B4-BE49-F238E27FC236}">
                  <a16:creationId xmlns:a16="http://schemas.microsoft.com/office/drawing/2014/main" id="{23B186A1-C392-B6FB-0805-1CB5E715C5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-1" t="16365" r="48820" b="16706"/>
            <a:stretch/>
          </p:blipFill>
          <p:spPr>
            <a:xfrm>
              <a:off x="838200" y="2928718"/>
              <a:ext cx="468000" cy="612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26A779F-C15C-3966-94D2-53982F59CD75}"/>
              </a:ext>
            </a:extLst>
          </p:cNvPr>
          <p:cNvGrpSpPr/>
          <p:nvPr/>
        </p:nvGrpSpPr>
        <p:grpSpPr>
          <a:xfrm>
            <a:off x="8171880" y="2950677"/>
            <a:ext cx="1607568" cy="671568"/>
            <a:chOff x="838200" y="2914526"/>
            <a:chExt cx="1607568" cy="671568"/>
          </a:xfrm>
        </p:grpSpPr>
        <p:pic>
          <p:nvPicPr>
            <p:cNvPr id="40" name="Graphic 39" descr="Children with solid fill">
              <a:extLst>
                <a:ext uri="{FF2B5EF4-FFF2-40B4-BE49-F238E27FC236}">
                  <a16:creationId xmlns:a16="http://schemas.microsoft.com/office/drawing/2014/main" id="{E48342FB-103E-585C-BEF8-46DA6BD66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-4307" t="13582" r="50140" b="19489"/>
            <a:stretch/>
          </p:blipFill>
          <p:spPr>
            <a:xfrm>
              <a:off x="1977768" y="2914526"/>
              <a:ext cx="468000" cy="612000"/>
            </a:xfrm>
            <a:prstGeom prst="rect">
              <a:avLst/>
            </a:prstGeom>
          </p:spPr>
        </p:pic>
        <p:pic>
          <p:nvPicPr>
            <p:cNvPr id="41" name="Graphic 40" descr="Meeting with solid fill">
              <a:extLst>
                <a:ext uri="{FF2B5EF4-FFF2-40B4-BE49-F238E27FC236}">
                  <a16:creationId xmlns:a16="http://schemas.microsoft.com/office/drawing/2014/main" id="{C343BFB3-5766-6534-ED0A-B3A064899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06200" y="2914526"/>
              <a:ext cx="671568" cy="671568"/>
            </a:xfrm>
            <a:prstGeom prst="rect">
              <a:avLst/>
            </a:prstGeom>
          </p:spPr>
        </p:pic>
        <p:pic>
          <p:nvPicPr>
            <p:cNvPr id="42" name="Graphic 41" descr="Children outline">
              <a:extLst>
                <a:ext uri="{FF2B5EF4-FFF2-40B4-BE49-F238E27FC236}">
                  <a16:creationId xmlns:a16="http://schemas.microsoft.com/office/drawing/2014/main" id="{74DC6035-5DBA-BEE4-297D-CD095E419C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-1" t="16365" r="48820" b="16706"/>
            <a:stretch/>
          </p:blipFill>
          <p:spPr>
            <a:xfrm>
              <a:off x="838200" y="2928718"/>
              <a:ext cx="468000" cy="612000"/>
            </a:xfrm>
            <a:prstGeom prst="rect">
              <a:avLst/>
            </a:prstGeom>
          </p:spPr>
        </p:pic>
      </p:grpSp>
      <p:pic>
        <p:nvPicPr>
          <p:cNvPr id="43" name="Picture 42" descr="A blue and green logo&#10;&#10;Description automatically generated">
            <a:extLst>
              <a:ext uri="{FF2B5EF4-FFF2-40B4-BE49-F238E27FC236}">
                <a16:creationId xmlns:a16="http://schemas.microsoft.com/office/drawing/2014/main" id="{185B6D83-DCDA-A92A-9FE3-8ECD6A5C5D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639" y="735893"/>
            <a:ext cx="850164" cy="618301"/>
          </a:xfrm>
          <a:prstGeom prst="rect">
            <a:avLst/>
          </a:prstGeom>
        </p:spPr>
      </p:pic>
      <p:pic>
        <p:nvPicPr>
          <p:cNvPr id="44" name="Graphic 43" descr="List with solid fill">
            <a:extLst>
              <a:ext uri="{FF2B5EF4-FFF2-40B4-BE49-F238E27FC236}">
                <a16:creationId xmlns:a16="http://schemas.microsoft.com/office/drawing/2014/main" id="{C81B34F7-65B3-94C9-1865-F0F49BB17F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30470" y="1751166"/>
            <a:ext cx="511611" cy="511611"/>
          </a:xfrm>
          <a:prstGeom prst="rect">
            <a:avLst/>
          </a:prstGeom>
        </p:spPr>
      </p:pic>
      <p:pic>
        <p:nvPicPr>
          <p:cNvPr id="45" name="Graphic 44" descr="Children outline">
            <a:extLst>
              <a:ext uri="{FF2B5EF4-FFF2-40B4-BE49-F238E27FC236}">
                <a16:creationId xmlns:a16="http://schemas.microsoft.com/office/drawing/2014/main" id="{D5EF5278-23FE-40E3-5E29-A448A5B3B3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18" t="16365" r="26310" b="16706"/>
          <a:stretch/>
        </p:blipFill>
        <p:spPr>
          <a:xfrm>
            <a:off x="1718856" y="2928718"/>
            <a:ext cx="648000" cy="612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0317317-DC88-4245-3BD4-8A25164F41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28375" y="1425461"/>
            <a:ext cx="1479732" cy="340046"/>
          </a:xfrm>
          <a:prstGeom prst="rect">
            <a:avLst/>
          </a:prstGeom>
        </p:spPr>
      </p:pic>
      <p:pic>
        <p:nvPicPr>
          <p:cNvPr id="51" name="Graphic 50" descr="Meeting with solid fill">
            <a:extLst>
              <a:ext uri="{FF2B5EF4-FFF2-40B4-BE49-F238E27FC236}">
                <a16:creationId xmlns:a16="http://schemas.microsoft.com/office/drawing/2014/main" id="{7B03E7C3-6D69-B386-06D5-B12D160BBE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19963" y="1826255"/>
            <a:ext cx="511612" cy="511612"/>
          </a:xfrm>
          <a:prstGeom prst="rect">
            <a:avLst/>
          </a:prstGeom>
        </p:spPr>
      </p:pic>
      <p:pic>
        <p:nvPicPr>
          <p:cNvPr id="52" name="Graphic 51" descr="Children with solid fill">
            <a:extLst>
              <a:ext uri="{FF2B5EF4-FFF2-40B4-BE49-F238E27FC236}">
                <a16:creationId xmlns:a16="http://schemas.microsoft.com/office/drawing/2014/main" id="{DB220FFB-2B4B-43CD-A4F6-74FC5DB2BC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4307" t="13582" r="50140" b="19489"/>
          <a:stretch/>
        </p:blipFill>
        <p:spPr>
          <a:xfrm>
            <a:off x="2573146" y="1354194"/>
            <a:ext cx="347786" cy="454797"/>
          </a:xfrm>
          <a:prstGeom prst="rect">
            <a:avLst/>
          </a:prstGeom>
        </p:spPr>
      </p:pic>
      <p:pic>
        <p:nvPicPr>
          <p:cNvPr id="54" name="Graphic 53" descr="Architecture outline">
            <a:extLst>
              <a:ext uri="{FF2B5EF4-FFF2-40B4-BE49-F238E27FC236}">
                <a16:creationId xmlns:a16="http://schemas.microsoft.com/office/drawing/2014/main" id="{C7EFEF8C-1866-18C2-FADF-3CB1349003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15997" y="1842597"/>
            <a:ext cx="511611" cy="511611"/>
          </a:xfrm>
          <a:prstGeom prst="rect">
            <a:avLst/>
          </a:prstGeom>
        </p:spPr>
      </p:pic>
      <p:pic>
        <p:nvPicPr>
          <p:cNvPr id="56" name="Graphic 55" descr="Home outline">
            <a:extLst>
              <a:ext uri="{FF2B5EF4-FFF2-40B4-BE49-F238E27FC236}">
                <a16:creationId xmlns:a16="http://schemas.microsoft.com/office/drawing/2014/main" id="{BFB9BFA8-0363-02D5-248E-70AA4F05FB4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42081" y="1690884"/>
            <a:ext cx="550653" cy="550653"/>
          </a:xfrm>
          <a:prstGeom prst="rect">
            <a:avLst/>
          </a:prstGeom>
        </p:spPr>
      </p:pic>
      <p:pic>
        <p:nvPicPr>
          <p:cNvPr id="57" name="Graphic 56" descr="Muscular arm with solid fill">
            <a:extLst>
              <a:ext uri="{FF2B5EF4-FFF2-40B4-BE49-F238E27FC236}">
                <a16:creationId xmlns:a16="http://schemas.microsoft.com/office/drawing/2014/main" id="{EC251AC1-69BA-7D73-88F5-B24EE1C14EF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45728" y="3584340"/>
            <a:ext cx="781792" cy="738962"/>
          </a:xfrm>
          <a:prstGeom prst="rect">
            <a:avLst/>
          </a:prstGeom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0D4B837-BB41-30B1-7323-74FD27886F39}"/>
              </a:ext>
            </a:extLst>
          </p:cNvPr>
          <p:cNvSpPr/>
          <p:nvPr/>
        </p:nvSpPr>
        <p:spPr>
          <a:xfrm>
            <a:off x="584247" y="618643"/>
            <a:ext cx="7390783" cy="4548472"/>
          </a:xfrm>
          <a:prstGeom prst="roundRect">
            <a:avLst/>
          </a:prstGeom>
          <a:noFill/>
          <a:ln w="38100">
            <a:solidFill>
              <a:schemeClr val="dk1">
                <a:shade val="15000"/>
                <a:alpha val="28000"/>
              </a:schemeClr>
            </a:solidFill>
            <a:prstDash val="sysDot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23D7414-4725-F53D-6111-D9452DCD67F8}"/>
              </a:ext>
            </a:extLst>
          </p:cNvPr>
          <p:cNvGrpSpPr/>
          <p:nvPr/>
        </p:nvGrpSpPr>
        <p:grpSpPr>
          <a:xfrm>
            <a:off x="744771" y="3600286"/>
            <a:ext cx="1581926" cy="707070"/>
            <a:chOff x="744771" y="3600286"/>
            <a:chExt cx="1581926" cy="707070"/>
          </a:xfrm>
        </p:grpSpPr>
        <p:pic>
          <p:nvPicPr>
            <p:cNvPr id="60" name="Graphic 59" descr="Sustainability with solid fill">
              <a:extLst>
                <a:ext uri="{FF2B5EF4-FFF2-40B4-BE49-F238E27FC236}">
                  <a16:creationId xmlns:a16="http://schemas.microsoft.com/office/drawing/2014/main" id="{2153F129-F557-6803-0FA2-D52587C2F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301196" y="3708961"/>
              <a:ext cx="647999" cy="508908"/>
            </a:xfrm>
            <a:prstGeom prst="rect">
              <a:avLst/>
            </a:prstGeom>
          </p:spPr>
        </p:pic>
        <p:pic>
          <p:nvPicPr>
            <p:cNvPr id="62" name="Graphic 61" descr="Lightbulb with solid fill">
              <a:extLst>
                <a:ext uri="{FF2B5EF4-FFF2-40B4-BE49-F238E27FC236}">
                  <a16:creationId xmlns:a16="http://schemas.microsoft.com/office/drawing/2014/main" id="{B0C103A4-8C9A-E003-1F69-DDCE81566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826956" y="3705065"/>
              <a:ext cx="499741" cy="499741"/>
            </a:xfrm>
            <a:prstGeom prst="rect">
              <a:avLst/>
            </a:prstGeom>
          </p:spPr>
        </p:pic>
        <p:pic>
          <p:nvPicPr>
            <p:cNvPr id="64" name="Graphic 63" descr="Clipboard Partially Crossed with solid fill">
              <a:extLst>
                <a:ext uri="{FF2B5EF4-FFF2-40B4-BE49-F238E27FC236}">
                  <a16:creationId xmlns:a16="http://schemas.microsoft.com/office/drawing/2014/main" id="{24BF40C8-D85C-DD1E-F67A-0AAC9D104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44771" y="3600286"/>
              <a:ext cx="707070" cy="707070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D9758B3-6D7E-6EFB-1D6B-08D93527F318}"/>
              </a:ext>
            </a:extLst>
          </p:cNvPr>
          <p:cNvGrpSpPr/>
          <p:nvPr/>
        </p:nvGrpSpPr>
        <p:grpSpPr>
          <a:xfrm>
            <a:off x="4359900" y="3537955"/>
            <a:ext cx="1581926" cy="707070"/>
            <a:chOff x="744771" y="3600286"/>
            <a:chExt cx="1581926" cy="707070"/>
          </a:xfrm>
        </p:grpSpPr>
        <p:pic>
          <p:nvPicPr>
            <p:cNvPr id="69" name="Graphic 68" descr="Sustainability with solid fill">
              <a:extLst>
                <a:ext uri="{FF2B5EF4-FFF2-40B4-BE49-F238E27FC236}">
                  <a16:creationId xmlns:a16="http://schemas.microsoft.com/office/drawing/2014/main" id="{8C1484A5-5029-D47C-7D5E-8BB49E7DE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301196" y="3708961"/>
              <a:ext cx="647999" cy="508908"/>
            </a:xfrm>
            <a:prstGeom prst="rect">
              <a:avLst/>
            </a:prstGeom>
          </p:spPr>
        </p:pic>
        <p:pic>
          <p:nvPicPr>
            <p:cNvPr id="70" name="Graphic 69" descr="Lightbulb with solid fill">
              <a:extLst>
                <a:ext uri="{FF2B5EF4-FFF2-40B4-BE49-F238E27FC236}">
                  <a16:creationId xmlns:a16="http://schemas.microsoft.com/office/drawing/2014/main" id="{78433BFC-71C7-B1F9-8447-ED13F6657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826956" y="3705065"/>
              <a:ext cx="499741" cy="499741"/>
            </a:xfrm>
            <a:prstGeom prst="rect">
              <a:avLst/>
            </a:prstGeom>
          </p:spPr>
        </p:pic>
        <p:pic>
          <p:nvPicPr>
            <p:cNvPr id="71" name="Graphic 70" descr="Clipboard Partially Crossed with solid fill">
              <a:extLst>
                <a:ext uri="{FF2B5EF4-FFF2-40B4-BE49-F238E27FC236}">
                  <a16:creationId xmlns:a16="http://schemas.microsoft.com/office/drawing/2014/main" id="{D9A97AA8-A822-6A5A-EA6D-05B4AD8B9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44771" y="3600286"/>
              <a:ext cx="707070" cy="707070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E777CD3-AD8F-7691-C24E-CE2ACF0C2C63}"/>
              </a:ext>
            </a:extLst>
          </p:cNvPr>
          <p:cNvGrpSpPr/>
          <p:nvPr/>
        </p:nvGrpSpPr>
        <p:grpSpPr>
          <a:xfrm>
            <a:off x="8121010" y="3574106"/>
            <a:ext cx="1581926" cy="707070"/>
            <a:chOff x="744771" y="3600286"/>
            <a:chExt cx="1581926" cy="707070"/>
          </a:xfrm>
        </p:grpSpPr>
        <p:pic>
          <p:nvPicPr>
            <p:cNvPr id="73" name="Graphic 72" descr="Sustainability with solid fill">
              <a:extLst>
                <a:ext uri="{FF2B5EF4-FFF2-40B4-BE49-F238E27FC236}">
                  <a16:creationId xmlns:a16="http://schemas.microsoft.com/office/drawing/2014/main" id="{8C8DEC19-58A6-D926-5A64-B9EB9B8CC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301196" y="3708961"/>
              <a:ext cx="647999" cy="508908"/>
            </a:xfrm>
            <a:prstGeom prst="rect">
              <a:avLst/>
            </a:prstGeom>
          </p:spPr>
        </p:pic>
        <p:pic>
          <p:nvPicPr>
            <p:cNvPr id="74" name="Graphic 73" descr="Lightbulb with solid fill">
              <a:extLst>
                <a:ext uri="{FF2B5EF4-FFF2-40B4-BE49-F238E27FC236}">
                  <a16:creationId xmlns:a16="http://schemas.microsoft.com/office/drawing/2014/main" id="{9F580138-F048-BE0E-ACB8-AE05A7553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826956" y="3705065"/>
              <a:ext cx="499741" cy="499741"/>
            </a:xfrm>
            <a:prstGeom prst="rect">
              <a:avLst/>
            </a:prstGeom>
          </p:spPr>
        </p:pic>
        <p:pic>
          <p:nvPicPr>
            <p:cNvPr id="75" name="Graphic 74" descr="Clipboard Partially Crossed with solid fill">
              <a:extLst>
                <a:ext uri="{FF2B5EF4-FFF2-40B4-BE49-F238E27FC236}">
                  <a16:creationId xmlns:a16="http://schemas.microsoft.com/office/drawing/2014/main" id="{AA684E2D-914C-21F8-51BB-E8D243D29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44771" y="3600286"/>
              <a:ext cx="707070" cy="707070"/>
            </a:xfrm>
            <a:prstGeom prst="rect">
              <a:avLst/>
            </a:prstGeom>
          </p:spPr>
        </p:pic>
      </p:grp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54BD55DC-F9BF-04AF-296D-059E6D4C732F}"/>
              </a:ext>
            </a:extLst>
          </p:cNvPr>
          <p:cNvSpPr/>
          <p:nvPr/>
        </p:nvSpPr>
        <p:spPr>
          <a:xfrm rot="16200000">
            <a:off x="8758015" y="4474650"/>
            <a:ext cx="444583" cy="109994"/>
          </a:xfrm>
          <a:prstGeom prst="rightArrow">
            <a:avLst/>
          </a:prstGeom>
          <a:solidFill>
            <a:schemeClr val="tx1"/>
          </a:solidFill>
          <a:ln w="63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DD0EC58-21D0-2DEE-B1D5-C80287D2407A}"/>
              </a:ext>
            </a:extLst>
          </p:cNvPr>
          <p:cNvGrpSpPr/>
          <p:nvPr/>
        </p:nvGrpSpPr>
        <p:grpSpPr>
          <a:xfrm>
            <a:off x="1515201" y="4307355"/>
            <a:ext cx="7486233" cy="457959"/>
            <a:chOff x="1515201" y="4307355"/>
            <a:chExt cx="7486233" cy="457959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80D9BEB-048E-95BA-AA19-47B9711152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4526" y="4726687"/>
              <a:ext cx="7466908" cy="38627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Arrow: Right 93">
              <a:extLst>
                <a:ext uri="{FF2B5EF4-FFF2-40B4-BE49-F238E27FC236}">
                  <a16:creationId xmlns:a16="http://schemas.microsoft.com/office/drawing/2014/main" id="{30D25DB9-0BA6-4222-E4D1-071C7DB18C02}"/>
                </a:ext>
              </a:extLst>
            </p:cNvPr>
            <p:cNvSpPr/>
            <p:nvPr/>
          </p:nvSpPr>
          <p:spPr>
            <a:xfrm rot="16200000">
              <a:off x="4990691" y="4474650"/>
              <a:ext cx="444583" cy="109994"/>
            </a:xfrm>
            <a:prstGeom prst="rightArrow">
              <a:avLst/>
            </a:prstGeom>
            <a:solidFill>
              <a:schemeClr val="tx1"/>
            </a:solidFill>
            <a:ln w="635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Arrow: Right 94">
              <a:extLst>
                <a:ext uri="{FF2B5EF4-FFF2-40B4-BE49-F238E27FC236}">
                  <a16:creationId xmlns:a16="http://schemas.microsoft.com/office/drawing/2014/main" id="{DC924BE0-6871-3C1F-0AA6-D507BA3C71F9}"/>
                </a:ext>
              </a:extLst>
            </p:cNvPr>
            <p:cNvSpPr/>
            <p:nvPr/>
          </p:nvSpPr>
          <p:spPr>
            <a:xfrm rot="16200000">
              <a:off x="1347906" y="4474650"/>
              <a:ext cx="444583" cy="109994"/>
            </a:xfrm>
            <a:prstGeom prst="rightArrow">
              <a:avLst/>
            </a:prstGeom>
            <a:solidFill>
              <a:schemeClr val="tx1"/>
            </a:solidFill>
            <a:ln w="635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96" name="Graphic 95" descr="Clock with solid fill">
            <a:extLst>
              <a:ext uri="{FF2B5EF4-FFF2-40B4-BE49-F238E27FC236}">
                <a16:creationId xmlns:a16="http://schemas.microsoft.com/office/drawing/2014/main" id="{3F4B4452-9BF5-9469-DE19-0B2DD8304E6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-50400" y="5419344"/>
            <a:ext cx="914400" cy="914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81A175CA-2C7B-B345-C227-A9AB08F82915}"/>
              </a:ext>
            </a:extLst>
          </p:cNvPr>
          <p:cNvSpPr txBox="1"/>
          <p:nvPr/>
        </p:nvSpPr>
        <p:spPr>
          <a:xfrm>
            <a:off x="8274282" y="4722981"/>
            <a:ext cx="553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1.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9624F0D-20E9-A728-803E-43280480343A}"/>
              </a:ext>
            </a:extLst>
          </p:cNvPr>
          <p:cNvSpPr txBox="1"/>
          <p:nvPr/>
        </p:nvSpPr>
        <p:spPr>
          <a:xfrm>
            <a:off x="10053132" y="3987036"/>
            <a:ext cx="553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3.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E64187B-508F-6959-DD87-404A5898973F}"/>
              </a:ext>
            </a:extLst>
          </p:cNvPr>
          <p:cNvGrpSpPr/>
          <p:nvPr/>
        </p:nvGrpSpPr>
        <p:grpSpPr>
          <a:xfrm rot="10800000">
            <a:off x="1494138" y="2505239"/>
            <a:ext cx="8108806" cy="457283"/>
            <a:chOff x="1502501" y="4307355"/>
            <a:chExt cx="8108806" cy="457283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7271DFC-F76B-1717-E1F0-EEED87F93214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527900" y="4751938"/>
              <a:ext cx="8083407" cy="12539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45560A1-7784-2207-6BEC-DF5B3E1FA71A}"/>
                </a:ext>
              </a:extLst>
            </p:cNvPr>
            <p:cNvSpPr/>
            <p:nvPr/>
          </p:nvSpPr>
          <p:spPr>
            <a:xfrm rot="16200000">
              <a:off x="4990691" y="4474650"/>
              <a:ext cx="444583" cy="109994"/>
            </a:xfrm>
            <a:prstGeom prst="rightArrow">
              <a:avLst/>
            </a:prstGeom>
            <a:solidFill>
              <a:schemeClr val="tx1"/>
            </a:solidFill>
            <a:ln w="635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1F18F635-C0C7-6535-27BB-7CB9D5A52B50}"/>
                </a:ext>
              </a:extLst>
            </p:cNvPr>
            <p:cNvSpPr/>
            <p:nvPr/>
          </p:nvSpPr>
          <p:spPr>
            <a:xfrm rot="16200000">
              <a:off x="1335206" y="4487350"/>
              <a:ext cx="444583" cy="109994"/>
            </a:xfrm>
            <a:prstGeom prst="rightArrow">
              <a:avLst/>
            </a:prstGeom>
            <a:solidFill>
              <a:schemeClr val="tx1"/>
            </a:solidFill>
            <a:ln w="635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5B60979F-3371-CD53-F804-B56C70746292}"/>
              </a:ext>
            </a:extLst>
          </p:cNvPr>
          <p:cNvSpPr/>
          <p:nvPr/>
        </p:nvSpPr>
        <p:spPr>
          <a:xfrm rot="5400000">
            <a:off x="8707445" y="2710486"/>
            <a:ext cx="444583" cy="109994"/>
          </a:xfrm>
          <a:prstGeom prst="rightArrow">
            <a:avLst/>
          </a:prstGeom>
          <a:solidFill>
            <a:schemeClr val="tx1"/>
          </a:solidFill>
          <a:ln w="63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B722EDAC-5771-F3DC-5595-201E08C106F4}"/>
              </a:ext>
            </a:extLst>
          </p:cNvPr>
          <p:cNvSpPr/>
          <p:nvPr/>
        </p:nvSpPr>
        <p:spPr>
          <a:xfrm rot="5400000">
            <a:off x="8144237" y="2698430"/>
            <a:ext cx="444583" cy="109994"/>
          </a:xfrm>
          <a:prstGeom prst="rightArrow">
            <a:avLst/>
          </a:prstGeom>
          <a:solidFill>
            <a:schemeClr val="tx1"/>
          </a:solidFill>
          <a:ln w="63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682A1412-8A05-17E9-2F60-ADCD6677D60A}"/>
              </a:ext>
            </a:extLst>
          </p:cNvPr>
          <p:cNvSpPr/>
          <p:nvPr/>
        </p:nvSpPr>
        <p:spPr>
          <a:xfrm rot="5400000">
            <a:off x="4970943" y="2685233"/>
            <a:ext cx="444583" cy="109994"/>
          </a:xfrm>
          <a:prstGeom prst="rightArrow">
            <a:avLst/>
          </a:prstGeom>
          <a:solidFill>
            <a:schemeClr val="tx1"/>
          </a:solidFill>
          <a:ln w="63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08F8D30C-24A0-B4EE-DD6E-AF87D586ED43}"/>
              </a:ext>
            </a:extLst>
          </p:cNvPr>
          <p:cNvSpPr/>
          <p:nvPr/>
        </p:nvSpPr>
        <p:spPr>
          <a:xfrm rot="5400000">
            <a:off x="4386120" y="2710487"/>
            <a:ext cx="444583" cy="109994"/>
          </a:xfrm>
          <a:prstGeom prst="rightArrow">
            <a:avLst/>
          </a:prstGeom>
          <a:solidFill>
            <a:schemeClr val="tx1"/>
          </a:solidFill>
          <a:ln w="63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0AEFDA90-1EC9-B13F-7FB8-3AC4877FEB38}"/>
              </a:ext>
            </a:extLst>
          </p:cNvPr>
          <p:cNvSpPr/>
          <p:nvPr/>
        </p:nvSpPr>
        <p:spPr>
          <a:xfrm rot="5400000">
            <a:off x="1297246" y="2659994"/>
            <a:ext cx="444583" cy="109994"/>
          </a:xfrm>
          <a:prstGeom prst="rightArrow">
            <a:avLst/>
          </a:prstGeom>
          <a:solidFill>
            <a:schemeClr val="tx1"/>
          </a:solidFill>
          <a:ln w="63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86F9382-25BA-FC09-CFB5-79567137AB2A}"/>
              </a:ext>
            </a:extLst>
          </p:cNvPr>
          <p:cNvSpPr txBox="1"/>
          <p:nvPr/>
        </p:nvSpPr>
        <p:spPr>
          <a:xfrm>
            <a:off x="8320941" y="2020159"/>
            <a:ext cx="553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2.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410B544-65A3-A471-3539-3FE92F61575D}"/>
              </a:ext>
            </a:extLst>
          </p:cNvPr>
          <p:cNvCxnSpPr/>
          <p:nvPr/>
        </p:nvCxnSpPr>
        <p:spPr>
          <a:xfrm>
            <a:off x="9779448" y="3963415"/>
            <a:ext cx="930903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19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C4ED6-5929-7AE4-61F3-D4EA00BC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6E2D3-80B0-C549-5724-F038A815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8EF8A26-F0F6-BEEB-F9CD-0811AAF8FDDA}"/>
              </a:ext>
            </a:extLst>
          </p:cNvPr>
          <p:cNvGrpSpPr/>
          <p:nvPr/>
        </p:nvGrpSpPr>
        <p:grpSpPr>
          <a:xfrm>
            <a:off x="838200" y="2247900"/>
            <a:ext cx="1473200" cy="1346200"/>
            <a:chOff x="838200" y="2247900"/>
            <a:chExt cx="1473200" cy="13462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3D87940-92B4-7F00-7618-5827078CD61B}"/>
                </a:ext>
              </a:extLst>
            </p:cNvPr>
            <p:cNvCxnSpPr/>
            <p:nvPr/>
          </p:nvCxnSpPr>
          <p:spPr>
            <a:xfrm>
              <a:off x="838200" y="2247900"/>
              <a:ext cx="0" cy="13462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8357706-C5A7-CDE5-1170-8EF55D8A77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200" y="3594100"/>
              <a:ext cx="1473200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5DCB88-3CAC-CF9D-27AD-C59F56796D2C}"/>
              </a:ext>
            </a:extLst>
          </p:cNvPr>
          <p:cNvGrpSpPr/>
          <p:nvPr/>
        </p:nvGrpSpPr>
        <p:grpSpPr>
          <a:xfrm>
            <a:off x="4495800" y="2247900"/>
            <a:ext cx="1473200" cy="1346200"/>
            <a:chOff x="838200" y="2247900"/>
            <a:chExt cx="1473200" cy="13462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DD5FA20-BDEA-DA50-D056-8CD77989486E}"/>
                </a:ext>
              </a:extLst>
            </p:cNvPr>
            <p:cNvCxnSpPr/>
            <p:nvPr/>
          </p:nvCxnSpPr>
          <p:spPr>
            <a:xfrm>
              <a:off x="838200" y="2247900"/>
              <a:ext cx="0" cy="13462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B0F154-3631-E8CD-D0D0-240FAB8377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200" y="3594100"/>
              <a:ext cx="1473200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E29C0A-52CF-08DD-A758-07E7D3F15015}"/>
              </a:ext>
            </a:extLst>
          </p:cNvPr>
          <p:cNvGrpSpPr/>
          <p:nvPr/>
        </p:nvGrpSpPr>
        <p:grpSpPr>
          <a:xfrm>
            <a:off x="8153400" y="2247900"/>
            <a:ext cx="1473200" cy="1346200"/>
            <a:chOff x="838200" y="2247900"/>
            <a:chExt cx="1473200" cy="13462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3EB0C78-2E39-3048-1E8C-BD67CB1D2CB1}"/>
                </a:ext>
              </a:extLst>
            </p:cNvPr>
            <p:cNvCxnSpPr/>
            <p:nvPr/>
          </p:nvCxnSpPr>
          <p:spPr>
            <a:xfrm>
              <a:off x="838200" y="2247900"/>
              <a:ext cx="0" cy="134620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2E7F6E4-CBA4-61BE-8A4C-0BC1DA20B2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200" y="3594100"/>
              <a:ext cx="1473200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D3A24FE-CCD6-336A-5F4E-58AE4F9783C5}"/>
              </a:ext>
            </a:extLst>
          </p:cNvPr>
          <p:cNvSpPr txBox="1"/>
          <p:nvPr/>
        </p:nvSpPr>
        <p:spPr>
          <a:xfrm>
            <a:off x="762000" y="3643309"/>
            <a:ext cx="81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E9A8A1-E47A-FAB6-5E8E-654C176A47E0}"/>
              </a:ext>
            </a:extLst>
          </p:cNvPr>
          <p:cNvSpPr txBox="1"/>
          <p:nvPr/>
        </p:nvSpPr>
        <p:spPr>
          <a:xfrm rot="16200000">
            <a:off x="-319735" y="2436166"/>
            <a:ext cx="18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Climate attitude &amp; behaviour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19FDA1-2243-08BE-9789-5EDA0771D16C}"/>
              </a:ext>
            </a:extLst>
          </p:cNvPr>
          <p:cNvSpPr txBox="1"/>
          <p:nvPr/>
        </p:nvSpPr>
        <p:spPr>
          <a:xfrm rot="16200000">
            <a:off x="3337865" y="2485377"/>
            <a:ext cx="18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Climate attitude &amp; behaviour // Self-efficacy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87F8AD-ABB7-C274-2AAF-7D77756D129E}"/>
              </a:ext>
            </a:extLst>
          </p:cNvPr>
          <p:cNvSpPr txBox="1"/>
          <p:nvPr/>
        </p:nvSpPr>
        <p:spPr>
          <a:xfrm>
            <a:off x="4457700" y="3643308"/>
            <a:ext cx="81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Time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87E489-6017-0BEC-1AF7-AF0E563970A0}"/>
              </a:ext>
            </a:extLst>
          </p:cNvPr>
          <p:cNvSpPr txBox="1"/>
          <p:nvPr/>
        </p:nvSpPr>
        <p:spPr>
          <a:xfrm>
            <a:off x="838198" y="1599962"/>
            <a:ext cx="1828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MAGNITUDE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6FC100-C146-A747-1BA0-BB6072EDFF7E}"/>
              </a:ext>
            </a:extLst>
          </p:cNvPr>
          <p:cNvSpPr txBox="1"/>
          <p:nvPr/>
        </p:nvSpPr>
        <p:spPr>
          <a:xfrm>
            <a:off x="4495797" y="1599962"/>
            <a:ext cx="2184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GROUP-SPECIFIC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8DF755-82A7-0B0A-F029-9B6E0FAE729C}"/>
              </a:ext>
            </a:extLst>
          </p:cNvPr>
          <p:cNvSpPr txBox="1"/>
          <p:nvPr/>
        </p:nvSpPr>
        <p:spPr>
          <a:xfrm>
            <a:off x="8153400" y="1599962"/>
            <a:ext cx="203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 VALIDATION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9F56E7-CA78-294B-3D4F-29291BC1AB1A}"/>
              </a:ext>
            </a:extLst>
          </p:cNvPr>
          <p:cNvSpPr txBox="1"/>
          <p:nvPr/>
        </p:nvSpPr>
        <p:spPr>
          <a:xfrm>
            <a:off x="8153400" y="3645351"/>
            <a:ext cx="81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27E330-F6FD-35FD-2F82-A061609C657F}"/>
              </a:ext>
            </a:extLst>
          </p:cNvPr>
          <p:cNvSpPr txBox="1"/>
          <p:nvPr/>
        </p:nvSpPr>
        <p:spPr>
          <a:xfrm rot="16200000">
            <a:off x="6965601" y="2485377"/>
            <a:ext cx="18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Climate attitude &amp; behaviour // Self-efficacy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D9BF11-CADB-ABC9-8B83-C27219C56F93}"/>
              </a:ext>
            </a:extLst>
          </p:cNvPr>
          <p:cNvCxnSpPr/>
          <p:nvPr/>
        </p:nvCxnSpPr>
        <p:spPr>
          <a:xfrm flipV="1">
            <a:off x="952500" y="2806700"/>
            <a:ext cx="1358900" cy="482600"/>
          </a:xfrm>
          <a:prstGeom prst="straightConnector1">
            <a:avLst/>
          </a:prstGeom>
          <a:ln w="38100">
            <a:solidFill>
              <a:srgbClr val="1B9E7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6ED3EE-0EC9-1A63-E71E-0F956AA6D8DC}"/>
              </a:ext>
            </a:extLst>
          </p:cNvPr>
          <p:cNvCxnSpPr>
            <a:cxnSpLocks/>
          </p:cNvCxnSpPr>
          <p:nvPr/>
        </p:nvCxnSpPr>
        <p:spPr>
          <a:xfrm flipV="1">
            <a:off x="4610100" y="2600045"/>
            <a:ext cx="1290933" cy="663855"/>
          </a:xfrm>
          <a:prstGeom prst="straightConnector1">
            <a:avLst/>
          </a:prstGeom>
          <a:ln w="38100">
            <a:solidFill>
              <a:srgbClr val="1B9E7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783630-EE1B-7423-7686-BCDF494859DA}"/>
              </a:ext>
            </a:extLst>
          </p:cNvPr>
          <p:cNvCxnSpPr>
            <a:cxnSpLocks/>
          </p:cNvCxnSpPr>
          <p:nvPr/>
        </p:nvCxnSpPr>
        <p:spPr>
          <a:xfrm flipV="1">
            <a:off x="4674714" y="2878651"/>
            <a:ext cx="1226319" cy="486051"/>
          </a:xfrm>
          <a:prstGeom prst="straightConnector1">
            <a:avLst/>
          </a:prstGeom>
          <a:ln w="28575">
            <a:solidFill>
              <a:srgbClr val="D95F0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9F0EAD-4C35-3429-7B09-69C9B5DFA49C}"/>
              </a:ext>
            </a:extLst>
          </p:cNvPr>
          <p:cNvCxnSpPr>
            <a:cxnSpLocks/>
          </p:cNvCxnSpPr>
          <p:nvPr/>
        </p:nvCxnSpPr>
        <p:spPr>
          <a:xfrm flipV="1">
            <a:off x="4729806" y="3204131"/>
            <a:ext cx="1171227" cy="240858"/>
          </a:xfrm>
          <a:prstGeom prst="straightConnector1">
            <a:avLst/>
          </a:prstGeom>
          <a:ln w="19050">
            <a:solidFill>
              <a:srgbClr val="7570B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Children outline">
            <a:extLst>
              <a:ext uri="{FF2B5EF4-FFF2-40B4-BE49-F238E27FC236}">
                <a16:creationId xmlns:a16="http://schemas.microsoft.com/office/drawing/2014/main" id="{DFC2CEE4-61B0-6065-CC62-36D169290E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t="16365" r="48820" b="16706"/>
          <a:stretch/>
        </p:blipFill>
        <p:spPr>
          <a:xfrm>
            <a:off x="5925722" y="3036888"/>
            <a:ext cx="330911" cy="432730"/>
          </a:xfrm>
          <a:prstGeom prst="rect">
            <a:avLst/>
          </a:prstGeom>
        </p:spPr>
      </p:pic>
      <p:pic>
        <p:nvPicPr>
          <p:cNvPr id="37" name="Graphic 36" descr="Meeting with solid fill">
            <a:extLst>
              <a:ext uri="{FF2B5EF4-FFF2-40B4-BE49-F238E27FC236}">
                <a16:creationId xmlns:a16="http://schemas.microsoft.com/office/drawing/2014/main" id="{1A00E4EE-8FF9-E8FC-2A50-C9961A3555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20849" y="2710759"/>
            <a:ext cx="335784" cy="335784"/>
          </a:xfrm>
          <a:prstGeom prst="rect">
            <a:avLst/>
          </a:prstGeom>
        </p:spPr>
      </p:pic>
      <p:pic>
        <p:nvPicPr>
          <p:cNvPr id="38" name="Graphic 37" descr="Children with solid fill">
            <a:extLst>
              <a:ext uri="{FF2B5EF4-FFF2-40B4-BE49-F238E27FC236}">
                <a16:creationId xmlns:a16="http://schemas.microsoft.com/office/drawing/2014/main" id="{36FF829D-559B-2FB3-1A6F-62D167A0199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4307" t="13582" r="50140" b="19489"/>
          <a:stretch/>
        </p:blipFill>
        <p:spPr>
          <a:xfrm>
            <a:off x="5901033" y="2412285"/>
            <a:ext cx="250107" cy="327063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45357E-FCDF-C985-A824-995D7AA88D7F}"/>
              </a:ext>
            </a:extLst>
          </p:cNvPr>
          <p:cNvCxnSpPr/>
          <p:nvPr/>
        </p:nvCxnSpPr>
        <p:spPr>
          <a:xfrm flipV="1">
            <a:off x="8210550" y="2739348"/>
            <a:ext cx="1358900" cy="482600"/>
          </a:xfrm>
          <a:prstGeom prst="straightConnector1">
            <a:avLst/>
          </a:prstGeom>
          <a:ln w="38100">
            <a:solidFill>
              <a:srgbClr val="1B9E7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403DEC6-CDF2-65F6-5C6D-91FBBF2B5CFD}"/>
              </a:ext>
            </a:extLst>
          </p:cNvPr>
          <p:cNvCxnSpPr/>
          <p:nvPr/>
        </p:nvCxnSpPr>
        <p:spPr>
          <a:xfrm flipV="1">
            <a:off x="8210550" y="2846384"/>
            <a:ext cx="1358900" cy="482600"/>
          </a:xfrm>
          <a:prstGeom prst="straightConnector1">
            <a:avLst/>
          </a:prstGeom>
          <a:ln w="38100">
            <a:solidFill>
              <a:srgbClr val="E7298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Graphic 40" descr="Sustainability with solid fill">
            <a:extLst>
              <a:ext uri="{FF2B5EF4-FFF2-40B4-BE49-F238E27FC236}">
                <a16:creationId xmlns:a16="http://schemas.microsoft.com/office/drawing/2014/main" id="{B2C17529-BA5B-C2E5-2303-2119AD478B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26599" y="2472481"/>
            <a:ext cx="393729" cy="309216"/>
          </a:xfrm>
          <a:prstGeom prst="rect">
            <a:avLst/>
          </a:prstGeom>
        </p:spPr>
      </p:pic>
      <p:pic>
        <p:nvPicPr>
          <p:cNvPr id="42" name="Graphic 41" descr="Muscular arm with solid fill">
            <a:extLst>
              <a:ext uri="{FF2B5EF4-FFF2-40B4-BE49-F238E27FC236}">
                <a16:creationId xmlns:a16="http://schemas.microsoft.com/office/drawing/2014/main" id="{98B0F901-6EEC-1A2B-4DCE-C311ADC149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96732" y="2763989"/>
            <a:ext cx="355439" cy="33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15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10B3-8EC8-90C9-B089-D7290DBD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BCBC663-849A-0859-57A8-A135C75D3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9C0CE03-421C-7541-6CEE-FEC18D81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876800" cy="260350"/>
          </a:xfrm>
        </p:spPr>
        <p:txBody>
          <a:bodyPr/>
          <a:lstStyle/>
          <a:p>
            <a:r>
              <a:rPr lang="en-GB" dirty="0"/>
              <a:t>Sustainability competences and participatory ESD || Dani Gargya || 03.04.24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088D4BD-E6A9-AF6D-245D-0AB40F036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1. Do students experience changes in climate attitude and behaviour over time? </a:t>
            </a:r>
          </a:p>
          <a:p>
            <a:pPr marL="0" indent="0">
              <a:buNone/>
            </a:pPr>
            <a:r>
              <a:rPr lang="en-GB" dirty="0"/>
              <a:t>2. How do climate attitude and behaviour and self-efficacy beliefs respond to levels of involvement of the students?</a:t>
            </a:r>
          </a:p>
          <a:p>
            <a:pPr lvl="1"/>
            <a:r>
              <a:rPr lang="en-GB" dirty="0"/>
              <a:t>How does the project evolution influence the magnitude of the changes in climate attitude and behaviour?</a:t>
            </a:r>
          </a:p>
          <a:p>
            <a:pPr lvl="1"/>
            <a:r>
              <a:rPr lang="en-GB" dirty="0"/>
              <a:t>How do desirability of the aim and group identification influence the magnitude of the self-efficacy beliefs?</a:t>
            </a:r>
          </a:p>
          <a:p>
            <a:pPr marL="0" indent="0">
              <a:buNone/>
            </a:pPr>
            <a:r>
              <a:rPr lang="en-GB" dirty="0"/>
              <a:t>3. How is climate attitude and behaviour influenced by self-efficacy beliefs?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794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9984-9A30-344A-0C72-F25E4D90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78BC0D-5269-7A07-DE9B-56954654D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462" y="1962911"/>
            <a:ext cx="1473276" cy="125736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A3F43-341D-3AF1-CF7A-A6C17DB6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Self-efficacy beliefs and participatory SDE || Dani Gargya || 06.03.24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78A05FA-0832-DCD6-F94B-0B0EF287E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01" y="0"/>
            <a:ext cx="1853434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1586986-0D81-D4CC-75E7-8B1B45C0E99B}"/>
              </a:ext>
            </a:extLst>
          </p:cNvPr>
          <p:cNvGrpSpPr/>
          <p:nvPr/>
        </p:nvGrpSpPr>
        <p:grpSpPr>
          <a:xfrm>
            <a:off x="3752729" y="136525"/>
            <a:ext cx="4686541" cy="6928207"/>
            <a:chOff x="3752729" y="136525"/>
            <a:chExt cx="4686541" cy="692820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2AC2898-02F7-9122-A6BE-9096975A3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2729" y="136525"/>
              <a:ext cx="4686541" cy="421026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A507F9-5F72-0559-AE6B-D8F1E0DE3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2729" y="4315041"/>
              <a:ext cx="4673840" cy="27496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207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Fostering human agency at schools– </vt:lpstr>
      <vt:lpstr>Agenda</vt:lpstr>
      <vt:lpstr>Background</vt:lpstr>
      <vt:lpstr>Lessons learnt so far</vt:lpstr>
      <vt:lpstr>Research gap</vt:lpstr>
      <vt:lpstr>Workflow</vt:lpstr>
      <vt:lpstr>Predictions</vt:lpstr>
      <vt:lpstr>Research questions</vt:lpstr>
      <vt:lpstr>Methods</vt:lpstr>
      <vt:lpstr>Methods – Data analysis</vt:lpstr>
      <vt:lpstr>Questions and feedback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Naveena</dc:creator>
  <cp:lastModifiedBy>Daniela Naveena</cp:lastModifiedBy>
  <cp:revision>18</cp:revision>
  <dcterms:created xsi:type="dcterms:W3CDTF">2024-03-04T11:02:22Z</dcterms:created>
  <dcterms:modified xsi:type="dcterms:W3CDTF">2024-03-28T10:19:53Z</dcterms:modified>
</cp:coreProperties>
</file>