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9" r:id="rId4"/>
    <p:sldId id="270" r:id="rId5"/>
    <p:sldId id="271" r:id="rId6"/>
    <p:sldId id="272" r:id="rId7"/>
    <p:sldId id="276" r:id="rId8"/>
    <p:sldId id="273" r:id="rId9"/>
    <p:sldId id="278" r:id="rId10"/>
    <p:sldId id="277" r:id="rId11"/>
    <p:sldId id="279" r:id="rId12"/>
    <p:sldId id="280" r:id="rId13"/>
    <p:sldId id="281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380"/>
    <a:srgbClr val="522277"/>
    <a:srgbClr val="4472C4"/>
    <a:srgbClr val="A81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83826"/>
  </p:normalViewPr>
  <p:slideViewPr>
    <p:cSldViewPr snapToGrid="0" snapToObjects="1">
      <p:cViewPr varScale="1">
        <p:scale>
          <a:sx n="57" d="100"/>
          <a:sy n="57" d="100"/>
        </p:scale>
        <p:origin x="8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50A6C-4390-8743-A380-465740B90798}" type="datetimeFigureOut">
              <a:rPr kumimoji="1" lang="zh-CN" altLang="en-US" smtClean="0"/>
              <a:t>2019/11/2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4D01D-FBA3-5D44-AABD-DCDE99E447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4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D01D-FBA3-5D44-AABD-DCDE99E4474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492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129c8e48_2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5c129c8e4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2483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129c8e48_2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5c129c8e4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100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129c8e48_2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5c129c8e4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5280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129c8e48_2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g5c129c8e4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644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129c8e48_2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5c129c8e4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129c8e48_2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5c129c8e4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392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129c8e48_2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5c129c8e4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66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129c8e48_2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Respect for both Culture and MVS differences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for new joiners (Abbreviation Words)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Avoid using Abbreviation Words in email which may lead to misunderstanding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Summarize the requirements and send email to the trader for confirmation</a:t>
            </a:r>
            <a:endParaRPr dirty="0"/>
          </a:p>
        </p:txBody>
      </p:sp>
      <p:sp>
        <p:nvSpPr>
          <p:cNvPr id="233" name="Google Shape;233;g5c129c8e4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0192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129c8e48_2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5c129c8e4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888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129c8e48_2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5c129c8e4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4472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129c8e48_2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5c129c8e4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002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129c8e48_2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5c129c8e4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639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40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22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7136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Page">
  <p:cSld name="5_Title Pag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9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8640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38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12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01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313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45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13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76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16341-25A9-4A43-B16C-D27D6DBEA608}" type="datetimeFigureOut">
              <a:rPr kumimoji="1" lang="zh-CN" altLang="en-US" smtClean="0"/>
              <a:t>2019/11/2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29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18;p28">
            <a:extLst>
              <a:ext uri="{FF2B5EF4-FFF2-40B4-BE49-F238E27FC236}">
                <a16:creationId xmlns:a16="http://schemas.microsoft.com/office/drawing/2014/main" id="{0E7B0998-B2A0-44DE-8A4C-AC80E724E3F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13ECD15-7549-4404-A41E-0FD446234A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hidden="1">
            <a:extLst>
              <a:ext uri="{FF2B5EF4-FFF2-40B4-BE49-F238E27FC236}">
                <a16:creationId xmlns:a16="http://schemas.microsoft.com/office/drawing/2014/main" id="{F549E4C5-3938-4325-9627-8D8C5BC27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709" y="3429000"/>
            <a:ext cx="2971428" cy="2565079"/>
          </a:xfrm>
          <a:prstGeom prst="rect">
            <a:avLst/>
          </a:prstGeom>
        </p:spPr>
      </p:pic>
      <p:sp>
        <p:nvSpPr>
          <p:cNvPr id="4" name="Freeform: Shape 30">
            <a:extLst>
              <a:ext uri="{FF2B5EF4-FFF2-40B4-BE49-F238E27FC236}">
                <a16:creationId xmlns:a16="http://schemas.microsoft.com/office/drawing/2014/main" id="{4EC972EC-3254-4DDC-B2B6-D6EF015FE2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2664055 w 12192000"/>
              <a:gd name="connsiteY3" fmla="*/ 6858000 h 6858000"/>
              <a:gd name="connsiteX4" fmla="*/ 2671714 w 12192000"/>
              <a:gd name="connsiteY4" fmla="*/ 6706333 h 6858000"/>
              <a:gd name="connsiteX5" fmla="*/ 916757 w 12192000"/>
              <a:gd name="connsiteY5" fmla="*/ 4951376 h 6858000"/>
              <a:gd name="connsiteX6" fmla="*/ 80240 w 12192000"/>
              <a:gd name="connsiteY6" fmla="*/ 5163190 h 6858000"/>
              <a:gd name="connsiteX7" fmla="*/ 0 w 12192000"/>
              <a:gd name="connsiteY7" fmla="*/ 5211937 h 6858000"/>
              <a:gd name="connsiteX8" fmla="*/ 0 w 12192000"/>
              <a:gd name="connsiteY8" fmla="*/ 0 h 6858000"/>
              <a:gd name="connsiteX9" fmla="*/ 6120338 w 12192000"/>
              <a:gd name="connsiteY9" fmla="*/ 582550 h 6858000"/>
              <a:gd name="connsiteX10" fmla="*/ 5820825 w 12192000"/>
              <a:gd name="connsiteY10" fmla="*/ 882063 h 6858000"/>
              <a:gd name="connsiteX11" fmla="*/ 6120338 w 12192000"/>
              <a:gd name="connsiteY11" fmla="*/ 1181576 h 6858000"/>
              <a:gd name="connsiteX12" fmla="*/ 6419851 w 12192000"/>
              <a:gd name="connsiteY12" fmla="*/ 882063 h 6858000"/>
              <a:gd name="connsiteX13" fmla="*/ 6120338 w 12192000"/>
              <a:gd name="connsiteY13" fmla="*/ 582550 h 6858000"/>
              <a:gd name="connsiteX14" fmla="*/ 10595990 w 12192000"/>
              <a:gd name="connsiteY14" fmla="*/ 1047750 h 6858000"/>
              <a:gd name="connsiteX15" fmla="*/ 9563100 w 12192000"/>
              <a:gd name="connsiteY15" fmla="*/ 2080640 h 6858000"/>
              <a:gd name="connsiteX16" fmla="*/ 10595990 w 12192000"/>
              <a:gd name="connsiteY16" fmla="*/ 3113530 h 6858000"/>
              <a:gd name="connsiteX17" fmla="*/ 11628880 w 12192000"/>
              <a:gd name="connsiteY17" fmla="*/ 2080640 h 6858000"/>
              <a:gd name="connsiteX18" fmla="*/ 10595990 w 12192000"/>
              <a:gd name="connsiteY18" fmla="*/ 1047750 h 6858000"/>
              <a:gd name="connsiteX19" fmla="*/ 2372202 w 12192000"/>
              <a:gd name="connsiteY19" fmla="*/ 1047750 h 6858000"/>
              <a:gd name="connsiteX20" fmla="*/ 1714500 w 12192000"/>
              <a:gd name="connsiteY20" fmla="*/ 1705452 h 6858000"/>
              <a:gd name="connsiteX21" fmla="*/ 2372202 w 12192000"/>
              <a:gd name="connsiteY21" fmla="*/ 2363154 h 6858000"/>
              <a:gd name="connsiteX22" fmla="*/ 3029904 w 12192000"/>
              <a:gd name="connsiteY22" fmla="*/ 1705452 h 6858000"/>
              <a:gd name="connsiteX23" fmla="*/ 2372202 w 12192000"/>
              <a:gd name="connsiteY23" fmla="*/ 1047750 h 6858000"/>
              <a:gd name="connsiteX24" fmla="*/ 2882809 w 12192000"/>
              <a:gd name="connsiteY24" fmla="*/ 3586414 h 6858000"/>
              <a:gd name="connsiteX25" fmla="*/ 2469968 w 12192000"/>
              <a:gd name="connsiteY25" fmla="*/ 3999255 h 6858000"/>
              <a:gd name="connsiteX26" fmla="*/ 2882809 w 12192000"/>
              <a:gd name="connsiteY26" fmla="*/ 4412096 h 6858000"/>
              <a:gd name="connsiteX27" fmla="*/ 3295650 w 12192000"/>
              <a:gd name="connsiteY27" fmla="*/ 3999255 h 6858000"/>
              <a:gd name="connsiteX28" fmla="*/ 2882809 w 12192000"/>
              <a:gd name="connsiteY28" fmla="*/ 3586414 h 6858000"/>
              <a:gd name="connsiteX29" fmla="*/ 10636159 w 12192000"/>
              <a:gd name="connsiteY29" fmla="*/ 4342155 h 6858000"/>
              <a:gd name="connsiteX30" fmla="*/ 10394768 w 12192000"/>
              <a:gd name="connsiteY30" fmla="*/ 4583546 h 6858000"/>
              <a:gd name="connsiteX31" fmla="*/ 10636159 w 12192000"/>
              <a:gd name="connsiteY31" fmla="*/ 4824937 h 6858000"/>
              <a:gd name="connsiteX32" fmla="*/ 10877550 w 12192000"/>
              <a:gd name="connsiteY32" fmla="*/ 4583546 h 6858000"/>
              <a:gd name="connsiteX33" fmla="*/ 10636159 w 12192000"/>
              <a:gd name="connsiteY33" fmla="*/ 4342155 h 6858000"/>
              <a:gd name="connsiteX34" fmla="*/ 8363523 w 12192000"/>
              <a:gd name="connsiteY34" fmla="*/ 5074725 h 6858000"/>
              <a:gd name="connsiteX35" fmla="*/ 7887845 w 12192000"/>
              <a:gd name="connsiteY35" fmla="*/ 5550403 h 6858000"/>
              <a:gd name="connsiteX36" fmla="*/ 8363523 w 12192000"/>
              <a:gd name="connsiteY36" fmla="*/ 6026081 h 6858000"/>
              <a:gd name="connsiteX37" fmla="*/ 8839201 w 12192000"/>
              <a:gd name="connsiteY37" fmla="*/ 5550403 h 6858000"/>
              <a:gd name="connsiteX38" fmla="*/ 8363523 w 12192000"/>
              <a:gd name="connsiteY38" fmla="*/ 50747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2664055" y="6858000"/>
                </a:lnTo>
                <a:lnTo>
                  <a:pt x="2671714" y="6706333"/>
                </a:lnTo>
                <a:cubicBezTo>
                  <a:pt x="2671714" y="5737097"/>
                  <a:pt x="1885993" y="4951376"/>
                  <a:pt x="916757" y="4951376"/>
                </a:cubicBezTo>
                <a:cubicBezTo>
                  <a:pt x="613871" y="4951376"/>
                  <a:pt x="328906" y="5028107"/>
                  <a:pt x="80240" y="5163190"/>
                </a:cubicBezTo>
                <a:lnTo>
                  <a:pt x="0" y="5211937"/>
                </a:lnTo>
                <a:lnTo>
                  <a:pt x="0" y="0"/>
                </a:lnTo>
                <a:close/>
                <a:moveTo>
                  <a:pt x="6120338" y="582550"/>
                </a:moveTo>
                <a:cubicBezTo>
                  <a:pt x="5954922" y="582550"/>
                  <a:pt x="5820825" y="716647"/>
                  <a:pt x="5820825" y="882063"/>
                </a:cubicBezTo>
                <a:cubicBezTo>
                  <a:pt x="5820825" y="1047479"/>
                  <a:pt x="5954922" y="1181576"/>
                  <a:pt x="6120338" y="1181576"/>
                </a:cubicBezTo>
                <a:cubicBezTo>
                  <a:pt x="6285754" y="1181576"/>
                  <a:pt x="6419851" y="1047479"/>
                  <a:pt x="6419851" y="882063"/>
                </a:cubicBezTo>
                <a:cubicBezTo>
                  <a:pt x="6419851" y="716647"/>
                  <a:pt x="6285754" y="582550"/>
                  <a:pt x="6120338" y="582550"/>
                </a:cubicBezTo>
                <a:close/>
                <a:moveTo>
                  <a:pt x="10595990" y="1047750"/>
                </a:moveTo>
                <a:cubicBezTo>
                  <a:pt x="10025541" y="1047750"/>
                  <a:pt x="9563100" y="1510191"/>
                  <a:pt x="9563100" y="2080640"/>
                </a:cubicBezTo>
                <a:cubicBezTo>
                  <a:pt x="9563100" y="2651089"/>
                  <a:pt x="10025541" y="3113530"/>
                  <a:pt x="10595990" y="3113530"/>
                </a:cubicBezTo>
                <a:cubicBezTo>
                  <a:pt x="11166439" y="3113530"/>
                  <a:pt x="11628880" y="2651089"/>
                  <a:pt x="11628880" y="2080640"/>
                </a:cubicBezTo>
                <a:cubicBezTo>
                  <a:pt x="11628880" y="1510191"/>
                  <a:pt x="11166439" y="1047750"/>
                  <a:pt x="10595990" y="1047750"/>
                </a:cubicBezTo>
                <a:close/>
                <a:moveTo>
                  <a:pt x="2372202" y="1047750"/>
                </a:moveTo>
                <a:cubicBezTo>
                  <a:pt x="2008963" y="1047750"/>
                  <a:pt x="1714500" y="1342213"/>
                  <a:pt x="1714500" y="1705452"/>
                </a:cubicBezTo>
                <a:cubicBezTo>
                  <a:pt x="1714500" y="2068691"/>
                  <a:pt x="2008963" y="2363154"/>
                  <a:pt x="2372202" y="2363154"/>
                </a:cubicBezTo>
                <a:cubicBezTo>
                  <a:pt x="2735441" y="2363154"/>
                  <a:pt x="3029904" y="2068691"/>
                  <a:pt x="3029904" y="1705452"/>
                </a:cubicBezTo>
                <a:cubicBezTo>
                  <a:pt x="3029904" y="1342213"/>
                  <a:pt x="2735441" y="1047750"/>
                  <a:pt x="2372202" y="1047750"/>
                </a:cubicBezTo>
                <a:close/>
                <a:moveTo>
                  <a:pt x="2882809" y="3586414"/>
                </a:moveTo>
                <a:cubicBezTo>
                  <a:pt x="2654803" y="3586414"/>
                  <a:pt x="2469968" y="3771249"/>
                  <a:pt x="2469968" y="3999255"/>
                </a:cubicBezTo>
                <a:cubicBezTo>
                  <a:pt x="2469968" y="4227261"/>
                  <a:pt x="2654803" y="4412096"/>
                  <a:pt x="2882809" y="4412096"/>
                </a:cubicBezTo>
                <a:cubicBezTo>
                  <a:pt x="3110815" y="4412096"/>
                  <a:pt x="3295650" y="4227261"/>
                  <a:pt x="3295650" y="3999255"/>
                </a:cubicBezTo>
                <a:cubicBezTo>
                  <a:pt x="3295650" y="3771249"/>
                  <a:pt x="3110815" y="3586414"/>
                  <a:pt x="2882809" y="3586414"/>
                </a:cubicBezTo>
                <a:close/>
                <a:moveTo>
                  <a:pt x="10636159" y="4342155"/>
                </a:moveTo>
                <a:cubicBezTo>
                  <a:pt x="10502842" y="4342155"/>
                  <a:pt x="10394768" y="4450229"/>
                  <a:pt x="10394768" y="4583546"/>
                </a:cubicBezTo>
                <a:cubicBezTo>
                  <a:pt x="10394768" y="4716863"/>
                  <a:pt x="10502842" y="4824937"/>
                  <a:pt x="10636159" y="4824937"/>
                </a:cubicBezTo>
                <a:cubicBezTo>
                  <a:pt x="10769476" y="4824937"/>
                  <a:pt x="10877550" y="4716863"/>
                  <a:pt x="10877550" y="4583546"/>
                </a:cubicBezTo>
                <a:cubicBezTo>
                  <a:pt x="10877550" y="4450229"/>
                  <a:pt x="10769476" y="4342155"/>
                  <a:pt x="10636159" y="4342155"/>
                </a:cubicBezTo>
                <a:close/>
                <a:moveTo>
                  <a:pt x="8363523" y="5074725"/>
                </a:moveTo>
                <a:cubicBezTo>
                  <a:pt x="8100813" y="5074725"/>
                  <a:pt x="7887845" y="5287693"/>
                  <a:pt x="7887845" y="5550403"/>
                </a:cubicBezTo>
                <a:cubicBezTo>
                  <a:pt x="7887845" y="5813113"/>
                  <a:pt x="8100813" y="6026081"/>
                  <a:pt x="8363523" y="6026081"/>
                </a:cubicBezTo>
                <a:cubicBezTo>
                  <a:pt x="8626233" y="6026081"/>
                  <a:pt x="8839201" y="5813113"/>
                  <a:pt x="8839201" y="5550403"/>
                </a:cubicBezTo>
                <a:cubicBezTo>
                  <a:pt x="8839201" y="5287693"/>
                  <a:pt x="8626233" y="5074725"/>
                  <a:pt x="8363523" y="5074725"/>
                </a:cubicBezTo>
                <a:close/>
              </a:path>
            </a:pathLst>
          </a:cu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8B51B6-8D2E-464F-B607-99E92FA75D2C}"/>
              </a:ext>
            </a:extLst>
          </p:cNvPr>
          <p:cNvSpPr/>
          <p:nvPr/>
        </p:nvSpPr>
        <p:spPr>
          <a:xfrm>
            <a:off x="5927075" y="2462089"/>
            <a:ext cx="1156771" cy="358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486221" y="-392767"/>
            <a:ext cx="14873289" cy="32130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3200" dirty="0">
                <a:solidFill>
                  <a:schemeClr val="bg1"/>
                </a:solidFill>
                <a:latin typeface="Calibri" panose="020F0502020204030204" pitchFamily="34" charset="0"/>
                <a:ea typeface="Impact" charset="0"/>
                <a:cs typeface="Calibri" panose="020F0502020204030204" pitchFamily="34" charset="0"/>
              </a:rPr>
              <a:t>Graduation Roadshow</a:t>
            </a:r>
            <a:br>
              <a:rPr kumimoji="1" lang="en-US" altLang="ja-JP" sz="3200" dirty="0">
                <a:solidFill>
                  <a:schemeClr val="bg1"/>
                </a:solidFill>
                <a:latin typeface="Calibri" panose="020F0502020204030204" pitchFamily="34" charset="0"/>
                <a:ea typeface="Impact" charset="0"/>
                <a:cs typeface="Calibri" panose="020F0502020204030204" pitchFamily="34" charset="0"/>
              </a:rPr>
            </a:br>
            <a:r>
              <a:rPr kumimoji="1" lang="en-US" altLang="ja-JP" sz="2000" dirty="0">
                <a:solidFill>
                  <a:schemeClr val="bg1"/>
                </a:solidFill>
                <a:latin typeface="Calibri" panose="020F0502020204030204" pitchFamily="34" charset="0"/>
                <a:ea typeface="Impact" charset="0"/>
                <a:cs typeface="Calibri" panose="020F0502020204030204" pitchFamily="34" charset="0"/>
              </a:rPr>
              <a:t>Group 2 |  </a:t>
            </a:r>
            <a:r>
              <a:rPr kumimoji="1" lang="en-US" altLang="ja-JP" sz="2000" b="1" dirty="0">
                <a:latin typeface="Calibri" panose="020F0502020204030204" pitchFamily="34" charset="0"/>
                <a:ea typeface="Impact" charset="0"/>
                <a:cs typeface="Calibri" panose="020F0502020204030204" pitchFamily="34" charset="0"/>
              </a:rPr>
              <a:t>Mr. Black</a:t>
            </a:r>
            <a:endParaRPr kumimoji="1" lang="zh-CN" altLang="en-US" sz="3200" b="1" dirty="0">
              <a:latin typeface="Calibri" panose="020F0502020204030204" pitchFamily="34" charset="0"/>
              <a:ea typeface="Impact" charset="0"/>
              <a:cs typeface="Calibri" panose="020F050202020403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65563" y="3209965"/>
            <a:ext cx="9060873" cy="2254090"/>
          </a:xfrm>
        </p:spPr>
        <p:txBody>
          <a:bodyPr>
            <a:normAutofit/>
          </a:bodyPr>
          <a:lstStyle/>
          <a:p>
            <a:r>
              <a:rPr kumimoji="1" lang="en-US" altLang="zh-CN" sz="3200" spc="300" dirty="0">
                <a:solidFill>
                  <a:schemeClr val="bg1"/>
                </a:solidFill>
                <a:latin typeface="Impact" panose="020B0806030902050204" pitchFamily="34" charset="0"/>
              </a:rPr>
              <a:t>How To </a:t>
            </a:r>
          </a:p>
          <a:p>
            <a:r>
              <a:rPr kumimoji="1" lang="en-US" altLang="zh-CN" sz="4800" spc="300" dirty="0">
                <a:solidFill>
                  <a:schemeClr val="bg1"/>
                </a:solidFill>
                <a:latin typeface="Impact" panose="020B0806030902050204" pitchFamily="34" charset="0"/>
              </a:rPr>
              <a:t>Communicate Effectively</a:t>
            </a:r>
            <a:endParaRPr kumimoji="1" lang="zh-CN" altLang="en-US" sz="44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1C4DDCD-C28F-4B09-8A66-91BCCCA266BB}"/>
              </a:ext>
            </a:extLst>
          </p:cNvPr>
          <p:cNvCxnSpPr/>
          <p:nvPr/>
        </p:nvCxnSpPr>
        <p:spPr>
          <a:xfrm>
            <a:off x="1112704" y="2919469"/>
            <a:ext cx="95137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9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716" r="27921" b="3547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0" y="30399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5686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2305493" y="900343"/>
            <a:ext cx="7581011" cy="51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Ineffective Communication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4490031" y="6078379"/>
            <a:ext cx="32119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endParaRPr sz="1067" b="1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5715000" y="1579014"/>
            <a:ext cx="762000" cy="66431"/>
          </a:xfrm>
          <a:prstGeom prst="rect">
            <a:avLst/>
          </a:prstGeom>
          <a:solidFill>
            <a:schemeClr val="lt1">
              <a:alpha val="43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237;p33"/>
          <p:cNvSpPr txBox="1"/>
          <p:nvPr/>
        </p:nvSpPr>
        <p:spPr>
          <a:xfrm>
            <a:off x="1876904" y="1834806"/>
            <a:ext cx="8974665" cy="448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2F4A82C-E3BF-4A60-9A14-468E40C05AF1}"/>
              </a:ext>
            </a:extLst>
          </p:cNvPr>
          <p:cNvGrpSpPr/>
          <p:nvPr/>
        </p:nvGrpSpPr>
        <p:grpSpPr>
          <a:xfrm>
            <a:off x="2585858" y="2054979"/>
            <a:ext cx="7183395" cy="461665"/>
            <a:chOff x="2585858" y="2054979"/>
            <a:chExt cx="7183395" cy="461665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C397A4B-730D-4BAB-BF54-A42EA80B478A}"/>
                </a:ext>
              </a:extLst>
            </p:cNvPr>
            <p:cNvSpPr txBox="1"/>
            <p:nvPr/>
          </p:nvSpPr>
          <p:spPr>
            <a:xfrm>
              <a:off x="3015416" y="2054979"/>
              <a:ext cx="6753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“</a:t>
              </a:r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</a:t>
              </a:r>
              <a:r>
                <a:rPr lang="zh-CN" altLang="en-US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” </a:t>
              </a:r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Language and Directives</a:t>
              </a:r>
              <a:endPara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等腰三角形 1">
              <a:extLst>
                <a:ext uri="{FF2B5EF4-FFF2-40B4-BE49-F238E27FC236}">
                  <a16:creationId xmlns:a16="http://schemas.microsoft.com/office/drawing/2014/main" id="{504DB0A7-F2C9-4748-81E6-01560E6BCD10}"/>
                </a:ext>
              </a:extLst>
            </p:cNvPr>
            <p:cNvSpPr/>
            <p:nvPr/>
          </p:nvSpPr>
          <p:spPr>
            <a:xfrm>
              <a:off x="2585858" y="2120976"/>
              <a:ext cx="382420" cy="329672"/>
            </a:xfrm>
            <a:prstGeom prst="triangle">
              <a:avLst/>
            </a:prstGeom>
            <a:solidFill>
              <a:srgbClr val="3953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B9C63C9-C0E6-4FB8-94B2-8C01C9AE1850}"/>
              </a:ext>
            </a:extLst>
          </p:cNvPr>
          <p:cNvGrpSpPr/>
          <p:nvPr/>
        </p:nvGrpSpPr>
        <p:grpSpPr>
          <a:xfrm>
            <a:off x="2585858" y="2711764"/>
            <a:ext cx="7183395" cy="461665"/>
            <a:chOff x="2585858" y="2054979"/>
            <a:chExt cx="7183395" cy="46166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8786DB5-4295-4B98-9F5A-6B08A0B5B387}"/>
                </a:ext>
              </a:extLst>
            </p:cNvPr>
            <p:cNvSpPr txBox="1"/>
            <p:nvPr/>
          </p:nvSpPr>
          <p:spPr>
            <a:xfrm>
              <a:off x="3015416" y="2054979"/>
              <a:ext cx="6753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Universal Statements</a:t>
              </a:r>
              <a:endPara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C22475C7-081D-4A87-8E32-8B8F840391C9}"/>
                </a:ext>
              </a:extLst>
            </p:cNvPr>
            <p:cNvSpPr/>
            <p:nvPr/>
          </p:nvSpPr>
          <p:spPr>
            <a:xfrm>
              <a:off x="2585858" y="2120976"/>
              <a:ext cx="382420" cy="329672"/>
            </a:xfrm>
            <a:prstGeom prst="triangle">
              <a:avLst/>
            </a:prstGeom>
            <a:solidFill>
              <a:srgbClr val="3953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DCBE416-15D8-4C93-A97D-6D699DCD29FA}"/>
              </a:ext>
            </a:extLst>
          </p:cNvPr>
          <p:cNvGrpSpPr/>
          <p:nvPr/>
        </p:nvGrpSpPr>
        <p:grpSpPr>
          <a:xfrm>
            <a:off x="2585858" y="3429000"/>
            <a:ext cx="7183395" cy="461665"/>
            <a:chOff x="2585858" y="2054979"/>
            <a:chExt cx="7183395" cy="461665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21A5F62-68BC-4A1D-9153-C16DC3850AF5}"/>
                </a:ext>
              </a:extLst>
            </p:cNvPr>
            <p:cNvSpPr txBox="1"/>
            <p:nvPr/>
          </p:nvSpPr>
          <p:spPr>
            <a:xfrm>
              <a:off x="3015416" y="2054979"/>
              <a:ext cx="6753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Tough on the Person, Soft on the Issue</a:t>
              </a:r>
              <a:endPara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6943B3C-DEF1-4144-A480-AE2C18EE8A2D}"/>
                </a:ext>
              </a:extLst>
            </p:cNvPr>
            <p:cNvSpPr/>
            <p:nvPr/>
          </p:nvSpPr>
          <p:spPr>
            <a:xfrm>
              <a:off x="2585858" y="2120976"/>
              <a:ext cx="382420" cy="329672"/>
            </a:xfrm>
            <a:prstGeom prst="triangle">
              <a:avLst/>
            </a:prstGeom>
            <a:solidFill>
              <a:srgbClr val="3953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B1F881C-C0C0-45CB-849F-B7E5733A9B19}"/>
              </a:ext>
            </a:extLst>
          </p:cNvPr>
          <p:cNvGrpSpPr/>
          <p:nvPr/>
        </p:nvGrpSpPr>
        <p:grpSpPr>
          <a:xfrm>
            <a:off x="2585858" y="4156265"/>
            <a:ext cx="7183395" cy="461665"/>
            <a:chOff x="2585858" y="2054979"/>
            <a:chExt cx="7183395" cy="46166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77945F2-CBB7-4BC5-95E4-41FC223F8F2F}"/>
                </a:ext>
              </a:extLst>
            </p:cNvPr>
            <p:cNvSpPr txBox="1"/>
            <p:nvPr/>
          </p:nvSpPr>
          <p:spPr>
            <a:xfrm>
              <a:off x="3015416" y="2054979"/>
              <a:ext cx="6753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Invalidate Feelings</a:t>
              </a:r>
              <a:endPara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11C792A1-0EA9-4080-AC37-863584F2A919}"/>
                </a:ext>
              </a:extLst>
            </p:cNvPr>
            <p:cNvSpPr/>
            <p:nvPr/>
          </p:nvSpPr>
          <p:spPr>
            <a:xfrm>
              <a:off x="2585858" y="2120976"/>
              <a:ext cx="382420" cy="329672"/>
            </a:xfrm>
            <a:prstGeom prst="triangle">
              <a:avLst/>
            </a:prstGeom>
            <a:solidFill>
              <a:srgbClr val="3953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BA6AB844-83BF-4396-AC7A-5BFE474DD09A}"/>
              </a:ext>
            </a:extLst>
          </p:cNvPr>
          <p:cNvSpPr txBox="1"/>
          <p:nvPr/>
        </p:nvSpPr>
        <p:spPr>
          <a:xfrm>
            <a:off x="2305493" y="5213510"/>
            <a:ext cx="7581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Consequences of Ineffective Communications – The Three “F”s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Google Shape;240;p33">
            <a:extLst>
              <a:ext uri="{FF2B5EF4-FFF2-40B4-BE49-F238E27FC236}">
                <a16:creationId xmlns:a16="http://schemas.microsoft.com/office/drawing/2014/main" id="{48BB5A73-AA32-429B-BC14-44689A4CAD8B}"/>
              </a:ext>
            </a:extLst>
          </p:cNvPr>
          <p:cNvSpPr/>
          <p:nvPr/>
        </p:nvSpPr>
        <p:spPr>
          <a:xfrm rot="10800000">
            <a:off x="2305493" y="4991147"/>
            <a:ext cx="7581010" cy="45719"/>
          </a:xfrm>
          <a:prstGeom prst="rect">
            <a:avLst/>
          </a:prstGeom>
          <a:solidFill>
            <a:schemeClr val="lt1">
              <a:alpha val="43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9125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716" r="27921" b="3547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0" y="30399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5686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2305493" y="900343"/>
            <a:ext cx="7581011" cy="51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Ineffective Communication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4490031" y="6078379"/>
            <a:ext cx="32119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endParaRPr sz="1067" b="1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5715000" y="1579014"/>
            <a:ext cx="762000" cy="66431"/>
          </a:xfrm>
          <a:prstGeom prst="rect">
            <a:avLst/>
          </a:prstGeom>
          <a:solidFill>
            <a:schemeClr val="lt1">
              <a:alpha val="43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237;p33"/>
          <p:cNvSpPr txBox="1"/>
          <p:nvPr/>
        </p:nvSpPr>
        <p:spPr>
          <a:xfrm>
            <a:off x="3217335" y="1979043"/>
            <a:ext cx="8974665" cy="65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3600" b="1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Fundamental Human Rights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89271F7-D1CA-4015-A163-F5E484184D53}"/>
              </a:ext>
            </a:extLst>
          </p:cNvPr>
          <p:cNvGrpSpPr/>
          <p:nvPr/>
        </p:nvGrpSpPr>
        <p:grpSpPr>
          <a:xfrm>
            <a:off x="2671799" y="2839365"/>
            <a:ext cx="7183395" cy="461665"/>
            <a:chOff x="2585858" y="2054979"/>
            <a:chExt cx="7183395" cy="461665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7CAF300-E460-42F0-8E0A-209D83689F2E}"/>
                </a:ext>
              </a:extLst>
            </p:cNvPr>
            <p:cNvSpPr txBox="1"/>
            <p:nvPr/>
          </p:nvSpPr>
          <p:spPr>
            <a:xfrm>
              <a:off x="3015416" y="2054979"/>
              <a:ext cx="6753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 have the right to be treated with respect</a:t>
              </a: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F37DFB3-9527-4FE6-B294-2291506ABB43}"/>
                </a:ext>
              </a:extLst>
            </p:cNvPr>
            <p:cNvSpPr/>
            <p:nvPr/>
          </p:nvSpPr>
          <p:spPr>
            <a:xfrm>
              <a:off x="2585858" y="2120976"/>
              <a:ext cx="382420" cy="329672"/>
            </a:xfrm>
            <a:prstGeom prst="triangle">
              <a:avLst/>
            </a:prstGeom>
            <a:solidFill>
              <a:srgbClr val="3953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B8B88E0-68A8-4687-993A-E2D8013FD685}"/>
              </a:ext>
            </a:extLst>
          </p:cNvPr>
          <p:cNvGrpSpPr/>
          <p:nvPr/>
        </p:nvGrpSpPr>
        <p:grpSpPr>
          <a:xfrm>
            <a:off x="2671799" y="3614566"/>
            <a:ext cx="7183395" cy="830997"/>
            <a:chOff x="2585858" y="2054979"/>
            <a:chExt cx="7183395" cy="830997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B855818-0CE1-442E-BF5D-87292E0EC17F}"/>
                </a:ext>
              </a:extLst>
            </p:cNvPr>
            <p:cNvSpPr txBox="1"/>
            <p:nvPr/>
          </p:nvSpPr>
          <p:spPr>
            <a:xfrm>
              <a:off x="3015416" y="2054979"/>
              <a:ext cx="67538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 have the right to express our feelings, opinions and wants</a:t>
              </a:r>
              <a:endPara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5FA826FF-728E-4276-890A-2F95C28515E8}"/>
                </a:ext>
              </a:extLst>
            </p:cNvPr>
            <p:cNvSpPr/>
            <p:nvPr/>
          </p:nvSpPr>
          <p:spPr>
            <a:xfrm>
              <a:off x="2585858" y="2120976"/>
              <a:ext cx="382420" cy="329672"/>
            </a:xfrm>
            <a:prstGeom prst="triangle">
              <a:avLst/>
            </a:prstGeom>
            <a:solidFill>
              <a:srgbClr val="3953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478F94F-90D6-45FC-A637-90B34B5573E4}"/>
              </a:ext>
            </a:extLst>
          </p:cNvPr>
          <p:cNvGrpSpPr/>
          <p:nvPr/>
        </p:nvGrpSpPr>
        <p:grpSpPr>
          <a:xfrm>
            <a:off x="2671799" y="4755548"/>
            <a:ext cx="7183395" cy="830997"/>
            <a:chOff x="2585858" y="2054979"/>
            <a:chExt cx="7183395" cy="830997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4277633-86D5-477A-8461-5322A2C563ED}"/>
                </a:ext>
              </a:extLst>
            </p:cNvPr>
            <p:cNvSpPr txBox="1"/>
            <p:nvPr/>
          </p:nvSpPr>
          <p:spPr>
            <a:xfrm>
              <a:off x="3015416" y="2054979"/>
              <a:ext cx="67538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 have the right to have our opinions different than others</a:t>
              </a:r>
              <a:endPara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1C479440-0DA7-450F-B9B6-6243FEF02706}"/>
                </a:ext>
              </a:extLst>
            </p:cNvPr>
            <p:cNvSpPr/>
            <p:nvPr/>
          </p:nvSpPr>
          <p:spPr>
            <a:xfrm>
              <a:off x="2585858" y="2120976"/>
              <a:ext cx="382420" cy="329672"/>
            </a:xfrm>
            <a:prstGeom prst="triangle">
              <a:avLst/>
            </a:prstGeom>
            <a:solidFill>
              <a:srgbClr val="3953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62437FE-6B19-4026-B6FD-F2508BA1F8D8}"/>
              </a:ext>
            </a:extLst>
          </p:cNvPr>
          <p:cNvSpPr txBox="1"/>
          <p:nvPr/>
        </p:nvSpPr>
        <p:spPr>
          <a:xfrm>
            <a:off x="1811873" y="2489400"/>
            <a:ext cx="728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endParaRPr lang="zh-CN" altLang="en-US" sz="9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F1CC68D-8B25-43C8-A2EB-1BD10888FAB5}"/>
              </a:ext>
            </a:extLst>
          </p:cNvPr>
          <p:cNvSpPr txBox="1"/>
          <p:nvPr/>
        </p:nvSpPr>
        <p:spPr>
          <a:xfrm>
            <a:off x="9174199" y="4960495"/>
            <a:ext cx="728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zh-CN" altLang="en-US" sz="9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42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716" r="27921" b="3547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0" y="30399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5686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2305493" y="900343"/>
            <a:ext cx="7581011" cy="51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Effective Communication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4490031" y="6078379"/>
            <a:ext cx="32119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endParaRPr sz="1067" b="1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5715000" y="1579014"/>
            <a:ext cx="762000" cy="66431"/>
          </a:xfrm>
          <a:prstGeom prst="rect">
            <a:avLst/>
          </a:prstGeom>
          <a:solidFill>
            <a:schemeClr val="lt1">
              <a:alpha val="43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237;p33"/>
          <p:cNvSpPr txBox="1"/>
          <p:nvPr/>
        </p:nvSpPr>
        <p:spPr>
          <a:xfrm>
            <a:off x="1876904" y="1834806"/>
            <a:ext cx="8974665" cy="448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2F4A82C-E3BF-4A60-9A14-468E40C05AF1}"/>
              </a:ext>
            </a:extLst>
          </p:cNvPr>
          <p:cNvGrpSpPr/>
          <p:nvPr/>
        </p:nvGrpSpPr>
        <p:grpSpPr>
          <a:xfrm>
            <a:off x="2585858" y="2054979"/>
            <a:ext cx="7183395" cy="461665"/>
            <a:chOff x="2585858" y="2054979"/>
            <a:chExt cx="7183395" cy="461665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C397A4B-730D-4BAB-BF54-A42EA80B478A}"/>
                </a:ext>
              </a:extLst>
            </p:cNvPr>
            <p:cNvSpPr txBox="1"/>
            <p:nvPr/>
          </p:nvSpPr>
          <p:spPr>
            <a:xfrm>
              <a:off x="3015416" y="2054979"/>
              <a:ext cx="6753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“I” Language</a:t>
              </a:r>
              <a:endPara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等腰三角形 1">
              <a:extLst>
                <a:ext uri="{FF2B5EF4-FFF2-40B4-BE49-F238E27FC236}">
                  <a16:creationId xmlns:a16="http://schemas.microsoft.com/office/drawing/2014/main" id="{504DB0A7-F2C9-4748-81E6-01560E6BCD10}"/>
                </a:ext>
              </a:extLst>
            </p:cNvPr>
            <p:cNvSpPr/>
            <p:nvPr/>
          </p:nvSpPr>
          <p:spPr>
            <a:xfrm>
              <a:off x="2585858" y="2120976"/>
              <a:ext cx="382420" cy="329672"/>
            </a:xfrm>
            <a:prstGeom prst="triangle">
              <a:avLst/>
            </a:prstGeom>
            <a:solidFill>
              <a:srgbClr val="3953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B9C63C9-C0E6-4FB8-94B2-8C01C9AE1850}"/>
              </a:ext>
            </a:extLst>
          </p:cNvPr>
          <p:cNvGrpSpPr/>
          <p:nvPr/>
        </p:nvGrpSpPr>
        <p:grpSpPr>
          <a:xfrm>
            <a:off x="2585858" y="2711764"/>
            <a:ext cx="7183395" cy="461665"/>
            <a:chOff x="2585858" y="2054979"/>
            <a:chExt cx="7183395" cy="46166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8786DB5-4295-4B98-9F5A-6B08A0B5B387}"/>
                </a:ext>
              </a:extLst>
            </p:cNvPr>
            <p:cNvSpPr txBox="1"/>
            <p:nvPr/>
          </p:nvSpPr>
          <p:spPr>
            <a:xfrm>
              <a:off x="3015416" y="2054979"/>
              <a:ext cx="6753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Evidence and Consequence</a:t>
              </a:r>
              <a:endPara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C22475C7-081D-4A87-8E32-8B8F840391C9}"/>
                </a:ext>
              </a:extLst>
            </p:cNvPr>
            <p:cNvSpPr/>
            <p:nvPr/>
          </p:nvSpPr>
          <p:spPr>
            <a:xfrm>
              <a:off x="2585858" y="2120976"/>
              <a:ext cx="382420" cy="329672"/>
            </a:xfrm>
            <a:prstGeom prst="triangle">
              <a:avLst/>
            </a:prstGeom>
            <a:solidFill>
              <a:srgbClr val="3953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DCBE416-15D8-4C93-A97D-6D699DCD29FA}"/>
              </a:ext>
            </a:extLst>
          </p:cNvPr>
          <p:cNvGrpSpPr/>
          <p:nvPr/>
        </p:nvGrpSpPr>
        <p:grpSpPr>
          <a:xfrm>
            <a:off x="2585858" y="3429000"/>
            <a:ext cx="7183395" cy="461665"/>
            <a:chOff x="2585858" y="2054979"/>
            <a:chExt cx="7183395" cy="461665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21A5F62-68BC-4A1D-9153-C16DC3850AF5}"/>
                </a:ext>
              </a:extLst>
            </p:cNvPr>
            <p:cNvSpPr txBox="1"/>
            <p:nvPr/>
          </p:nvSpPr>
          <p:spPr>
            <a:xfrm>
              <a:off x="3015416" y="2054979"/>
              <a:ext cx="6753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Soft on the Person, tough on the Issue</a:t>
              </a:r>
              <a:endPara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6943B3C-DEF1-4144-A480-AE2C18EE8A2D}"/>
                </a:ext>
              </a:extLst>
            </p:cNvPr>
            <p:cNvSpPr/>
            <p:nvPr/>
          </p:nvSpPr>
          <p:spPr>
            <a:xfrm>
              <a:off x="2585858" y="2120976"/>
              <a:ext cx="382420" cy="329672"/>
            </a:xfrm>
            <a:prstGeom prst="triangle">
              <a:avLst/>
            </a:prstGeom>
            <a:solidFill>
              <a:srgbClr val="3953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B1F881C-C0C0-45CB-849F-B7E5733A9B19}"/>
              </a:ext>
            </a:extLst>
          </p:cNvPr>
          <p:cNvGrpSpPr/>
          <p:nvPr/>
        </p:nvGrpSpPr>
        <p:grpSpPr>
          <a:xfrm>
            <a:off x="2585858" y="4156265"/>
            <a:ext cx="7183395" cy="461665"/>
            <a:chOff x="2585858" y="2054979"/>
            <a:chExt cx="7183395" cy="46166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77945F2-CBB7-4BC5-95E4-41FC223F8F2F}"/>
                </a:ext>
              </a:extLst>
            </p:cNvPr>
            <p:cNvSpPr txBox="1"/>
            <p:nvPr/>
          </p:nvSpPr>
          <p:spPr>
            <a:xfrm>
              <a:off x="3015416" y="2054979"/>
              <a:ext cx="6753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Listen and Validate Feelings</a:t>
              </a:r>
              <a:endPara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11C792A1-0EA9-4080-AC37-863584F2A919}"/>
                </a:ext>
              </a:extLst>
            </p:cNvPr>
            <p:cNvSpPr/>
            <p:nvPr/>
          </p:nvSpPr>
          <p:spPr>
            <a:xfrm>
              <a:off x="2585858" y="2120976"/>
              <a:ext cx="382420" cy="329672"/>
            </a:xfrm>
            <a:prstGeom prst="triangle">
              <a:avLst/>
            </a:prstGeom>
            <a:solidFill>
              <a:srgbClr val="3953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BA6AB844-83BF-4396-AC7A-5BFE474DD09A}"/>
              </a:ext>
            </a:extLst>
          </p:cNvPr>
          <p:cNvSpPr txBox="1"/>
          <p:nvPr/>
        </p:nvSpPr>
        <p:spPr>
          <a:xfrm>
            <a:off x="2305493" y="5213510"/>
            <a:ext cx="7581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…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Google Shape;240;p33">
            <a:extLst>
              <a:ext uri="{FF2B5EF4-FFF2-40B4-BE49-F238E27FC236}">
                <a16:creationId xmlns:a16="http://schemas.microsoft.com/office/drawing/2014/main" id="{48BB5A73-AA32-429B-BC14-44689A4CAD8B}"/>
              </a:ext>
            </a:extLst>
          </p:cNvPr>
          <p:cNvSpPr/>
          <p:nvPr/>
        </p:nvSpPr>
        <p:spPr>
          <a:xfrm rot="10800000">
            <a:off x="2305493" y="4991147"/>
            <a:ext cx="7581010" cy="45719"/>
          </a:xfrm>
          <a:prstGeom prst="rect">
            <a:avLst/>
          </a:prstGeom>
          <a:solidFill>
            <a:schemeClr val="lt1">
              <a:alpha val="43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9750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716" r="27921" b="3547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5686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4490031" y="5570389"/>
            <a:ext cx="32119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endParaRPr sz="1067" b="1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3FCCA7F-2DA2-4316-9BBE-B62C9E1D9CE3}"/>
              </a:ext>
            </a:extLst>
          </p:cNvPr>
          <p:cNvCxnSpPr/>
          <p:nvPr/>
        </p:nvCxnSpPr>
        <p:spPr>
          <a:xfrm>
            <a:off x="948266" y="2951409"/>
            <a:ext cx="10044000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240;p33">
            <a:extLst>
              <a:ext uri="{FF2B5EF4-FFF2-40B4-BE49-F238E27FC236}">
                <a16:creationId xmlns:a16="http://schemas.microsoft.com/office/drawing/2014/main" id="{D31D2C0B-56C4-4229-8FCB-15746506CCD3}"/>
              </a:ext>
            </a:extLst>
          </p:cNvPr>
          <p:cNvSpPr/>
          <p:nvPr/>
        </p:nvSpPr>
        <p:spPr>
          <a:xfrm rot="5400000">
            <a:off x="1446948" y="2504210"/>
            <a:ext cx="828000" cy="36000"/>
          </a:xfrm>
          <a:prstGeom prst="rect">
            <a:avLst/>
          </a:prstGeom>
          <a:solidFill>
            <a:schemeClr val="lt1">
              <a:alpha val="43000"/>
            </a:schemeClr>
          </a:solidFill>
          <a:ln w="12700"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" name="Google Shape;240;p33">
            <a:extLst>
              <a:ext uri="{FF2B5EF4-FFF2-40B4-BE49-F238E27FC236}">
                <a16:creationId xmlns:a16="http://schemas.microsoft.com/office/drawing/2014/main" id="{79E14A8D-A324-4A39-B1C1-DBF25C476C97}"/>
              </a:ext>
            </a:extLst>
          </p:cNvPr>
          <p:cNvSpPr/>
          <p:nvPr/>
        </p:nvSpPr>
        <p:spPr>
          <a:xfrm rot="5400000">
            <a:off x="2716946" y="3383876"/>
            <a:ext cx="828000" cy="36000"/>
          </a:xfrm>
          <a:prstGeom prst="rect">
            <a:avLst/>
          </a:prstGeom>
          <a:solidFill>
            <a:schemeClr val="lt1">
              <a:alpha val="43000"/>
            </a:schemeClr>
          </a:solidFill>
          <a:ln w="12700"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9DF936-CDA6-480B-9FBC-7B0028AAD610}"/>
              </a:ext>
            </a:extLst>
          </p:cNvPr>
          <p:cNvSpPr/>
          <p:nvPr/>
        </p:nvSpPr>
        <p:spPr>
          <a:xfrm>
            <a:off x="1862664" y="3815876"/>
            <a:ext cx="2549320" cy="2364800"/>
          </a:xfrm>
          <a:prstGeom prst="rect">
            <a:avLst/>
          </a:prstGeom>
          <a:solidFill>
            <a:srgbClr val="39538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Nov ~ Dec 2019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Do more researches on effective communication, read the books listed below: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Google Shape;240;p33">
            <a:extLst>
              <a:ext uri="{FF2B5EF4-FFF2-40B4-BE49-F238E27FC236}">
                <a16:creationId xmlns:a16="http://schemas.microsoft.com/office/drawing/2014/main" id="{7CD6D84E-D522-408D-8B89-E83489F5F23E}"/>
              </a:ext>
            </a:extLst>
          </p:cNvPr>
          <p:cNvSpPr/>
          <p:nvPr/>
        </p:nvSpPr>
        <p:spPr>
          <a:xfrm rot="5400000">
            <a:off x="5917346" y="3366742"/>
            <a:ext cx="828000" cy="36000"/>
          </a:xfrm>
          <a:prstGeom prst="rect">
            <a:avLst/>
          </a:prstGeom>
          <a:solidFill>
            <a:schemeClr val="lt1">
              <a:alpha val="43000"/>
            </a:schemeClr>
          </a:solidFill>
          <a:ln w="12700"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248BF2E-36DF-4AF9-8105-4EDBFFADE855}"/>
              </a:ext>
            </a:extLst>
          </p:cNvPr>
          <p:cNvSpPr/>
          <p:nvPr/>
        </p:nvSpPr>
        <p:spPr>
          <a:xfrm>
            <a:off x="5063064" y="3798743"/>
            <a:ext cx="2549320" cy="1044197"/>
          </a:xfrm>
          <a:prstGeom prst="rect">
            <a:avLst/>
          </a:prstGeom>
          <a:solidFill>
            <a:srgbClr val="39538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Dec 2019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Post relevant materials to collaborate</a:t>
            </a:r>
          </a:p>
        </p:txBody>
      </p:sp>
      <p:sp>
        <p:nvSpPr>
          <p:cNvPr id="37" name="Google Shape;240;p33">
            <a:extLst>
              <a:ext uri="{FF2B5EF4-FFF2-40B4-BE49-F238E27FC236}">
                <a16:creationId xmlns:a16="http://schemas.microsoft.com/office/drawing/2014/main" id="{8639AC76-9820-4B1A-8888-25164EFE815E}"/>
              </a:ext>
            </a:extLst>
          </p:cNvPr>
          <p:cNvSpPr/>
          <p:nvPr/>
        </p:nvSpPr>
        <p:spPr>
          <a:xfrm rot="5400000">
            <a:off x="4393346" y="2504210"/>
            <a:ext cx="828000" cy="36000"/>
          </a:xfrm>
          <a:prstGeom prst="rect">
            <a:avLst/>
          </a:prstGeom>
          <a:solidFill>
            <a:schemeClr val="lt1">
              <a:alpha val="43000"/>
            </a:schemeClr>
          </a:solidFill>
          <a:ln w="12700"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38451A-5973-4BE0-941C-321602B96D29}"/>
              </a:ext>
            </a:extLst>
          </p:cNvPr>
          <p:cNvSpPr/>
          <p:nvPr/>
        </p:nvSpPr>
        <p:spPr>
          <a:xfrm>
            <a:off x="3532686" y="1134542"/>
            <a:ext cx="2549320" cy="973667"/>
          </a:xfrm>
          <a:prstGeom prst="rect">
            <a:avLst/>
          </a:prstGeom>
          <a:solidFill>
            <a:srgbClr val="39538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Dec 2019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Share the knowledge in each team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6FBACDD-9796-4DE9-90CE-F04C7551E41F}"/>
              </a:ext>
            </a:extLst>
          </p:cNvPr>
          <p:cNvSpPr/>
          <p:nvPr/>
        </p:nvSpPr>
        <p:spPr>
          <a:xfrm>
            <a:off x="604288" y="889117"/>
            <a:ext cx="2549320" cy="1238246"/>
          </a:xfrm>
          <a:prstGeom prst="rect">
            <a:avLst/>
          </a:prstGeom>
          <a:solidFill>
            <a:srgbClr val="39538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Nov 2019</a:t>
            </a:r>
          </a:p>
          <a:p>
            <a:pPr algn="ctr"/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??</a:t>
            </a:r>
          </a:p>
        </p:txBody>
      </p:sp>
      <p:sp>
        <p:nvSpPr>
          <p:cNvPr id="40" name="Google Shape;240;p33">
            <a:extLst>
              <a:ext uri="{FF2B5EF4-FFF2-40B4-BE49-F238E27FC236}">
                <a16:creationId xmlns:a16="http://schemas.microsoft.com/office/drawing/2014/main" id="{D32ADF9B-BD8C-4E0D-BA35-5658A0E2A73D}"/>
              </a:ext>
            </a:extLst>
          </p:cNvPr>
          <p:cNvSpPr/>
          <p:nvPr/>
        </p:nvSpPr>
        <p:spPr>
          <a:xfrm rot="5400000">
            <a:off x="7286163" y="2538742"/>
            <a:ext cx="828000" cy="36000"/>
          </a:xfrm>
          <a:prstGeom prst="rect">
            <a:avLst/>
          </a:prstGeom>
          <a:solidFill>
            <a:schemeClr val="lt1">
              <a:alpha val="43000"/>
            </a:schemeClr>
          </a:solidFill>
          <a:ln w="12700"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26642FB-4D82-42E4-BA4D-223A604AC58F}"/>
              </a:ext>
            </a:extLst>
          </p:cNvPr>
          <p:cNvSpPr/>
          <p:nvPr/>
        </p:nvSpPr>
        <p:spPr>
          <a:xfrm>
            <a:off x="6443503" y="1134542"/>
            <a:ext cx="2549320" cy="973668"/>
          </a:xfrm>
          <a:prstGeom prst="rect">
            <a:avLst/>
          </a:prstGeom>
          <a:solidFill>
            <a:srgbClr val="39538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Q1 2020 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Share the knowledge in a big team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016377F-C350-402D-AF80-C5A9E0B43EFE}"/>
              </a:ext>
            </a:extLst>
          </p:cNvPr>
          <p:cNvSpPr/>
          <p:nvPr/>
        </p:nvSpPr>
        <p:spPr>
          <a:xfrm>
            <a:off x="8251842" y="3815876"/>
            <a:ext cx="2549320" cy="1027064"/>
          </a:xfrm>
          <a:prstGeom prst="rect">
            <a:avLst/>
          </a:prstGeom>
          <a:solidFill>
            <a:srgbClr val="39538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Further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We will keep Mr. Black a long-term team </a:t>
            </a:r>
          </a:p>
        </p:txBody>
      </p:sp>
      <p:sp>
        <p:nvSpPr>
          <p:cNvPr id="43" name="Google Shape;240;p33">
            <a:extLst>
              <a:ext uri="{FF2B5EF4-FFF2-40B4-BE49-F238E27FC236}">
                <a16:creationId xmlns:a16="http://schemas.microsoft.com/office/drawing/2014/main" id="{6D86F456-9E52-42CB-912F-586EC9EE8E7B}"/>
              </a:ext>
            </a:extLst>
          </p:cNvPr>
          <p:cNvSpPr/>
          <p:nvPr/>
        </p:nvSpPr>
        <p:spPr>
          <a:xfrm rot="5400000">
            <a:off x="9143998" y="3383876"/>
            <a:ext cx="828000" cy="36000"/>
          </a:xfrm>
          <a:prstGeom prst="rect">
            <a:avLst/>
          </a:prstGeom>
          <a:solidFill>
            <a:schemeClr val="lt1">
              <a:alpha val="43000"/>
            </a:schemeClr>
          </a:solidFill>
          <a:ln w="12700"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71008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18;p28">
            <a:extLst>
              <a:ext uri="{FF2B5EF4-FFF2-40B4-BE49-F238E27FC236}">
                <a16:creationId xmlns:a16="http://schemas.microsoft.com/office/drawing/2014/main" id="{0E7B0998-B2A0-44DE-8A4C-AC80E724E3F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13ECD15-7549-4404-A41E-0FD446234A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hidden="1">
            <a:extLst>
              <a:ext uri="{FF2B5EF4-FFF2-40B4-BE49-F238E27FC236}">
                <a16:creationId xmlns:a16="http://schemas.microsoft.com/office/drawing/2014/main" id="{F549E4C5-3938-4325-9627-8D8C5BC2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709" y="3429000"/>
            <a:ext cx="2971428" cy="2565079"/>
          </a:xfrm>
          <a:prstGeom prst="rect">
            <a:avLst/>
          </a:prstGeom>
        </p:spPr>
      </p:pic>
      <p:sp>
        <p:nvSpPr>
          <p:cNvPr id="4" name="Freeform: Shape 30">
            <a:extLst>
              <a:ext uri="{FF2B5EF4-FFF2-40B4-BE49-F238E27FC236}">
                <a16:creationId xmlns:a16="http://schemas.microsoft.com/office/drawing/2014/main" id="{4EC972EC-3254-4DDC-B2B6-D6EF015FE2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2664055 w 12192000"/>
              <a:gd name="connsiteY3" fmla="*/ 6858000 h 6858000"/>
              <a:gd name="connsiteX4" fmla="*/ 2671714 w 12192000"/>
              <a:gd name="connsiteY4" fmla="*/ 6706333 h 6858000"/>
              <a:gd name="connsiteX5" fmla="*/ 916757 w 12192000"/>
              <a:gd name="connsiteY5" fmla="*/ 4951376 h 6858000"/>
              <a:gd name="connsiteX6" fmla="*/ 80240 w 12192000"/>
              <a:gd name="connsiteY6" fmla="*/ 5163190 h 6858000"/>
              <a:gd name="connsiteX7" fmla="*/ 0 w 12192000"/>
              <a:gd name="connsiteY7" fmla="*/ 5211937 h 6858000"/>
              <a:gd name="connsiteX8" fmla="*/ 0 w 12192000"/>
              <a:gd name="connsiteY8" fmla="*/ 0 h 6858000"/>
              <a:gd name="connsiteX9" fmla="*/ 6120338 w 12192000"/>
              <a:gd name="connsiteY9" fmla="*/ 582550 h 6858000"/>
              <a:gd name="connsiteX10" fmla="*/ 5820825 w 12192000"/>
              <a:gd name="connsiteY10" fmla="*/ 882063 h 6858000"/>
              <a:gd name="connsiteX11" fmla="*/ 6120338 w 12192000"/>
              <a:gd name="connsiteY11" fmla="*/ 1181576 h 6858000"/>
              <a:gd name="connsiteX12" fmla="*/ 6419851 w 12192000"/>
              <a:gd name="connsiteY12" fmla="*/ 882063 h 6858000"/>
              <a:gd name="connsiteX13" fmla="*/ 6120338 w 12192000"/>
              <a:gd name="connsiteY13" fmla="*/ 582550 h 6858000"/>
              <a:gd name="connsiteX14" fmla="*/ 10595990 w 12192000"/>
              <a:gd name="connsiteY14" fmla="*/ 1047750 h 6858000"/>
              <a:gd name="connsiteX15" fmla="*/ 9563100 w 12192000"/>
              <a:gd name="connsiteY15" fmla="*/ 2080640 h 6858000"/>
              <a:gd name="connsiteX16" fmla="*/ 10595990 w 12192000"/>
              <a:gd name="connsiteY16" fmla="*/ 3113530 h 6858000"/>
              <a:gd name="connsiteX17" fmla="*/ 11628880 w 12192000"/>
              <a:gd name="connsiteY17" fmla="*/ 2080640 h 6858000"/>
              <a:gd name="connsiteX18" fmla="*/ 10595990 w 12192000"/>
              <a:gd name="connsiteY18" fmla="*/ 1047750 h 6858000"/>
              <a:gd name="connsiteX19" fmla="*/ 2372202 w 12192000"/>
              <a:gd name="connsiteY19" fmla="*/ 1047750 h 6858000"/>
              <a:gd name="connsiteX20" fmla="*/ 1714500 w 12192000"/>
              <a:gd name="connsiteY20" fmla="*/ 1705452 h 6858000"/>
              <a:gd name="connsiteX21" fmla="*/ 2372202 w 12192000"/>
              <a:gd name="connsiteY21" fmla="*/ 2363154 h 6858000"/>
              <a:gd name="connsiteX22" fmla="*/ 3029904 w 12192000"/>
              <a:gd name="connsiteY22" fmla="*/ 1705452 h 6858000"/>
              <a:gd name="connsiteX23" fmla="*/ 2372202 w 12192000"/>
              <a:gd name="connsiteY23" fmla="*/ 1047750 h 6858000"/>
              <a:gd name="connsiteX24" fmla="*/ 2882809 w 12192000"/>
              <a:gd name="connsiteY24" fmla="*/ 3586414 h 6858000"/>
              <a:gd name="connsiteX25" fmla="*/ 2469968 w 12192000"/>
              <a:gd name="connsiteY25" fmla="*/ 3999255 h 6858000"/>
              <a:gd name="connsiteX26" fmla="*/ 2882809 w 12192000"/>
              <a:gd name="connsiteY26" fmla="*/ 4412096 h 6858000"/>
              <a:gd name="connsiteX27" fmla="*/ 3295650 w 12192000"/>
              <a:gd name="connsiteY27" fmla="*/ 3999255 h 6858000"/>
              <a:gd name="connsiteX28" fmla="*/ 2882809 w 12192000"/>
              <a:gd name="connsiteY28" fmla="*/ 3586414 h 6858000"/>
              <a:gd name="connsiteX29" fmla="*/ 10636159 w 12192000"/>
              <a:gd name="connsiteY29" fmla="*/ 4342155 h 6858000"/>
              <a:gd name="connsiteX30" fmla="*/ 10394768 w 12192000"/>
              <a:gd name="connsiteY30" fmla="*/ 4583546 h 6858000"/>
              <a:gd name="connsiteX31" fmla="*/ 10636159 w 12192000"/>
              <a:gd name="connsiteY31" fmla="*/ 4824937 h 6858000"/>
              <a:gd name="connsiteX32" fmla="*/ 10877550 w 12192000"/>
              <a:gd name="connsiteY32" fmla="*/ 4583546 h 6858000"/>
              <a:gd name="connsiteX33" fmla="*/ 10636159 w 12192000"/>
              <a:gd name="connsiteY33" fmla="*/ 4342155 h 6858000"/>
              <a:gd name="connsiteX34" fmla="*/ 8363523 w 12192000"/>
              <a:gd name="connsiteY34" fmla="*/ 5074725 h 6858000"/>
              <a:gd name="connsiteX35" fmla="*/ 7887845 w 12192000"/>
              <a:gd name="connsiteY35" fmla="*/ 5550403 h 6858000"/>
              <a:gd name="connsiteX36" fmla="*/ 8363523 w 12192000"/>
              <a:gd name="connsiteY36" fmla="*/ 6026081 h 6858000"/>
              <a:gd name="connsiteX37" fmla="*/ 8839201 w 12192000"/>
              <a:gd name="connsiteY37" fmla="*/ 5550403 h 6858000"/>
              <a:gd name="connsiteX38" fmla="*/ 8363523 w 12192000"/>
              <a:gd name="connsiteY38" fmla="*/ 50747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2664055" y="6858000"/>
                </a:lnTo>
                <a:lnTo>
                  <a:pt x="2671714" y="6706333"/>
                </a:lnTo>
                <a:cubicBezTo>
                  <a:pt x="2671714" y="5737097"/>
                  <a:pt x="1885993" y="4951376"/>
                  <a:pt x="916757" y="4951376"/>
                </a:cubicBezTo>
                <a:cubicBezTo>
                  <a:pt x="613871" y="4951376"/>
                  <a:pt x="328906" y="5028107"/>
                  <a:pt x="80240" y="5163190"/>
                </a:cubicBezTo>
                <a:lnTo>
                  <a:pt x="0" y="5211937"/>
                </a:lnTo>
                <a:lnTo>
                  <a:pt x="0" y="0"/>
                </a:lnTo>
                <a:close/>
                <a:moveTo>
                  <a:pt x="6120338" y="582550"/>
                </a:moveTo>
                <a:cubicBezTo>
                  <a:pt x="5954922" y="582550"/>
                  <a:pt x="5820825" y="716647"/>
                  <a:pt x="5820825" y="882063"/>
                </a:cubicBezTo>
                <a:cubicBezTo>
                  <a:pt x="5820825" y="1047479"/>
                  <a:pt x="5954922" y="1181576"/>
                  <a:pt x="6120338" y="1181576"/>
                </a:cubicBezTo>
                <a:cubicBezTo>
                  <a:pt x="6285754" y="1181576"/>
                  <a:pt x="6419851" y="1047479"/>
                  <a:pt x="6419851" y="882063"/>
                </a:cubicBezTo>
                <a:cubicBezTo>
                  <a:pt x="6419851" y="716647"/>
                  <a:pt x="6285754" y="582550"/>
                  <a:pt x="6120338" y="582550"/>
                </a:cubicBezTo>
                <a:close/>
                <a:moveTo>
                  <a:pt x="10595990" y="1047750"/>
                </a:moveTo>
                <a:cubicBezTo>
                  <a:pt x="10025541" y="1047750"/>
                  <a:pt x="9563100" y="1510191"/>
                  <a:pt x="9563100" y="2080640"/>
                </a:cubicBezTo>
                <a:cubicBezTo>
                  <a:pt x="9563100" y="2651089"/>
                  <a:pt x="10025541" y="3113530"/>
                  <a:pt x="10595990" y="3113530"/>
                </a:cubicBezTo>
                <a:cubicBezTo>
                  <a:pt x="11166439" y="3113530"/>
                  <a:pt x="11628880" y="2651089"/>
                  <a:pt x="11628880" y="2080640"/>
                </a:cubicBezTo>
                <a:cubicBezTo>
                  <a:pt x="11628880" y="1510191"/>
                  <a:pt x="11166439" y="1047750"/>
                  <a:pt x="10595990" y="1047750"/>
                </a:cubicBezTo>
                <a:close/>
                <a:moveTo>
                  <a:pt x="2372202" y="1047750"/>
                </a:moveTo>
                <a:cubicBezTo>
                  <a:pt x="2008963" y="1047750"/>
                  <a:pt x="1714500" y="1342213"/>
                  <a:pt x="1714500" y="1705452"/>
                </a:cubicBezTo>
                <a:cubicBezTo>
                  <a:pt x="1714500" y="2068691"/>
                  <a:pt x="2008963" y="2363154"/>
                  <a:pt x="2372202" y="2363154"/>
                </a:cubicBezTo>
                <a:cubicBezTo>
                  <a:pt x="2735441" y="2363154"/>
                  <a:pt x="3029904" y="2068691"/>
                  <a:pt x="3029904" y="1705452"/>
                </a:cubicBezTo>
                <a:cubicBezTo>
                  <a:pt x="3029904" y="1342213"/>
                  <a:pt x="2735441" y="1047750"/>
                  <a:pt x="2372202" y="1047750"/>
                </a:cubicBezTo>
                <a:close/>
                <a:moveTo>
                  <a:pt x="2882809" y="3586414"/>
                </a:moveTo>
                <a:cubicBezTo>
                  <a:pt x="2654803" y="3586414"/>
                  <a:pt x="2469968" y="3771249"/>
                  <a:pt x="2469968" y="3999255"/>
                </a:cubicBezTo>
                <a:cubicBezTo>
                  <a:pt x="2469968" y="4227261"/>
                  <a:pt x="2654803" y="4412096"/>
                  <a:pt x="2882809" y="4412096"/>
                </a:cubicBezTo>
                <a:cubicBezTo>
                  <a:pt x="3110815" y="4412096"/>
                  <a:pt x="3295650" y="4227261"/>
                  <a:pt x="3295650" y="3999255"/>
                </a:cubicBezTo>
                <a:cubicBezTo>
                  <a:pt x="3295650" y="3771249"/>
                  <a:pt x="3110815" y="3586414"/>
                  <a:pt x="2882809" y="3586414"/>
                </a:cubicBezTo>
                <a:close/>
                <a:moveTo>
                  <a:pt x="10636159" y="4342155"/>
                </a:moveTo>
                <a:cubicBezTo>
                  <a:pt x="10502842" y="4342155"/>
                  <a:pt x="10394768" y="4450229"/>
                  <a:pt x="10394768" y="4583546"/>
                </a:cubicBezTo>
                <a:cubicBezTo>
                  <a:pt x="10394768" y="4716863"/>
                  <a:pt x="10502842" y="4824937"/>
                  <a:pt x="10636159" y="4824937"/>
                </a:cubicBezTo>
                <a:cubicBezTo>
                  <a:pt x="10769476" y="4824937"/>
                  <a:pt x="10877550" y="4716863"/>
                  <a:pt x="10877550" y="4583546"/>
                </a:cubicBezTo>
                <a:cubicBezTo>
                  <a:pt x="10877550" y="4450229"/>
                  <a:pt x="10769476" y="4342155"/>
                  <a:pt x="10636159" y="4342155"/>
                </a:cubicBezTo>
                <a:close/>
                <a:moveTo>
                  <a:pt x="8363523" y="5074725"/>
                </a:moveTo>
                <a:cubicBezTo>
                  <a:pt x="8100813" y="5074725"/>
                  <a:pt x="7887845" y="5287693"/>
                  <a:pt x="7887845" y="5550403"/>
                </a:cubicBezTo>
                <a:cubicBezTo>
                  <a:pt x="7887845" y="5813113"/>
                  <a:pt x="8100813" y="6026081"/>
                  <a:pt x="8363523" y="6026081"/>
                </a:cubicBezTo>
                <a:cubicBezTo>
                  <a:pt x="8626233" y="6026081"/>
                  <a:pt x="8839201" y="5813113"/>
                  <a:pt x="8839201" y="5550403"/>
                </a:cubicBezTo>
                <a:cubicBezTo>
                  <a:pt x="8839201" y="5287693"/>
                  <a:pt x="8626233" y="5074725"/>
                  <a:pt x="8363523" y="5074725"/>
                </a:cubicBezTo>
                <a:close/>
              </a:path>
            </a:pathLst>
          </a:cu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65563" y="2956490"/>
            <a:ext cx="9060873" cy="1602245"/>
          </a:xfrm>
        </p:spPr>
        <p:txBody>
          <a:bodyPr>
            <a:noAutofit/>
          </a:bodyPr>
          <a:lstStyle/>
          <a:p>
            <a:r>
              <a:rPr kumimoji="1" lang="en-US" altLang="zh-CN" sz="8000" spc="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THANK YOU</a:t>
            </a:r>
            <a:endParaRPr kumimoji="1" lang="zh-CN" altLang="en-US" sz="8000" spc="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6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alpha val="85000"/>
          </a:schemeClr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716" r="27921" b="3547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0" y="-8563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5686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3416490" y="912446"/>
            <a:ext cx="5359020" cy="51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Team Members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4490031" y="6078379"/>
            <a:ext cx="32119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endParaRPr sz="1067" b="1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5715000" y="1579014"/>
            <a:ext cx="762000" cy="66431"/>
          </a:xfrm>
          <a:prstGeom prst="rect">
            <a:avLst/>
          </a:prstGeom>
          <a:solidFill>
            <a:schemeClr val="lt1">
              <a:alpha val="43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88C3594-8C71-4DBC-BBB9-09C0092DAE1D}"/>
              </a:ext>
            </a:extLst>
          </p:cNvPr>
          <p:cNvGrpSpPr/>
          <p:nvPr/>
        </p:nvGrpSpPr>
        <p:grpSpPr>
          <a:xfrm>
            <a:off x="2063581" y="2635520"/>
            <a:ext cx="8190026" cy="2153103"/>
            <a:chOff x="2575909" y="3223237"/>
            <a:chExt cx="9196970" cy="1275549"/>
          </a:xfrm>
        </p:grpSpPr>
        <p:sp>
          <p:nvSpPr>
            <p:cNvPr id="67" name="Google Shape;244;p33">
              <a:extLst>
                <a:ext uri="{FF2B5EF4-FFF2-40B4-BE49-F238E27FC236}">
                  <a16:creationId xmlns:a16="http://schemas.microsoft.com/office/drawing/2014/main" id="{2E7B4256-A4DB-410F-8E3E-43D96277BD61}"/>
                </a:ext>
              </a:extLst>
            </p:cNvPr>
            <p:cNvSpPr txBox="1"/>
            <p:nvPr/>
          </p:nvSpPr>
          <p:spPr>
            <a:xfrm>
              <a:off x="6608329" y="3225038"/>
              <a:ext cx="991553" cy="230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Calibri" panose="020F0502020204030204" pitchFamily="34" charset="0"/>
                  <a:ea typeface="Montserrat"/>
                  <a:cs typeface="Calibri" panose="020F0502020204030204" pitchFamily="34" charset="0"/>
                  <a:sym typeface="Montserrat"/>
                </a:rPr>
                <a:t>Pan, Chao Rophie</a:t>
              </a:r>
              <a:endParaRPr sz="1400" b="1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endParaRPr>
            </a:p>
          </p:txBody>
        </p:sp>
        <p:sp>
          <p:nvSpPr>
            <p:cNvPr id="62" name="Google Shape;250;p33">
              <a:extLst>
                <a:ext uri="{FF2B5EF4-FFF2-40B4-BE49-F238E27FC236}">
                  <a16:creationId xmlns:a16="http://schemas.microsoft.com/office/drawing/2014/main" id="{BC4D9551-77C3-4CFB-84F7-6FD55E4637F7}"/>
                </a:ext>
              </a:extLst>
            </p:cNvPr>
            <p:cNvSpPr txBox="1"/>
            <p:nvPr/>
          </p:nvSpPr>
          <p:spPr>
            <a:xfrm>
              <a:off x="8392609" y="3225038"/>
              <a:ext cx="1488514" cy="230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Calibri" panose="020F0502020204030204" pitchFamily="34" charset="0"/>
                  <a:ea typeface="Montserrat"/>
                  <a:cs typeface="Calibri" panose="020F0502020204030204" pitchFamily="34" charset="0"/>
                  <a:sym typeface="Montserrat"/>
                </a:rPr>
                <a:t>Dang,</a:t>
              </a:r>
              <a:r>
                <a:rPr lang="zh-CN" altLang="en-US" sz="1400" b="1" dirty="0">
                  <a:solidFill>
                    <a:schemeClr val="lt1"/>
                  </a:solidFill>
                  <a:latin typeface="Calibri" panose="020F0502020204030204" pitchFamily="34" charset="0"/>
                  <a:ea typeface="Montserrat"/>
                  <a:cs typeface="Calibri" panose="020F0502020204030204" pitchFamily="34" charset="0"/>
                  <a:sym typeface="Montserrat"/>
                </a:rPr>
                <a:t> </a:t>
              </a:r>
              <a:r>
                <a:rPr lang="en-US" altLang="zh-CN" sz="1400" b="1" dirty="0">
                  <a:solidFill>
                    <a:schemeClr val="lt1"/>
                  </a:solidFill>
                  <a:latin typeface="Calibri" panose="020F0502020204030204" pitchFamily="34" charset="0"/>
                  <a:ea typeface="Montserrat"/>
                  <a:cs typeface="Calibri" panose="020F0502020204030204" pitchFamily="34" charset="0"/>
                  <a:sym typeface="Montserrat"/>
                </a:rPr>
                <a:t>yuanlong Lucien</a:t>
              </a:r>
              <a:endParaRPr sz="1400" b="1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endParaRPr>
            </a:p>
          </p:txBody>
        </p:sp>
        <p:cxnSp>
          <p:nvCxnSpPr>
            <p:cNvPr id="45" name="Google Shape;254;p33">
              <a:extLst>
                <a:ext uri="{FF2B5EF4-FFF2-40B4-BE49-F238E27FC236}">
                  <a16:creationId xmlns:a16="http://schemas.microsoft.com/office/drawing/2014/main" id="{F3B6ED5C-16B2-49E9-828A-E78F1D3402D6}"/>
                </a:ext>
              </a:extLst>
            </p:cNvPr>
            <p:cNvCxnSpPr/>
            <p:nvPr/>
          </p:nvCxnSpPr>
          <p:spPr>
            <a:xfrm>
              <a:off x="8112210" y="3291394"/>
              <a:ext cx="0" cy="1207392"/>
            </a:xfrm>
            <a:prstGeom prst="straightConnector1">
              <a:avLst/>
            </a:prstGeom>
            <a:noFill/>
            <a:ln w="19050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7" name="Google Shape;257;p33">
              <a:extLst>
                <a:ext uri="{FF2B5EF4-FFF2-40B4-BE49-F238E27FC236}">
                  <a16:creationId xmlns:a16="http://schemas.microsoft.com/office/drawing/2014/main" id="{6F2EE693-359F-45FA-B023-D799430926E3}"/>
                </a:ext>
              </a:extLst>
            </p:cNvPr>
            <p:cNvSpPr txBox="1"/>
            <p:nvPr/>
          </p:nvSpPr>
          <p:spPr>
            <a:xfrm>
              <a:off x="4469944" y="3225038"/>
              <a:ext cx="1202796" cy="230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Calibri" panose="020F0502020204030204" pitchFamily="34" charset="0"/>
                  <a:ea typeface="Montserrat"/>
                  <a:cs typeface="Calibri" panose="020F0502020204030204" pitchFamily="34" charset="0"/>
                  <a:sym typeface="Montserrat"/>
                </a:rPr>
                <a:t>Chu, Lingyan Lynn</a:t>
              </a:r>
              <a:endParaRPr sz="1400" b="1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endParaRPr>
            </a:p>
          </p:txBody>
        </p:sp>
        <p:sp>
          <p:nvSpPr>
            <p:cNvPr id="52" name="Google Shape;263;p33">
              <a:extLst>
                <a:ext uri="{FF2B5EF4-FFF2-40B4-BE49-F238E27FC236}">
                  <a16:creationId xmlns:a16="http://schemas.microsoft.com/office/drawing/2014/main" id="{34E43FAE-4845-4596-8760-5AFCD4139D97}"/>
                </a:ext>
              </a:extLst>
            </p:cNvPr>
            <p:cNvSpPr txBox="1"/>
            <p:nvPr/>
          </p:nvSpPr>
          <p:spPr>
            <a:xfrm>
              <a:off x="2575909" y="3225038"/>
              <a:ext cx="1202793" cy="230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Calibri" panose="020F0502020204030204" pitchFamily="34" charset="0"/>
                  <a:ea typeface="Montserrat"/>
                  <a:cs typeface="Calibri" panose="020F0502020204030204" pitchFamily="34" charset="0"/>
                  <a:sym typeface="Montserrat"/>
                </a:rPr>
                <a:t>Li, Zecheng Cronus</a:t>
              </a:r>
              <a:endParaRPr sz="1400" b="1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endParaRPr>
            </a:p>
          </p:txBody>
        </p:sp>
        <p:cxnSp>
          <p:nvCxnSpPr>
            <p:cNvPr id="48" name="Google Shape;267;p33">
              <a:extLst>
                <a:ext uri="{FF2B5EF4-FFF2-40B4-BE49-F238E27FC236}">
                  <a16:creationId xmlns:a16="http://schemas.microsoft.com/office/drawing/2014/main" id="{90ACCE87-4455-42C2-BB2E-6C053C444594}"/>
                </a:ext>
              </a:extLst>
            </p:cNvPr>
            <p:cNvCxnSpPr/>
            <p:nvPr/>
          </p:nvCxnSpPr>
          <p:spPr>
            <a:xfrm>
              <a:off x="6096000" y="3291394"/>
              <a:ext cx="0" cy="1207392"/>
            </a:xfrm>
            <a:prstGeom prst="straightConnector1">
              <a:avLst/>
            </a:prstGeom>
            <a:noFill/>
            <a:ln w="19050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" name="Google Shape;268;p33">
              <a:extLst>
                <a:ext uri="{FF2B5EF4-FFF2-40B4-BE49-F238E27FC236}">
                  <a16:creationId xmlns:a16="http://schemas.microsoft.com/office/drawing/2014/main" id="{9B1CC66A-5DBB-44BE-9F9E-D4B6FA50C29E}"/>
                </a:ext>
              </a:extLst>
            </p:cNvPr>
            <p:cNvCxnSpPr/>
            <p:nvPr/>
          </p:nvCxnSpPr>
          <p:spPr>
            <a:xfrm>
              <a:off x="4079790" y="3291394"/>
              <a:ext cx="0" cy="1207392"/>
            </a:xfrm>
            <a:prstGeom prst="straightConnector1">
              <a:avLst/>
            </a:prstGeom>
            <a:noFill/>
            <a:ln w="19050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" name="Google Shape;250;p33">
              <a:extLst>
                <a:ext uri="{FF2B5EF4-FFF2-40B4-BE49-F238E27FC236}">
                  <a16:creationId xmlns:a16="http://schemas.microsoft.com/office/drawing/2014/main" id="{F3DF466F-B122-43FA-8E9C-FC80659E2BD4}"/>
                </a:ext>
              </a:extLst>
            </p:cNvPr>
            <p:cNvSpPr txBox="1"/>
            <p:nvPr/>
          </p:nvSpPr>
          <p:spPr>
            <a:xfrm>
              <a:off x="10429509" y="3223237"/>
              <a:ext cx="1343370" cy="230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Calibri" panose="020F0502020204030204" pitchFamily="34" charset="0"/>
                  <a:ea typeface="Montserrat"/>
                  <a:cs typeface="Calibri" panose="020F0502020204030204" pitchFamily="34" charset="0"/>
                  <a:sym typeface="Montserrat"/>
                </a:rPr>
                <a:t>Gong, Shichen Daniel</a:t>
              </a:r>
              <a:endParaRPr sz="1400" b="1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endParaRPr>
            </a:p>
          </p:txBody>
        </p:sp>
        <p:cxnSp>
          <p:nvCxnSpPr>
            <p:cNvPr id="73" name="Google Shape;254;p33">
              <a:extLst>
                <a:ext uri="{FF2B5EF4-FFF2-40B4-BE49-F238E27FC236}">
                  <a16:creationId xmlns:a16="http://schemas.microsoft.com/office/drawing/2014/main" id="{73269FCD-377E-4D24-BBC4-DE4DF312AF7C}"/>
                </a:ext>
              </a:extLst>
            </p:cNvPr>
            <p:cNvCxnSpPr/>
            <p:nvPr/>
          </p:nvCxnSpPr>
          <p:spPr>
            <a:xfrm>
              <a:off x="10128419" y="3291394"/>
              <a:ext cx="0" cy="1207392"/>
            </a:xfrm>
            <a:prstGeom prst="straightConnector1">
              <a:avLst/>
            </a:prstGeom>
            <a:noFill/>
            <a:ln w="19050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716" r="27921" b="3547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5686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3416490" y="912446"/>
            <a:ext cx="5359020" cy="51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Story </a:t>
            </a:r>
            <a:r>
              <a:rPr lang="en-US" altLang="zh-CN" sz="3600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1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4490031" y="6078379"/>
            <a:ext cx="32119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endParaRPr sz="1067" b="1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5715000" y="1579014"/>
            <a:ext cx="762000" cy="66431"/>
          </a:xfrm>
          <a:prstGeom prst="rect">
            <a:avLst/>
          </a:prstGeom>
          <a:solidFill>
            <a:schemeClr val="lt1">
              <a:alpha val="43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9B0F12C-8388-4AEE-8C58-42BD8CB00E0A}"/>
              </a:ext>
            </a:extLst>
          </p:cNvPr>
          <p:cNvGrpSpPr/>
          <p:nvPr/>
        </p:nvGrpSpPr>
        <p:grpSpPr>
          <a:xfrm>
            <a:off x="6477000" y="2756575"/>
            <a:ext cx="3726657" cy="871538"/>
            <a:chOff x="6477000" y="2756575"/>
            <a:chExt cx="3726657" cy="871538"/>
          </a:xfrm>
        </p:grpSpPr>
        <p:sp>
          <p:nvSpPr>
            <p:cNvPr id="2" name="矩形标注 1"/>
            <p:cNvSpPr/>
            <p:nvPr/>
          </p:nvSpPr>
          <p:spPr>
            <a:xfrm>
              <a:off x="6477000" y="2802447"/>
              <a:ext cx="2528888" cy="789351"/>
            </a:xfrm>
            <a:prstGeom prst="wedgeRectCallout">
              <a:avLst>
                <a:gd name="adj1" fmla="val 34074"/>
                <a:gd name="adj2" fmla="val 67156"/>
              </a:avLst>
            </a:prstGeom>
            <a:solidFill>
              <a:srgbClr val="39538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What’s the meaning of “wt”</a:t>
              </a:r>
            </a:p>
          </p:txBody>
        </p:sp>
        <p:sp>
          <p:nvSpPr>
            <p:cNvPr id="3" name="椭圆 2"/>
            <p:cNvSpPr/>
            <p:nvPr/>
          </p:nvSpPr>
          <p:spPr>
            <a:xfrm>
              <a:off x="9332119" y="2756575"/>
              <a:ext cx="871538" cy="871538"/>
            </a:xfrm>
            <a:prstGeom prst="ellipse">
              <a:avLst/>
            </a:prstGeom>
            <a:solidFill>
              <a:srgbClr val="39538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dirty="0"/>
                <a:t>R</a:t>
              </a:r>
              <a:endParaRPr kumimoji="1" lang="zh-CN" altLang="en-US" sz="3600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047D893-B94F-45E8-A8F0-212404BF4A9E}"/>
              </a:ext>
            </a:extLst>
          </p:cNvPr>
          <p:cNvGrpSpPr/>
          <p:nvPr/>
        </p:nvGrpSpPr>
        <p:grpSpPr>
          <a:xfrm>
            <a:off x="6477000" y="4304464"/>
            <a:ext cx="3807431" cy="871538"/>
            <a:chOff x="6477000" y="4304464"/>
            <a:chExt cx="3726657" cy="871538"/>
          </a:xfrm>
        </p:grpSpPr>
        <p:sp>
          <p:nvSpPr>
            <p:cNvPr id="40" name="矩形标注 39"/>
            <p:cNvSpPr/>
            <p:nvPr/>
          </p:nvSpPr>
          <p:spPr>
            <a:xfrm>
              <a:off x="6477000" y="4347327"/>
              <a:ext cx="2528888" cy="802945"/>
            </a:xfrm>
            <a:prstGeom prst="wedgeRectCallout">
              <a:avLst>
                <a:gd name="adj1" fmla="val 33594"/>
                <a:gd name="adj2" fmla="val 68043"/>
              </a:avLst>
            </a:prstGeom>
            <a:solidFill>
              <a:srgbClr val="39538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I mean what’s “wt” short for</a:t>
              </a:r>
            </a:p>
          </p:txBody>
        </p:sp>
        <p:sp>
          <p:nvSpPr>
            <p:cNvPr id="42" name="椭圆 41"/>
            <p:cNvSpPr/>
            <p:nvPr/>
          </p:nvSpPr>
          <p:spPr>
            <a:xfrm>
              <a:off x="9332119" y="4304464"/>
              <a:ext cx="871538" cy="871538"/>
            </a:xfrm>
            <a:prstGeom prst="ellipse">
              <a:avLst/>
            </a:prstGeom>
            <a:solidFill>
              <a:srgbClr val="39538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dirty="0"/>
                <a:t>R</a:t>
              </a:r>
              <a:endParaRPr kumimoji="1" lang="zh-CN" altLang="en-US" sz="3600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093A3E24-F05E-444C-BDA7-982CD6E48CD9}"/>
              </a:ext>
            </a:extLst>
          </p:cNvPr>
          <p:cNvGrpSpPr/>
          <p:nvPr/>
        </p:nvGrpSpPr>
        <p:grpSpPr>
          <a:xfrm>
            <a:off x="2212182" y="2088968"/>
            <a:ext cx="3502818" cy="871538"/>
            <a:chOff x="2212182" y="2088968"/>
            <a:chExt cx="3502818" cy="871538"/>
          </a:xfrm>
        </p:grpSpPr>
        <p:sp>
          <p:nvSpPr>
            <p:cNvPr id="36" name="对话气泡: 矩形 3">
              <a:extLst>
                <a:ext uri="{FF2B5EF4-FFF2-40B4-BE49-F238E27FC236}">
                  <a16:creationId xmlns:a16="http://schemas.microsoft.com/office/drawing/2014/main" id="{9EB5FEB5-3568-4A45-8F65-FD84F88003AC}"/>
                </a:ext>
              </a:extLst>
            </p:cNvPr>
            <p:cNvSpPr/>
            <p:nvPr/>
          </p:nvSpPr>
          <p:spPr>
            <a:xfrm>
              <a:off x="3409951" y="2238298"/>
              <a:ext cx="2305049" cy="572878"/>
            </a:xfrm>
            <a:prstGeom prst="wedgeRectCallout">
              <a:avLst>
                <a:gd name="adj1" fmla="val -33069"/>
                <a:gd name="adj2" fmla="val -85578"/>
              </a:avLst>
            </a:prstGeom>
            <a:solidFill>
              <a:srgbClr val="522277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dirty="0">
                  <a:latin typeface="Calibri" charset="0"/>
                  <a:ea typeface="Calibri" charset="0"/>
                  <a:cs typeface="Calibri" charset="0"/>
                </a:rPr>
                <a:t>Wt is t iss of t’s rep...</a:t>
              </a:r>
            </a:p>
          </p:txBody>
        </p:sp>
        <p:sp>
          <p:nvSpPr>
            <p:cNvPr id="43" name="椭圆 42"/>
            <p:cNvSpPr/>
            <p:nvPr/>
          </p:nvSpPr>
          <p:spPr>
            <a:xfrm>
              <a:off x="2212182" y="2088968"/>
              <a:ext cx="871538" cy="871538"/>
            </a:xfrm>
            <a:prstGeom prst="ellipse">
              <a:avLst/>
            </a:prstGeom>
            <a:solidFill>
              <a:srgbClr val="522277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dirty="0"/>
                <a:t>T</a:t>
              </a:r>
              <a:endParaRPr kumimoji="1" lang="zh-CN" alt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1808527-D396-474A-A53E-1E4FA46E4CE4}"/>
              </a:ext>
            </a:extLst>
          </p:cNvPr>
          <p:cNvGrpSpPr/>
          <p:nvPr/>
        </p:nvGrpSpPr>
        <p:grpSpPr>
          <a:xfrm>
            <a:off x="2212182" y="3590093"/>
            <a:ext cx="3502817" cy="871538"/>
            <a:chOff x="2212182" y="3590093"/>
            <a:chExt cx="3502817" cy="871538"/>
          </a:xfrm>
        </p:grpSpPr>
        <p:sp>
          <p:nvSpPr>
            <p:cNvPr id="37" name="对话气泡: 矩形 3">
              <a:extLst>
                <a:ext uri="{FF2B5EF4-FFF2-40B4-BE49-F238E27FC236}">
                  <a16:creationId xmlns:a16="http://schemas.microsoft.com/office/drawing/2014/main" id="{9EB5FEB5-3568-4A45-8F65-FD84F88003AC}"/>
                </a:ext>
              </a:extLst>
            </p:cNvPr>
            <p:cNvSpPr/>
            <p:nvPr/>
          </p:nvSpPr>
          <p:spPr>
            <a:xfrm>
              <a:off x="3409950" y="3742417"/>
              <a:ext cx="2305049" cy="572878"/>
            </a:xfrm>
            <a:prstGeom prst="wedgeRectCallout">
              <a:avLst>
                <a:gd name="adj1" fmla="val -33069"/>
                <a:gd name="adj2" fmla="val -85578"/>
              </a:avLst>
            </a:prstGeom>
            <a:solidFill>
              <a:srgbClr val="522277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What</a:t>
              </a:r>
            </a:p>
          </p:txBody>
        </p:sp>
        <p:sp>
          <p:nvSpPr>
            <p:cNvPr id="44" name="椭圆 43"/>
            <p:cNvSpPr/>
            <p:nvPr/>
          </p:nvSpPr>
          <p:spPr>
            <a:xfrm>
              <a:off x="2212182" y="3590093"/>
              <a:ext cx="871538" cy="871538"/>
            </a:xfrm>
            <a:prstGeom prst="ellipse">
              <a:avLst/>
            </a:prstGeom>
            <a:solidFill>
              <a:srgbClr val="522277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dirty="0"/>
                <a:t>T</a:t>
              </a:r>
              <a:endParaRPr kumimoji="1" lang="zh-CN" altLang="en-US" sz="3600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A901710-728F-42C7-B7D0-597D3BDF4065}"/>
              </a:ext>
            </a:extLst>
          </p:cNvPr>
          <p:cNvGrpSpPr/>
          <p:nvPr/>
        </p:nvGrpSpPr>
        <p:grpSpPr>
          <a:xfrm>
            <a:off x="2218721" y="5115316"/>
            <a:ext cx="3502818" cy="871538"/>
            <a:chOff x="2218721" y="5115316"/>
            <a:chExt cx="3502818" cy="871538"/>
          </a:xfrm>
        </p:grpSpPr>
        <p:sp>
          <p:nvSpPr>
            <p:cNvPr id="38" name="对话气泡: 矩形 3">
              <a:extLst>
                <a:ext uri="{FF2B5EF4-FFF2-40B4-BE49-F238E27FC236}">
                  <a16:creationId xmlns:a16="http://schemas.microsoft.com/office/drawing/2014/main" id="{9EB5FEB5-3568-4A45-8F65-FD84F88003AC}"/>
                </a:ext>
              </a:extLst>
            </p:cNvPr>
            <p:cNvSpPr/>
            <p:nvPr/>
          </p:nvSpPr>
          <p:spPr>
            <a:xfrm>
              <a:off x="3416490" y="5264646"/>
              <a:ext cx="2305049" cy="572878"/>
            </a:xfrm>
            <a:prstGeom prst="wedgeRectCallout">
              <a:avLst>
                <a:gd name="adj1" fmla="val -33069"/>
                <a:gd name="adj2" fmla="val -85578"/>
              </a:avLst>
            </a:prstGeom>
            <a:solidFill>
              <a:srgbClr val="522277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What is t iss...</a:t>
              </a:r>
            </a:p>
          </p:txBody>
        </p:sp>
        <p:sp>
          <p:nvSpPr>
            <p:cNvPr id="45" name="椭圆 44"/>
            <p:cNvSpPr/>
            <p:nvPr/>
          </p:nvSpPr>
          <p:spPr>
            <a:xfrm>
              <a:off x="2218721" y="5115316"/>
              <a:ext cx="871538" cy="871538"/>
            </a:xfrm>
            <a:prstGeom prst="ellipse">
              <a:avLst/>
            </a:prstGeom>
            <a:solidFill>
              <a:srgbClr val="522277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dirty="0"/>
                <a:t>T</a:t>
              </a:r>
              <a:endParaRPr kumimoji="1" lang="zh-CN" altLang="en-US" sz="3600" dirty="0"/>
            </a:p>
          </p:txBody>
        </p:sp>
      </p:grpSp>
      <p:sp>
        <p:nvSpPr>
          <p:cNvPr id="22" name="Google Shape;237;p33">
            <a:extLst>
              <a:ext uri="{FF2B5EF4-FFF2-40B4-BE49-F238E27FC236}">
                <a16:creationId xmlns:a16="http://schemas.microsoft.com/office/drawing/2014/main" id="{88C4333F-C920-4C12-AC17-04BAA7D99FB1}"/>
              </a:ext>
            </a:extLst>
          </p:cNvPr>
          <p:cNvSpPr txBox="1"/>
          <p:nvPr/>
        </p:nvSpPr>
        <p:spPr>
          <a:xfrm>
            <a:off x="2695254" y="3171237"/>
            <a:ext cx="6801492" cy="51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What is the issue of today’s report?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45200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716" r="27921" b="3547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5686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2305493" y="900343"/>
            <a:ext cx="7581011" cy="51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600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Story 1 - Analysis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4490031" y="6078379"/>
            <a:ext cx="32119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endParaRPr sz="1067" b="1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5715000" y="1579014"/>
            <a:ext cx="762000" cy="66431"/>
          </a:xfrm>
          <a:prstGeom prst="rect">
            <a:avLst/>
          </a:prstGeom>
          <a:solidFill>
            <a:schemeClr val="lt1">
              <a:alpha val="43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2366183"/>
            <a:ext cx="3835400" cy="3322715"/>
          </a:xfrm>
          <a:prstGeom prst="rect">
            <a:avLst/>
          </a:prstGeom>
        </p:spPr>
      </p:pic>
      <p:sp>
        <p:nvSpPr>
          <p:cNvPr id="21" name="Google Shape;240;p33"/>
          <p:cNvSpPr/>
          <p:nvPr/>
        </p:nvSpPr>
        <p:spPr>
          <a:xfrm rot="5400000" flipV="1">
            <a:off x="4214824" y="3852912"/>
            <a:ext cx="3780351" cy="18000"/>
          </a:xfrm>
          <a:prstGeom prst="rect">
            <a:avLst/>
          </a:prstGeom>
          <a:solidFill>
            <a:schemeClr val="lt1">
              <a:alpha val="43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37;p33"/>
          <p:cNvSpPr txBox="1"/>
          <p:nvPr/>
        </p:nvSpPr>
        <p:spPr>
          <a:xfrm>
            <a:off x="556005" y="2813636"/>
            <a:ext cx="5359020" cy="154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Different Culture Backgrounds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23" name="Google Shape;237;p33"/>
          <p:cNvSpPr txBox="1"/>
          <p:nvPr/>
        </p:nvSpPr>
        <p:spPr>
          <a:xfrm>
            <a:off x="6617777" y="1813954"/>
            <a:ext cx="5359020" cy="65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Trader’s MVS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25B031F-C32A-40D9-822C-038F187CE965}"/>
              </a:ext>
            </a:extLst>
          </p:cNvPr>
          <p:cNvSpPr/>
          <p:nvPr/>
        </p:nvSpPr>
        <p:spPr>
          <a:xfrm>
            <a:off x="10068674" y="2897312"/>
            <a:ext cx="184935" cy="184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14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716" r="27921" b="3547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0" y="30399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5686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2305493" y="900343"/>
            <a:ext cx="7581011" cy="51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Story 1 - Actions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4490031" y="6078379"/>
            <a:ext cx="32119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endParaRPr sz="1067" b="1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5715000" y="1579014"/>
            <a:ext cx="762000" cy="66431"/>
          </a:xfrm>
          <a:prstGeom prst="rect">
            <a:avLst/>
          </a:prstGeom>
          <a:solidFill>
            <a:schemeClr val="lt1">
              <a:alpha val="43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37;p33"/>
          <p:cNvSpPr txBox="1"/>
          <p:nvPr/>
        </p:nvSpPr>
        <p:spPr>
          <a:xfrm>
            <a:off x="869502" y="1971735"/>
            <a:ext cx="5359020" cy="389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5400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RESPECT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16" name="Google Shape;237;p33"/>
          <p:cNvSpPr txBox="1"/>
          <p:nvPr/>
        </p:nvSpPr>
        <p:spPr>
          <a:xfrm>
            <a:off x="6095998" y="1971733"/>
            <a:ext cx="5359020" cy="4106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5400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PROCESS</a:t>
            </a:r>
            <a:endParaRPr sz="54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9" name="Google Shape;240;p33">
            <a:extLst>
              <a:ext uri="{FF2B5EF4-FFF2-40B4-BE49-F238E27FC236}">
                <a16:creationId xmlns:a16="http://schemas.microsoft.com/office/drawing/2014/main" id="{E0048382-5903-4D1B-BFFA-655F392BFABF}"/>
              </a:ext>
            </a:extLst>
          </p:cNvPr>
          <p:cNvSpPr/>
          <p:nvPr/>
        </p:nvSpPr>
        <p:spPr>
          <a:xfrm rot="5400000" flipV="1">
            <a:off x="4214824" y="3852912"/>
            <a:ext cx="3780351" cy="18000"/>
          </a:xfrm>
          <a:prstGeom prst="rect">
            <a:avLst/>
          </a:prstGeom>
          <a:solidFill>
            <a:schemeClr val="lt1">
              <a:alpha val="43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6ADA2DF-035A-4CE3-9DB1-675F06EF6254}"/>
              </a:ext>
            </a:extLst>
          </p:cNvPr>
          <p:cNvGrpSpPr/>
          <p:nvPr/>
        </p:nvGrpSpPr>
        <p:grpSpPr>
          <a:xfrm>
            <a:off x="985269" y="3155093"/>
            <a:ext cx="4675979" cy="954107"/>
            <a:chOff x="985269" y="3155093"/>
            <a:chExt cx="4675979" cy="95410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AEB91FD2-2B6D-448D-AD77-6B992F1D6B1B}"/>
                </a:ext>
              </a:extLst>
            </p:cNvPr>
            <p:cNvSpPr txBox="1"/>
            <p:nvPr/>
          </p:nvSpPr>
          <p:spPr>
            <a:xfrm>
              <a:off x="2022322" y="3155093"/>
              <a:ext cx="36389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Sharing for new joiners (Abbreviation Words)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4C24CE7C-C76B-407C-98B7-77089857F6E2}"/>
                </a:ext>
              </a:extLst>
            </p:cNvPr>
            <p:cNvSpPr/>
            <p:nvPr/>
          </p:nvSpPr>
          <p:spPr>
            <a:xfrm>
              <a:off x="985269" y="3186248"/>
              <a:ext cx="891795" cy="891795"/>
            </a:xfrm>
            <a:prstGeom prst="ellipse">
              <a:avLst/>
            </a:prstGeom>
            <a:noFill/>
            <a:ln w="76200">
              <a:solidFill>
                <a:srgbClr val="39538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646310B-9932-4BAA-B3EF-94863C21C973}"/>
              </a:ext>
            </a:extLst>
          </p:cNvPr>
          <p:cNvGrpSpPr/>
          <p:nvPr/>
        </p:nvGrpSpPr>
        <p:grpSpPr>
          <a:xfrm>
            <a:off x="985268" y="4441428"/>
            <a:ext cx="4675978" cy="1384995"/>
            <a:chOff x="985268" y="3155093"/>
            <a:chExt cx="4675978" cy="1384995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43B413B-9782-4BDF-8220-EE722314FACC}"/>
                </a:ext>
              </a:extLst>
            </p:cNvPr>
            <p:cNvSpPr txBox="1"/>
            <p:nvPr/>
          </p:nvSpPr>
          <p:spPr>
            <a:xfrm>
              <a:off x="2022321" y="3155093"/>
              <a:ext cx="363892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 Explanations for the Abbreviation Words in Email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56110E3-F856-455A-8082-7EE2917B5D7D}"/>
                </a:ext>
              </a:extLst>
            </p:cNvPr>
            <p:cNvSpPr/>
            <p:nvPr/>
          </p:nvSpPr>
          <p:spPr>
            <a:xfrm>
              <a:off x="985268" y="3401692"/>
              <a:ext cx="891795" cy="891795"/>
            </a:xfrm>
            <a:prstGeom prst="ellipse">
              <a:avLst/>
            </a:prstGeom>
            <a:noFill/>
            <a:ln w="76200">
              <a:solidFill>
                <a:srgbClr val="39538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505113F9-4D85-4599-ADD8-27955CE5E489}"/>
              </a:ext>
            </a:extLst>
          </p:cNvPr>
          <p:cNvSpPr txBox="1"/>
          <p:nvPr/>
        </p:nvSpPr>
        <p:spPr>
          <a:xfrm>
            <a:off x="6663275" y="3632145"/>
            <a:ext cx="4411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Summarize the requirements and send emails to trader for confirmation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26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716" r="27921" b="3547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0" y="30399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5686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2305493" y="900343"/>
            <a:ext cx="7581011" cy="51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Story 2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4490031" y="6078379"/>
            <a:ext cx="32119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endParaRPr sz="1067" b="1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5715000" y="1579014"/>
            <a:ext cx="762000" cy="66431"/>
          </a:xfrm>
          <a:prstGeom prst="rect">
            <a:avLst/>
          </a:prstGeom>
          <a:solidFill>
            <a:schemeClr val="lt1">
              <a:alpha val="43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237;p33"/>
          <p:cNvSpPr txBox="1"/>
          <p:nvPr/>
        </p:nvSpPr>
        <p:spPr>
          <a:xfrm>
            <a:off x="1913467" y="2858750"/>
            <a:ext cx="8974665" cy="154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5400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No Response after an email was sent out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08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716" r="27921" b="3547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0" y="30399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5686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2305493" y="900343"/>
            <a:ext cx="7581011" cy="51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Story 2 – Analysis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4490031" y="6078379"/>
            <a:ext cx="32119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endParaRPr sz="1067" b="1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5715000" y="1579014"/>
            <a:ext cx="762000" cy="66431"/>
          </a:xfrm>
          <a:prstGeom prst="rect">
            <a:avLst/>
          </a:prstGeom>
          <a:solidFill>
            <a:schemeClr val="lt1">
              <a:alpha val="43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948786-74E3-436E-BB21-FF3576C28DEB}"/>
              </a:ext>
            </a:extLst>
          </p:cNvPr>
          <p:cNvGrpSpPr/>
          <p:nvPr/>
        </p:nvGrpSpPr>
        <p:grpSpPr>
          <a:xfrm>
            <a:off x="985269" y="2316967"/>
            <a:ext cx="4675979" cy="891795"/>
            <a:chOff x="985269" y="3186248"/>
            <a:chExt cx="4675979" cy="891795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4CB3A77-A533-4187-8D75-5BD3AD0EC92F}"/>
                </a:ext>
              </a:extLst>
            </p:cNvPr>
            <p:cNvSpPr txBox="1"/>
            <p:nvPr/>
          </p:nvSpPr>
          <p:spPr>
            <a:xfrm>
              <a:off x="2022322" y="3401312"/>
              <a:ext cx="36389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New Connection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A908227-057F-445A-84CE-52A4170E694B}"/>
                </a:ext>
              </a:extLst>
            </p:cNvPr>
            <p:cNvSpPr/>
            <p:nvPr/>
          </p:nvSpPr>
          <p:spPr>
            <a:xfrm>
              <a:off x="985269" y="3186248"/>
              <a:ext cx="891795" cy="891795"/>
            </a:xfrm>
            <a:prstGeom prst="ellipse">
              <a:avLst/>
            </a:prstGeom>
            <a:noFill/>
            <a:ln w="76200">
              <a:solidFill>
                <a:srgbClr val="39538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8D3C5B8-6ABB-4CFA-A0B6-83B254B3F339}"/>
              </a:ext>
            </a:extLst>
          </p:cNvPr>
          <p:cNvGrpSpPr/>
          <p:nvPr/>
        </p:nvGrpSpPr>
        <p:grpSpPr>
          <a:xfrm>
            <a:off x="985268" y="4152344"/>
            <a:ext cx="4975264" cy="984505"/>
            <a:chOff x="985268" y="3401692"/>
            <a:chExt cx="4975264" cy="984505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28A6ADC-94A4-483D-8CEC-BE885611619B}"/>
                </a:ext>
              </a:extLst>
            </p:cNvPr>
            <p:cNvSpPr txBox="1"/>
            <p:nvPr/>
          </p:nvSpPr>
          <p:spPr>
            <a:xfrm>
              <a:off x="2022321" y="3432090"/>
              <a:ext cx="39382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Very little communication in daily work</a:t>
              </a:r>
              <a:endPara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3E94610-B71C-4078-9A11-AF0AE676246B}"/>
                </a:ext>
              </a:extLst>
            </p:cNvPr>
            <p:cNvSpPr/>
            <p:nvPr/>
          </p:nvSpPr>
          <p:spPr>
            <a:xfrm>
              <a:off x="985268" y="3401692"/>
              <a:ext cx="891795" cy="891795"/>
            </a:xfrm>
            <a:prstGeom prst="ellipse">
              <a:avLst/>
            </a:prstGeom>
            <a:noFill/>
            <a:ln w="76200">
              <a:solidFill>
                <a:srgbClr val="39538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Google Shape;240;p33">
            <a:extLst>
              <a:ext uri="{FF2B5EF4-FFF2-40B4-BE49-F238E27FC236}">
                <a16:creationId xmlns:a16="http://schemas.microsoft.com/office/drawing/2014/main" id="{5D627FA1-5AB9-4C8C-8F5D-78C3FB9A5377}"/>
              </a:ext>
            </a:extLst>
          </p:cNvPr>
          <p:cNvSpPr/>
          <p:nvPr/>
        </p:nvSpPr>
        <p:spPr>
          <a:xfrm rot="5400000" flipV="1">
            <a:off x="4214824" y="3852912"/>
            <a:ext cx="3780351" cy="18000"/>
          </a:xfrm>
          <a:prstGeom prst="rect">
            <a:avLst/>
          </a:prstGeom>
          <a:solidFill>
            <a:schemeClr val="lt1">
              <a:alpha val="43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FDA4FF-4D65-48F4-A8BB-D7B8E9E41E20}"/>
              </a:ext>
            </a:extLst>
          </p:cNvPr>
          <p:cNvSpPr/>
          <p:nvPr/>
        </p:nvSpPr>
        <p:spPr>
          <a:xfrm>
            <a:off x="6548751" y="1941337"/>
            <a:ext cx="4915930" cy="3810751"/>
          </a:xfrm>
          <a:prstGeom prst="rect">
            <a:avLst/>
          </a:prstGeom>
          <a:solidFill>
            <a:srgbClr val="395380">
              <a:alpha val="50196"/>
            </a:srgbClr>
          </a:solidFill>
          <a:ln>
            <a:solidFill>
              <a:srgbClr val="3953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8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716" r="27921" b="3547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25400" y="2540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5686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4490031" y="6078379"/>
            <a:ext cx="32119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endParaRPr sz="1067" b="1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" name="Google Shape;237;p33">
            <a:extLst>
              <a:ext uri="{FF2B5EF4-FFF2-40B4-BE49-F238E27FC236}">
                <a16:creationId xmlns:a16="http://schemas.microsoft.com/office/drawing/2014/main" id="{A0706ABE-6DBB-4FF7-898D-CBA22F970ACD}"/>
              </a:ext>
            </a:extLst>
          </p:cNvPr>
          <p:cNvSpPr txBox="1"/>
          <p:nvPr/>
        </p:nvSpPr>
        <p:spPr>
          <a:xfrm>
            <a:off x="2305493" y="900343"/>
            <a:ext cx="7581011" cy="51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Story 2 – Actions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7" name="Google Shape;240;p33">
            <a:extLst>
              <a:ext uri="{FF2B5EF4-FFF2-40B4-BE49-F238E27FC236}">
                <a16:creationId xmlns:a16="http://schemas.microsoft.com/office/drawing/2014/main" id="{7956B636-6FD8-48E7-9D67-E298610E8505}"/>
              </a:ext>
            </a:extLst>
          </p:cNvPr>
          <p:cNvSpPr/>
          <p:nvPr/>
        </p:nvSpPr>
        <p:spPr>
          <a:xfrm>
            <a:off x="5715000" y="1579014"/>
            <a:ext cx="762000" cy="66431"/>
          </a:xfrm>
          <a:prstGeom prst="rect">
            <a:avLst/>
          </a:prstGeom>
          <a:solidFill>
            <a:schemeClr val="lt1">
              <a:alpha val="43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6A3C1B6-C174-4F33-A26A-FEF6C23809BB}"/>
              </a:ext>
            </a:extLst>
          </p:cNvPr>
          <p:cNvGrpSpPr/>
          <p:nvPr/>
        </p:nvGrpSpPr>
        <p:grpSpPr>
          <a:xfrm>
            <a:off x="2331606" y="1900001"/>
            <a:ext cx="7437647" cy="830997"/>
            <a:chOff x="1475124" y="3216647"/>
            <a:chExt cx="7437647" cy="83099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A90423A-A621-4B9E-8DD4-38AAA81ADEED}"/>
                </a:ext>
              </a:extLst>
            </p:cNvPr>
            <p:cNvSpPr txBox="1"/>
            <p:nvPr/>
          </p:nvSpPr>
          <p:spPr>
            <a:xfrm>
              <a:off x="2158934" y="3216647"/>
              <a:ext cx="67538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Elaborate what exactly do you want from him in the email</a:t>
              </a:r>
              <a:endPara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971A417-C94E-4929-943B-207B765034C7}"/>
                </a:ext>
              </a:extLst>
            </p:cNvPr>
            <p:cNvSpPr/>
            <p:nvPr/>
          </p:nvSpPr>
          <p:spPr>
            <a:xfrm>
              <a:off x="1475124" y="3371247"/>
              <a:ext cx="521798" cy="521798"/>
            </a:xfrm>
            <a:prstGeom prst="ellipse">
              <a:avLst/>
            </a:prstGeom>
            <a:noFill/>
            <a:ln w="76200">
              <a:solidFill>
                <a:srgbClr val="52227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DE891A7-E01E-4F53-9A97-4770BA6370AB}"/>
              </a:ext>
            </a:extLst>
          </p:cNvPr>
          <p:cNvGrpSpPr/>
          <p:nvPr/>
        </p:nvGrpSpPr>
        <p:grpSpPr>
          <a:xfrm>
            <a:off x="2331606" y="3026352"/>
            <a:ext cx="7437647" cy="521798"/>
            <a:chOff x="1475124" y="3371247"/>
            <a:chExt cx="7437647" cy="52179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B9B294F-24A8-4DC7-99C2-87FD5661AAD2}"/>
                </a:ext>
              </a:extLst>
            </p:cNvPr>
            <p:cNvSpPr txBox="1"/>
            <p:nvPr/>
          </p:nvSpPr>
          <p:spPr>
            <a:xfrm>
              <a:off x="2158934" y="3421295"/>
              <a:ext cx="6753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Communication Priority</a:t>
              </a:r>
              <a:endPara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E80294C-1D11-4680-B113-15FFE4432891}"/>
                </a:ext>
              </a:extLst>
            </p:cNvPr>
            <p:cNvSpPr/>
            <p:nvPr/>
          </p:nvSpPr>
          <p:spPr>
            <a:xfrm>
              <a:off x="1475124" y="3371247"/>
              <a:ext cx="521798" cy="521798"/>
            </a:xfrm>
            <a:prstGeom prst="ellipse">
              <a:avLst/>
            </a:prstGeom>
            <a:noFill/>
            <a:ln w="76200">
              <a:solidFill>
                <a:srgbClr val="52227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E8FC021-5475-456D-87B1-40F4AC06AAA9}"/>
              </a:ext>
            </a:extLst>
          </p:cNvPr>
          <p:cNvGrpSpPr/>
          <p:nvPr/>
        </p:nvGrpSpPr>
        <p:grpSpPr>
          <a:xfrm>
            <a:off x="2331606" y="3995233"/>
            <a:ext cx="7437647" cy="521798"/>
            <a:chOff x="1475124" y="3371247"/>
            <a:chExt cx="7437647" cy="521798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1C0FCBD-E110-4B67-85BF-A1DCD44D7D10}"/>
                </a:ext>
              </a:extLst>
            </p:cNvPr>
            <p:cNvSpPr txBox="1"/>
            <p:nvPr/>
          </p:nvSpPr>
          <p:spPr>
            <a:xfrm>
              <a:off x="2158934" y="3380581"/>
              <a:ext cx="6753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Upload Avatar</a:t>
              </a:r>
              <a:endPara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151A90E-68B1-4831-8821-B11D56BFB45A}"/>
                </a:ext>
              </a:extLst>
            </p:cNvPr>
            <p:cNvSpPr/>
            <p:nvPr/>
          </p:nvSpPr>
          <p:spPr>
            <a:xfrm>
              <a:off x="1475124" y="3371247"/>
              <a:ext cx="521798" cy="521798"/>
            </a:xfrm>
            <a:prstGeom prst="ellipse">
              <a:avLst/>
            </a:prstGeom>
            <a:noFill/>
            <a:ln w="76200">
              <a:solidFill>
                <a:srgbClr val="52227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394A30B-25D2-4714-B09F-6FAC72A79248}"/>
              </a:ext>
            </a:extLst>
          </p:cNvPr>
          <p:cNvGrpSpPr/>
          <p:nvPr/>
        </p:nvGrpSpPr>
        <p:grpSpPr>
          <a:xfrm>
            <a:off x="2331606" y="4984985"/>
            <a:ext cx="7437647" cy="521798"/>
            <a:chOff x="1475124" y="3371247"/>
            <a:chExt cx="7437647" cy="521798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B57640B-3966-486F-B0DB-976296084ED0}"/>
                </a:ext>
              </a:extLst>
            </p:cNvPr>
            <p:cNvSpPr txBox="1"/>
            <p:nvPr/>
          </p:nvSpPr>
          <p:spPr>
            <a:xfrm>
              <a:off x="2158934" y="3380581"/>
              <a:ext cx="6753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Collaborate</a:t>
              </a:r>
              <a:endPara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6D7EDD2-166C-4078-8703-8822C07AB671}"/>
                </a:ext>
              </a:extLst>
            </p:cNvPr>
            <p:cNvSpPr/>
            <p:nvPr/>
          </p:nvSpPr>
          <p:spPr>
            <a:xfrm>
              <a:off x="1475124" y="3371247"/>
              <a:ext cx="521798" cy="521798"/>
            </a:xfrm>
            <a:prstGeom prst="ellipse">
              <a:avLst/>
            </a:prstGeom>
            <a:noFill/>
            <a:ln w="76200">
              <a:solidFill>
                <a:srgbClr val="52227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zh-CN" alt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CAB0B00E-F12A-468D-895A-025A557DB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077" y="3880228"/>
            <a:ext cx="792006" cy="68369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3650F742-2636-4263-BC0E-D6AF67AA0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17" y="3880227"/>
            <a:ext cx="794567" cy="683697"/>
          </a:xfrm>
          <a:prstGeom prst="rect">
            <a:avLst/>
          </a:prstGeom>
        </p:spPr>
      </p:pic>
      <p:cxnSp>
        <p:nvCxnSpPr>
          <p:cNvPr id="37" name="直线箭头连接符 5">
            <a:extLst>
              <a:ext uri="{FF2B5EF4-FFF2-40B4-BE49-F238E27FC236}">
                <a16:creationId xmlns:a16="http://schemas.microsoft.com/office/drawing/2014/main" id="{45DFF639-1871-42E0-8678-8A8662FF950C}"/>
              </a:ext>
            </a:extLst>
          </p:cNvPr>
          <p:cNvCxnSpPr>
            <a:cxnSpLocks/>
          </p:cNvCxnSpPr>
          <p:nvPr/>
        </p:nvCxnSpPr>
        <p:spPr>
          <a:xfrm>
            <a:off x="6187987" y="4254239"/>
            <a:ext cx="453090" cy="1"/>
          </a:xfrm>
          <a:prstGeom prst="straightConnector1">
            <a:avLst/>
          </a:prstGeom>
          <a:ln w="63500">
            <a:solidFill>
              <a:srgbClr val="5222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62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716" r="27921" b="3547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0" y="30399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5686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2305493" y="900343"/>
            <a:ext cx="7581011" cy="51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Ineffective Communication - Samples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4490031" y="6078379"/>
            <a:ext cx="32119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endParaRPr sz="1067" b="1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5715000" y="1579014"/>
            <a:ext cx="762000" cy="66431"/>
          </a:xfrm>
          <a:prstGeom prst="rect">
            <a:avLst/>
          </a:prstGeom>
          <a:solidFill>
            <a:schemeClr val="lt1">
              <a:alpha val="43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237;p33"/>
          <p:cNvSpPr txBox="1"/>
          <p:nvPr/>
        </p:nvSpPr>
        <p:spPr>
          <a:xfrm>
            <a:off x="1876904" y="1834806"/>
            <a:ext cx="8974665" cy="448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758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362</Words>
  <Application>Microsoft Office PowerPoint</Application>
  <PresentationFormat>宽屏</PresentationFormat>
  <Paragraphs>91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DengXian</vt:lpstr>
      <vt:lpstr>DengXian Light</vt:lpstr>
      <vt:lpstr>Arial</vt:lpstr>
      <vt:lpstr>Calibri</vt:lpstr>
      <vt:lpstr>Impact</vt:lpstr>
      <vt:lpstr>Montserrat</vt:lpstr>
      <vt:lpstr>Montserrat Light</vt:lpstr>
      <vt:lpstr>Office 主题</vt:lpstr>
      <vt:lpstr>Graduation Roadshow Group 2 |  Mr. 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GS</cp:lastModifiedBy>
  <cp:revision>54</cp:revision>
  <dcterms:created xsi:type="dcterms:W3CDTF">2019-10-31T02:52:29Z</dcterms:created>
  <dcterms:modified xsi:type="dcterms:W3CDTF">2019-11-02T04:29:45Z</dcterms:modified>
</cp:coreProperties>
</file>