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2" r:id="rId9"/>
    <p:sldId id="263" r:id="rId10"/>
    <p:sldId id="264" r:id="rId11"/>
    <p:sldId id="265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380"/>
    <a:srgbClr val="522277"/>
    <a:srgbClr val="4472C4"/>
    <a:srgbClr val="A81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3817"/>
  </p:normalViewPr>
  <p:slideViewPr>
    <p:cSldViewPr snapToGrid="0" snapToObjects="1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50A6C-4390-8743-A380-465740B9079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D01D-FBA3-5D44-AABD-DCDE99E447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92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Respect for both Culture and MVS differences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for new joiners (Abbreviation Words)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Avoid using Abbreviation Words in email which may lead to misunderstanding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Summarize the requirements and send email to the trader for confirmation</a:t>
            </a:r>
            <a:endParaRPr dirty="0"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19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88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00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129c8e48_2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5c129c8e4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7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2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3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Page">
  <p:cSld name="5_Title P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sz="933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64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3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0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1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1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6341-25A9-4A43-B16C-D27D6DBEA608}" type="datetimeFigureOut">
              <a:rPr kumimoji="1" lang="zh-CN" altLang="en-US" smtClean="0"/>
              <a:t>2019/11/1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A3A-1596-CD48-BF3E-2DEA1A2EDD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29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xmlns="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xmlns="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xmlns="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F8B51B6-8D2E-464F-B607-99E92FA75D2C}"/>
              </a:ext>
            </a:extLst>
          </p:cNvPr>
          <p:cNvSpPr/>
          <p:nvPr/>
        </p:nvSpPr>
        <p:spPr>
          <a:xfrm>
            <a:off x="5927075" y="2462089"/>
            <a:ext cx="1156771" cy="358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86221" y="-392767"/>
            <a:ext cx="14873289" cy="32130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Graduation Roadshow</a:t>
            </a:r>
            <a:br>
              <a:rPr kumimoji="1" lang="en-US" altLang="ja-JP" sz="32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</a:br>
            <a:r>
              <a:rPr kumimoji="1" lang="en-US" altLang="ja-JP" sz="2000" dirty="0">
                <a:solidFill>
                  <a:schemeClr val="bg1"/>
                </a:solidFill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Group 2 |  </a:t>
            </a:r>
            <a:r>
              <a:rPr kumimoji="1" lang="en-US" altLang="ja-JP" sz="2000" b="1" dirty="0">
                <a:latin typeface="Calibri" panose="020F0502020204030204" pitchFamily="34" charset="0"/>
                <a:ea typeface="Impact" charset="0"/>
                <a:cs typeface="Calibri" panose="020F0502020204030204" pitchFamily="34" charset="0"/>
              </a:rPr>
              <a:t>Mr. Black</a:t>
            </a:r>
            <a:endParaRPr kumimoji="1" lang="zh-CN" altLang="en-US" sz="3200" b="1" dirty="0">
              <a:latin typeface="Calibri" panose="020F0502020204030204" pitchFamily="34" charset="0"/>
              <a:ea typeface="Impact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2561239"/>
            <a:ext cx="9060873" cy="225409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6500" spc="300" dirty="0">
                <a:solidFill>
                  <a:schemeClr val="bg1"/>
                </a:solidFill>
                <a:latin typeface="Impact" panose="020B0806030902050204" pitchFamily="34" charset="0"/>
              </a:rPr>
              <a:t>Communication</a:t>
            </a:r>
            <a:r>
              <a:rPr kumimoji="1" lang="en-US" altLang="zh-CN" sz="14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kumimoji="1" lang="en-US" altLang="zh-CN" sz="3500" spc="300" dirty="0">
                <a:solidFill>
                  <a:schemeClr val="bg1"/>
                </a:solidFill>
                <a:latin typeface="Impact" panose="020B0806030902050204" pitchFamily="34" charset="0"/>
              </a:rPr>
              <a:t>for Better Relationships</a:t>
            </a:r>
          </a:p>
          <a:p>
            <a:endParaRPr kumimoji="1"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1C4DDCD-C28F-4B09-8A66-91BCCCA266BB}"/>
              </a:ext>
            </a:extLst>
          </p:cNvPr>
          <p:cNvCxnSpPr/>
          <p:nvPr/>
        </p:nvCxnSpPr>
        <p:spPr>
          <a:xfrm>
            <a:off x="1112704" y="2919469"/>
            <a:ext cx="95137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Build the relationship if any chances</a:t>
            </a:r>
          </a:p>
          <a:p>
            <a:pPr lvl="1"/>
            <a:r>
              <a:rPr kumimoji="1" lang="mr-IN" altLang="zh-CN" dirty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0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Action Plans:</a:t>
            </a:r>
          </a:p>
          <a:p>
            <a:pPr lvl="1"/>
            <a:r>
              <a:rPr kumimoji="1" lang="en-US" altLang="zh-CN" dirty="0"/>
              <a:t>Book</a:t>
            </a:r>
          </a:p>
          <a:p>
            <a:pPr lvl="1"/>
            <a:r>
              <a:rPr kumimoji="1" lang="en-US" altLang="zh-CN" dirty="0"/>
              <a:t>Sharing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Upload Avatars .. </a:t>
            </a:r>
          </a:p>
        </p:txBody>
      </p:sp>
    </p:spTree>
    <p:extLst>
      <p:ext uri="{BB962C8B-B14F-4D97-AF65-F5344CB8AC3E}">
        <p14:creationId xmlns:p14="http://schemas.microsoft.com/office/powerpoint/2010/main" val="35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89881" y="2416411"/>
            <a:ext cx="2085975" cy="2085975"/>
          </a:xfrm>
          <a:prstGeom prst="ellipse">
            <a:avLst/>
          </a:prstGeom>
          <a:solidFill>
            <a:srgbClr val="395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500" dirty="0"/>
          </a:p>
        </p:txBody>
      </p:sp>
      <p:sp>
        <p:nvSpPr>
          <p:cNvPr id="7" name="椭圆 6"/>
          <p:cNvSpPr/>
          <p:nvPr/>
        </p:nvSpPr>
        <p:spPr>
          <a:xfrm>
            <a:off x="6894087" y="2386012"/>
            <a:ext cx="2085975" cy="2085975"/>
          </a:xfrm>
          <a:prstGeom prst="ellipse">
            <a:avLst/>
          </a:prstGeom>
          <a:solidFill>
            <a:srgbClr val="395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16" y="2630486"/>
            <a:ext cx="1850019" cy="1597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05" y="2630486"/>
            <a:ext cx="1589136" cy="1367396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5700713" y="3400425"/>
            <a:ext cx="871537" cy="0"/>
          </a:xfrm>
          <a:prstGeom prst="straightConnector1">
            <a:avLst/>
          </a:prstGeom>
          <a:ln w="63500">
            <a:solidFill>
              <a:srgbClr val="3953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8;p28">
            <a:extLst>
              <a:ext uri="{FF2B5EF4-FFF2-40B4-BE49-F238E27FC236}">
                <a16:creationId xmlns:a16="http://schemas.microsoft.com/office/drawing/2014/main" xmlns="" id="{0E7B0998-B2A0-44DE-8A4C-AC80E724E3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13ECD15-7549-4404-A41E-0FD446234A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hidden="1">
            <a:extLst>
              <a:ext uri="{FF2B5EF4-FFF2-40B4-BE49-F238E27FC236}">
                <a16:creationId xmlns:a16="http://schemas.microsoft.com/office/drawing/2014/main" xmlns="" id="{F549E4C5-3938-4325-9627-8D8C5BC2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09" y="3429000"/>
            <a:ext cx="2971428" cy="2565079"/>
          </a:xfrm>
          <a:prstGeom prst="rect">
            <a:avLst/>
          </a:prstGeom>
        </p:spPr>
      </p:pic>
      <p:sp>
        <p:nvSpPr>
          <p:cNvPr id="4" name="Freeform: Shape 30">
            <a:extLst>
              <a:ext uri="{FF2B5EF4-FFF2-40B4-BE49-F238E27FC236}">
                <a16:creationId xmlns:a16="http://schemas.microsoft.com/office/drawing/2014/main" xmlns="" id="{4EC972EC-3254-4DDC-B2B6-D6EF015FE2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2664055 w 12192000"/>
              <a:gd name="connsiteY3" fmla="*/ 6858000 h 6858000"/>
              <a:gd name="connsiteX4" fmla="*/ 2671714 w 12192000"/>
              <a:gd name="connsiteY4" fmla="*/ 6706333 h 6858000"/>
              <a:gd name="connsiteX5" fmla="*/ 916757 w 12192000"/>
              <a:gd name="connsiteY5" fmla="*/ 4951376 h 6858000"/>
              <a:gd name="connsiteX6" fmla="*/ 80240 w 12192000"/>
              <a:gd name="connsiteY6" fmla="*/ 5163190 h 6858000"/>
              <a:gd name="connsiteX7" fmla="*/ 0 w 12192000"/>
              <a:gd name="connsiteY7" fmla="*/ 5211937 h 6858000"/>
              <a:gd name="connsiteX8" fmla="*/ 0 w 12192000"/>
              <a:gd name="connsiteY8" fmla="*/ 0 h 6858000"/>
              <a:gd name="connsiteX9" fmla="*/ 6120338 w 12192000"/>
              <a:gd name="connsiteY9" fmla="*/ 582550 h 6858000"/>
              <a:gd name="connsiteX10" fmla="*/ 5820825 w 12192000"/>
              <a:gd name="connsiteY10" fmla="*/ 882063 h 6858000"/>
              <a:gd name="connsiteX11" fmla="*/ 6120338 w 12192000"/>
              <a:gd name="connsiteY11" fmla="*/ 1181576 h 6858000"/>
              <a:gd name="connsiteX12" fmla="*/ 6419851 w 12192000"/>
              <a:gd name="connsiteY12" fmla="*/ 882063 h 6858000"/>
              <a:gd name="connsiteX13" fmla="*/ 6120338 w 12192000"/>
              <a:gd name="connsiteY13" fmla="*/ 582550 h 6858000"/>
              <a:gd name="connsiteX14" fmla="*/ 10595990 w 12192000"/>
              <a:gd name="connsiteY14" fmla="*/ 1047750 h 6858000"/>
              <a:gd name="connsiteX15" fmla="*/ 9563100 w 12192000"/>
              <a:gd name="connsiteY15" fmla="*/ 2080640 h 6858000"/>
              <a:gd name="connsiteX16" fmla="*/ 10595990 w 12192000"/>
              <a:gd name="connsiteY16" fmla="*/ 3113530 h 6858000"/>
              <a:gd name="connsiteX17" fmla="*/ 11628880 w 12192000"/>
              <a:gd name="connsiteY17" fmla="*/ 2080640 h 6858000"/>
              <a:gd name="connsiteX18" fmla="*/ 10595990 w 12192000"/>
              <a:gd name="connsiteY18" fmla="*/ 1047750 h 6858000"/>
              <a:gd name="connsiteX19" fmla="*/ 2372202 w 12192000"/>
              <a:gd name="connsiteY19" fmla="*/ 1047750 h 6858000"/>
              <a:gd name="connsiteX20" fmla="*/ 1714500 w 12192000"/>
              <a:gd name="connsiteY20" fmla="*/ 1705452 h 6858000"/>
              <a:gd name="connsiteX21" fmla="*/ 2372202 w 12192000"/>
              <a:gd name="connsiteY21" fmla="*/ 2363154 h 6858000"/>
              <a:gd name="connsiteX22" fmla="*/ 3029904 w 12192000"/>
              <a:gd name="connsiteY22" fmla="*/ 1705452 h 6858000"/>
              <a:gd name="connsiteX23" fmla="*/ 2372202 w 12192000"/>
              <a:gd name="connsiteY23" fmla="*/ 1047750 h 6858000"/>
              <a:gd name="connsiteX24" fmla="*/ 2882809 w 12192000"/>
              <a:gd name="connsiteY24" fmla="*/ 3586414 h 6858000"/>
              <a:gd name="connsiteX25" fmla="*/ 2469968 w 12192000"/>
              <a:gd name="connsiteY25" fmla="*/ 3999255 h 6858000"/>
              <a:gd name="connsiteX26" fmla="*/ 2882809 w 12192000"/>
              <a:gd name="connsiteY26" fmla="*/ 4412096 h 6858000"/>
              <a:gd name="connsiteX27" fmla="*/ 3295650 w 12192000"/>
              <a:gd name="connsiteY27" fmla="*/ 3999255 h 6858000"/>
              <a:gd name="connsiteX28" fmla="*/ 2882809 w 12192000"/>
              <a:gd name="connsiteY28" fmla="*/ 3586414 h 6858000"/>
              <a:gd name="connsiteX29" fmla="*/ 10636159 w 12192000"/>
              <a:gd name="connsiteY29" fmla="*/ 4342155 h 6858000"/>
              <a:gd name="connsiteX30" fmla="*/ 10394768 w 12192000"/>
              <a:gd name="connsiteY30" fmla="*/ 4583546 h 6858000"/>
              <a:gd name="connsiteX31" fmla="*/ 10636159 w 12192000"/>
              <a:gd name="connsiteY31" fmla="*/ 4824937 h 6858000"/>
              <a:gd name="connsiteX32" fmla="*/ 10877550 w 12192000"/>
              <a:gd name="connsiteY32" fmla="*/ 4583546 h 6858000"/>
              <a:gd name="connsiteX33" fmla="*/ 10636159 w 12192000"/>
              <a:gd name="connsiteY33" fmla="*/ 4342155 h 6858000"/>
              <a:gd name="connsiteX34" fmla="*/ 8363523 w 12192000"/>
              <a:gd name="connsiteY34" fmla="*/ 5074725 h 6858000"/>
              <a:gd name="connsiteX35" fmla="*/ 7887845 w 12192000"/>
              <a:gd name="connsiteY35" fmla="*/ 5550403 h 6858000"/>
              <a:gd name="connsiteX36" fmla="*/ 8363523 w 12192000"/>
              <a:gd name="connsiteY36" fmla="*/ 6026081 h 6858000"/>
              <a:gd name="connsiteX37" fmla="*/ 8839201 w 12192000"/>
              <a:gd name="connsiteY37" fmla="*/ 5550403 h 6858000"/>
              <a:gd name="connsiteX38" fmla="*/ 8363523 w 12192000"/>
              <a:gd name="connsiteY38" fmla="*/ 50747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2664055" y="6858000"/>
                </a:lnTo>
                <a:lnTo>
                  <a:pt x="2671714" y="6706333"/>
                </a:lnTo>
                <a:cubicBezTo>
                  <a:pt x="2671714" y="5737097"/>
                  <a:pt x="1885993" y="4951376"/>
                  <a:pt x="916757" y="4951376"/>
                </a:cubicBezTo>
                <a:cubicBezTo>
                  <a:pt x="613871" y="4951376"/>
                  <a:pt x="328906" y="5028107"/>
                  <a:pt x="80240" y="5163190"/>
                </a:cubicBezTo>
                <a:lnTo>
                  <a:pt x="0" y="5211937"/>
                </a:lnTo>
                <a:lnTo>
                  <a:pt x="0" y="0"/>
                </a:lnTo>
                <a:close/>
                <a:moveTo>
                  <a:pt x="6120338" y="582550"/>
                </a:moveTo>
                <a:cubicBezTo>
                  <a:pt x="5954922" y="582550"/>
                  <a:pt x="5820825" y="716647"/>
                  <a:pt x="5820825" y="882063"/>
                </a:cubicBezTo>
                <a:cubicBezTo>
                  <a:pt x="5820825" y="1047479"/>
                  <a:pt x="5954922" y="1181576"/>
                  <a:pt x="6120338" y="1181576"/>
                </a:cubicBezTo>
                <a:cubicBezTo>
                  <a:pt x="6285754" y="1181576"/>
                  <a:pt x="6419851" y="1047479"/>
                  <a:pt x="6419851" y="882063"/>
                </a:cubicBezTo>
                <a:cubicBezTo>
                  <a:pt x="6419851" y="716647"/>
                  <a:pt x="6285754" y="582550"/>
                  <a:pt x="6120338" y="582550"/>
                </a:cubicBezTo>
                <a:close/>
                <a:moveTo>
                  <a:pt x="10595990" y="1047750"/>
                </a:moveTo>
                <a:cubicBezTo>
                  <a:pt x="10025541" y="1047750"/>
                  <a:pt x="9563100" y="1510191"/>
                  <a:pt x="9563100" y="2080640"/>
                </a:cubicBezTo>
                <a:cubicBezTo>
                  <a:pt x="9563100" y="2651089"/>
                  <a:pt x="10025541" y="3113530"/>
                  <a:pt x="10595990" y="3113530"/>
                </a:cubicBezTo>
                <a:cubicBezTo>
                  <a:pt x="11166439" y="3113530"/>
                  <a:pt x="11628880" y="2651089"/>
                  <a:pt x="11628880" y="2080640"/>
                </a:cubicBezTo>
                <a:cubicBezTo>
                  <a:pt x="11628880" y="1510191"/>
                  <a:pt x="11166439" y="1047750"/>
                  <a:pt x="10595990" y="1047750"/>
                </a:cubicBezTo>
                <a:close/>
                <a:moveTo>
                  <a:pt x="2372202" y="1047750"/>
                </a:moveTo>
                <a:cubicBezTo>
                  <a:pt x="2008963" y="1047750"/>
                  <a:pt x="1714500" y="1342213"/>
                  <a:pt x="1714500" y="1705452"/>
                </a:cubicBezTo>
                <a:cubicBezTo>
                  <a:pt x="1714500" y="2068691"/>
                  <a:pt x="2008963" y="2363154"/>
                  <a:pt x="2372202" y="2363154"/>
                </a:cubicBezTo>
                <a:cubicBezTo>
                  <a:pt x="2735441" y="2363154"/>
                  <a:pt x="3029904" y="2068691"/>
                  <a:pt x="3029904" y="1705452"/>
                </a:cubicBezTo>
                <a:cubicBezTo>
                  <a:pt x="3029904" y="1342213"/>
                  <a:pt x="2735441" y="1047750"/>
                  <a:pt x="2372202" y="1047750"/>
                </a:cubicBezTo>
                <a:close/>
                <a:moveTo>
                  <a:pt x="2882809" y="3586414"/>
                </a:moveTo>
                <a:cubicBezTo>
                  <a:pt x="2654803" y="3586414"/>
                  <a:pt x="2469968" y="3771249"/>
                  <a:pt x="2469968" y="3999255"/>
                </a:cubicBezTo>
                <a:cubicBezTo>
                  <a:pt x="2469968" y="4227261"/>
                  <a:pt x="2654803" y="4412096"/>
                  <a:pt x="2882809" y="4412096"/>
                </a:cubicBezTo>
                <a:cubicBezTo>
                  <a:pt x="3110815" y="4412096"/>
                  <a:pt x="3295650" y="4227261"/>
                  <a:pt x="3295650" y="3999255"/>
                </a:cubicBezTo>
                <a:cubicBezTo>
                  <a:pt x="3295650" y="3771249"/>
                  <a:pt x="3110815" y="3586414"/>
                  <a:pt x="2882809" y="3586414"/>
                </a:cubicBezTo>
                <a:close/>
                <a:moveTo>
                  <a:pt x="10636159" y="4342155"/>
                </a:moveTo>
                <a:cubicBezTo>
                  <a:pt x="10502842" y="4342155"/>
                  <a:pt x="10394768" y="4450229"/>
                  <a:pt x="10394768" y="4583546"/>
                </a:cubicBezTo>
                <a:cubicBezTo>
                  <a:pt x="10394768" y="4716863"/>
                  <a:pt x="10502842" y="4824937"/>
                  <a:pt x="10636159" y="4824937"/>
                </a:cubicBezTo>
                <a:cubicBezTo>
                  <a:pt x="10769476" y="4824937"/>
                  <a:pt x="10877550" y="4716863"/>
                  <a:pt x="10877550" y="4583546"/>
                </a:cubicBezTo>
                <a:cubicBezTo>
                  <a:pt x="10877550" y="4450229"/>
                  <a:pt x="10769476" y="4342155"/>
                  <a:pt x="10636159" y="4342155"/>
                </a:cubicBezTo>
                <a:close/>
                <a:moveTo>
                  <a:pt x="8363523" y="5074725"/>
                </a:moveTo>
                <a:cubicBezTo>
                  <a:pt x="8100813" y="5074725"/>
                  <a:pt x="7887845" y="5287693"/>
                  <a:pt x="7887845" y="5550403"/>
                </a:cubicBezTo>
                <a:cubicBezTo>
                  <a:pt x="7887845" y="5813113"/>
                  <a:pt x="8100813" y="6026081"/>
                  <a:pt x="8363523" y="6026081"/>
                </a:cubicBezTo>
                <a:cubicBezTo>
                  <a:pt x="8626233" y="6026081"/>
                  <a:pt x="8839201" y="5813113"/>
                  <a:pt x="8839201" y="5550403"/>
                </a:cubicBezTo>
                <a:cubicBezTo>
                  <a:pt x="8839201" y="5287693"/>
                  <a:pt x="8626233" y="5074725"/>
                  <a:pt x="8363523" y="5074725"/>
                </a:cubicBezTo>
                <a:close/>
              </a:path>
            </a:pathLst>
          </a:cu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5563" y="2956490"/>
            <a:ext cx="9060873" cy="1602245"/>
          </a:xfrm>
        </p:spPr>
        <p:txBody>
          <a:bodyPr>
            <a:noAutofit/>
          </a:bodyPr>
          <a:lstStyle/>
          <a:p>
            <a:r>
              <a:rPr kumimoji="1" lang="en-US" altLang="zh-CN" sz="8000" spc="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THANK YOU</a:t>
            </a:r>
            <a:endParaRPr kumimoji="1" lang="zh-CN" altLang="en-US" sz="8000" spc="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Team Members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1" name="Google Shape;241;p33"/>
          <p:cNvGrpSpPr/>
          <p:nvPr/>
        </p:nvGrpSpPr>
        <p:grpSpPr>
          <a:xfrm>
            <a:off x="1426993" y="3034439"/>
            <a:ext cx="9880939" cy="1698331"/>
            <a:chOff x="1417185" y="3771854"/>
            <a:chExt cx="9880938" cy="1698331"/>
          </a:xfrm>
        </p:grpSpPr>
        <p:grpSp>
          <p:nvGrpSpPr>
            <p:cNvPr id="242" name="Google Shape;242;p33"/>
            <p:cNvGrpSpPr/>
            <p:nvPr/>
          </p:nvGrpSpPr>
          <p:grpSpPr>
            <a:xfrm>
              <a:off x="5049532" y="3780480"/>
              <a:ext cx="3560313" cy="1689705"/>
              <a:chOff x="4875095" y="3780480"/>
              <a:chExt cx="3560313" cy="1689705"/>
            </a:xfrm>
          </p:grpSpPr>
          <p:grpSp>
            <p:nvGrpSpPr>
              <p:cNvPr id="243" name="Google Shape;243;p33"/>
              <p:cNvGrpSpPr/>
              <p:nvPr/>
            </p:nvGrpSpPr>
            <p:grpSpPr>
              <a:xfrm>
                <a:off x="4875095" y="3780480"/>
                <a:ext cx="3560313" cy="1457636"/>
                <a:chOff x="3443737" y="3445927"/>
                <a:chExt cx="3560313" cy="1457636"/>
              </a:xfrm>
            </p:grpSpPr>
            <p:sp>
              <p:nvSpPr>
                <p:cNvPr id="244" name="Google Shape;244;p33"/>
                <p:cNvSpPr txBox="1"/>
                <p:nvPr/>
              </p:nvSpPr>
              <p:spPr>
                <a:xfrm>
                  <a:off x="3443737" y="3445927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YuanLong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45" name="Google Shape;245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46" name="Google Shape;246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47" name="Google Shape;247;p33"/>
              <p:cNvCxnSpPr/>
              <p:nvPr/>
            </p:nvCxnSpPr>
            <p:spPr>
              <a:xfrm>
                <a:off x="5099592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8" name="Google Shape;248;p33"/>
            <p:cNvGrpSpPr/>
            <p:nvPr/>
          </p:nvGrpSpPr>
          <p:grpSpPr>
            <a:xfrm>
              <a:off x="6699776" y="3800668"/>
              <a:ext cx="4598347" cy="1669517"/>
              <a:chOff x="6699776" y="3800668"/>
              <a:chExt cx="4598347" cy="1669517"/>
            </a:xfrm>
          </p:grpSpPr>
          <p:grpSp>
            <p:nvGrpSpPr>
              <p:cNvPr id="249" name="Google Shape;249;p33"/>
              <p:cNvGrpSpPr/>
              <p:nvPr/>
            </p:nvGrpSpPr>
            <p:grpSpPr>
              <a:xfrm>
                <a:off x="6699776" y="3800668"/>
                <a:ext cx="4598347" cy="1437448"/>
                <a:chOff x="2405703" y="3466115"/>
                <a:chExt cx="4598347" cy="1437448"/>
              </a:xfrm>
            </p:grpSpPr>
            <p:sp>
              <p:nvSpPr>
                <p:cNvPr id="250" name="Google Shape;250;p33"/>
                <p:cNvSpPr txBox="1"/>
                <p:nvPr/>
              </p:nvSpPr>
              <p:spPr>
                <a:xfrm>
                  <a:off x="2405703" y="3466115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Lynn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51" name="Google Shape;251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52" name="Google Shape;252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53" name="Google Shape;253;p33"/>
              <p:cNvCxnSpPr/>
              <p:nvPr/>
            </p:nvCxnSpPr>
            <p:spPr>
              <a:xfrm>
                <a:off x="6931068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54" name="Google Shape;254;p33"/>
            <p:cNvCxnSpPr/>
            <p:nvPr/>
          </p:nvCxnSpPr>
          <p:spPr>
            <a:xfrm>
              <a:off x="6517047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55" name="Google Shape;255;p33"/>
            <p:cNvGrpSpPr/>
            <p:nvPr/>
          </p:nvGrpSpPr>
          <p:grpSpPr>
            <a:xfrm>
              <a:off x="3421889" y="3771854"/>
              <a:ext cx="2499676" cy="1698331"/>
              <a:chOff x="5935732" y="3771854"/>
              <a:chExt cx="2499676" cy="1698331"/>
            </a:xfrm>
          </p:grpSpPr>
          <p:grpSp>
            <p:nvGrpSpPr>
              <p:cNvPr id="256" name="Google Shape;256;p33"/>
              <p:cNvGrpSpPr/>
              <p:nvPr/>
            </p:nvGrpSpPr>
            <p:grpSpPr>
              <a:xfrm>
                <a:off x="5935732" y="3771854"/>
                <a:ext cx="2499676" cy="1466262"/>
                <a:chOff x="4504374" y="3437301"/>
                <a:chExt cx="2499676" cy="1466262"/>
              </a:xfrm>
            </p:grpSpPr>
            <p:sp>
              <p:nvSpPr>
                <p:cNvPr id="257" name="Google Shape;257;p33"/>
                <p:cNvSpPr txBox="1"/>
                <p:nvPr/>
              </p:nvSpPr>
              <p:spPr>
                <a:xfrm>
                  <a:off x="4504374" y="3437301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 smtClean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Rophie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58" name="Google Shape;258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59" name="Google Shape;259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60" name="Google Shape;260;p33"/>
              <p:cNvCxnSpPr/>
              <p:nvPr/>
            </p:nvCxnSpPr>
            <p:spPr>
              <a:xfrm>
                <a:off x="6142742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1" name="Google Shape;261;p33"/>
            <p:cNvGrpSpPr/>
            <p:nvPr/>
          </p:nvGrpSpPr>
          <p:grpSpPr>
            <a:xfrm>
              <a:off x="1417185" y="3771854"/>
              <a:ext cx="1816100" cy="1698331"/>
              <a:chOff x="6619308" y="3771854"/>
              <a:chExt cx="1816100" cy="1698331"/>
            </a:xfrm>
          </p:grpSpPr>
          <p:grpSp>
            <p:nvGrpSpPr>
              <p:cNvPr id="262" name="Google Shape;262;p33"/>
              <p:cNvGrpSpPr/>
              <p:nvPr/>
            </p:nvGrpSpPr>
            <p:grpSpPr>
              <a:xfrm>
                <a:off x="6619308" y="3771854"/>
                <a:ext cx="1816100" cy="1466262"/>
                <a:chOff x="5187950" y="3437301"/>
                <a:chExt cx="1816100" cy="1466262"/>
              </a:xfrm>
            </p:grpSpPr>
            <p:sp>
              <p:nvSpPr>
                <p:cNvPr id="263" name="Google Shape;263;p33"/>
                <p:cNvSpPr txBox="1"/>
                <p:nvPr/>
              </p:nvSpPr>
              <p:spPr>
                <a:xfrm>
                  <a:off x="5434965" y="3437301"/>
                  <a:ext cx="132207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r>
                    <a:rPr lang="en-US" sz="1467" b="1" dirty="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Calibri" charset="0"/>
                      <a:sym typeface="Montserrat"/>
                    </a:rPr>
                    <a:t>Cronus</a:t>
                  </a:r>
                  <a:endParaRPr sz="1467" b="1" dirty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  <a:sym typeface="Montserrat Light"/>
                  </a:endParaRPr>
                </a:p>
              </p:txBody>
            </p:sp>
            <p:sp>
              <p:nvSpPr>
                <p:cNvPr id="264" name="Google Shape;264;p33"/>
                <p:cNvSpPr txBox="1"/>
                <p:nvPr/>
              </p:nvSpPr>
              <p:spPr>
                <a:xfrm>
                  <a:off x="5187950" y="3773892"/>
                  <a:ext cx="1816100" cy="4830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sz="1467" dirty="0"/>
                </a:p>
              </p:txBody>
            </p:sp>
            <p:sp>
              <p:nvSpPr>
                <p:cNvPr id="265" name="Google Shape;265;p33"/>
                <p:cNvSpPr txBox="1"/>
                <p:nvPr/>
              </p:nvSpPr>
              <p:spPr>
                <a:xfrm>
                  <a:off x="5434965" y="4426509"/>
                  <a:ext cx="1322071" cy="4770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 algn="ctr"/>
                  <a:endParaRPr sz="2533" b="1" dirty="0">
                    <a:solidFill>
                      <a:srgbClr val="BFBFB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endParaRPr>
                </a:p>
              </p:txBody>
            </p:sp>
          </p:grpSp>
          <p:cxnSp>
            <p:nvCxnSpPr>
              <p:cNvPr id="266" name="Google Shape;266;p33"/>
              <p:cNvCxnSpPr/>
              <p:nvPr/>
            </p:nvCxnSpPr>
            <p:spPr>
              <a:xfrm>
                <a:off x="7073333" y="5470185"/>
                <a:ext cx="90805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67" name="Google Shape;267;p33"/>
            <p:cNvCxnSpPr/>
            <p:nvPr/>
          </p:nvCxnSpPr>
          <p:spPr>
            <a:xfrm>
              <a:off x="4904087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33"/>
            <p:cNvCxnSpPr/>
            <p:nvPr/>
          </p:nvCxnSpPr>
          <p:spPr>
            <a:xfrm>
              <a:off x="3193282" y="3860329"/>
              <a:ext cx="0" cy="1609856"/>
            </a:xfrm>
            <a:prstGeom prst="straightConnector1">
              <a:avLst/>
            </a:prstGeom>
            <a:noFill/>
            <a:ln w="190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7" name="Google Shape;254;p33"/>
          <p:cNvCxnSpPr/>
          <p:nvPr/>
        </p:nvCxnSpPr>
        <p:spPr>
          <a:xfrm>
            <a:off x="8305026" y="3122914"/>
            <a:ext cx="0" cy="1609856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253;p33"/>
          <p:cNvCxnSpPr/>
          <p:nvPr/>
        </p:nvCxnSpPr>
        <p:spPr>
          <a:xfrm>
            <a:off x="8737312" y="4732770"/>
            <a:ext cx="90805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250;p33"/>
          <p:cNvSpPr txBox="1"/>
          <p:nvPr/>
        </p:nvSpPr>
        <p:spPr>
          <a:xfrm>
            <a:off x="8416776" y="3063252"/>
            <a:ext cx="1322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US" sz="1467" b="1" dirty="0" smtClean="0">
                <a:solidFill>
                  <a:schemeClr val="lt1"/>
                </a:solidFill>
                <a:latin typeface="Calibri" charset="0"/>
                <a:ea typeface="Calibri" charset="0"/>
                <a:cs typeface="Calibri" charset="0"/>
                <a:sym typeface="Montserrat"/>
              </a:rPr>
              <a:t>Daniel</a:t>
            </a:r>
            <a:endParaRPr sz="1467" b="1" dirty="0">
              <a:solidFill>
                <a:schemeClr val="lt1"/>
              </a:solidFill>
              <a:latin typeface="Calibri" charset="0"/>
              <a:ea typeface="Calibri" charset="0"/>
              <a:cs typeface="Calibri" charset="0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416490" y="912446"/>
            <a:ext cx="5359020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Rophie’s Trouble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09951" y="2238298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W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is t iss of t’s rep?</a:t>
            </a:r>
          </a:p>
        </p:txBody>
      </p:sp>
      <p:sp>
        <p:nvSpPr>
          <p:cNvPr id="37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09950" y="3742417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</a:t>
            </a:r>
            <a:endParaRPr kumimoji="1" lang="en-US" altLang="zh-CN" dirty="0"/>
          </a:p>
        </p:txBody>
      </p:sp>
      <p:sp>
        <p:nvSpPr>
          <p:cNvPr id="38" name="对话气泡: 矩形 3">
            <a:extLst>
              <a:ext uri="{FF2B5EF4-FFF2-40B4-BE49-F238E27FC236}">
                <a16:creationId xmlns:a16="http://schemas.microsoft.com/office/drawing/2014/main" xmlns="" id="{9EB5FEB5-3568-4A45-8F65-FD84F88003AC}"/>
              </a:ext>
            </a:extLst>
          </p:cNvPr>
          <p:cNvSpPr/>
          <p:nvPr/>
        </p:nvSpPr>
        <p:spPr>
          <a:xfrm>
            <a:off x="3416490" y="5264646"/>
            <a:ext cx="2305049" cy="572878"/>
          </a:xfrm>
          <a:prstGeom prst="wedgeRectCallout">
            <a:avLst>
              <a:gd name="adj1" fmla="val -33069"/>
              <a:gd name="adj2" fmla="val -85578"/>
            </a:avLst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 is t iss </a:t>
            </a:r>
            <a:r>
              <a:rPr kumimoji="1" lang="en-US" altLang="zh-CN" dirty="0" smtClean="0"/>
              <a:t>..</a:t>
            </a:r>
            <a:endParaRPr kumimoji="1" lang="en-US" altLang="zh-CN" dirty="0"/>
          </a:p>
        </p:txBody>
      </p:sp>
      <p:sp>
        <p:nvSpPr>
          <p:cNvPr id="2" name="矩形标注 1"/>
          <p:cNvSpPr/>
          <p:nvPr/>
        </p:nvSpPr>
        <p:spPr>
          <a:xfrm>
            <a:off x="6477000" y="2802447"/>
            <a:ext cx="2528888" cy="789351"/>
          </a:xfrm>
          <a:prstGeom prst="wedgeRectCallout">
            <a:avLst>
              <a:gd name="adj1" fmla="val 33404"/>
              <a:gd name="adj2" fmla="val 84318"/>
            </a:avLst>
          </a:prstGeom>
          <a:solidFill>
            <a:srgbClr val="395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What’s the meaning of “wt”</a:t>
            </a:r>
            <a:endParaRPr kumimoji="1" lang="en-US" altLang="zh-CN" dirty="0"/>
          </a:p>
        </p:txBody>
      </p:sp>
      <p:sp>
        <p:nvSpPr>
          <p:cNvPr id="40" name="矩形标注 39"/>
          <p:cNvSpPr/>
          <p:nvPr/>
        </p:nvSpPr>
        <p:spPr>
          <a:xfrm>
            <a:off x="6477000" y="4347327"/>
            <a:ext cx="2528888" cy="802945"/>
          </a:xfrm>
          <a:prstGeom prst="wedgeRectCallout">
            <a:avLst>
              <a:gd name="adj1" fmla="val 33404"/>
              <a:gd name="adj2" fmla="val 84318"/>
            </a:avLst>
          </a:prstGeom>
          <a:solidFill>
            <a:srgbClr val="3953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I mean what’s the “wt” short for</a:t>
            </a:r>
            <a:endParaRPr kumimoji="1"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9332119" y="2756575"/>
            <a:ext cx="871538" cy="871538"/>
          </a:xfrm>
          <a:prstGeom prst="ellipse">
            <a:avLst/>
          </a:prstGeom>
          <a:solidFill>
            <a:srgbClr val="3953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R</a:t>
            </a:r>
            <a:endParaRPr kumimoji="1" lang="zh-CN" altLang="en-US" sz="3600" dirty="0"/>
          </a:p>
        </p:txBody>
      </p:sp>
      <p:sp>
        <p:nvSpPr>
          <p:cNvPr id="42" name="椭圆 41"/>
          <p:cNvSpPr/>
          <p:nvPr/>
        </p:nvSpPr>
        <p:spPr>
          <a:xfrm>
            <a:off x="9332119" y="4304464"/>
            <a:ext cx="871538" cy="871538"/>
          </a:xfrm>
          <a:prstGeom prst="ellipse">
            <a:avLst/>
          </a:prstGeom>
          <a:solidFill>
            <a:srgbClr val="39538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R</a:t>
            </a:r>
            <a:endParaRPr kumimoji="1" lang="zh-CN" altLang="en-US" sz="3600" dirty="0"/>
          </a:p>
        </p:txBody>
      </p:sp>
      <p:sp>
        <p:nvSpPr>
          <p:cNvPr id="43" name="椭圆 42"/>
          <p:cNvSpPr/>
          <p:nvPr/>
        </p:nvSpPr>
        <p:spPr>
          <a:xfrm>
            <a:off x="2212182" y="2088968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212182" y="3590093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sz="3600" dirty="0"/>
          </a:p>
        </p:txBody>
      </p:sp>
      <p:sp>
        <p:nvSpPr>
          <p:cNvPr id="45" name="椭圆 44"/>
          <p:cNvSpPr/>
          <p:nvPr/>
        </p:nvSpPr>
        <p:spPr>
          <a:xfrm>
            <a:off x="2218721" y="5115316"/>
            <a:ext cx="871538" cy="871538"/>
          </a:xfrm>
          <a:prstGeom prst="ellipse">
            <a:avLst/>
          </a:prstGeom>
          <a:solidFill>
            <a:srgbClr val="522277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520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What did Rophie learn from this case?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66183"/>
            <a:ext cx="3835400" cy="3322715"/>
          </a:xfrm>
          <a:prstGeom prst="rect">
            <a:avLst/>
          </a:prstGeom>
        </p:spPr>
      </p:pic>
      <p:sp>
        <p:nvSpPr>
          <p:cNvPr id="21" name="Google Shape;240;p33"/>
          <p:cNvSpPr/>
          <p:nvPr/>
        </p:nvSpPr>
        <p:spPr>
          <a:xfrm rot="5400000" flipV="1">
            <a:off x="4214824" y="3852912"/>
            <a:ext cx="3780351" cy="18000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556005" y="2813636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Different Culture Background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" name="Google Shape;237;p33"/>
          <p:cNvSpPr txBox="1"/>
          <p:nvPr/>
        </p:nvSpPr>
        <p:spPr>
          <a:xfrm>
            <a:off x="6617777" y="1813954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MVS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1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Rophie’s Solutions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37;p33"/>
          <p:cNvSpPr txBox="1"/>
          <p:nvPr/>
        </p:nvSpPr>
        <p:spPr>
          <a:xfrm>
            <a:off x="1117980" y="2860121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RESPECT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6" name="Google Shape;237;p33"/>
          <p:cNvSpPr txBox="1"/>
          <p:nvPr/>
        </p:nvSpPr>
        <p:spPr>
          <a:xfrm>
            <a:off x="5585205" y="2860121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PROCESS</a:t>
            </a:r>
            <a:endParaRPr sz="54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22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305493" y="900343"/>
            <a:ext cx="7581011" cy="5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Ineffective Communications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5715000" y="1579014"/>
            <a:ext cx="762000" cy="66431"/>
          </a:xfrm>
          <a:prstGeom prst="rect">
            <a:avLst/>
          </a:prstGeom>
          <a:solidFill>
            <a:schemeClr val="lt1">
              <a:alpha val="43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3416488" y="2656974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Story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16" r="27921" b="3547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30399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5686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4490031" y="6078379"/>
            <a:ext cx="321193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237;p33"/>
          <p:cNvSpPr txBox="1"/>
          <p:nvPr/>
        </p:nvSpPr>
        <p:spPr>
          <a:xfrm>
            <a:off x="3416490" y="1884948"/>
            <a:ext cx="5359020" cy="154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400" dirty="0" smtClean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How to communicate effectively?</a:t>
            </a:r>
            <a:endParaRPr sz="3600"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5746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Email</a:t>
            </a:r>
          </a:p>
          <a:p>
            <a:pPr lvl="1"/>
            <a:r>
              <a:rPr kumimoji="1" lang="en-US" altLang="zh-CN" dirty="0"/>
              <a:t>Present what exactly do you want from him/her in the email</a:t>
            </a:r>
          </a:p>
          <a:p>
            <a:pPr lvl="1"/>
            <a:r>
              <a:rPr kumimoji="1" lang="en-US" altLang="zh-CN" dirty="0"/>
              <a:t>Bring MVS into consideration?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6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communicate effectively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Communication Priority</a:t>
            </a:r>
          </a:p>
          <a:p>
            <a:pPr lvl="1"/>
            <a:r>
              <a:rPr kumimoji="1" lang="en-US" altLang="zh-CN" dirty="0"/>
              <a:t>Face to Face</a:t>
            </a:r>
          </a:p>
          <a:p>
            <a:pPr lvl="1"/>
            <a:r>
              <a:rPr kumimoji="1" lang="en-US" altLang="zh-CN" dirty="0"/>
              <a:t>Video Conference</a:t>
            </a:r>
          </a:p>
          <a:p>
            <a:pPr lvl="1"/>
            <a:r>
              <a:rPr kumimoji="1" lang="en-US" altLang="zh-CN" dirty="0"/>
              <a:t>Instant Chat</a:t>
            </a:r>
          </a:p>
          <a:p>
            <a:pPr lvl="1"/>
            <a:r>
              <a:rPr kumimoji="1" lang="en-US" altLang="zh-CN" dirty="0"/>
              <a:t>Email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Avatar..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Being or Doing, do you have enough exposure?</a:t>
            </a:r>
          </a:p>
        </p:txBody>
      </p:sp>
    </p:spTree>
    <p:extLst>
      <p:ext uri="{BB962C8B-B14F-4D97-AF65-F5344CB8AC3E}">
        <p14:creationId xmlns:p14="http://schemas.microsoft.com/office/powerpoint/2010/main" val="15546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183</Words>
  <Application>Microsoft Macintosh PowerPoint</Application>
  <PresentationFormat>宽屏</PresentationFormat>
  <Paragraphs>59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DengXian</vt:lpstr>
      <vt:lpstr>DengXian Light</vt:lpstr>
      <vt:lpstr>Impact</vt:lpstr>
      <vt:lpstr>Mangal</vt:lpstr>
      <vt:lpstr>Montserrat</vt:lpstr>
      <vt:lpstr>Montserrat Light</vt:lpstr>
      <vt:lpstr>Arial</vt:lpstr>
      <vt:lpstr>Office 主题</vt:lpstr>
      <vt:lpstr>Graduation Roadshow Group 2 |  Mr. 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communicate effectively</vt:lpstr>
      <vt:lpstr>How to communicate effectively</vt:lpstr>
      <vt:lpstr>How to communicate effectively</vt:lpstr>
      <vt:lpstr>How to communicate effectively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</cp:revision>
  <dcterms:created xsi:type="dcterms:W3CDTF">2019-10-31T02:52:29Z</dcterms:created>
  <dcterms:modified xsi:type="dcterms:W3CDTF">2019-11-01T06:28:45Z</dcterms:modified>
</cp:coreProperties>
</file>