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2" r:id="rId9"/>
    <p:sldId id="263" r:id="rId10"/>
    <p:sldId id="264" r:id="rId11"/>
    <p:sldId id="265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380"/>
    <a:srgbClr val="522277"/>
    <a:srgbClr val="4472C4"/>
    <a:srgbClr val="A81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3817"/>
  </p:normalViewPr>
  <p:slideViewPr>
    <p:cSldViewPr snapToGrid="0" snapToObjects="1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50A6C-4390-8743-A380-465740B9079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D01D-FBA3-5D44-AABD-DCDE99E447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92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Respect for both Culture and MVS differences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for new joiners (Abbreviation Words)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Avoid using Abbreviation Words in email which may lead to misunderstanding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Summarize the requirements and send email to the trader for confirmation</a:t>
            </a:r>
            <a:endParaRPr dirty="0"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19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8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00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7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3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Page">
  <p:cSld name="5_Title P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9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64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0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1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1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2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xmlns="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xmlns="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xmlns="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F8B51B6-8D2E-464F-B607-99E92FA75D2C}"/>
              </a:ext>
            </a:extLst>
          </p:cNvPr>
          <p:cNvSpPr/>
          <p:nvPr/>
        </p:nvSpPr>
        <p:spPr>
          <a:xfrm>
            <a:off x="5927075" y="2462089"/>
            <a:ext cx="1156771" cy="358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86221" y="-392767"/>
            <a:ext cx="14873289" cy="3213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Graduation Roadshow</a:t>
            </a:r>
            <a:b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</a:br>
            <a:r>
              <a:rPr kumimoji="1" lang="en-US" altLang="ja-JP" sz="20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Group 2 |  </a:t>
            </a:r>
            <a:r>
              <a:rPr kumimoji="1" lang="en-US" altLang="ja-JP" sz="2000" b="1" dirty="0"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Mr. Black</a:t>
            </a:r>
            <a:endParaRPr kumimoji="1" lang="zh-CN" altLang="en-US" sz="3200" b="1" dirty="0">
              <a:latin typeface="Calibri" panose="020F0502020204030204" pitchFamily="34" charset="0"/>
              <a:ea typeface="Impact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2561239"/>
            <a:ext cx="9060873" cy="225409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6500" spc="300" dirty="0">
                <a:solidFill>
                  <a:schemeClr val="bg1"/>
                </a:solidFill>
                <a:latin typeface="Impact" panose="020B0806030902050204" pitchFamily="34" charset="0"/>
              </a:rPr>
              <a:t>Communication</a:t>
            </a:r>
            <a:r>
              <a:rPr kumimoji="1" lang="en-US" altLang="zh-CN" sz="14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kumimoji="1" lang="en-US" altLang="zh-CN" sz="3500" spc="300" dirty="0">
                <a:solidFill>
                  <a:schemeClr val="bg1"/>
                </a:solidFill>
                <a:latin typeface="Impact" panose="020B0806030902050204" pitchFamily="34" charset="0"/>
              </a:rPr>
              <a:t>for Better Relationships</a:t>
            </a:r>
          </a:p>
          <a:p>
            <a:endParaRPr kumimoji="1"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1C4DDCD-C28F-4B09-8A66-91BCCCA266BB}"/>
              </a:ext>
            </a:extLst>
          </p:cNvPr>
          <p:cNvCxnSpPr/>
          <p:nvPr/>
        </p:nvCxnSpPr>
        <p:spPr>
          <a:xfrm>
            <a:off x="1112704" y="2919469"/>
            <a:ext cx="95137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Build the relationship if any chances</a:t>
            </a:r>
          </a:p>
          <a:p>
            <a:pPr lvl="1"/>
            <a:r>
              <a:rPr kumimoji="1" lang="mr-IN" altLang="zh-CN" dirty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0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Action Plans:</a:t>
            </a:r>
          </a:p>
          <a:p>
            <a:pPr lvl="1"/>
            <a:r>
              <a:rPr kumimoji="1" lang="en-US" altLang="zh-CN" dirty="0"/>
              <a:t>Book</a:t>
            </a:r>
          </a:p>
          <a:p>
            <a:pPr lvl="1"/>
            <a:r>
              <a:rPr kumimoji="1" lang="en-US" altLang="zh-CN" dirty="0"/>
              <a:t>Sharing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Upload Avatars .. </a:t>
            </a:r>
          </a:p>
        </p:txBody>
      </p:sp>
    </p:spTree>
    <p:extLst>
      <p:ext uri="{BB962C8B-B14F-4D97-AF65-F5344CB8AC3E}">
        <p14:creationId xmlns:p14="http://schemas.microsoft.com/office/powerpoint/2010/main" val="35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89881" y="2416411"/>
            <a:ext cx="2085975" cy="2085975"/>
          </a:xfrm>
          <a:prstGeom prst="ellipse">
            <a:avLst/>
          </a:prstGeom>
          <a:solidFill>
            <a:srgbClr val="395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500" dirty="0"/>
          </a:p>
        </p:txBody>
      </p:sp>
      <p:sp>
        <p:nvSpPr>
          <p:cNvPr id="7" name="椭圆 6"/>
          <p:cNvSpPr/>
          <p:nvPr/>
        </p:nvSpPr>
        <p:spPr>
          <a:xfrm>
            <a:off x="6894087" y="2386012"/>
            <a:ext cx="2085975" cy="2085975"/>
          </a:xfrm>
          <a:prstGeom prst="ellipse">
            <a:avLst/>
          </a:prstGeom>
          <a:solidFill>
            <a:srgbClr val="395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16" y="2630486"/>
            <a:ext cx="1850019" cy="1597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05" y="2630486"/>
            <a:ext cx="1589136" cy="1367396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5700713" y="3400425"/>
            <a:ext cx="871537" cy="0"/>
          </a:xfrm>
          <a:prstGeom prst="straightConnector1">
            <a:avLst/>
          </a:prstGeom>
          <a:ln w="63500">
            <a:solidFill>
              <a:srgbClr val="3953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xmlns="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xmlns="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xmlns="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2956490"/>
            <a:ext cx="9060873" cy="1602245"/>
          </a:xfrm>
        </p:spPr>
        <p:txBody>
          <a:bodyPr>
            <a:noAutofit/>
          </a:bodyPr>
          <a:lstStyle/>
          <a:p>
            <a:r>
              <a:rPr kumimoji="1" lang="en-US" altLang="zh-CN" sz="8000" spc="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THANK YOU</a:t>
            </a:r>
            <a:endParaRPr kumimoji="1" lang="zh-CN" altLang="en-US" sz="8000" spc="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Team Members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1" name="Google Shape;241;p33"/>
          <p:cNvGrpSpPr/>
          <p:nvPr/>
        </p:nvGrpSpPr>
        <p:grpSpPr>
          <a:xfrm>
            <a:off x="1426993" y="3034439"/>
            <a:ext cx="9880939" cy="1698331"/>
            <a:chOff x="1417185" y="3771854"/>
            <a:chExt cx="9880938" cy="1698331"/>
          </a:xfrm>
        </p:grpSpPr>
        <p:grpSp>
          <p:nvGrpSpPr>
            <p:cNvPr id="242" name="Google Shape;242;p33"/>
            <p:cNvGrpSpPr/>
            <p:nvPr/>
          </p:nvGrpSpPr>
          <p:grpSpPr>
            <a:xfrm>
              <a:off x="5049532" y="3780480"/>
              <a:ext cx="3560313" cy="1689705"/>
              <a:chOff x="4875095" y="3780480"/>
              <a:chExt cx="3560313" cy="1689705"/>
            </a:xfrm>
          </p:grpSpPr>
          <p:grpSp>
            <p:nvGrpSpPr>
              <p:cNvPr id="243" name="Google Shape;243;p33"/>
              <p:cNvGrpSpPr/>
              <p:nvPr/>
            </p:nvGrpSpPr>
            <p:grpSpPr>
              <a:xfrm>
                <a:off x="4875095" y="3780480"/>
                <a:ext cx="3560313" cy="1457636"/>
                <a:chOff x="3443737" y="3445927"/>
                <a:chExt cx="3560313" cy="1457636"/>
              </a:xfrm>
            </p:grpSpPr>
            <p:sp>
              <p:nvSpPr>
                <p:cNvPr id="244" name="Google Shape;244;p33"/>
                <p:cNvSpPr txBox="1"/>
                <p:nvPr/>
              </p:nvSpPr>
              <p:spPr>
                <a:xfrm>
                  <a:off x="3443737" y="3445927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YuanLong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45" name="Google Shape;245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46" name="Google Shape;246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47" name="Google Shape;247;p33"/>
              <p:cNvCxnSpPr/>
              <p:nvPr/>
            </p:nvCxnSpPr>
            <p:spPr>
              <a:xfrm>
                <a:off x="5099592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8" name="Google Shape;248;p33"/>
            <p:cNvGrpSpPr/>
            <p:nvPr/>
          </p:nvGrpSpPr>
          <p:grpSpPr>
            <a:xfrm>
              <a:off x="6699776" y="3800668"/>
              <a:ext cx="4598347" cy="1669517"/>
              <a:chOff x="6699776" y="3800668"/>
              <a:chExt cx="4598347" cy="1669517"/>
            </a:xfrm>
          </p:grpSpPr>
          <p:grpSp>
            <p:nvGrpSpPr>
              <p:cNvPr id="249" name="Google Shape;249;p33"/>
              <p:cNvGrpSpPr/>
              <p:nvPr/>
            </p:nvGrpSpPr>
            <p:grpSpPr>
              <a:xfrm>
                <a:off x="6699776" y="3800668"/>
                <a:ext cx="4598347" cy="1437448"/>
                <a:chOff x="2405703" y="3466115"/>
                <a:chExt cx="4598347" cy="1437448"/>
              </a:xfrm>
            </p:grpSpPr>
            <p:sp>
              <p:nvSpPr>
                <p:cNvPr id="250" name="Google Shape;250;p33"/>
                <p:cNvSpPr txBox="1"/>
                <p:nvPr/>
              </p:nvSpPr>
              <p:spPr>
                <a:xfrm>
                  <a:off x="2405703" y="3466115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Lynn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51" name="Google Shape;251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52" name="Google Shape;252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53" name="Google Shape;253;p33"/>
              <p:cNvCxnSpPr/>
              <p:nvPr/>
            </p:nvCxnSpPr>
            <p:spPr>
              <a:xfrm>
                <a:off x="6931068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54" name="Google Shape;254;p33"/>
            <p:cNvCxnSpPr/>
            <p:nvPr/>
          </p:nvCxnSpPr>
          <p:spPr>
            <a:xfrm>
              <a:off x="6517047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55" name="Google Shape;255;p33"/>
            <p:cNvGrpSpPr/>
            <p:nvPr/>
          </p:nvGrpSpPr>
          <p:grpSpPr>
            <a:xfrm>
              <a:off x="3421889" y="3771854"/>
              <a:ext cx="2499676" cy="1698331"/>
              <a:chOff x="5935732" y="3771854"/>
              <a:chExt cx="2499676" cy="1698331"/>
            </a:xfrm>
          </p:grpSpPr>
          <p:grpSp>
            <p:nvGrpSpPr>
              <p:cNvPr id="256" name="Google Shape;256;p33"/>
              <p:cNvGrpSpPr/>
              <p:nvPr/>
            </p:nvGrpSpPr>
            <p:grpSpPr>
              <a:xfrm>
                <a:off x="5935732" y="3771854"/>
                <a:ext cx="2499676" cy="1466262"/>
                <a:chOff x="4504374" y="3437301"/>
                <a:chExt cx="2499676" cy="1466262"/>
              </a:xfrm>
            </p:grpSpPr>
            <p:sp>
              <p:nvSpPr>
                <p:cNvPr id="257" name="Google Shape;257;p33"/>
                <p:cNvSpPr txBox="1"/>
                <p:nvPr/>
              </p:nvSpPr>
              <p:spPr>
                <a:xfrm>
                  <a:off x="4504374" y="3437301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Rophie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58" name="Google Shape;258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59" name="Google Shape;259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60" name="Google Shape;260;p33"/>
              <p:cNvCxnSpPr/>
              <p:nvPr/>
            </p:nvCxnSpPr>
            <p:spPr>
              <a:xfrm>
                <a:off x="6142742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1" name="Google Shape;261;p33"/>
            <p:cNvGrpSpPr/>
            <p:nvPr/>
          </p:nvGrpSpPr>
          <p:grpSpPr>
            <a:xfrm>
              <a:off x="1417185" y="3771854"/>
              <a:ext cx="1816100" cy="1698331"/>
              <a:chOff x="6619308" y="3771854"/>
              <a:chExt cx="1816100" cy="1698331"/>
            </a:xfrm>
          </p:grpSpPr>
          <p:grpSp>
            <p:nvGrpSpPr>
              <p:cNvPr id="262" name="Google Shape;262;p33"/>
              <p:cNvGrpSpPr/>
              <p:nvPr/>
            </p:nvGrpSpPr>
            <p:grpSpPr>
              <a:xfrm>
                <a:off x="6619308" y="3771854"/>
                <a:ext cx="1816100" cy="1466262"/>
                <a:chOff x="5187950" y="3437301"/>
                <a:chExt cx="1816100" cy="1466262"/>
              </a:xfrm>
            </p:grpSpPr>
            <p:sp>
              <p:nvSpPr>
                <p:cNvPr id="263" name="Google Shape;263;p33"/>
                <p:cNvSpPr txBox="1"/>
                <p:nvPr/>
              </p:nvSpPr>
              <p:spPr>
                <a:xfrm>
                  <a:off x="5434965" y="3437301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Cronus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64" name="Google Shape;264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65" name="Google Shape;265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66" name="Google Shape;266;p33"/>
              <p:cNvCxnSpPr/>
              <p:nvPr/>
            </p:nvCxnSpPr>
            <p:spPr>
              <a:xfrm>
                <a:off x="7073333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67" name="Google Shape;267;p33"/>
            <p:cNvCxnSpPr/>
            <p:nvPr/>
          </p:nvCxnSpPr>
          <p:spPr>
            <a:xfrm>
              <a:off x="4904087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33"/>
            <p:cNvCxnSpPr/>
            <p:nvPr/>
          </p:nvCxnSpPr>
          <p:spPr>
            <a:xfrm>
              <a:off x="3193282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7" name="Google Shape;254;p33"/>
          <p:cNvCxnSpPr/>
          <p:nvPr/>
        </p:nvCxnSpPr>
        <p:spPr>
          <a:xfrm>
            <a:off x="8305026" y="3122914"/>
            <a:ext cx="0" cy="1609856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253;p33"/>
          <p:cNvCxnSpPr/>
          <p:nvPr/>
        </p:nvCxnSpPr>
        <p:spPr>
          <a:xfrm>
            <a:off x="8737312" y="4732770"/>
            <a:ext cx="90805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250;p33"/>
          <p:cNvSpPr txBox="1"/>
          <p:nvPr/>
        </p:nvSpPr>
        <p:spPr>
          <a:xfrm>
            <a:off x="8416776" y="3063252"/>
            <a:ext cx="1322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1467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Montserrat"/>
              </a:rPr>
              <a:t>Daniel</a:t>
            </a:r>
            <a:endParaRPr sz="1467" b="1" dirty="0">
              <a:solidFill>
                <a:schemeClr val="lt1"/>
              </a:solidFill>
              <a:latin typeface="Calibri" charset="0"/>
              <a:ea typeface="Calibri" charset="0"/>
              <a:cs typeface="Calibri" charset="0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Rophie’s Trouble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09951" y="2238298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 t iss of t’s rep?</a:t>
            </a:r>
          </a:p>
        </p:txBody>
      </p:sp>
      <p:sp>
        <p:nvSpPr>
          <p:cNvPr id="37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09950" y="3742417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</a:t>
            </a:r>
            <a:endParaRPr kumimoji="1" lang="en-US" altLang="zh-CN" dirty="0"/>
          </a:p>
        </p:txBody>
      </p:sp>
      <p:sp>
        <p:nvSpPr>
          <p:cNvPr id="38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16490" y="5264646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 is t iss </a:t>
            </a:r>
            <a:r>
              <a:rPr kumimoji="1" lang="en-US" altLang="zh-CN" dirty="0" smtClean="0"/>
              <a:t>..</a:t>
            </a:r>
            <a:endParaRPr kumimoji="1" lang="en-US" altLang="zh-CN" dirty="0"/>
          </a:p>
        </p:txBody>
      </p:sp>
      <p:sp>
        <p:nvSpPr>
          <p:cNvPr id="2" name="矩形标注 1"/>
          <p:cNvSpPr/>
          <p:nvPr/>
        </p:nvSpPr>
        <p:spPr>
          <a:xfrm>
            <a:off x="6477000" y="2802447"/>
            <a:ext cx="2528888" cy="789351"/>
          </a:xfrm>
          <a:prstGeom prst="wedgeRectCallout">
            <a:avLst>
              <a:gd name="adj1" fmla="val 33404"/>
              <a:gd name="adj2" fmla="val 84318"/>
            </a:avLst>
          </a:prstGeom>
          <a:solidFill>
            <a:srgbClr val="395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What’s the meaning of “wt”</a:t>
            </a:r>
            <a:endParaRPr kumimoji="1" lang="en-US" altLang="zh-CN" dirty="0"/>
          </a:p>
        </p:txBody>
      </p:sp>
      <p:sp>
        <p:nvSpPr>
          <p:cNvPr id="40" name="矩形标注 39"/>
          <p:cNvSpPr/>
          <p:nvPr/>
        </p:nvSpPr>
        <p:spPr>
          <a:xfrm>
            <a:off x="6477000" y="4347327"/>
            <a:ext cx="2528888" cy="802945"/>
          </a:xfrm>
          <a:prstGeom prst="wedgeRectCallout">
            <a:avLst>
              <a:gd name="adj1" fmla="val 33404"/>
              <a:gd name="adj2" fmla="val 84318"/>
            </a:avLst>
          </a:prstGeom>
          <a:solidFill>
            <a:srgbClr val="395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I mean what’s the “wt” short for</a:t>
            </a:r>
            <a:endParaRPr kumimoji="1"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9332119" y="2756575"/>
            <a:ext cx="871538" cy="871538"/>
          </a:xfrm>
          <a:prstGeom prst="ellipse">
            <a:avLst/>
          </a:prstGeom>
          <a:solidFill>
            <a:srgbClr val="3953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R</a:t>
            </a:r>
            <a:endParaRPr kumimoji="1" lang="zh-CN" altLang="en-US" sz="3600" dirty="0"/>
          </a:p>
        </p:txBody>
      </p:sp>
      <p:sp>
        <p:nvSpPr>
          <p:cNvPr id="42" name="椭圆 41"/>
          <p:cNvSpPr/>
          <p:nvPr/>
        </p:nvSpPr>
        <p:spPr>
          <a:xfrm>
            <a:off x="9332119" y="4304464"/>
            <a:ext cx="871538" cy="871538"/>
          </a:xfrm>
          <a:prstGeom prst="ellipse">
            <a:avLst/>
          </a:prstGeom>
          <a:solidFill>
            <a:srgbClr val="3953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R</a:t>
            </a:r>
            <a:endParaRPr kumimoji="1" lang="zh-CN" altLang="en-US" sz="3600" dirty="0"/>
          </a:p>
        </p:txBody>
      </p:sp>
      <p:sp>
        <p:nvSpPr>
          <p:cNvPr id="43" name="椭圆 42"/>
          <p:cNvSpPr/>
          <p:nvPr/>
        </p:nvSpPr>
        <p:spPr>
          <a:xfrm>
            <a:off x="2212182" y="2088968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212182" y="3590093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sz="3600" dirty="0"/>
          </a:p>
        </p:txBody>
      </p:sp>
      <p:sp>
        <p:nvSpPr>
          <p:cNvPr id="45" name="椭圆 44"/>
          <p:cNvSpPr/>
          <p:nvPr/>
        </p:nvSpPr>
        <p:spPr>
          <a:xfrm>
            <a:off x="2218721" y="5115316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0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What did Rophie learn from this case?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66183"/>
            <a:ext cx="3835400" cy="3322715"/>
          </a:xfrm>
          <a:prstGeom prst="rect">
            <a:avLst/>
          </a:prstGeom>
        </p:spPr>
      </p:pic>
      <p:sp>
        <p:nvSpPr>
          <p:cNvPr id="21" name="Google Shape;240;p33"/>
          <p:cNvSpPr/>
          <p:nvPr/>
        </p:nvSpPr>
        <p:spPr>
          <a:xfrm rot="5400000" flipV="1">
            <a:off x="4214824" y="3852912"/>
            <a:ext cx="3780351" cy="18000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556005" y="2813636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Different Culture Background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" name="Google Shape;237;p33"/>
          <p:cNvSpPr txBox="1"/>
          <p:nvPr/>
        </p:nvSpPr>
        <p:spPr>
          <a:xfrm>
            <a:off x="6617777" y="1813954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MVS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Rophie’s Solutions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1117980" y="2860121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RESPECT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6" name="Google Shape;237;p33"/>
          <p:cNvSpPr txBox="1"/>
          <p:nvPr/>
        </p:nvSpPr>
        <p:spPr>
          <a:xfrm>
            <a:off x="5585205" y="2860121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PROCESS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2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Ineffective Communications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3416488" y="2656974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3416490" y="1884948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How to communicate effectively?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Email</a:t>
            </a:r>
          </a:p>
          <a:p>
            <a:pPr lvl="1"/>
            <a:r>
              <a:rPr kumimoji="1" lang="en-US" altLang="zh-CN" dirty="0"/>
              <a:t>Present what exactly do you want from him/her in the email</a:t>
            </a:r>
          </a:p>
          <a:p>
            <a:pPr lvl="1"/>
            <a:r>
              <a:rPr kumimoji="1" lang="en-US" altLang="zh-CN" dirty="0"/>
              <a:t>Bring MVS into consideration?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6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Communication Priority</a:t>
            </a:r>
          </a:p>
          <a:p>
            <a:pPr lvl="1"/>
            <a:r>
              <a:rPr kumimoji="1" lang="en-US" altLang="zh-CN" dirty="0"/>
              <a:t>Face to Face</a:t>
            </a:r>
          </a:p>
          <a:p>
            <a:pPr lvl="1"/>
            <a:r>
              <a:rPr kumimoji="1" lang="en-US" altLang="zh-CN" dirty="0"/>
              <a:t>Video Conference</a:t>
            </a:r>
          </a:p>
          <a:p>
            <a:pPr lvl="1"/>
            <a:r>
              <a:rPr kumimoji="1" lang="en-US" altLang="zh-CN" dirty="0"/>
              <a:t>Instant Chat</a:t>
            </a:r>
          </a:p>
          <a:p>
            <a:pPr lvl="1"/>
            <a:r>
              <a:rPr kumimoji="1" lang="en-US" altLang="zh-CN" dirty="0"/>
              <a:t>Email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Avatar..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Being or Doing, do you have enough exposure?</a:t>
            </a:r>
          </a:p>
        </p:txBody>
      </p:sp>
    </p:spTree>
    <p:extLst>
      <p:ext uri="{BB962C8B-B14F-4D97-AF65-F5344CB8AC3E}">
        <p14:creationId xmlns:p14="http://schemas.microsoft.com/office/powerpoint/2010/main" val="15546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183</Words>
  <Application>Microsoft Macintosh PowerPoint</Application>
  <PresentationFormat>宽屏</PresentationFormat>
  <Paragraphs>59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DengXian</vt:lpstr>
      <vt:lpstr>DengXian Light</vt:lpstr>
      <vt:lpstr>Impact</vt:lpstr>
      <vt:lpstr>Mangal</vt:lpstr>
      <vt:lpstr>Montserrat</vt:lpstr>
      <vt:lpstr>Montserrat Light</vt:lpstr>
      <vt:lpstr>Arial</vt:lpstr>
      <vt:lpstr>Office 主题</vt:lpstr>
      <vt:lpstr>Graduation Roadshow Group 2 |  Mr. 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communicate effectively</vt:lpstr>
      <vt:lpstr>How to communicate effectively</vt:lpstr>
      <vt:lpstr>How to communicate effectively</vt:lpstr>
      <vt:lpstr>How to communicate effectively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2019-10-31T02:52:29Z</dcterms:created>
  <dcterms:modified xsi:type="dcterms:W3CDTF">2019-11-02T01:48:43Z</dcterms:modified>
</cp:coreProperties>
</file>