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 id="263" r:id="rId9"/>
    <p:sldId id="270" r:id="rId10"/>
    <p:sldId id="264" r:id="rId11"/>
    <p:sldId id="269" r:id="rId12"/>
    <p:sldId id="265" r:id="rId13"/>
    <p:sldId id="266" r:id="rId14"/>
    <p:sldId id="271" r:id="rId15"/>
    <p:sldId id="267" r:id="rId16"/>
    <p:sldId id="268" r:id="rId17"/>
    <p:sldId id="272" r:id="rId18"/>
    <p:sldId id="273" r:id="rId19"/>
    <p:sldId id="274" r:id="rId20"/>
    <p:sldId id="276"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p:scale>
          <a:sx n="82" d="100"/>
          <a:sy n="82" d="100"/>
        </p:scale>
        <p:origin x="49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18237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207673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63541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105839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87210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87639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204676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16649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60692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905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ADE8C87-F813-0F48-BC25-922226FEB121}" type="datetimeFigureOut">
              <a:rPr kumimoji="1" lang="zh-CN" altLang="en-US" smtClean="0"/>
              <a:t>2019/7/26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1785881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E8C87-F813-0F48-BC25-922226FEB121}" type="datetimeFigureOut">
              <a:rPr kumimoji="1" lang="zh-CN" altLang="en-US" smtClean="0"/>
              <a:t>2019/7/26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1B061-FA66-D64D-9C2A-3E37AF3D28F1}" type="slidenum">
              <a:rPr kumimoji="1" lang="zh-CN" altLang="en-US" smtClean="0"/>
              <a:t>‹#›</a:t>
            </a:fld>
            <a:endParaRPr kumimoji="1" lang="zh-CN" altLang="en-US"/>
          </a:p>
        </p:txBody>
      </p:sp>
    </p:spTree>
    <p:extLst>
      <p:ext uri="{BB962C8B-B14F-4D97-AF65-F5344CB8AC3E}">
        <p14:creationId xmlns:p14="http://schemas.microsoft.com/office/powerpoint/2010/main" val="1726962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hyperlink" Target="https://uat.citivelocity.com/cv2/go/CVR_REDESIGN_OVERVIEW" TargetMode="External"/><Relationship Id="rId4" Type="http://schemas.openxmlformats.org/officeDocument/2006/relationships/hyperlink" Target="http://www.citivelocity.com/" TargetMode="External"/><Relationship Id="rId1" Type="http://schemas.openxmlformats.org/officeDocument/2006/relationships/slideLayout" Target="../slideLayouts/slideLayout2.xml"/><Relationship Id="rId2" Type="http://schemas.openxmlformats.org/officeDocument/2006/relationships/hyperlink" Target="https://www.citivelocity.com/cv2/go/CVR_REDESIGN_OVER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itivelocity.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www.chinabyte.com/keyword/%E9%80%81%E7%BB%99/" TargetMode="External"/><Relationship Id="rId4" Type="http://schemas.openxmlformats.org/officeDocument/2006/relationships/hyperlink" Target="http://www.chinabyte.com/keyword/%E5%B0%81%E8%A3%85/" TargetMode="External"/><Relationship Id="rId1" Type="http://schemas.openxmlformats.org/officeDocument/2006/relationships/slideLayout" Target="../slideLayouts/slideLayout2.xml"/><Relationship Id="rId2" Type="http://schemas.openxmlformats.org/officeDocument/2006/relationships/hyperlink" Target="http://ad.doubleclick.net/ddm/trackclk/N7442.5006CHINABYTE/B10313247.138166523;dc_trk_aid=310538354;dc_trk_cid=7420521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chinabyte.com/keyword/%E5%9F%9F%E5%90%8D/" TargetMode="External"/><Relationship Id="rId4" Type="http://schemas.openxmlformats.org/officeDocument/2006/relationships/hyperlink" Target="http://storage.chinabyte.com/" TargetMode="External"/><Relationship Id="rId1" Type="http://schemas.openxmlformats.org/officeDocument/2006/relationships/slideLayout" Target="../slideLayouts/slideLayout2.xml"/><Relationship Id="rId2" Type="http://schemas.openxmlformats.org/officeDocument/2006/relationships/hyperlink" Target="http://www.chinabyte.com/keyword/%E6%B5%8F%E8%A7%88%E5%99%A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深入了解</a:t>
            </a:r>
            <a:r>
              <a:rPr kumimoji="1" lang="en-US" altLang="zh-CN" dirty="0" smtClean="0"/>
              <a:t>HTTP(S)</a:t>
            </a:r>
            <a:r>
              <a:rPr kumimoji="1" lang="zh-CN" altLang="en-US" dirty="0" smtClean="0"/>
              <a:t>协议</a:t>
            </a:r>
            <a:endParaRPr kumimoji="1" lang="zh-CN" altLang="en-US" dirty="0"/>
          </a:p>
        </p:txBody>
      </p:sp>
      <p:sp>
        <p:nvSpPr>
          <p:cNvPr id="3" name="副标题 2"/>
          <p:cNvSpPr>
            <a:spLocks noGrp="1"/>
          </p:cNvSpPr>
          <p:nvPr>
            <p:ph type="subTitle" idx="1"/>
          </p:nvPr>
        </p:nvSpPr>
        <p:spPr/>
        <p:txBody>
          <a:bodyPr/>
          <a:lstStyle/>
          <a:p>
            <a:endParaRPr kumimoji="1" lang="en-US" altLang="zh-CN" dirty="0" smtClean="0"/>
          </a:p>
          <a:p>
            <a:r>
              <a:rPr kumimoji="1" lang="en-US" altLang="zh-CN" dirty="0" smtClean="0"/>
              <a:t>2019/7/29</a:t>
            </a:r>
          </a:p>
          <a:p>
            <a:r>
              <a:rPr kumimoji="1" lang="en-US" altLang="zh-CN" dirty="0" smtClean="0"/>
              <a:t>Daniel</a:t>
            </a:r>
            <a:endParaRPr kumimoji="1" lang="zh-CN" altLang="en-US" dirty="0"/>
          </a:p>
        </p:txBody>
      </p:sp>
    </p:spTree>
    <p:extLst>
      <p:ext uri="{BB962C8B-B14F-4D97-AF65-F5344CB8AC3E}">
        <p14:creationId xmlns:p14="http://schemas.microsoft.com/office/powerpoint/2010/main" val="210658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Body</a:t>
            </a:r>
            <a:endParaRPr kumimoji="1" lang="zh-CN" altLang="en-US" dirty="0"/>
          </a:p>
        </p:txBody>
      </p:sp>
      <p:sp>
        <p:nvSpPr>
          <p:cNvPr id="3" name="内容占位符 2"/>
          <p:cNvSpPr>
            <a:spLocks noGrp="1"/>
          </p:cNvSpPr>
          <p:nvPr>
            <p:ph idx="1"/>
          </p:nvPr>
        </p:nvSpPr>
        <p:spPr/>
        <p:txBody>
          <a:bodyPr/>
          <a:lstStyle/>
          <a:p>
            <a:r>
              <a:rPr lang="zh-CN" altLang="en-US" b="1" dirty="0" smtClean="0"/>
              <a:t>正文实体（请求</a:t>
            </a:r>
            <a:r>
              <a:rPr lang="zh-CN" altLang="en-US" b="1" dirty="0"/>
              <a:t>包</a:t>
            </a:r>
            <a:r>
              <a:rPr lang="zh-CN" altLang="en-US" b="1" dirty="0" smtClean="0"/>
              <a:t>体）</a:t>
            </a:r>
            <a:r>
              <a:rPr lang="zh-CN" altLang="en-US" dirty="0" smtClean="0"/>
              <a:t>不</a:t>
            </a:r>
            <a:r>
              <a:rPr lang="zh-CN" altLang="en-US" dirty="0"/>
              <a:t>在 </a:t>
            </a:r>
            <a:r>
              <a:rPr lang="en-US" altLang="zh-CN" dirty="0"/>
              <a:t>GET </a:t>
            </a:r>
            <a:r>
              <a:rPr lang="zh-CN" altLang="en-US" dirty="0"/>
              <a:t>方法中使用，而是在</a:t>
            </a:r>
            <a:r>
              <a:rPr lang="en-US" altLang="zh-CN" dirty="0"/>
              <a:t>POST </a:t>
            </a:r>
            <a:r>
              <a:rPr lang="zh-CN" altLang="en-US" dirty="0"/>
              <a:t>方法中使用。</a:t>
            </a:r>
            <a:r>
              <a:rPr lang="en-US" altLang="zh-CN" dirty="0"/>
              <a:t>POST </a:t>
            </a:r>
            <a:r>
              <a:rPr lang="zh-CN" altLang="en-US" dirty="0"/>
              <a:t>方法适用于需要客户填写表单的场合。与请求包体相关的最常使用的是包体类型 </a:t>
            </a:r>
            <a:r>
              <a:rPr lang="en-US" altLang="zh-CN" dirty="0"/>
              <a:t>Content-Type </a:t>
            </a:r>
            <a:r>
              <a:rPr lang="zh-CN" altLang="en-US" dirty="0"/>
              <a:t>和包体长度 </a:t>
            </a:r>
            <a:r>
              <a:rPr lang="en-US" altLang="zh-CN" dirty="0"/>
              <a:t>Content-Length;</a:t>
            </a:r>
            <a:endParaRPr kumimoji="1" lang="zh-CN" altLang="en-US" dirty="0"/>
          </a:p>
        </p:txBody>
      </p:sp>
    </p:spTree>
    <p:extLst>
      <p:ext uri="{BB962C8B-B14F-4D97-AF65-F5344CB8AC3E}">
        <p14:creationId xmlns:p14="http://schemas.microsoft.com/office/powerpoint/2010/main" val="120081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发送请求</a:t>
            </a:r>
            <a:r>
              <a:rPr kumimoji="1" lang="en-US" altLang="zh-CN" dirty="0" smtClean="0"/>
              <a:t>/</a:t>
            </a:r>
            <a:r>
              <a:rPr kumimoji="1" lang="zh-CN" altLang="en-US" dirty="0" smtClean="0"/>
              <a:t>接收响应</a:t>
            </a:r>
            <a:endParaRPr kumimoji="1" lang="zh-CN" altLang="en-US" dirty="0"/>
          </a:p>
        </p:txBody>
      </p:sp>
      <p:pic>
        <p:nvPicPr>
          <p:cNvPr id="6146" name="Picture 2" descr="https://timgsa.baidu.com/timg?image&amp;quality=80&amp;size=b9999_10000&amp;sec=1564308790406&amp;di=878e6069086f87c487694b8c8b229e97&amp;imgtype=0&amp;src=http%3A%2F%2Fpic4.zhimg.com%2Fv2-fc7ea6e944a50667432c980cf76f4e13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4775" y="1825624"/>
            <a:ext cx="5087811" cy="44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8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返回构建</a:t>
            </a:r>
            <a:endParaRPr kumimoji="1" lang="zh-CN" altLang="en-US" dirty="0"/>
          </a:p>
        </p:txBody>
      </p:sp>
      <p:pic>
        <p:nvPicPr>
          <p:cNvPr id="5122" name="Picture 2" descr="http://img.blog.csdn.net/20150126110634828?watermark/2/text/aHR0cDovL2Jsb2cuY3Nkbi5uZXQvY2hlbmhhbnpodW4=/font/5a6L5L2T/fontsize/400/fill/I0JBQkFCMA==/dissolve/70/gravity/Cen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642" y="2534444"/>
            <a:ext cx="8840708" cy="344966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1611633"/>
            <a:ext cx="9278073" cy="830997"/>
          </a:xfrm>
          <a:prstGeom prst="rect">
            <a:avLst/>
          </a:prstGeom>
        </p:spPr>
        <p:txBody>
          <a:bodyPr wrap="square">
            <a:spAutoFit/>
          </a:bodyPr>
          <a:lstStyle/>
          <a:p>
            <a:r>
              <a:rPr lang="en-US" altLang="zh-CN" sz="2400" b="0" i="0" dirty="0" smtClean="0">
                <a:solidFill>
                  <a:srgbClr val="000000"/>
                </a:solidFill>
                <a:effectLst/>
                <a:latin typeface="Helvetica" charset="0"/>
              </a:rPr>
              <a:t>HTTP </a:t>
            </a:r>
            <a:r>
              <a:rPr lang="zh-CN" altLang="en-US" sz="2400" b="0" i="0" dirty="0" smtClean="0">
                <a:solidFill>
                  <a:srgbClr val="000000"/>
                </a:solidFill>
                <a:effectLst/>
                <a:latin typeface="Helvetica" charset="0"/>
              </a:rPr>
              <a:t>响应报文由状态行、响应头部、响应包体 </a:t>
            </a:r>
            <a:r>
              <a:rPr lang="en-US" altLang="zh-CN" sz="2400" dirty="0">
                <a:solidFill>
                  <a:srgbClr val="000000"/>
                </a:solidFill>
                <a:latin typeface="Helvetica" charset="0"/>
              </a:rPr>
              <a:t>3</a:t>
            </a:r>
            <a:r>
              <a:rPr lang="en-US" altLang="zh-CN" sz="2400" b="0" i="0" dirty="0" smtClean="0">
                <a:solidFill>
                  <a:srgbClr val="000000"/>
                </a:solidFill>
                <a:effectLst/>
                <a:latin typeface="Helvetica" charset="0"/>
              </a:rPr>
              <a:t> </a:t>
            </a:r>
            <a:r>
              <a:rPr lang="zh-CN" altLang="en-US" sz="2400" b="0" i="0" dirty="0" smtClean="0">
                <a:solidFill>
                  <a:srgbClr val="000000"/>
                </a:solidFill>
                <a:effectLst/>
                <a:latin typeface="Helvetica" charset="0"/>
              </a:rPr>
              <a:t>个部分组成，如下图所示</a:t>
            </a:r>
            <a:endParaRPr lang="zh-CN" altLang="en-US" sz="2400" dirty="0"/>
          </a:p>
        </p:txBody>
      </p:sp>
    </p:spTree>
    <p:extLst>
      <p:ext uri="{BB962C8B-B14F-4D97-AF65-F5344CB8AC3E}">
        <p14:creationId xmlns:p14="http://schemas.microsoft.com/office/powerpoint/2010/main" val="1795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a:t>
            </a:r>
            <a:endParaRPr kumimoji="1" lang="zh-CN" altLang="en-US" dirty="0"/>
          </a:p>
        </p:txBody>
      </p:sp>
      <p:sp>
        <p:nvSpPr>
          <p:cNvPr id="3" name="内容占位符 2"/>
          <p:cNvSpPr>
            <a:spLocks noGrp="1"/>
          </p:cNvSpPr>
          <p:nvPr>
            <p:ph idx="1"/>
          </p:nvPr>
        </p:nvSpPr>
        <p:spPr/>
        <p:txBody>
          <a:bodyPr>
            <a:normAutofit fontScale="40000" lnSpcReduction="20000"/>
          </a:bodyPr>
          <a:lstStyle/>
          <a:p>
            <a:r>
              <a:rPr lang="zh-CN" altLang="en-US" sz="3400" b="1" dirty="0" smtClean="0"/>
              <a:t>状态</a:t>
            </a:r>
            <a:r>
              <a:rPr lang="zh-CN" altLang="en-US" sz="3400" b="1" dirty="0"/>
              <a:t>码由三位数字组成，第一位数字表示响应的类型，常用的状态码有五大类如下所示：</a:t>
            </a:r>
          </a:p>
          <a:p>
            <a:r>
              <a:rPr lang="zh-CN" altLang="en-US" sz="3400" dirty="0"/>
              <a:t>　　</a:t>
            </a:r>
            <a:r>
              <a:rPr lang="en-US" altLang="zh-CN" sz="3400" dirty="0"/>
              <a:t>1xx</a:t>
            </a:r>
            <a:r>
              <a:rPr lang="zh-CN" altLang="en-US" sz="3400" dirty="0"/>
              <a:t>：表示服务器已接收了客户端请求，客户端可继续发送请求</a:t>
            </a:r>
            <a:r>
              <a:rPr lang="en-US" altLang="zh-CN" sz="3400" dirty="0"/>
              <a:t>;</a:t>
            </a:r>
          </a:p>
          <a:p>
            <a:r>
              <a:rPr lang="zh-CN" altLang="en-US" sz="3400" dirty="0"/>
              <a:t>　　</a:t>
            </a:r>
            <a:r>
              <a:rPr lang="en-US" altLang="zh-CN" sz="3400" dirty="0"/>
              <a:t>2xx</a:t>
            </a:r>
            <a:r>
              <a:rPr lang="zh-CN" altLang="en-US" sz="3400" dirty="0"/>
              <a:t>：表示服务器已成功接收到请求并进行处理</a:t>
            </a:r>
            <a:r>
              <a:rPr lang="en-US" altLang="zh-CN" sz="3400" dirty="0"/>
              <a:t>;</a:t>
            </a:r>
          </a:p>
          <a:p>
            <a:r>
              <a:rPr lang="zh-CN" altLang="en-US" sz="3400" dirty="0"/>
              <a:t>　　</a:t>
            </a:r>
            <a:r>
              <a:rPr lang="en-US" altLang="zh-CN" sz="3400" dirty="0"/>
              <a:t>3xx</a:t>
            </a:r>
            <a:r>
              <a:rPr lang="zh-CN" altLang="en-US" sz="3400" dirty="0"/>
              <a:t>：表示服务器要求客户端重定向</a:t>
            </a:r>
            <a:r>
              <a:rPr lang="en-US" altLang="zh-CN" sz="3400" dirty="0"/>
              <a:t>;</a:t>
            </a:r>
          </a:p>
          <a:p>
            <a:r>
              <a:rPr lang="zh-CN" altLang="en-US" sz="3400" dirty="0"/>
              <a:t>　　</a:t>
            </a:r>
            <a:r>
              <a:rPr lang="en-US" altLang="zh-CN" sz="3400" dirty="0"/>
              <a:t>4xx</a:t>
            </a:r>
            <a:r>
              <a:rPr lang="zh-CN" altLang="en-US" sz="3400" dirty="0"/>
              <a:t>：表示客户端的请求有非法内容</a:t>
            </a:r>
            <a:r>
              <a:rPr lang="en-US" altLang="zh-CN" sz="3400" dirty="0"/>
              <a:t>;</a:t>
            </a:r>
          </a:p>
          <a:p>
            <a:r>
              <a:rPr lang="zh-CN" altLang="en-US" sz="3400" dirty="0"/>
              <a:t>　　</a:t>
            </a:r>
            <a:r>
              <a:rPr lang="en-US" altLang="zh-CN" sz="3400" dirty="0"/>
              <a:t>5xx</a:t>
            </a:r>
            <a:r>
              <a:rPr lang="zh-CN" altLang="en-US" sz="3400" dirty="0"/>
              <a:t>：表示服务器未能正常处理客户端的请求而出现意外错误</a:t>
            </a:r>
            <a:r>
              <a:rPr lang="en-US" altLang="zh-CN" sz="3400" dirty="0"/>
              <a:t>;</a:t>
            </a:r>
          </a:p>
          <a:p>
            <a:r>
              <a:rPr lang="zh-CN" altLang="en-US" sz="3400" b="1" dirty="0" smtClean="0"/>
              <a:t>状态</a:t>
            </a:r>
            <a:r>
              <a:rPr lang="zh-CN" altLang="en-US" sz="3400" b="1" dirty="0"/>
              <a:t>码描述文本有如下取值：</a:t>
            </a:r>
          </a:p>
          <a:p>
            <a:r>
              <a:rPr lang="zh-CN" altLang="en-US" sz="3400" dirty="0"/>
              <a:t>　　</a:t>
            </a:r>
            <a:r>
              <a:rPr lang="en-US" altLang="zh-CN" sz="3400" dirty="0"/>
              <a:t>200 OK</a:t>
            </a:r>
            <a:r>
              <a:rPr lang="zh-CN" altLang="en-US" sz="3400" dirty="0"/>
              <a:t>：表示客户端请求成功</a:t>
            </a:r>
            <a:r>
              <a:rPr lang="en-US" altLang="zh-CN" sz="3400" dirty="0"/>
              <a:t>;</a:t>
            </a:r>
          </a:p>
          <a:p>
            <a:r>
              <a:rPr lang="zh-CN" altLang="en-US" sz="3400" dirty="0"/>
              <a:t>　　</a:t>
            </a:r>
            <a:r>
              <a:rPr lang="en-US" altLang="zh-CN" sz="3400" dirty="0"/>
              <a:t>400 Bad Request</a:t>
            </a:r>
            <a:r>
              <a:rPr lang="zh-CN" altLang="en-US" sz="3400" dirty="0"/>
              <a:t>：表示客户端请求有语法错误，不能被服务器所理解</a:t>
            </a:r>
            <a:r>
              <a:rPr lang="en-US" altLang="zh-CN" sz="3400" dirty="0"/>
              <a:t>;</a:t>
            </a:r>
          </a:p>
          <a:p>
            <a:r>
              <a:rPr lang="zh-CN" altLang="en-US" sz="3400" dirty="0"/>
              <a:t>　　</a:t>
            </a:r>
            <a:r>
              <a:rPr lang="en-US" altLang="zh-CN" sz="3400" dirty="0"/>
              <a:t>401 </a:t>
            </a:r>
            <a:r>
              <a:rPr lang="en-US" altLang="zh-CN" sz="3400" dirty="0" smtClean="0"/>
              <a:t>Unauthorized</a:t>
            </a:r>
            <a:r>
              <a:rPr lang="zh-CN" altLang="en-US" sz="3400" dirty="0"/>
              <a:t>：表示请求未经授权，该状态代码必须与 </a:t>
            </a:r>
            <a:r>
              <a:rPr lang="en-US" altLang="zh-CN" sz="3400" dirty="0"/>
              <a:t>WWW-Authenticate </a:t>
            </a:r>
            <a:r>
              <a:rPr lang="zh-CN" altLang="en-US" sz="3400" dirty="0"/>
              <a:t>报头域一起使用</a:t>
            </a:r>
            <a:r>
              <a:rPr lang="en-US" altLang="zh-CN" sz="3400" dirty="0"/>
              <a:t>;</a:t>
            </a:r>
          </a:p>
          <a:p>
            <a:r>
              <a:rPr lang="zh-CN" altLang="en-US" sz="3400" dirty="0"/>
              <a:t>　　</a:t>
            </a:r>
            <a:r>
              <a:rPr lang="en-US" altLang="zh-CN" sz="3400" dirty="0"/>
              <a:t>403 Forbidden</a:t>
            </a:r>
            <a:r>
              <a:rPr lang="zh-CN" altLang="en-US" sz="3400" dirty="0"/>
              <a:t>：表示服务器收到请求，但是拒绝提供服务，通常会在响应正文中给出不提供服务的原因</a:t>
            </a:r>
            <a:r>
              <a:rPr lang="en-US" altLang="zh-CN" sz="3400" dirty="0"/>
              <a:t>;</a:t>
            </a:r>
          </a:p>
          <a:p>
            <a:r>
              <a:rPr lang="zh-CN" altLang="en-US" sz="3400" dirty="0"/>
              <a:t>　　</a:t>
            </a:r>
            <a:r>
              <a:rPr lang="en-US" altLang="zh-CN" sz="3400" dirty="0"/>
              <a:t>404 Not Found</a:t>
            </a:r>
            <a:r>
              <a:rPr lang="zh-CN" altLang="en-US" sz="3400" dirty="0"/>
              <a:t>：请求的资源不存在，例如，输入了错误的</a:t>
            </a:r>
            <a:r>
              <a:rPr lang="en-US" altLang="zh-CN" sz="3400" dirty="0"/>
              <a:t>URL;</a:t>
            </a:r>
          </a:p>
          <a:p>
            <a:r>
              <a:rPr lang="zh-CN" altLang="en-US" sz="3400" dirty="0"/>
              <a:t>　　</a:t>
            </a:r>
            <a:r>
              <a:rPr lang="en-US" altLang="zh-CN" sz="3400" dirty="0"/>
              <a:t>500 Internal Server Error</a:t>
            </a:r>
            <a:r>
              <a:rPr lang="zh-CN" altLang="en-US" sz="3400" dirty="0"/>
              <a:t>：表示服务器发生不可预期的错误，导致无法完成客户端的请求</a:t>
            </a:r>
            <a:r>
              <a:rPr lang="en-US" altLang="zh-CN" sz="3400" dirty="0"/>
              <a:t>;</a:t>
            </a:r>
          </a:p>
          <a:p>
            <a:r>
              <a:rPr lang="zh-CN" altLang="en-US" sz="3400" dirty="0"/>
              <a:t>　　</a:t>
            </a:r>
            <a:r>
              <a:rPr lang="en-US" altLang="zh-CN" sz="3400" dirty="0"/>
              <a:t>503 Service Unavailable</a:t>
            </a:r>
            <a:r>
              <a:rPr lang="zh-CN" altLang="en-US" sz="3400" dirty="0"/>
              <a:t>：表示服务器当前不能够处理客户端的请求，在一段时间之后，服务器可能会恢复正常</a:t>
            </a:r>
            <a:r>
              <a:rPr lang="en-US" altLang="zh-CN" sz="3400" dirty="0"/>
              <a:t>;</a:t>
            </a:r>
          </a:p>
          <a:p>
            <a:r>
              <a:rPr lang="zh-CN" altLang="en-US" dirty="0" smtClean="0"/>
              <a:t/>
            </a:r>
            <a:br>
              <a:rPr lang="zh-CN" altLang="en-US" dirty="0" smtClean="0"/>
            </a:br>
            <a:endParaRPr kumimoji="1" lang="zh-CN" altLang="en-US" dirty="0"/>
          </a:p>
        </p:txBody>
      </p:sp>
    </p:spTree>
    <p:extLst>
      <p:ext uri="{BB962C8B-B14F-4D97-AF65-F5344CB8AC3E}">
        <p14:creationId xmlns:p14="http://schemas.microsoft.com/office/powerpoint/2010/main" val="108920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CV</a:t>
            </a:r>
            <a:r>
              <a:rPr kumimoji="1" lang="zh-CN" altLang="en-US" dirty="0" smtClean="0"/>
              <a:t> 性能瓶颈</a:t>
            </a:r>
            <a:endParaRPr kumimoji="1" lang="zh-CN" altLang="en-US" dirty="0"/>
          </a:p>
        </p:txBody>
      </p:sp>
      <p:sp>
        <p:nvSpPr>
          <p:cNvPr id="3" name="内容占位符 2"/>
          <p:cNvSpPr>
            <a:spLocks noGrp="1"/>
          </p:cNvSpPr>
          <p:nvPr>
            <p:ph idx="1"/>
          </p:nvPr>
        </p:nvSpPr>
        <p:spPr/>
        <p:txBody>
          <a:bodyPr>
            <a:noAutofit/>
          </a:bodyPr>
          <a:lstStyle/>
          <a:p>
            <a:pPr marL="514350" marR="0" lvl="0" indent="-514350" defTabSz="914400" eaLnBrk="1" fontAlgn="auto" latinLnBrk="0" hangingPunct="1">
              <a:lnSpc>
                <a:spcPct val="100000"/>
              </a:lnSpc>
              <a:spcBef>
                <a:spcPts val="0"/>
              </a:spcBef>
              <a:spcAft>
                <a:spcPts val="0"/>
              </a:spcAft>
              <a:buClrTx/>
              <a:buSzTx/>
              <a:buFontTx/>
              <a:buNone/>
              <a:tabLst/>
              <a:defRPr/>
            </a:pPr>
            <a:r>
              <a:rPr kumimoji="1" lang="en-US" altLang="zh-CN" sz="28700" dirty="0" smtClean="0"/>
              <a:t>F12</a:t>
            </a:r>
          </a:p>
        </p:txBody>
      </p:sp>
    </p:spTree>
    <p:extLst>
      <p:ext uri="{BB962C8B-B14F-4D97-AF65-F5344CB8AC3E}">
        <p14:creationId xmlns:p14="http://schemas.microsoft.com/office/powerpoint/2010/main" val="147504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HTTP2.0</a:t>
            </a:r>
            <a:endParaRPr kumimoji="1" lang="zh-CN" altLang="en-US" dirty="0"/>
          </a:p>
        </p:txBody>
      </p:sp>
      <p:sp>
        <p:nvSpPr>
          <p:cNvPr id="3" name="内容占位符 2"/>
          <p:cNvSpPr>
            <a:spLocks noGrp="1"/>
          </p:cNvSpPr>
          <p:nvPr>
            <p:ph idx="1"/>
          </p:nvPr>
        </p:nvSpPr>
        <p:spPr/>
        <p:txBody>
          <a:bodyPr>
            <a:normAutofit/>
          </a:bodyPr>
          <a:lstStyle/>
          <a:p>
            <a:r>
              <a:rPr lang="zh-CN" altLang="en-US" b="1" dirty="0"/>
              <a:t>头压缩、分帧、二进制编码、多路复用等</a:t>
            </a:r>
            <a:r>
              <a:rPr lang="zh-CN" altLang="en-US" b="1" dirty="0" smtClean="0"/>
              <a:t>技术</a:t>
            </a:r>
            <a:endParaRPr lang="en-US" altLang="zh-CN" b="1" dirty="0" smtClean="0"/>
          </a:p>
          <a:p>
            <a:r>
              <a:rPr lang="en-US" altLang="zh-CN" dirty="0" smtClean="0"/>
              <a:t>HTTP </a:t>
            </a:r>
            <a:r>
              <a:rPr lang="en-US" altLang="zh-CN" dirty="0"/>
              <a:t>1.1 </a:t>
            </a:r>
            <a:r>
              <a:rPr lang="zh-CN" altLang="en-US" dirty="0"/>
              <a:t>在应用层以纯文本的形式进行通信。每次通信</a:t>
            </a:r>
            <a:r>
              <a:rPr lang="zh-CN" altLang="en-US" dirty="0" smtClean="0"/>
              <a:t>都</a:t>
            </a:r>
            <a:r>
              <a:rPr lang="zh-CN" altLang="en-US" dirty="0"/>
              <a:t>要带完整的 </a:t>
            </a:r>
            <a:r>
              <a:rPr lang="en-US" altLang="zh-CN" dirty="0"/>
              <a:t>HTTP </a:t>
            </a:r>
            <a:r>
              <a:rPr lang="zh-CN" altLang="en-US" dirty="0"/>
              <a:t>的头，而且不考虑 </a:t>
            </a:r>
            <a:r>
              <a:rPr lang="en-US" altLang="zh-CN" dirty="0"/>
              <a:t>pipeline </a:t>
            </a:r>
            <a:r>
              <a:rPr lang="zh-CN" altLang="en-US" dirty="0" smtClean="0"/>
              <a:t>模</a:t>
            </a:r>
            <a:r>
              <a:rPr lang="zh-CN" altLang="en-US" dirty="0"/>
              <a:t>式的话，每次的过程总是像上面描述的那样一去一回。这样在</a:t>
            </a:r>
            <a:r>
              <a:rPr lang="zh-CN" altLang="en-US" dirty="0" smtClean="0"/>
              <a:t>实时性</a:t>
            </a:r>
            <a:r>
              <a:rPr lang="zh-CN" altLang="en-US" dirty="0"/>
              <a:t>、并发性上都存在问题</a:t>
            </a:r>
            <a:r>
              <a:rPr lang="zh-CN" altLang="en-US" dirty="0" smtClean="0"/>
              <a:t>。</a:t>
            </a:r>
            <a:r>
              <a:rPr lang="zh-CN" altLang="en-US" dirty="0"/>
              <a:t>为了解决这些问题，</a:t>
            </a:r>
            <a:r>
              <a:rPr lang="en-US" altLang="zh-CN" dirty="0"/>
              <a:t>HTTP 2.0 </a:t>
            </a:r>
            <a:r>
              <a:rPr lang="zh-CN" altLang="en-US" dirty="0"/>
              <a:t>会对 </a:t>
            </a:r>
            <a:r>
              <a:rPr lang="en-US" altLang="zh-CN" dirty="0"/>
              <a:t>HTTP </a:t>
            </a:r>
            <a:r>
              <a:rPr lang="zh-CN" altLang="en-US" dirty="0"/>
              <a:t>的头</a:t>
            </a:r>
            <a:r>
              <a:rPr lang="zh-CN" altLang="en-US" dirty="0" smtClean="0"/>
              <a:t>进行</a:t>
            </a:r>
            <a:r>
              <a:rPr lang="zh-CN" altLang="en-US" dirty="0"/>
              <a:t>一定的压缩，将原来每次都要携带的大量 </a:t>
            </a:r>
            <a:r>
              <a:rPr lang="en-US" altLang="zh-CN" dirty="0"/>
              <a:t>key </a:t>
            </a:r>
            <a:r>
              <a:rPr lang="en-US" altLang="zh-CN" dirty="0" smtClean="0"/>
              <a:t>value</a:t>
            </a:r>
            <a:r>
              <a:rPr lang="zh-CN" altLang="en-US" dirty="0"/>
              <a:t>在两端建立一个索引表，对相同的头只发送索引表中的索引</a:t>
            </a:r>
            <a:r>
              <a:rPr lang="zh-CN" altLang="en-US" dirty="0" smtClean="0"/>
              <a:t>。</a:t>
            </a:r>
            <a:endParaRPr lang="en-US" altLang="zh-CN" dirty="0" smtClean="0"/>
          </a:p>
          <a:p>
            <a:r>
              <a:rPr lang="zh-CN" altLang="en-US" dirty="0"/>
              <a:t>另外，</a:t>
            </a:r>
            <a:r>
              <a:rPr lang="en-US" altLang="zh-CN" dirty="0"/>
              <a:t>HTTP 2.0 </a:t>
            </a:r>
            <a:r>
              <a:rPr lang="zh-CN" altLang="en-US" dirty="0"/>
              <a:t>协议将一个 </a:t>
            </a:r>
            <a:r>
              <a:rPr lang="en-US" altLang="zh-CN" dirty="0"/>
              <a:t>TCP </a:t>
            </a:r>
            <a:r>
              <a:rPr lang="zh-CN" altLang="en-US" dirty="0"/>
              <a:t>的连接中，切分</a:t>
            </a:r>
            <a:r>
              <a:rPr lang="zh-CN" altLang="en-US" dirty="0" smtClean="0"/>
              <a:t>成</a:t>
            </a:r>
            <a:r>
              <a:rPr lang="zh-CN" altLang="en-US" dirty="0"/>
              <a:t>多个流，每个流都有自己的 </a:t>
            </a:r>
            <a:r>
              <a:rPr lang="en-US" altLang="zh-CN" dirty="0"/>
              <a:t>ID</a:t>
            </a:r>
            <a:r>
              <a:rPr lang="zh-CN" altLang="en-US" dirty="0"/>
              <a:t>，而且流可以是客户端发往服务</a:t>
            </a:r>
            <a:r>
              <a:rPr lang="zh-CN" altLang="en-US" dirty="0" smtClean="0"/>
              <a:t>端</a:t>
            </a:r>
            <a:r>
              <a:rPr lang="zh-CN" altLang="en-US" dirty="0"/>
              <a:t>，也可以是服务端发往客户端。它其实只是一个虚拟的通道。流是</a:t>
            </a:r>
            <a:r>
              <a:rPr lang="zh-CN" altLang="en-US" dirty="0" smtClean="0"/>
              <a:t>有优先级的。</a:t>
            </a:r>
            <a:endParaRPr kumimoji="1" lang="zh-CN" altLang="en-US" dirty="0"/>
          </a:p>
        </p:txBody>
      </p:sp>
    </p:spTree>
    <p:extLst>
      <p:ext uri="{BB962C8B-B14F-4D97-AF65-F5344CB8AC3E}">
        <p14:creationId xmlns:p14="http://schemas.microsoft.com/office/powerpoint/2010/main" val="1046734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流</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260942" y="1825626"/>
            <a:ext cx="5133847" cy="4351338"/>
          </a:xfrm>
          <a:prstGeom prst="rect">
            <a:avLst/>
          </a:prstGeom>
        </p:spPr>
      </p:pic>
      <p:pic>
        <p:nvPicPr>
          <p:cNvPr id="5" name="图片 4"/>
          <p:cNvPicPr>
            <a:picLocks noChangeAspect="1"/>
          </p:cNvPicPr>
          <p:nvPr/>
        </p:nvPicPr>
        <p:blipFill>
          <a:blip r:embed="rId3"/>
          <a:stretch>
            <a:fillRect/>
          </a:stretch>
        </p:blipFill>
        <p:spPr>
          <a:xfrm>
            <a:off x="5394789" y="1690688"/>
            <a:ext cx="6200277" cy="4016374"/>
          </a:xfrm>
          <a:prstGeom prst="rect">
            <a:avLst/>
          </a:prstGeom>
        </p:spPr>
      </p:pic>
    </p:spTree>
    <p:extLst>
      <p:ext uri="{BB962C8B-B14F-4D97-AF65-F5344CB8AC3E}">
        <p14:creationId xmlns:p14="http://schemas.microsoft.com/office/powerpoint/2010/main" val="27838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HTTPS</a:t>
            </a:r>
            <a:r>
              <a:rPr kumimoji="1" lang="zh-CN" altLang="en-US" dirty="0" smtClean="0"/>
              <a:t>协议</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加密</a:t>
            </a:r>
            <a:endParaRPr kumimoji="1" lang="en-US" altLang="zh-CN" dirty="0" smtClean="0"/>
          </a:p>
          <a:p>
            <a:pPr lvl="1"/>
            <a:r>
              <a:rPr kumimoji="1" lang="zh-CN" altLang="en-US" dirty="0" smtClean="0"/>
              <a:t>对称加密</a:t>
            </a:r>
            <a:endParaRPr kumimoji="1" lang="en-US" altLang="zh-CN" dirty="0" smtClean="0"/>
          </a:p>
          <a:p>
            <a:pPr lvl="2"/>
            <a:r>
              <a:rPr lang="zh-CN" altLang="en-US" dirty="0" smtClean="0"/>
              <a:t>在对称加密算法中，加密和解密使用的密钥是相同的。因此密钥需要保密，只能让使用的人知道</a:t>
            </a:r>
            <a:endParaRPr kumimoji="1" lang="en-US" altLang="zh-CN" dirty="0" smtClean="0"/>
          </a:p>
          <a:p>
            <a:pPr lvl="1"/>
            <a:r>
              <a:rPr kumimoji="1" lang="zh-CN" altLang="en-US" dirty="0" smtClean="0"/>
              <a:t>非对称</a:t>
            </a:r>
            <a:endParaRPr kumimoji="1" lang="en-US" altLang="zh-CN" dirty="0" smtClean="0"/>
          </a:p>
          <a:p>
            <a:pPr lvl="2"/>
            <a:r>
              <a:rPr lang="zh-CN" altLang="en-US" dirty="0"/>
              <a:t>在非对称加密算法中，加密使用的密钥和解密使用的密钥是不相同</a:t>
            </a:r>
            <a:r>
              <a:rPr lang="zh-CN" altLang="en-US" dirty="0" smtClean="0"/>
              <a:t>的，</a:t>
            </a:r>
            <a:r>
              <a:rPr lang="zh-CN" altLang="en-US" dirty="0"/>
              <a:t>一把是作为公开的公钥，另一把是作为谁都不能给的私钥。公钥</a:t>
            </a:r>
            <a:r>
              <a:rPr lang="zh-CN" altLang="en-US" dirty="0" smtClean="0"/>
              <a:t>加密</a:t>
            </a:r>
            <a:r>
              <a:rPr lang="zh-CN" altLang="en-US" dirty="0"/>
              <a:t>的信息，只有私钥才能解密。私钥加密的信息，只有公钥才能解密</a:t>
            </a:r>
            <a:r>
              <a:rPr lang="zh-CN" altLang="en-US" dirty="0" smtClean="0"/>
              <a:t>。但是人人都能创建公钥，怎么保证公钥是否真实？</a:t>
            </a:r>
            <a:endParaRPr kumimoji="1" lang="en-US" altLang="zh-CN" dirty="0" smtClean="0"/>
          </a:p>
        </p:txBody>
      </p:sp>
    </p:spTree>
    <p:extLst>
      <p:ext uri="{BB962C8B-B14F-4D97-AF65-F5344CB8AC3E}">
        <p14:creationId xmlns:p14="http://schemas.microsoft.com/office/powerpoint/2010/main" val="12614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a:t>
            </a:r>
            <a:r>
              <a:rPr kumimoji="1" lang="zh-CN" altLang="en-US" dirty="0" smtClean="0"/>
              <a:t> </a:t>
            </a:r>
            <a:r>
              <a:rPr kumimoji="1" lang="en-US" altLang="zh-CN" dirty="0" smtClean="0"/>
              <a:t>/</a:t>
            </a:r>
            <a:r>
              <a:rPr kumimoji="1" lang="zh-CN" altLang="en-US" dirty="0" smtClean="0"/>
              <a:t> </a:t>
            </a:r>
            <a:r>
              <a:rPr kumimoji="1" lang="en-US" altLang="zh-CN" dirty="0" smtClean="0"/>
              <a:t>root</a:t>
            </a:r>
            <a:r>
              <a:rPr kumimoji="1" lang="zh-CN" altLang="en-US" dirty="0" smtClean="0"/>
              <a:t> </a:t>
            </a:r>
            <a:r>
              <a:rPr kumimoji="1" lang="en-US" altLang="zh-CN" dirty="0" smtClean="0"/>
              <a:t>CA</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066800" y="1688140"/>
            <a:ext cx="9626600" cy="4427704"/>
          </a:xfrm>
          <a:prstGeom prst="rect">
            <a:avLst/>
          </a:prstGeom>
        </p:spPr>
      </p:pic>
    </p:spTree>
    <p:extLst>
      <p:ext uri="{BB962C8B-B14F-4D97-AF65-F5344CB8AC3E}">
        <p14:creationId xmlns:p14="http://schemas.microsoft.com/office/powerpoint/2010/main" val="34096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对称和非对称加密的结合</a:t>
            </a:r>
            <a:r>
              <a:rPr kumimoji="1" lang="en-US" altLang="zh-CN" dirty="0" smtClean="0"/>
              <a:t>-HTTPS</a:t>
            </a:r>
            <a:endParaRPr kumimoji="1" lang="zh-CN" altLang="en-US" dirty="0"/>
          </a:p>
        </p:txBody>
      </p:sp>
      <p:pic>
        <p:nvPicPr>
          <p:cNvPr id="7170" name="Picture 2" descr="https://static001.geekbang.org/resource/image/70/02/7042f5c3d9e3437d5b0b30b30f43c8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7636" y="1825625"/>
            <a:ext cx="249672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65200" y="2544002"/>
            <a:ext cx="6096000" cy="369332"/>
          </a:xfrm>
          <a:prstGeom prst="rect">
            <a:avLst/>
          </a:prstGeom>
        </p:spPr>
        <p:txBody>
          <a:bodyPr>
            <a:spAutoFit/>
          </a:bodyPr>
          <a:lstStyle/>
          <a:p>
            <a:r>
              <a:rPr lang="zh-CN" altLang="en-US" b="0" i="0" dirty="0" smtClean="0">
                <a:solidFill>
                  <a:srgbClr val="333333"/>
                </a:solidFill>
                <a:effectLst/>
                <a:latin typeface="PingFang SC" charset="-122"/>
              </a:rPr>
              <a:t>既保证传输安全，也保证</a:t>
            </a:r>
            <a:r>
              <a:rPr lang="zh-CN" altLang="en-US" b="0" i="0" smtClean="0">
                <a:solidFill>
                  <a:srgbClr val="333333"/>
                </a:solidFill>
                <a:effectLst/>
                <a:latin typeface="PingFang SC" charset="-122"/>
              </a:rPr>
              <a:t>传输效率</a:t>
            </a:r>
            <a:endParaRPr lang="zh-CN" altLang="en-US" b="0" i="0" dirty="0" smtClean="0">
              <a:solidFill>
                <a:srgbClr val="333333"/>
              </a:solidFill>
              <a:effectLst/>
              <a:latin typeface="PingFang SC" charset="-122"/>
            </a:endParaRPr>
          </a:p>
        </p:txBody>
      </p:sp>
    </p:spTree>
    <p:extLst>
      <p:ext uri="{BB962C8B-B14F-4D97-AF65-F5344CB8AC3E}">
        <p14:creationId xmlns:p14="http://schemas.microsoft.com/office/powerpoint/2010/main" val="11616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a:t>
            </a:r>
            <a:r>
              <a:rPr kumimoji="1" lang="en-US" altLang="zh-CN" dirty="0" smtClean="0"/>
              <a:t>URL</a:t>
            </a:r>
            <a:r>
              <a:rPr kumimoji="1" lang="zh-CN" altLang="en-US" dirty="0" smtClean="0"/>
              <a:t>说起</a:t>
            </a:r>
            <a:endParaRPr kumimoji="1" lang="zh-CN" altLang="en-US" dirty="0"/>
          </a:p>
        </p:txBody>
      </p:sp>
      <p:sp>
        <p:nvSpPr>
          <p:cNvPr id="3" name="内容占位符 2"/>
          <p:cNvSpPr>
            <a:spLocks noGrp="1"/>
          </p:cNvSpPr>
          <p:nvPr>
            <p:ph idx="1"/>
          </p:nvPr>
        </p:nvSpPr>
        <p:spPr/>
        <p:txBody>
          <a:bodyPr/>
          <a:lstStyle/>
          <a:p>
            <a:r>
              <a:rPr lang="en-US" altLang="zh-CN" dirty="0" smtClean="0">
                <a:hlinkClick r:id="rId2"/>
              </a:rPr>
              <a:t>https://www.citivelocity.com/cv2/go/CVR_REDESIGN_OVERVIEW</a:t>
            </a:r>
            <a:endParaRPr kumimoji="1" lang="en-US" altLang="zh-CN" dirty="0"/>
          </a:p>
          <a:p>
            <a:r>
              <a:rPr kumimoji="1" lang="en-US" altLang="zh-CN" dirty="0" smtClean="0"/>
              <a:t>URL</a:t>
            </a:r>
            <a:r>
              <a:rPr kumimoji="1" lang="zh-CN" altLang="en-US" dirty="0" smtClean="0"/>
              <a:t> </a:t>
            </a:r>
            <a:r>
              <a:rPr kumimoji="1" lang="en-US" altLang="zh-CN" dirty="0" smtClean="0"/>
              <a:t>-</a:t>
            </a:r>
            <a:r>
              <a:rPr kumimoji="1" lang="zh-CN" altLang="en-US" dirty="0" smtClean="0"/>
              <a:t> 统一资源定位符， </a:t>
            </a:r>
            <a:r>
              <a:rPr kumimoji="1" lang="en-US" altLang="zh-CN" dirty="0" smtClean="0"/>
              <a:t>URI</a:t>
            </a:r>
            <a:r>
              <a:rPr kumimoji="1" lang="zh-CN" altLang="en-US" dirty="0" smtClean="0"/>
              <a:t> </a:t>
            </a:r>
            <a:r>
              <a:rPr kumimoji="1" lang="mr-IN" altLang="zh-CN" dirty="0" smtClean="0"/>
              <a:t>–</a:t>
            </a:r>
            <a:r>
              <a:rPr kumimoji="1" lang="zh-CN" altLang="en-US" dirty="0" smtClean="0"/>
              <a:t> 统一资源标识符</a:t>
            </a:r>
            <a:endParaRPr kumimoji="1" lang="en-US" altLang="zh-CN" dirty="0" smtClean="0"/>
          </a:p>
          <a:p>
            <a:r>
              <a:rPr kumimoji="1" lang="zh-CN" altLang="en-US" dirty="0" smtClean="0"/>
              <a:t>区别？ </a:t>
            </a:r>
            <a:r>
              <a:rPr lang="en-US" altLang="zh-CN" dirty="0"/>
              <a:t>URI </a:t>
            </a:r>
            <a:r>
              <a:rPr lang="zh-CN" altLang="en-US" dirty="0"/>
              <a:t>是一种语义上的抽象概念，可以是绝对的，也可以是相对的，而</a:t>
            </a:r>
            <a:r>
              <a:rPr lang="en-US" altLang="zh-CN" dirty="0"/>
              <a:t>URL</a:t>
            </a:r>
            <a:r>
              <a:rPr lang="zh-CN" altLang="en-US" dirty="0"/>
              <a:t>则必须提供足够的信息来定位，是绝对的。</a:t>
            </a:r>
            <a:endParaRPr kumimoji="1" lang="en-US" altLang="zh-CN" dirty="0" smtClean="0"/>
          </a:p>
          <a:p>
            <a:r>
              <a:rPr lang="en-US" altLang="zh-CN" dirty="0" smtClean="0">
                <a:hlinkClick r:id="rId3"/>
              </a:rPr>
              <a:t>http</a:t>
            </a:r>
            <a:r>
              <a:rPr lang="en-US" altLang="zh-CN" dirty="0" smtClean="0"/>
              <a:t>(s) </a:t>
            </a:r>
            <a:r>
              <a:rPr lang="mr-IN" altLang="zh-CN" dirty="0" smtClean="0"/>
              <a:t>–</a:t>
            </a:r>
            <a:r>
              <a:rPr lang="en-US" altLang="zh-CN" dirty="0" smtClean="0"/>
              <a:t> </a:t>
            </a:r>
            <a:r>
              <a:rPr lang="zh-CN" altLang="en-US" dirty="0" smtClean="0"/>
              <a:t>协议</a:t>
            </a:r>
            <a:endParaRPr lang="en-US" altLang="zh-CN" dirty="0" smtClean="0"/>
          </a:p>
          <a:p>
            <a:r>
              <a:rPr lang="en-US" altLang="zh-CN" dirty="0" smtClean="0">
                <a:hlinkClick r:id="rId4"/>
              </a:rPr>
              <a:t>www.citivelocity.com</a:t>
            </a:r>
            <a:r>
              <a:rPr lang="en-US" altLang="zh-CN" dirty="0" smtClean="0"/>
              <a:t> - </a:t>
            </a:r>
            <a:r>
              <a:rPr lang="zh-CN" altLang="en-US" dirty="0" smtClean="0"/>
              <a:t>域名</a:t>
            </a:r>
            <a:endParaRPr lang="en-US" altLang="zh-CN" dirty="0" smtClean="0"/>
          </a:p>
        </p:txBody>
      </p:sp>
    </p:spTree>
    <p:extLst>
      <p:ext uri="{BB962C8B-B14F-4D97-AF65-F5344CB8AC3E}">
        <p14:creationId xmlns:p14="http://schemas.microsoft.com/office/powerpoint/2010/main" val="672976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SSL / TLS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SSL</a:t>
            </a:r>
            <a:r>
              <a:rPr kumimoji="1" lang="zh-CN" altLang="en-US" dirty="0" smtClean="0"/>
              <a:t>：（</a:t>
            </a:r>
            <a:r>
              <a:rPr kumimoji="1" lang="en-US" altLang="zh-CN" dirty="0" smtClean="0"/>
              <a:t>Secure Socket Layer</a:t>
            </a:r>
            <a:r>
              <a:rPr kumimoji="1" lang="zh-CN" altLang="en-US" dirty="0" smtClean="0"/>
              <a:t>，安全套接字层），位于可靠的面向连接的网络层协议和应用层协议之间的一种协议层。</a:t>
            </a:r>
            <a:r>
              <a:rPr kumimoji="1" lang="en-US" altLang="zh-CN" dirty="0" smtClean="0"/>
              <a:t>SSL</a:t>
            </a:r>
            <a:r>
              <a:rPr kumimoji="1" lang="zh-CN" altLang="en-US" dirty="0" smtClean="0"/>
              <a:t>通过互相认证、使用数字签名确保完整性、使用加密确保私密性，以实现客户端和服务器之间的安全通讯。该协议由两层组成：</a:t>
            </a:r>
            <a:r>
              <a:rPr kumimoji="1" lang="en-US" altLang="zh-CN" dirty="0" smtClean="0"/>
              <a:t>SSL</a:t>
            </a:r>
            <a:r>
              <a:rPr kumimoji="1" lang="zh-CN" altLang="en-US" dirty="0" smtClean="0"/>
              <a:t>记录协议和</a:t>
            </a:r>
            <a:r>
              <a:rPr kumimoji="1" lang="en-US" altLang="zh-CN" dirty="0" smtClean="0"/>
              <a:t>SSL</a:t>
            </a:r>
            <a:r>
              <a:rPr kumimoji="1" lang="zh-CN" altLang="en-US" dirty="0" smtClean="0"/>
              <a:t>握手协议。</a:t>
            </a:r>
            <a:endParaRPr kumimoji="1" lang="en-US" altLang="zh-CN" dirty="0" smtClean="0"/>
          </a:p>
          <a:p>
            <a:r>
              <a:rPr kumimoji="1" lang="en-US" altLang="zh-CN" dirty="0" smtClean="0"/>
              <a:t>TLS</a:t>
            </a:r>
            <a:r>
              <a:rPr kumimoji="1" lang="zh-CN" altLang="en-US" dirty="0" smtClean="0"/>
              <a:t>：（</a:t>
            </a:r>
            <a:r>
              <a:rPr kumimoji="1" lang="en-US" altLang="zh-CN" dirty="0" smtClean="0"/>
              <a:t>Transport Layer Security</a:t>
            </a:r>
            <a:r>
              <a:rPr kumimoji="1" lang="zh-CN" altLang="en-US" dirty="0" smtClean="0"/>
              <a:t>，传输层安全协议），用于两个应用程序之间提供保密性和数据完整性。该协议由两层组成：</a:t>
            </a:r>
            <a:r>
              <a:rPr kumimoji="1" lang="en-US" altLang="zh-CN" dirty="0" smtClean="0"/>
              <a:t>TLS</a:t>
            </a:r>
            <a:r>
              <a:rPr kumimoji="1" lang="zh-CN" altLang="en-US" dirty="0" smtClean="0"/>
              <a:t>记录协议和</a:t>
            </a:r>
            <a:r>
              <a:rPr kumimoji="1" lang="en-US" altLang="zh-CN" dirty="0" smtClean="0"/>
              <a:t>TLS</a:t>
            </a:r>
            <a:r>
              <a:rPr kumimoji="1" lang="zh-CN" altLang="en-US" dirty="0" smtClean="0"/>
              <a:t>握手协议。</a:t>
            </a:r>
            <a:endParaRPr kumimoji="1" lang="zh-CN" altLang="en-US" dirty="0"/>
          </a:p>
        </p:txBody>
      </p:sp>
    </p:spTree>
    <p:extLst>
      <p:ext uri="{BB962C8B-B14F-4D97-AF65-F5344CB8AC3E}">
        <p14:creationId xmlns:p14="http://schemas.microsoft.com/office/powerpoint/2010/main" val="198389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SSL / TLS</a:t>
            </a:r>
            <a:endParaRPr kumimoji="1" lang="zh-CN" altLang="en-US" dirty="0"/>
          </a:p>
        </p:txBody>
      </p:sp>
      <p:sp>
        <p:nvSpPr>
          <p:cNvPr id="3" name="内容占位符 2"/>
          <p:cNvSpPr>
            <a:spLocks noGrp="1"/>
          </p:cNvSpPr>
          <p:nvPr>
            <p:ph idx="1"/>
          </p:nvPr>
        </p:nvSpPr>
        <p:spPr/>
        <p:txBody>
          <a:bodyPr>
            <a:noAutofit/>
          </a:bodyPr>
          <a:lstStyle/>
          <a:p>
            <a:pPr>
              <a:lnSpc>
                <a:spcPct val="170000"/>
              </a:lnSpc>
            </a:pPr>
            <a:r>
              <a:rPr kumimoji="1" lang="zh-CN" altLang="en-US" sz="1400" dirty="0" smtClean="0"/>
              <a:t>事实上我们现在用的都是</a:t>
            </a:r>
            <a:r>
              <a:rPr kumimoji="1" lang="en-US" altLang="zh-CN" sz="1400" dirty="0" smtClean="0"/>
              <a:t>TLS</a:t>
            </a:r>
            <a:r>
              <a:rPr kumimoji="1" lang="zh-CN" altLang="en-US" sz="1400" dirty="0" smtClean="0"/>
              <a:t>，但因为历史上习惯了</a:t>
            </a:r>
            <a:r>
              <a:rPr kumimoji="1" lang="en-US" altLang="zh-CN" sz="1400" dirty="0" smtClean="0"/>
              <a:t>SSL</a:t>
            </a:r>
            <a:r>
              <a:rPr kumimoji="1" lang="zh-CN" altLang="en-US" sz="1400" dirty="0" smtClean="0"/>
              <a:t>这个称呼平常还是以</a:t>
            </a:r>
            <a:r>
              <a:rPr kumimoji="1" lang="en-US" altLang="zh-CN" sz="1400" dirty="0" smtClean="0"/>
              <a:t>SSL</a:t>
            </a:r>
            <a:r>
              <a:rPr kumimoji="1" lang="zh-CN" altLang="en-US" sz="1400" dirty="0" smtClean="0"/>
              <a:t>为多。</a:t>
            </a:r>
            <a:endParaRPr kumimoji="1" lang="en-US" altLang="zh-CN" sz="1400" dirty="0" smtClean="0"/>
          </a:p>
          <a:p>
            <a:pPr>
              <a:lnSpc>
                <a:spcPct val="170000"/>
              </a:lnSpc>
            </a:pPr>
            <a:r>
              <a:rPr kumimoji="1" lang="en-US" altLang="zh-CN" sz="1400" dirty="0" smtClean="0"/>
              <a:t>SSL(Secure Sockets Layer </a:t>
            </a:r>
            <a:r>
              <a:rPr kumimoji="1" lang="zh-CN" altLang="en-US" sz="1400" dirty="0" smtClean="0"/>
              <a:t>安全套接层</a:t>
            </a:r>
            <a:r>
              <a:rPr kumimoji="1" lang="en-US" altLang="zh-CN" sz="1400" dirty="0" smtClean="0"/>
              <a:t>),</a:t>
            </a:r>
            <a:r>
              <a:rPr kumimoji="1" lang="zh-CN" altLang="en-US" sz="1400" dirty="0" smtClean="0"/>
              <a:t>及其继任者传输层安全（</a:t>
            </a:r>
            <a:r>
              <a:rPr kumimoji="1" lang="en-US" altLang="zh-CN" sz="1400" dirty="0" smtClean="0"/>
              <a:t>Transport Layer Security</a:t>
            </a:r>
            <a:r>
              <a:rPr kumimoji="1" lang="zh-CN" altLang="en-US" sz="1400" dirty="0" smtClean="0"/>
              <a:t>，</a:t>
            </a:r>
            <a:r>
              <a:rPr kumimoji="1" lang="en-US" altLang="zh-CN" sz="1400" dirty="0" smtClean="0"/>
              <a:t>TLS</a:t>
            </a:r>
            <a:r>
              <a:rPr kumimoji="1" lang="zh-CN" altLang="en-US" sz="1400" dirty="0" smtClean="0"/>
              <a:t>）是为网络通信提供安全及数据完整性的一种安全协议。</a:t>
            </a:r>
            <a:r>
              <a:rPr kumimoji="1" lang="en-US" altLang="zh-CN" sz="1400" dirty="0" smtClean="0"/>
              <a:t>TLS</a:t>
            </a:r>
            <a:r>
              <a:rPr kumimoji="1" lang="zh-CN" altLang="en-US" sz="1400" dirty="0" smtClean="0"/>
              <a:t>与</a:t>
            </a:r>
            <a:r>
              <a:rPr kumimoji="1" lang="en-US" altLang="zh-CN" sz="1400" dirty="0" smtClean="0"/>
              <a:t>SSL</a:t>
            </a:r>
            <a:r>
              <a:rPr kumimoji="1" lang="zh-CN" altLang="en-US" sz="1400" dirty="0" smtClean="0"/>
              <a:t>在传输层对网络连接进行加密。</a:t>
            </a:r>
            <a:endParaRPr kumimoji="1" lang="en-US" altLang="zh-CN" sz="1400" dirty="0" smtClean="0"/>
          </a:p>
          <a:p>
            <a:pPr>
              <a:lnSpc>
                <a:spcPct val="170000"/>
              </a:lnSpc>
            </a:pPr>
            <a:r>
              <a:rPr kumimoji="1" lang="en-US" altLang="zh-CN" sz="1400" dirty="0" smtClean="0"/>
              <a:t>SSL</a:t>
            </a:r>
            <a:r>
              <a:rPr kumimoji="1" lang="zh-CN" altLang="en-US" sz="1400" dirty="0" smtClean="0"/>
              <a:t>协议位于</a:t>
            </a:r>
            <a:r>
              <a:rPr kumimoji="1" lang="en-US" altLang="zh-CN" sz="1400" dirty="0" smtClean="0"/>
              <a:t>TCP/IP</a:t>
            </a:r>
            <a:r>
              <a:rPr kumimoji="1" lang="zh-CN" altLang="en-US" sz="1400" dirty="0" smtClean="0"/>
              <a:t>协议与各种应用层协议之间，为数据通讯提供安全支持。</a:t>
            </a:r>
            <a:r>
              <a:rPr kumimoji="1" lang="en-US" altLang="zh-CN" sz="1400" dirty="0" smtClean="0"/>
              <a:t>SSL</a:t>
            </a:r>
            <a:r>
              <a:rPr kumimoji="1" lang="zh-CN" altLang="en-US" sz="1400" dirty="0" smtClean="0"/>
              <a:t>协议可分为两层： </a:t>
            </a:r>
            <a:r>
              <a:rPr kumimoji="1" lang="en-US" altLang="zh-CN" sz="1400" dirty="0" smtClean="0"/>
              <a:t>SSL</a:t>
            </a:r>
            <a:r>
              <a:rPr kumimoji="1" lang="zh-CN" altLang="en-US" sz="1400" dirty="0" smtClean="0"/>
              <a:t>记录协议（</a:t>
            </a:r>
            <a:r>
              <a:rPr kumimoji="1" lang="en-US" altLang="zh-CN" sz="1400" dirty="0" smtClean="0"/>
              <a:t>SSL Record Protocol</a:t>
            </a:r>
            <a:r>
              <a:rPr kumimoji="1" lang="zh-CN" altLang="en-US" sz="1400" dirty="0" smtClean="0"/>
              <a:t>）：它建立在可靠的传输协议（如</a:t>
            </a:r>
            <a:r>
              <a:rPr kumimoji="1" lang="en-US" altLang="zh-CN" sz="1400" dirty="0" smtClean="0"/>
              <a:t>TCP</a:t>
            </a:r>
            <a:r>
              <a:rPr kumimoji="1" lang="zh-CN" altLang="en-US" sz="1400" dirty="0" smtClean="0"/>
              <a:t>）之上，为高层协议提供数据封装、压缩、加密等基本功能的支持。 </a:t>
            </a:r>
            <a:r>
              <a:rPr kumimoji="1" lang="en-US" altLang="zh-CN" sz="1400" dirty="0" smtClean="0"/>
              <a:t>SSL</a:t>
            </a:r>
            <a:r>
              <a:rPr kumimoji="1" lang="zh-CN" altLang="en-US" sz="1400" dirty="0" smtClean="0"/>
              <a:t>握手协议（</a:t>
            </a:r>
            <a:r>
              <a:rPr kumimoji="1" lang="en-US" altLang="zh-CN" sz="1400" dirty="0" smtClean="0"/>
              <a:t>SSL Handshake Protocol</a:t>
            </a:r>
            <a:r>
              <a:rPr kumimoji="1" lang="zh-CN" altLang="en-US" sz="1400" dirty="0" smtClean="0"/>
              <a:t>）：它建立在</a:t>
            </a:r>
            <a:r>
              <a:rPr kumimoji="1" lang="en-US" altLang="zh-CN" sz="1400" dirty="0" smtClean="0"/>
              <a:t>SSL</a:t>
            </a:r>
            <a:r>
              <a:rPr kumimoji="1" lang="zh-CN" altLang="en-US" sz="1400" dirty="0" smtClean="0"/>
              <a:t>记录协议之上，用于在实际的数据传输开始前，通讯双方进行身份认证、协商加密算法、交换加密密钥等。</a:t>
            </a:r>
            <a:endParaRPr kumimoji="1" lang="en-US" altLang="zh-CN" sz="1400" dirty="0" smtClean="0"/>
          </a:p>
          <a:p>
            <a:pPr>
              <a:lnSpc>
                <a:spcPct val="170000"/>
              </a:lnSpc>
            </a:pPr>
            <a:r>
              <a:rPr kumimoji="1" lang="zh-CN" altLang="en-US" sz="1400" dirty="0" smtClean="0"/>
              <a:t>安全传输层协议（</a:t>
            </a:r>
            <a:r>
              <a:rPr kumimoji="1" lang="en-US" altLang="zh-CN" sz="1400" dirty="0" smtClean="0"/>
              <a:t>TLS</a:t>
            </a:r>
            <a:r>
              <a:rPr kumimoji="1" lang="zh-CN" altLang="en-US" sz="1400" dirty="0" smtClean="0"/>
              <a:t>）用于在两个通信应用程序之间提供保密性和数据完整性。该协议由两层组成： </a:t>
            </a:r>
            <a:r>
              <a:rPr kumimoji="1" lang="en-US" altLang="zh-CN" sz="1400" dirty="0" smtClean="0"/>
              <a:t>TLS </a:t>
            </a:r>
            <a:r>
              <a:rPr kumimoji="1" lang="zh-CN" altLang="en-US" sz="1400" dirty="0" smtClean="0"/>
              <a:t>记录协议（</a:t>
            </a:r>
            <a:r>
              <a:rPr kumimoji="1" lang="en-US" altLang="zh-CN" sz="1400" dirty="0" smtClean="0"/>
              <a:t>TLS Record</a:t>
            </a:r>
            <a:r>
              <a:rPr kumimoji="1" lang="zh-CN" altLang="en-US" sz="1400" dirty="0" smtClean="0"/>
              <a:t>）和 </a:t>
            </a:r>
            <a:r>
              <a:rPr kumimoji="1" lang="en-US" altLang="zh-CN" sz="1400" dirty="0" smtClean="0"/>
              <a:t>TLS </a:t>
            </a:r>
            <a:r>
              <a:rPr kumimoji="1" lang="zh-CN" altLang="en-US" sz="1400" dirty="0" smtClean="0"/>
              <a:t>握手协议（</a:t>
            </a:r>
            <a:r>
              <a:rPr kumimoji="1" lang="en-US" altLang="zh-CN" sz="1400" dirty="0" smtClean="0"/>
              <a:t>TLS Handshake</a:t>
            </a:r>
            <a:r>
              <a:rPr kumimoji="1" lang="zh-CN" altLang="en-US" sz="1400" dirty="0" smtClean="0"/>
              <a:t>）。</a:t>
            </a:r>
            <a:endParaRPr kumimoji="1" lang="en-US" altLang="zh-CN" sz="1400" dirty="0" smtClean="0"/>
          </a:p>
          <a:p>
            <a:pPr>
              <a:lnSpc>
                <a:spcPct val="170000"/>
              </a:lnSpc>
            </a:pPr>
            <a:r>
              <a:rPr kumimoji="1" lang="en-US" altLang="zh-CN" sz="1400" dirty="0" smtClean="0"/>
              <a:t>TLS </a:t>
            </a:r>
            <a:r>
              <a:rPr kumimoji="1" lang="zh-CN" altLang="en-US" sz="1400" dirty="0" smtClean="0"/>
              <a:t>的最大优势就在于：</a:t>
            </a:r>
            <a:r>
              <a:rPr kumimoji="1" lang="en-US" altLang="zh-CN" sz="1400" dirty="0" smtClean="0"/>
              <a:t>TLS </a:t>
            </a:r>
            <a:r>
              <a:rPr kumimoji="1" lang="zh-CN" altLang="en-US" sz="1400" dirty="0" smtClean="0"/>
              <a:t>是独立于应用协议。高层协议可以透明地分布在 </a:t>
            </a:r>
            <a:r>
              <a:rPr kumimoji="1" lang="en-US" altLang="zh-CN" sz="1400" dirty="0" smtClean="0"/>
              <a:t>TLS </a:t>
            </a:r>
            <a:r>
              <a:rPr kumimoji="1" lang="zh-CN" altLang="en-US" sz="1400" dirty="0" smtClean="0"/>
              <a:t>协议上面。然而，</a:t>
            </a:r>
            <a:r>
              <a:rPr kumimoji="1" lang="en-US" altLang="zh-CN" sz="1400" dirty="0" smtClean="0"/>
              <a:t>TLS </a:t>
            </a:r>
            <a:r>
              <a:rPr kumimoji="1" lang="zh-CN" altLang="en-US" sz="1400" dirty="0" smtClean="0"/>
              <a:t>标准并没有规定应用程序如何在 </a:t>
            </a:r>
            <a:r>
              <a:rPr kumimoji="1" lang="en-US" altLang="zh-CN" sz="1400" dirty="0" smtClean="0"/>
              <a:t>TLS </a:t>
            </a:r>
            <a:r>
              <a:rPr kumimoji="1" lang="zh-CN" altLang="en-US" sz="1400" dirty="0" smtClean="0"/>
              <a:t>上增加安全性；它把如何启动 </a:t>
            </a:r>
            <a:r>
              <a:rPr kumimoji="1" lang="en-US" altLang="zh-CN" sz="1400" dirty="0" smtClean="0"/>
              <a:t>TLS </a:t>
            </a:r>
            <a:r>
              <a:rPr kumimoji="1" lang="zh-CN" altLang="en-US" sz="1400" dirty="0" smtClean="0"/>
              <a:t>握手协议以及如何解释交换的认证证书的决定权留给协议的设计者和实施者来判断。</a:t>
            </a:r>
          </a:p>
        </p:txBody>
      </p:sp>
    </p:spTree>
    <p:extLst>
      <p:ext uri="{BB962C8B-B14F-4D97-AF65-F5344CB8AC3E}">
        <p14:creationId xmlns:p14="http://schemas.microsoft.com/office/powerpoint/2010/main" val="82350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网络</a:t>
            </a:r>
            <a:r>
              <a:rPr kumimoji="1" lang="en-US" altLang="zh-CN" dirty="0" smtClean="0"/>
              <a:t>7</a:t>
            </a:r>
            <a:r>
              <a:rPr kumimoji="1" lang="zh-CN" altLang="en-US" dirty="0" smtClean="0"/>
              <a:t>层协议</a:t>
            </a:r>
            <a:endParaRPr kumimoji="1" lang="zh-CN" altLang="en-US" dirty="0"/>
          </a:p>
        </p:txBody>
      </p:sp>
      <p:pic>
        <p:nvPicPr>
          <p:cNvPr id="1026" name="Picture 2" descr="https://images2015.cnblogs.com/blog/983980/201611/983980-20161121173924409-11289831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38678"/>
            <a:ext cx="617645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203311" y="1690688"/>
            <a:ext cx="3653742" cy="4247317"/>
          </a:xfrm>
          <a:prstGeom prst="rect">
            <a:avLst/>
          </a:prstGeom>
        </p:spPr>
        <p:txBody>
          <a:bodyPr wrap="square">
            <a:spAutoFit/>
          </a:bodyPr>
          <a:lstStyle/>
          <a:p>
            <a:r>
              <a:rPr lang="zh-CN" altLang="en-US" b="0" i="0" dirty="0" smtClean="0">
                <a:solidFill>
                  <a:srgbClr val="505050"/>
                </a:solidFill>
                <a:effectLst/>
                <a:latin typeface="PingFang SC" charset="-122"/>
              </a:rPr>
              <a:t>很像发快递的过程（</a:t>
            </a:r>
            <a:r>
              <a:rPr lang="en-US" altLang="zh-CN" b="0" i="0" dirty="0" smtClean="0">
                <a:solidFill>
                  <a:srgbClr val="505050"/>
                </a:solidFill>
                <a:effectLst/>
                <a:latin typeface="PingFang SC" charset="-122"/>
              </a:rPr>
              <a:t>http</a:t>
            </a:r>
            <a:r>
              <a:rPr lang="zh-CN" altLang="en-US" b="0" i="0" dirty="0" smtClean="0">
                <a:solidFill>
                  <a:srgbClr val="505050"/>
                </a:solidFill>
                <a:effectLst/>
                <a:latin typeface="PingFang SC" charset="-122"/>
              </a:rPr>
              <a:t>，应用层</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，你向顺丰下单</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第一次请求</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顺丰接单</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应答</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你向手机小伙联系</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回应应答</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，你将消息放进盒子里</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开始封装请求，会话层</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，快递员封装一层盒子贴上快递单带回网店</a:t>
            </a:r>
            <a:r>
              <a:rPr lang="en-US" altLang="zh-CN" b="0" i="0" dirty="0" smtClean="0">
                <a:solidFill>
                  <a:srgbClr val="505050"/>
                </a:solidFill>
                <a:effectLst/>
                <a:latin typeface="PingFang SC" charset="-122"/>
              </a:rPr>
              <a:t>(</a:t>
            </a:r>
            <a:r>
              <a:rPr lang="zh-CN" altLang="en-US" b="0" i="0" dirty="0" smtClean="0">
                <a:solidFill>
                  <a:srgbClr val="505050"/>
                </a:solidFill>
                <a:effectLst/>
                <a:latin typeface="PingFang SC" charset="-122"/>
              </a:rPr>
              <a:t>传输层），到快递点检查是否区域快件（网络层），将快件交给运输车（链路层），各个快递转运中心（物理层），快件到达收件市转运中心（物理层），转运输车（链路层），到达区域分发（网络层），网点派送（传输层），快递员方面签收（会话层），拆开检查（表示层），收到快递（应用层）</a:t>
            </a:r>
            <a:endParaRPr lang="zh-CN" altLang="en-US" dirty="0"/>
          </a:p>
        </p:txBody>
      </p:sp>
    </p:spTree>
    <p:extLst>
      <p:ext uri="{BB962C8B-B14F-4D97-AF65-F5344CB8AC3E}">
        <p14:creationId xmlns:p14="http://schemas.microsoft.com/office/powerpoint/2010/main" val="128855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请求准备</a:t>
            </a:r>
            <a:endParaRPr kumimoji="1" lang="zh-CN" altLang="en-US" dirty="0"/>
          </a:p>
        </p:txBody>
      </p:sp>
      <p:sp>
        <p:nvSpPr>
          <p:cNvPr id="3" name="内容占位符 2"/>
          <p:cNvSpPr>
            <a:spLocks noGrp="1"/>
          </p:cNvSpPr>
          <p:nvPr>
            <p:ph idx="1"/>
          </p:nvPr>
        </p:nvSpPr>
        <p:spPr/>
        <p:txBody>
          <a:bodyPr/>
          <a:lstStyle/>
          <a:p>
            <a:r>
              <a:rPr kumimoji="1" lang="zh-CN" altLang="en-US" dirty="0" smtClean="0"/>
              <a:t>将</a:t>
            </a:r>
            <a:r>
              <a:rPr kumimoji="1" lang="en-US" altLang="zh-CN" dirty="0" smtClean="0">
                <a:hlinkClick r:id="rId2"/>
              </a:rPr>
              <a:t>www.citivelocity.com</a:t>
            </a:r>
            <a:r>
              <a:rPr kumimoji="1" lang="zh-CN" altLang="en-US" dirty="0" smtClean="0"/>
              <a:t> 域名发送给</a:t>
            </a:r>
            <a:r>
              <a:rPr kumimoji="1" lang="en-US" altLang="zh-CN" dirty="0" smtClean="0"/>
              <a:t>DNS</a:t>
            </a:r>
            <a:r>
              <a:rPr kumimoji="1" lang="zh-CN" altLang="en-US" dirty="0" smtClean="0"/>
              <a:t>服务器，将它解析为</a:t>
            </a:r>
            <a:r>
              <a:rPr kumimoji="1" lang="en-US" altLang="zh-CN" dirty="0" smtClean="0"/>
              <a:t>IP</a:t>
            </a:r>
            <a:r>
              <a:rPr kumimoji="1" lang="zh-CN" altLang="en-US" dirty="0" smtClean="0"/>
              <a:t>地址</a:t>
            </a:r>
            <a:endParaRPr kumimoji="1" lang="en-US" altLang="zh-CN" dirty="0" smtClean="0"/>
          </a:p>
          <a:p>
            <a:r>
              <a:rPr kumimoji="1" lang="zh-CN" altLang="en-US" dirty="0" smtClean="0"/>
              <a:t>建立</a:t>
            </a:r>
            <a:r>
              <a:rPr kumimoji="1" lang="en-US" altLang="zh-CN" dirty="0" smtClean="0"/>
              <a:t>TCP</a:t>
            </a:r>
            <a:r>
              <a:rPr kumimoji="1" lang="zh-CN" altLang="en-US" dirty="0" smtClean="0"/>
              <a:t>连接 </a:t>
            </a:r>
            <a:r>
              <a:rPr kumimoji="1" lang="mr-IN" altLang="zh-CN" dirty="0" smtClean="0"/>
              <a:t>–</a:t>
            </a:r>
            <a:r>
              <a:rPr kumimoji="1" lang="zh-CN" altLang="en-US" dirty="0" smtClean="0"/>
              <a:t> 三次握手四次挥手</a:t>
            </a:r>
            <a:endParaRPr kumimoji="1" lang="en-US" altLang="zh-CN" dirty="0" smtClean="0"/>
          </a:p>
          <a:p>
            <a:r>
              <a:rPr lang="en-US" altLang="zh-CN" dirty="0" smtClean="0"/>
              <a:t>HTTP1.1</a:t>
            </a:r>
            <a:r>
              <a:rPr lang="zh-CN" altLang="en-US" dirty="0" smtClean="0"/>
              <a:t>默认开启</a:t>
            </a:r>
            <a:r>
              <a:rPr lang="en-US" altLang="zh-CN" dirty="0" smtClean="0"/>
              <a:t>Keep-Alive</a:t>
            </a:r>
          </a:p>
          <a:p>
            <a:pPr lvl="1" fontAlgn="t"/>
            <a:r>
              <a:rPr kumimoji="1" lang="en-US" altLang="zh-CN" dirty="0" smtClean="0"/>
              <a:t>Request</a:t>
            </a:r>
            <a:r>
              <a:rPr kumimoji="1" lang="zh-CN" altLang="en-US" dirty="0" smtClean="0"/>
              <a:t> </a:t>
            </a:r>
            <a:r>
              <a:rPr kumimoji="1" lang="en-US" altLang="zh-CN" dirty="0" smtClean="0"/>
              <a:t>header</a:t>
            </a:r>
            <a:r>
              <a:rPr kumimoji="1" lang="zh-CN" altLang="en-US" dirty="0"/>
              <a:t>中包含</a:t>
            </a:r>
            <a:r>
              <a:rPr kumimoji="1" lang="en-US" altLang="zh-CN" dirty="0"/>
              <a:t>Connection: </a:t>
            </a:r>
            <a:r>
              <a:rPr kumimoji="1" lang="en-US" altLang="zh-CN" dirty="0" smtClean="0"/>
              <a:t>keep-alive</a:t>
            </a:r>
          </a:p>
          <a:p>
            <a:pPr lvl="1"/>
            <a:r>
              <a:rPr kumimoji="1" lang="zh-CN" altLang="en-US" dirty="0" smtClean="0"/>
              <a:t>目的是保持</a:t>
            </a:r>
            <a:r>
              <a:rPr kumimoji="1" lang="en-US" altLang="zh-CN" dirty="0" smtClean="0"/>
              <a:t>TCP</a:t>
            </a:r>
            <a:r>
              <a:rPr kumimoji="1" lang="zh-CN" altLang="en-US" dirty="0" smtClean="0"/>
              <a:t>连接状态</a:t>
            </a:r>
            <a:endParaRPr kumimoji="1" lang="zh-CN" altLang="en-US" dirty="0"/>
          </a:p>
        </p:txBody>
      </p:sp>
    </p:spTree>
    <p:extLst>
      <p:ext uri="{BB962C8B-B14F-4D97-AF65-F5344CB8AC3E}">
        <p14:creationId xmlns:p14="http://schemas.microsoft.com/office/powerpoint/2010/main" val="18901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解析图解</a:t>
            </a:r>
            <a:endParaRPr kumimoji="1" lang="zh-CN" altLang="en-US" dirty="0"/>
          </a:p>
        </p:txBody>
      </p:sp>
      <p:pic>
        <p:nvPicPr>
          <p:cNvPr id="3074" name="Picture 2" descr="https://images2015.cnblogs.com/blog/464291/201707/464291-20170703113844956-35475533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6079" y="1825625"/>
            <a:ext cx="62798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05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请求构建</a:t>
            </a:r>
            <a:endParaRPr kumimoji="1" lang="zh-CN" altLang="en-US" dirty="0"/>
          </a:p>
        </p:txBody>
      </p:sp>
      <p:sp>
        <p:nvSpPr>
          <p:cNvPr id="3" name="内容占位符 2"/>
          <p:cNvSpPr>
            <a:spLocks noGrp="1"/>
          </p:cNvSpPr>
          <p:nvPr>
            <p:ph idx="1"/>
          </p:nvPr>
        </p:nvSpPr>
        <p:spPr/>
        <p:txBody>
          <a:bodyPr/>
          <a:lstStyle/>
          <a:p>
            <a:r>
              <a:rPr lang="en-US" altLang="zh-CN" dirty="0"/>
              <a:t>HTTP </a:t>
            </a:r>
            <a:r>
              <a:rPr lang="zh-CN" altLang="en-US" dirty="0"/>
              <a:t>的报文大概分为三大部分。第一部分是</a:t>
            </a:r>
            <a:r>
              <a:rPr lang="zh-CN" altLang="en-US" b="1" dirty="0"/>
              <a:t>请求行</a:t>
            </a:r>
            <a:r>
              <a:rPr lang="zh-CN" altLang="en-US" dirty="0"/>
              <a:t>，第二</a:t>
            </a:r>
            <a:r>
              <a:rPr lang="zh-CN" altLang="en-US" dirty="0" smtClean="0"/>
              <a:t>部分是</a:t>
            </a:r>
            <a:r>
              <a:rPr lang="zh-CN" altLang="en-US" b="1" dirty="0" smtClean="0"/>
              <a:t>请求首（头）部</a:t>
            </a:r>
            <a:r>
              <a:rPr lang="zh-CN" altLang="en-US" dirty="0" smtClean="0"/>
              <a:t>，第三部分是</a:t>
            </a:r>
            <a:r>
              <a:rPr lang="zh-CN" altLang="en-US" b="1" dirty="0" smtClean="0"/>
              <a:t>正文实体</a:t>
            </a:r>
            <a:endParaRPr lang="en-US" altLang="zh-CN" b="1" dirty="0"/>
          </a:p>
        </p:txBody>
      </p:sp>
      <p:pic>
        <p:nvPicPr>
          <p:cNvPr id="4098" name="Picture 2" descr="TTP è¯·æ±æ¥æç±è¯·æ±è¡ãè¯·æ±å¤´é¨ãç©ºè¡ å è¯·æ±åä½ 4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640" y="2884818"/>
            <a:ext cx="9039828" cy="353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85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请求行</a:t>
            </a:r>
            <a:endParaRPr kumimoji="1" lang="zh-CN" altLang="en-US" dirty="0"/>
          </a:p>
        </p:txBody>
      </p:sp>
      <p:sp>
        <p:nvSpPr>
          <p:cNvPr id="3" name="内容占位符 2"/>
          <p:cNvSpPr>
            <a:spLocks noGrp="1"/>
          </p:cNvSpPr>
          <p:nvPr>
            <p:ph idx="1"/>
          </p:nvPr>
        </p:nvSpPr>
        <p:spPr/>
        <p:txBody>
          <a:bodyPr>
            <a:normAutofit/>
          </a:bodyPr>
          <a:lstStyle/>
          <a:p>
            <a:r>
              <a:rPr lang="zh-CN" altLang="en-US" sz="2200" dirty="0" smtClean="0"/>
              <a:t>请求</a:t>
            </a:r>
            <a:r>
              <a:rPr lang="zh-CN" altLang="en-US" sz="2200" dirty="0"/>
              <a:t>行：请求行由方法字段、</a:t>
            </a:r>
            <a:r>
              <a:rPr lang="en-US" altLang="zh-CN" sz="2200" dirty="0"/>
              <a:t>URL </a:t>
            </a:r>
            <a:r>
              <a:rPr lang="zh-CN" altLang="en-US" sz="2200" dirty="0"/>
              <a:t>字段 和</a:t>
            </a:r>
            <a:r>
              <a:rPr lang="en-US" altLang="zh-CN" sz="2200" dirty="0"/>
              <a:t>HTTP </a:t>
            </a:r>
            <a:r>
              <a:rPr lang="zh-CN" altLang="en-US" sz="2200" dirty="0"/>
              <a:t>协议版本字段 </a:t>
            </a:r>
            <a:r>
              <a:rPr lang="en-US" altLang="zh-CN" sz="2200" dirty="0"/>
              <a:t>3 </a:t>
            </a:r>
            <a:r>
              <a:rPr lang="zh-CN" altLang="en-US" sz="2200" dirty="0"/>
              <a:t>个部分组成，他们之间使用空格隔开。常用的 </a:t>
            </a:r>
            <a:r>
              <a:rPr lang="en-US" altLang="zh-CN" sz="2200" dirty="0"/>
              <a:t>HTTP </a:t>
            </a:r>
            <a:r>
              <a:rPr lang="zh-CN" altLang="en-US" sz="2200" dirty="0"/>
              <a:t>请求方法有 </a:t>
            </a:r>
            <a:r>
              <a:rPr lang="en-US" altLang="zh-CN" sz="2200" dirty="0"/>
              <a:t>GET</a:t>
            </a:r>
            <a:r>
              <a:rPr lang="zh-CN" altLang="en-US" sz="2200" dirty="0"/>
              <a:t>、</a:t>
            </a:r>
            <a:r>
              <a:rPr lang="en-US" altLang="zh-CN" sz="2200" dirty="0"/>
              <a:t>POST</a:t>
            </a:r>
            <a:r>
              <a:rPr lang="zh-CN" altLang="en-US" sz="2200" dirty="0"/>
              <a:t>、</a:t>
            </a:r>
            <a:r>
              <a:rPr lang="en-US" altLang="zh-CN" sz="2200" dirty="0"/>
              <a:t>HEAD</a:t>
            </a:r>
            <a:r>
              <a:rPr lang="zh-CN" altLang="en-US" sz="2200" dirty="0"/>
              <a:t>、</a:t>
            </a:r>
            <a:r>
              <a:rPr lang="en-US" altLang="zh-CN" sz="2200" dirty="0"/>
              <a:t>PUT</a:t>
            </a:r>
            <a:r>
              <a:rPr lang="zh-CN" altLang="en-US" sz="2200" dirty="0"/>
              <a:t>、</a:t>
            </a:r>
            <a:r>
              <a:rPr lang="en-US" altLang="zh-CN" sz="2200" dirty="0"/>
              <a:t>DELETE</a:t>
            </a:r>
            <a:r>
              <a:rPr lang="zh-CN" altLang="en-US" sz="2200" dirty="0"/>
              <a:t>、</a:t>
            </a:r>
            <a:r>
              <a:rPr lang="en-US" altLang="zh-CN" sz="2200" dirty="0"/>
              <a:t>OPTIONS</a:t>
            </a:r>
            <a:r>
              <a:rPr lang="zh-CN" altLang="en-US" sz="2200" dirty="0"/>
              <a:t>、</a:t>
            </a:r>
            <a:r>
              <a:rPr lang="en-US" altLang="zh-CN" sz="2200" dirty="0"/>
              <a:t>TRACE</a:t>
            </a:r>
            <a:r>
              <a:rPr lang="zh-CN" altLang="en-US" sz="2200" dirty="0"/>
              <a:t>、</a:t>
            </a:r>
            <a:r>
              <a:rPr lang="en-US" altLang="zh-CN" sz="2200" dirty="0" smtClean="0"/>
              <a:t>CONNECT.</a:t>
            </a:r>
          </a:p>
          <a:p>
            <a:r>
              <a:rPr lang="en-US" altLang="zh-CN" sz="2200" dirty="0" smtClean="0"/>
              <a:t>GET</a:t>
            </a:r>
            <a:r>
              <a:rPr lang="zh-CN" altLang="en-US" sz="2200" dirty="0"/>
              <a:t>：当客户端要从服务器中读取某个资源时，使用</a:t>
            </a:r>
            <a:r>
              <a:rPr lang="en-US" altLang="zh-CN" sz="2200" dirty="0"/>
              <a:t>GET </a:t>
            </a:r>
            <a:r>
              <a:rPr lang="zh-CN" altLang="en-US" sz="2200" dirty="0"/>
              <a:t>方法。</a:t>
            </a:r>
            <a:r>
              <a:rPr lang="en-US" altLang="zh-CN" sz="2200" dirty="0"/>
              <a:t>GET </a:t>
            </a:r>
            <a:r>
              <a:rPr lang="zh-CN" altLang="en-US" sz="2200" dirty="0"/>
              <a:t>方法要求服务器将</a:t>
            </a:r>
            <a:r>
              <a:rPr lang="en-US" altLang="zh-CN" sz="2200" dirty="0"/>
              <a:t>URL </a:t>
            </a:r>
            <a:r>
              <a:rPr lang="zh-CN" altLang="en-US" sz="2200" dirty="0"/>
              <a:t>定位的资源放在响应报文的</a:t>
            </a:r>
            <a:r>
              <a:rPr lang="zh-CN" altLang="en-US" sz="2200" u="sng" dirty="0">
                <a:hlinkClick r:id="rId2"/>
              </a:rPr>
              <a:t>数据</a:t>
            </a:r>
            <a:r>
              <a:rPr lang="zh-CN" altLang="en-US" sz="2200" dirty="0"/>
              <a:t>部分，回</a:t>
            </a:r>
            <a:r>
              <a:rPr lang="zh-CN" altLang="en-US" sz="2200" u="sng" dirty="0">
                <a:hlinkClick r:id="rId3"/>
              </a:rPr>
              <a:t>送给</a:t>
            </a:r>
            <a:r>
              <a:rPr lang="zh-CN" altLang="en-US" sz="2200" dirty="0"/>
              <a:t>客户端，即向服务器请求某个资源。使用</a:t>
            </a:r>
            <a:r>
              <a:rPr lang="en-US" altLang="zh-CN" sz="2200" dirty="0"/>
              <a:t>GET </a:t>
            </a:r>
            <a:r>
              <a:rPr lang="zh-CN" altLang="en-US" sz="2200" dirty="0"/>
              <a:t>方法时，请求参数和对应的值附加在 </a:t>
            </a:r>
            <a:r>
              <a:rPr lang="en-US" altLang="zh-CN" sz="2200" dirty="0"/>
              <a:t>URL </a:t>
            </a:r>
            <a:r>
              <a:rPr lang="zh-CN" altLang="en-US" sz="2200" dirty="0"/>
              <a:t>后面，利用一个问号</a:t>
            </a:r>
            <a:r>
              <a:rPr lang="en-US" altLang="zh-CN" sz="2200" dirty="0"/>
              <a:t>(“?”)</a:t>
            </a:r>
            <a:r>
              <a:rPr lang="zh-CN" altLang="en-US" sz="2200" dirty="0"/>
              <a:t>代表</a:t>
            </a:r>
            <a:r>
              <a:rPr lang="en-US" altLang="zh-CN" sz="2200" dirty="0"/>
              <a:t>URL </a:t>
            </a:r>
            <a:r>
              <a:rPr lang="zh-CN" altLang="en-US" sz="2200" dirty="0"/>
              <a:t>的结尾与请求参数的开始，传递参数长度受限制。例如，</a:t>
            </a:r>
            <a:r>
              <a:rPr lang="en-US" altLang="zh-CN" sz="2200" dirty="0"/>
              <a:t>/</a:t>
            </a:r>
            <a:r>
              <a:rPr lang="en-US" altLang="zh-CN" sz="2200" dirty="0" err="1"/>
              <a:t>index.jsp?id</a:t>
            </a:r>
            <a:r>
              <a:rPr lang="en-US" altLang="zh-CN" sz="2200" dirty="0"/>
              <a:t>=100&amp;op=bind</a:t>
            </a:r>
            <a:r>
              <a:rPr lang="zh-CN" altLang="en-US" sz="2200" dirty="0"/>
              <a:t>。</a:t>
            </a:r>
          </a:p>
          <a:p>
            <a:r>
              <a:rPr lang="en-US" altLang="zh-CN" sz="2200" dirty="0" smtClean="0"/>
              <a:t>POST</a:t>
            </a:r>
            <a:r>
              <a:rPr lang="zh-CN" altLang="en-US" sz="2200" dirty="0"/>
              <a:t>：当客户端给服务器提供信息较多时可以使用</a:t>
            </a:r>
            <a:r>
              <a:rPr lang="en-US" altLang="zh-CN" sz="2200" dirty="0"/>
              <a:t>POST </a:t>
            </a:r>
            <a:r>
              <a:rPr lang="zh-CN" altLang="en-US" sz="2200" dirty="0"/>
              <a:t>方法，</a:t>
            </a:r>
            <a:r>
              <a:rPr lang="en-US" altLang="zh-CN" sz="2200" dirty="0"/>
              <a:t>POST </a:t>
            </a:r>
            <a:r>
              <a:rPr lang="zh-CN" altLang="en-US" sz="2200" dirty="0"/>
              <a:t>方法向服务器提交数据，比如完成表单数据的提交，将数据提交给服务器处理。</a:t>
            </a:r>
            <a:r>
              <a:rPr lang="en-US" altLang="zh-CN" sz="2200" dirty="0"/>
              <a:t>GET </a:t>
            </a:r>
            <a:r>
              <a:rPr lang="zh-CN" altLang="en-US" sz="2200" dirty="0"/>
              <a:t>一般用于获取</a:t>
            </a:r>
            <a:r>
              <a:rPr lang="en-US" altLang="zh-CN" sz="2200" dirty="0"/>
              <a:t>/</a:t>
            </a:r>
            <a:r>
              <a:rPr lang="zh-CN" altLang="en-US" sz="2200" dirty="0"/>
              <a:t>查询资源信息，</a:t>
            </a:r>
            <a:r>
              <a:rPr lang="en-US" altLang="zh-CN" sz="2200" dirty="0"/>
              <a:t>POST </a:t>
            </a:r>
            <a:r>
              <a:rPr lang="zh-CN" altLang="en-US" sz="2200" dirty="0"/>
              <a:t>会附带用户数据，一般用于更新资源信息。</a:t>
            </a:r>
            <a:r>
              <a:rPr lang="en-US" altLang="zh-CN" sz="2200" dirty="0"/>
              <a:t>POST </a:t>
            </a:r>
            <a:r>
              <a:rPr lang="zh-CN" altLang="en-US" sz="2200" dirty="0"/>
              <a:t>方法将请求参数</a:t>
            </a:r>
            <a:r>
              <a:rPr lang="zh-CN" altLang="en-US" sz="2200" u="sng" dirty="0">
                <a:hlinkClick r:id="rId4"/>
              </a:rPr>
              <a:t>封装</a:t>
            </a:r>
            <a:r>
              <a:rPr lang="zh-CN" altLang="en-US" sz="2200" dirty="0"/>
              <a:t>在</a:t>
            </a:r>
            <a:r>
              <a:rPr lang="en-US" altLang="zh-CN" sz="2200" dirty="0"/>
              <a:t>HTTP </a:t>
            </a:r>
            <a:r>
              <a:rPr lang="zh-CN" altLang="en-US" sz="2200" dirty="0"/>
              <a:t>请求数据中，以名称</a:t>
            </a:r>
            <a:r>
              <a:rPr lang="en-US" altLang="zh-CN" sz="2200" dirty="0"/>
              <a:t>/</a:t>
            </a:r>
            <a:r>
              <a:rPr lang="zh-CN" altLang="en-US" sz="2200" dirty="0"/>
              <a:t>值的形式出现，可以传输大量数据</a:t>
            </a:r>
            <a:r>
              <a:rPr lang="en-US" altLang="zh-CN" sz="2200" dirty="0"/>
              <a:t>;</a:t>
            </a:r>
          </a:p>
          <a:p>
            <a:endParaRPr lang="en-US" altLang="zh-CN" dirty="0" smtClean="0"/>
          </a:p>
        </p:txBody>
      </p:sp>
    </p:spTree>
    <p:extLst>
      <p:ext uri="{BB962C8B-B14F-4D97-AF65-F5344CB8AC3E}">
        <p14:creationId xmlns:p14="http://schemas.microsoft.com/office/powerpoint/2010/main" val="201262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请求头部</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请求头部：请求头部由关键字</a:t>
            </a:r>
            <a:r>
              <a:rPr lang="en-US" altLang="zh-CN" dirty="0"/>
              <a:t>/</a:t>
            </a:r>
            <a:r>
              <a:rPr lang="zh-CN" altLang="en-US" dirty="0"/>
              <a:t>值对组成，每行一对，关键字和值用英文冒号“</a:t>
            </a:r>
            <a:r>
              <a:rPr lang="en-US" altLang="zh-CN" dirty="0"/>
              <a:t>:”</a:t>
            </a:r>
            <a:r>
              <a:rPr lang="zh-CN" altLang="en-US" dirty="0"/>
              <a:t>分隔。请求头部通知服务器有关于客户端请求的信息，典型的请求头</a:t>
            </a:r>
            <a:r>
              <a:rPr lang="zh-CN" altLang="en-US" dirty="0" smtClean="0"/>
              <a:t>有</a:t>
            </a:r>
            <a:endParaRPr lang="en-US" altLang="zh-CN" dirty="0" smtClean="0"/>
          </a:p>
          <a:p>
            <a:r>
              <a:rPr lang="en-US" altLang="zh-CN" dirty="0" smtClean="0"/>
              <a:t>User-Agent</a:t>
            </a:r>
            <a:r>
              <a:rPr lang="zh-CN" altLang="en-US" dirty="0"/>
              <a:t>：产生请求的</a:t>
            </a:r>
            <a:r>
              <a:rPr lang="zh-CN" altLang="en-US" u="sng" dirty="0">
                <a:hlinkClick r:id="rId2"/>
              </a:rPr>
              <a:t>浏览器</a:t>
            </a:r>
            <a:r>
              <a:rPr lang="zh-CN" altLang="en-US" dirty="0"/>
              <a:t>类型</a:t>
            </a:r>
            <a:r>
              <a:rPr lang="en-US" altLang="zh-CN" dirty="0"/>
              <a:t>;</a:t>
            </a:r>
          </a:p>
          <a:p>
            <a:r>
              <a:rPr lang="en-US" altLang="zh-CN" dirty="0" smtClean="0"/>
              <a:t>Accept</a:t>
            </a:r>
            <a:r>
              <a:rPr lang="zh-CN" altLang="en-US" dirty="0"/>
              <a:t>：客户端可识别的响应内容类型列表</a:t>
            </a:r>
            <a:r>
              <a:rPr lang="en-US" altLang="zh-CN" dirty="0"/>
              <a:t>;</a:t>
            </a:r>
            <a:r>
              <a:rPr lang="zh-CN" altLang="en-US" dirty="0"/>
              <a:t>星号 “ * ” 用于按范围将类型分组，用 “ *</a:t>
            </a:r>
            <a:r>
              <a:rPr lang="en-US" altLang="zh-CN" dirty="0"/>
              <a:t>/* ” </a:t>
            </a:r>
            <a:r>
              <a:rPr lang="zh-CN" altLang="en-US" dirty="0"/>
              <a:t>指示可接受全部类型，用“ </a:t>
            </a:r>
            <a:r>
              <a:rPr lang="en-US" altLang="zh-CN" dirty="0"/>
              <a:t>type/* ”</a:t>
            </a:r>
            <a:r>
              <a:rPr lang="zh-CN" altLang="en-US" dirty="0"/>
              <a:t>指示可接受 </a:t>
            </a:r>
            <a:r>
              <a:rPr lang="en-US" altLang="zh-CN" dirty="0"/>
              <a:t>type </a:t>
            </a:r>
            <a:r>
              <a:rPr lang="zh-CN" altLang="en-US" dirty="0"/>
              <a:t>类型的所有子类型</a:t>
            </a:r>
            <a:r>
              <a:rPr lang="en-US" altLang="zh-CN" dirty="0"/>
              <a:t>;</a:t>
            </a:r>
          </a:p>
          <a:p>
            <a:r>
              <a:rPr lang="en-US" altLang="zh-CN" dirty="0" smtClean="0"/>
              <a:t>Accept-Language</a:t>
            </a:r>
            <a:r>
              <a:rPr lang="zh-CN" altLang="en-US" dirty="0"/>
              <a:t>：客户端可接受的自然语言</a:t>
            </a:r>
            <a:r>
              <a:rPr lang="en-US" altLang="zh-CN" dirty="0"/>
              <a:t>;</a:t>
            </a:r>
          </a:p>
          <a:p>
            <a:r>
              <a:rPr lang="en-US" altLang="zh-CN" dirty="0" smtClean="0"/>
              <a:t>Accept-Encoding</a:t>
            </a:r>
            <a:r>
              <a:rPr lang="zh-CN" altLang="en-US" dirty="0"/>
              <a:t>：客户端可接受的编码压缩格式</a:t>
            </a:r>
            <a:r>
              <a:rPr lang="en-US" altLang="zh-CN" dirty="0"/>
              <a:t>;</a:t>
            </a:r>
          </a:p>
          <a:p>
            <a:r>
              <a:rPr lang="en-US" altLang="zh-CN" dirty="0" smtClean="0"/>
              <a:t>Accept-Charset</a:t>
            </a:r>
            <a:r>
              <a:rPr lang="zh-CN" altLang="en-US" dirty="0"/>
              <a:t>：可接受的应答的字符集</a:t>
            </a:r>
            <a:r>
              <a:rPr lang="en-US" altLang="zh-CN" dirty="0" smtClean="0"/>
              <a:t>;</a:t>
            </a:r>
          </a:p>
          <a:p>
            <a:r>
              <a:rPr lang="en-US" altLang="zh-CN" dirty="0" smtClean="0"/>
              <a:t>Content-Type</a:t>
            </a:r>
            <a:r>
              <a:rPr lang="zh-CN" altLang="en-US" dirty="0" smtClean="0"/>
              <a:t>：是</a:t>
            </a:r>
            <a:r>
              <a:rPr lang="zh-CN" altLang="en-US" dirty="0"/>
              <a:t>指正文的</a:t>
            </a:r>
            <a:r>
              <a:rPr lang="zh-CN" altLang="en-US" dirty="0" smtClean="0"/>
              <a:t>格式</a:t>
            </a:r>
            <a:endParaRPr lang="en-US" altLang="zh-CN" dirty="0"/>
          </a:p>
          <a:p>
            <a:r>
              <a:rPr lang="en-US" altLang="zh-CN" dirty="0" smtClean="0"/>
              <a:t>Host</a:t>
            </a:r>
            <a:r>
              <a:rPr lang="zh-CN" altLang="en-US" dirty="0"/>
              <a:t>：请求的主机名，允许多个</a:t>
            </a:r>
            <a:r>
              <a:rPr lang="zh-CN" altLang="en-US" u="sng" dirty="0">
                <a:hlinkClick r:id="rId3"/>
              </a:rPr>
              <a:t>域名</a:t>
            </a:r>
            <a:r>
              <a:rPr lang="zh-CN" altLang="en-US" dirty="0"/>
              <a:t>同处一个</a:t>
            </a:r>
            <a:r>
              <a:rPr lang="en-US" altLang="zh-CN" dirty="0"/>
              <a:t>IP </a:t>
            </a:r>
            <a:r>
              <a:rPr lang="zh-CN" altLang="en-US" dirty="0"/>
              <a:t>地址，即虚拟主机</a:t>
            </a:r>
            <a:r>
              <a:rPr lang="en-US" altLang="zh-CN" dirty="0"/>
              <a:t>;</a:t>
            </a:r>
          </a:p>
          <a:p>
            <a:r>
              <a:rPr lang="en-US" altLang="zh-CN" dirty="0" smtClean="0"/>
              <a:t>connection</a:t>
            </a:r>
            <a:r>
              <a:rPr lang="zh-CN" altLang="en-US" dirty="0"/>
              <a:t>：连接方式</a:t>
            </a:r>
            <a:r>
              <a:rPr lang="en-US" altLang="zh-CN" dirty="0"/>
              <a:t>(close </a:t>
            </a:r>
            <a:r>
              <a:rPr lang="zh-CN" altLang="en-US" dirty="0"/>
              <a:t>或 </a:t>
            </a:r>
            <a:r>
              <a:rPr lang="en-US" altLang="zh-CN" dirty="0" err="1"/>
              <a:t>keepalive</a:t>
            </a:r>
            <a:r>
              <a:rPr lang="en-US" altLang="zh-CN" dirty="0"/>
              <a:t>);</a:t>
            </a:r>
          </a:p>
          <a:p>
            <a:r>
              <a:rPr lang="en-US" altLang="zh-CN" dirty="0" smtClean="0"/>
              <a:t>Cookie</a:t>
            </a:r>
            <a:r>
              <a:rPr lang="zh-CN" altLang="en-US" dirty="0"/>
              <a:t>：</a:t>
            </a:r>
            <a:r>
              <a:rPr lang="zh-CN" altLang="en-US" u="sng" dirty="0">
                <a:hlinkClick r:id="rId4"/>
              </a:rPr>
              <a:t>存储</a:t>
            </a:r>
            <a:r>
              <a:rPr lang="zh-CN" altLang="en-US" dirty="0"/>
              <a:t>于客户端扩展字段，向同一域名的服务端发送属于该域的</a:t>
            </a:r>
            <a:r>
              <a:rPr lang="en-US" altLang="zh-CN" dirty="0"/>
              <a:t>cookie;</a:t>
            </a:r>
          </a:p>
          <a:p>
            <a:r>
              <a:rPr lang="zh-CN" altLang="en-US" dirty="0" smtClean="0"/>
              <a:t>空行</a:t>
            </a:r>
            <a:r>
              <a:rPr lang="zh-CN" altLang="en-US" dirty="0"/>
              <a:t>：最后一个请求头之后是一个空行，发送回车符和换行符，通知服务器以下不再有请求头</a:t>
            </a:r>
            <a:r>
              <a:rPr lang="en-US" altLang="zh-CN" dirty="0"/>
              <a:t>;</a:t>
            </a:r>
          </a:p>
          <a:p>
            <a:endParaRPr kumimoji="1" lang="zh-CN" altLang="en-US" dirty="0"/>
          </a:p>
        </p:txBody>
      </p:sp>
    </p:spTree>
    <p:extLst>
      <p:ext uri="{BB962C8B-B14F-4D97-AF65-F5344CB8AC3E}">
        <p14:creationId xmlns:p14="http://schemas.microsoft.com/office/powerpoint/2010/main" val="173682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请求头部</a:t>
            </a:r>
            <a:r>
              <a:rPr kumimoji="1" lang="en-US" altLang="zh-CN" dirty="0" smtClean="0"/>
              <a:t>2</a:t>
            </a:r>
            <a:endParaRPr kumimoji="1" lang="zh-CN" altLang="en-US" dirty="0"/>
          </a:p>
        </p:txBody>
      </p:sp>
      <p:sp>
        <p:nvSpPr>
          <p:cNvPr id="3" name="内容占位符 2"/>
          <p:cNvSpPr>
            <a:spLocks noGrp="1"/>
          </p:cNvSpPr>
          <p:nvPr>
            <p:ph idx="1"/>
          </p:nvPr>
        </p:nvSpPr>
        <p:spPr/>
        <p:txBody>
          <a:bodyPr/>
          <a:lstStyle/>
          <a:p>
            <a:r>
              <a:rPr lang="en-US" altLang="zh-CN" dirty="0"/>
              <a:t>Cache-control</a:t>
            </a:r>
            <a:r>
              <a:rPr lang="zh-CN" altLang="en-US" dirty="0"/>
              <a:t>是用来控制缓存的。当客户端发送的</a:t>
            </a:r>
            <a:r>
              <a:rPr lang="zh-CN" altLang="en-US" dirty="0" smtClean="0"/>
              <a:t>请</a:t>
            </a:r>
            <a:r>
              <a:rPr lang="zh-CN" altLang="en-US" dirty="0"/>
              <a:t>求中包含 </a:t>
            </a:r>
            <a:r>
              <a:rPr lang="en-US" altLang="zh-CN" dirty="0"/>
              <a:t>max-age </a:t>
            </a:r>
            <a:r>
              <a:rPr lang="zh-CN" altLang="en-US" dirty="0"/>
              <a:t>指令时，如果判定缓存层中，资源的</a:t>
            </a:r>
            <a:r>
              <a:rPr lang="zh-CN" altLang="en-US" dirty="0" smtClean="0"/>
              <a:t>缓</a:t>
            </a:r>
            <a:r>
              <a:rPr lang="zh-CN" altLang="en-US" dirty="0"/>
              <a:t>存时间数值比指定时间的数值小，那么客户端可以接受缓存的</a:t>
            </a:r>
            <a:r>
              <a:rPr lang="zh-CN" altLang="en-US" dirty="0" smtClean="0"/>
              <a:t>资源；当</a:t>
            </a:r>
            <a:r>
              <a:rPr lang="zh-CN" altLang="en-US" dirty="0"/>
              <a:t>指定 </a:t>
            </a:r>
            <a:r>
              <a:rPr lang="en-US" altLang="zh-CN" dirty="0"/>
              <a:t>max-age </a:t>
            </a:r>
            <a:r>
              <a:rPr lang="zh-CN" altLang="en-US" dirty="0"/>
              <a:t>值为 </a:t>
            </a:r>
            <a:r>
              <a:rPr lang="en-US" altLang="zh-CN" dirty="0"/>
              <a:t>0</a:t>
            </a:r>
            <a:r>
              <a:rPr lang="zh-CN" altLang="en-US" dirty="0"/>
              <a:t>，那么缓存层通常需要将请求转</a:t>
            </a:r>
            <a:r>
              <a:rPr lang="en-US" altLang="zh-CN" dirty="0"/>
              <a:t>...</a:t>
            </a:r>
          </a:p>
          <a:p>
            <a:r>
              <a:rPr lang="en-US" altLang="zh-CN" dirty="0" smtClean="0"/>
              <a:t>If-Modified-Since</a:t>
            </a:r>
            <a:r>
              <a:rPr lang="zh-CN" altLang="en-US" dirty="0"/>
              <a:t>也是一个关于缓存的</a:t>
            </a:r>
            <a:r>
              <a:rPr lang="zh-CN" altLang="en-US" dirty="0" smtClean="0"/>
              <a:t>。</a:t>
            </a:r>
            <a:r>
              <a:rPr lang="zh-CN" altLang="en-US" dirty="0"/>
              <a:t>如果服务器的资源在某个时间之后更新了，那么客户端就应该下载</a:t>
            </a:r>
            <a:r>
              <a:rPr lang="zh-CN" altLang="en-US" dirty="0" smtClean="0"/>
              <a:t>最新的资源。</a:t>
            </a:r>
            <a:r>
              <a:rPr lang="zh-CN" altLang="en-US" dirty="0"/>
              <a:t>如果没有更新，服务端会返回“</a:t>
            </a:r>
            <a:r>
              <a:rPr lang="en-US" altLang="zh-CN" dirty="0"/>
              <a:t>304 Not </a:t>
            </a:r>
            <a:r>
              <a:rPr lang="en-US" altLang="zh-CN" dirty="0" smtClean="0"/>
              <a:t>Modified</a:t>
            </a:r>
            <a:r>
              <a:rPr lang="zh-CN" altLang="en-US" dirty="0" smtClean="0"/>
              <a:t>”，那</a:t>
            </a:r>
            <a:r>
              <a:rPr lang="zh-CN" altLang="en-US" dirty="0"/>
              <a:t>客户端就不用下载了，也会节省带宽。</a:t>
            </a:r>
          </a:p>
          <a:p>
            <a:endParaRPr lang="en-US" altLang="zh-CN" dirty="0"/>
          </a:p>
        </p:txBody>
      </p:sp>
    </p:spTree>
    <p:extLst>
      <p:ext uri="{BB962C8B-B14F-4D97-AF65-F5344CB8AC3E}">
        <p14:creationId xmlns:p14="http://schemas.microsoft.com/office/powerpoint/2010/main" val="21104460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2584</TotalTime>
  <Words>1444</Words>
  <Application>Microsoft Macintosh PowerPoint</Application>
  <PresentationFormat>宽屏</PresentationFormat>
  <Paragraphs>86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DengXian</vt:lpstr>
      <vt:lpstr>DengXian Light</vt:lpstr>
      <vt:lpstr>Helvetica</vt:lpstr>
      <vt:lpstr>Mangal</vt:lpstr>
      <vt:lpstr>PingFang SC</vt:lpstr>
      <vt:lpstr>Arial</vt:lpstr>
      <vt:lpstr>Office 主题</vt:lpstr>
      <vt:lpstr>深入了解HTTP(S)协议</vt:lpstr>
      <vt:lpstr>从URL说起</vt:lpstr>
      <vt:lpstr>网络7层协议</vt:lpstr>
      <vt:lpstr>请求准备</vt:lpstr>
      <vt:lpstr>DNS解析图解</vt:lpstr>
      <vt:lpstr>请求构建</vt:lpstr>
      <vt:lpstr>请求行</vt:lpstr>
      <vt:lpstr>请求头部</vt:lpstr>
      <vt:lpstr>请求头部2</vt:lpstr>
      <vt:lpstr>Body</vt:lpstr>
      <vt:lpstr>发送请求/接收响应</vt:lpstr>
      <vt:lpstr>返回构建</vt:lpstr>
      <vt:lpstr>状态码</vt:lpstr>
      <vt:lpstr>CV 性能瓶颈</vt:lpstr>
      <vt:lpstr>HTTP2.0</vt:lpstr>
      <vt:lpstr>流</vt:lpstr>
      <vt:lpstr>HTTPS协议</vt:lpstr>
      <vt:lpstr>CA / root CA</vt:lpstr>
      <vt:lpstr>对称和非对称加密的结合-HTTPS</vt:lpstr>
      <vt:lpstr>SSL / TLS</vt:lpstr>
      <vt:lpstr>SSL / TLS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深入了解HTTP(S)协议</dc:title>
  <dc:creator>Microsoft Office 用户</dc:creator>
  <cp:lastModifiedBy>Microsoft Office 用户</cp:lastModifiedBy>
  <cp:revision>21</cp:revision>
  <dcterms:created xsi:type="dcterms:W3CDTF">2019-07-26T14:41:42Z</dcterms:created>
  <dcterms:modified xsi:type="dcterms:W3CDTF">2019-07-28T09:46:23Z</dcterms:modified>
</cp:coreProperties>
</file>