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74" r:id="rId6"/>
    <p:sldId id="259" r:id="rId7"/>
    <p:sldId id="258"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595"/>
  </p:normalViewPr>
  <p:slideViewPr>
    <p:cSldViewPr snapToGrid="0" snapToObjects="1">
      <p:cViewPr varScale="1">
        <p:scale>
          <a:sx n="84" d="100"/>
          <a:sy n="84" d="100"/>
        </p:scale>
        <p:origin x="20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207930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80249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139379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91798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102325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82868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121870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6888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24958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73588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AB974B8-36A0-2848-AA3A-4776CF1CD15B}" type="datetimeFigureOut">
              <a:rPr kumimoji="1" lang="zh-CN" altLang="en-US" smtClean="0"/>
              <a:t>2019/7/5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6657459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974B8-36A0-2848-AA3A-4776CF1CD15B}" type="datetimeFigureOut">
              <a:rPr kumimoji="1" lang="zh-CN" altLang="en-US" smtClean="0"/>
              <a:t>2019/7/5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BC998-F405-574E-A42A-FE0F3B0A264C}" type="slidenum">
              <a:rPr kumimoji="1" lang="zh-CN" altLang="en-US" smtClean="0"/>
              <a:t>‹#›</a:t>
            </a:fld>
            <a:endParaRPr kumimoji="1" lang="zh-CN" altLang="en-US"/>
          </a:p>
        </p:txBody>
      </p:sp>
    </p:spTree>
    <p:extLst>
      <p:ext uri="{BB962C8B-B14F-4D97-AF65-F5344CB8AC3E}">
        <p14:creationId xmlns:p14="http://schemas.microsoft.com/office/powerpoint/2010/main" val="109450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hu.com/a/227182312_16347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csdn.net/Katherine_hsr/article/details/7938224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latin typeface="+mn-ea"/>
                <a:ea typeface="+mn-ea"/>
              </a:rPr>
              <a:t>聚类</a:t>
            </a:r>
            <a:endParaRPr kumimoji="1" lang="zh-CN" altLang="en-US" dirty="0">
              <a:latin typeface="+mn-ea"/>
              <a:ea typeface="+mn-ea"/>
            </a:endParaRPr>
          </a:p>
        </p:txBody>
      </p:sp>
      <p:sp>
        <p:nvSpPr>
          <p:cNvPr id="3" name="副标题 2"/>
          <p:cNvSpPr>
            <a:spLocks noGrp="1"/>
          </p:cNvSpPr>
          <p:nvPr>
            <p:ph type="subTitle" idx="1"/>
          </p:nvPr>
        </p:nvSpPr>
        <p:spPr/>
        <p:txBody>
          <a:bodyPr/>
          <a:lstStyle/>
          <a:p>
            <a:r>
              <a:rPr kumimoji="1" lang="en-US" altLang="zh-CN" dirty="0" smtClean="0">
                <a:latin typeface="Calibri" charset="0"/>
                <a:ea typeface="Calibri" charset="0"/>
                <a:cs typeface="Calibri" charset="0"/>
              </a:rPr>
              <a:t>Clustering</a:t>
            </a:r>
          </a:p>
          <a:p>
            <a:r>
              <a:rPr kumimoji="1" lang="en-US" altLang="zh-CN" dirty="0" smtClean="0">
                <a:latin typeface="Calibri" charset="0"/>
                <a:ea typeface="Calibri" charset="0"/>
                <a:cs typeface="Calibri" charset="0"/>
              </a:rPr>
              <a:t>Daniel  July-8</a:t>
            </a:r>
            <a:r>
              <a:rPr kumimoji="1" lang="en-US" altLang="zh-CN" baseline="30000" dirty="0" smtClean="0">
                <a:latin typeface="Calibri" charset="0"/>
                <a:ea typeface="Calibri" charset="0"/>
                <a:cs typeface="Calibri" charset="0"/>
              </a:rPr>
              <a:t>th</a:t>
            </a:r>
            <a:endParaRPr kumimoji="1" lang="en-US" altLang="zh-CN" dirty="0" smtClean="0">
              <a:latin typeface="Calibri" charset="0"/>
              <a:ea typeface="Calibri" charset="0"/>
              <a:cs typeface="Calibri" charset="0"/>
            </a:endParaRPr>
          </a:p>
          <a:p>
            <a:endParaRPr kumimoji="1" lang="zh-CN" altLang="en-US" dirty="0">
              <a:latin typeface="Calibri" charset="0"/>
              <a:ea typeface="Calibri" charset="0"/>
              <a:cs typeface="Calibri" charset="0"/>
            </a:endParaRPr>
          </a:p>
        </p:txBody>
      </p:sp>
    </p:spTree>
    <p:extLst>
      <p:ext uri="{BB962C8B-B14F-4D97-AF65-F5344CB8AC3E}">
        <p14:creationId xmlns:p14="http://schemas.microsoft.com/office/powerpoint/2010/main" val="72805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K-Means </a:t>
            </a:r>
            <a:r>
              <a:rPr lang="zh-CN" altLang="en-US" b="1" smtClean="0"/>
              <a:t>开发流程</a:t>
            </a:r>
            <a:endParaRPr kumimoji="1" lang="zh-CN" altLang="en-US" dirty="0"/>
          </a:p>
        </p:txBody>
      </p:sp>
      <p:sp>
        <p:nvSpPr>
          <p:cNvPr id="3" name="内容占位符 2"/>
          <p:cNvSpPr>
            <a:spLocks noGrp="1"/>
          </p:cNvSpPr>
          <p:nvPr>
            <p:ph idx="1"/>
          </p:nvPr>
        </p:nvSpPr>
        <p:spPr/>
        <p:txBody>
          <a:bodyPr/>
          <a:lstStyle/>
          <a:p>
            <a:r>
              <a:rPr lang="zh-CN" altLang="en-US" dirty="0" smtClean="0"/>
              <a:t>收集数据：使用任意方法 </a:t>
            </a:r>
            <a:endParaRPr lang="en-US" altLang="zh-CN" dirty="0" smtClean="0"/>
          </a:p>
          <a:p>
            <a:r>
              <a:rPr lang="zh-CN" altLang="en-US" dirty="0" smtClean="0"/>
              <a:t>准备数据：需要数值型数据类计算距离</a:t>
            </a:r>
            <a:r>
              <a:rPr lang="en-US" altLang="zh-CN" dirty="0" smtClean="0"/>
              <a:t>, </a:t>
            </a:r>
            <a:r>
              <a:rPr lang="zh-CN" altLang="en-US" dirty="0" smtClean="0"/>
              <a:t>也可以将标称型数据映射为二值型数据再用于距离计算 </a:t>
            </a:r>
            <a:endParaRPr lang="en-US" altLang="zh-CN" dirty="0" smtClean="0"/>
          </a:p>
          <a:p>
            <a:r>
              <a:rPr lang="zh-CN" altLang="en-US" dirty="0" smtClean="0"/>
              <a:t>分析数据：使用任意方法 </a:t>
            </a:r>
            <a:endParaRPr lang="en-US" altLang="zh-CN" dirty="0" smtClean="0"/>
          </a:p>
          <a:p>
            <a:r>
              <a:rPr lang="zh-CN" altLang="en-US" dirty="0" smtClean="0">
                <a:solidFill>
                  <a:srgbClr val="FF0000"/>
                </a:solidFill>
              </a:rPr>
              <a:t>训练算法：不适用于无监督学习，即无监督学习不需要训练步骤 </a:t>
            </a:r>
            <a:endParaRPr lang="en-US" altLang="zh-CN" dirty="0" smtClean="0">
              <a:solidFill>
                <a:srgbClr val="FF0000"/>
              </a:solidFill>
            </a:endParaRPr>
          </a:p>
          <a:p>
            <a:r>
              <a:rPr lang="zh-CN" altLang="en-US" dirty="0" smtClean="0"/>
              <a:t>测试算法：应用聚类算法、观察结果</a:t>
            </a:r>
            <a:r>
              <a:rPr lang="en-US" altLang="zh-CN" dirty="0" smtClean="0"/>
              <a:t>.</a:t>
            </a:r>
            <a:r>
              <a:rPr lang="zh-CN" altLang="en-US" dirty="0" smtClean="0"/>
              <a:t>可以使用量化的误差指标如误差平方和（后面会介绍）来评价算法的结果</a:t>
            </a:r>
            <a:r>
              <a:rPr lang="en-US" altLang="zh-CN" dirty="0" smtClean="0"/>
              <a:t>.</a:t>
            </a:r>
          </a:p>
          <a:p>
            <a:r>
              <a:rPr lang="zh-CN" altLang="en-US" dirty="0" smtClean="0"/>
              <a:t>使用算法：可以用于所希望的任何应用</a:t>
            </a:r>
            <a:r>
              <a:rPr lang="en-US" altLang="zh-CN" dirty="0" smtClean="0"/>
              <a:t>.</a:t>
            </a:r>
            <a:r>
              <a:rPr lang="zh-CN" altLang="en-US" dirty="0" smtClean="0"/>
              <a:t>通常情况下</a:t>
            </a:r>
            <a:r>
              <a:rPr lang="en-US" altLang="zh-CN" dirty="0" smtClean="0"/>
              <a:t>, </a:t>
            </a:r>
            <a:r>
              <a:rPr lang="zh-CN" altLang="en-US" dirty="0" smtClean="0"/>
              <a:t>簇质心可以代表整个簇的数据来做出决策</a:t>
            </a:r>
            <a:r>
              <a:rPr lang="en-US" altLang="zh-CN" dirty="0" smtClean="0"/>
              <a:t>.</a:t>
            </a:r>
            <a:endParaRPr kumimoji="1" lang="zh-CN" altLang="en-US" dirty="0"/>
          </a:p>
        </p:txBody>
      </p:sp>
    </p:spTree>
    <p:extLst>
      <p:ext uri="{BB962C8B-B14F-4D97-AF65-F5344CB8AC3E}">
        <p14:creationId xmlns:p14="http://schemas.microsoft.com/office/powerpoint/2010/main" val="27414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K-Means </a:t>
            </a:r>
            <a:r>
              <a:rPr kumimoji="1" lang="zh-CN" altLang="en-US" dirty="0" smtClean="0"/>
              <a:t>算法的简单实现</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199" y="1591028"/>
            <a:ext cx="8094438" cy="4856663"/>
          </a:xfrm>
        </p:spPr>
      </p:pic>
    </p:spTree>
    <p:extLst>
      <p:ext uri="{BB962C8B-B14F-4D97-AF65-F5344CB8AC3E}">
        <p14:creationId xmlns:p14="http://schemas.microsoft.com/office/powerpoint/2010/main" val="113933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K-Means </a:t>
            </a:r>
            <a:r>
              <a:rPr lang="zh-CN" altLang="en-US" b="1" dirty="0"/>
              <a:t>聚类算法的</a:t>
            </a:r>
            <a:r>
              <a:rPr lang="zh-CN" altLang="en-US" b="1" dirty="0" smtClean="0"/>
              <a:t>缺陷</a:t>
            </a:r>
            <a:endParaRPr kumimoji="1" lang="zh-CN" altLang="en-US" dirty="0"/>
          </a:p>
        </p:txBody>
      </p:sp>
      <p:sp>
        <p:nvSpPr>
          <p:cNvPr id="3" name="内容占位符 2"/>
          <p:cNvSpPr>
            <a:spLocks noGrp="1"/>
          </p:cNvSpPr>
          <p:nvPr>
            <p:ph idx="1"/>
          </p:nvPr>
        </p:nvSpPr>
        <p:spPr/>
        <p:txBody>
          <a:bodyPr>
            <a:normAutofit fontScale="47500" lnSpcReduction="20000"/>
          </a:bodyPr>
          <a:lstStyle/>
          <a:p>
            <a:r>
              <a:rPr lang="zh-CN" altLang="en-US" b="1" dirty="0" smtClean="0"/>
              <a:t>在 </a:t>
            </a:r>
            <a:r>
              <a:rPr lang="en-US" altLang="zh-CN" b="1" dirty="0" err="1"/>
              <a:t>kMeans</a:t>
            </a:r>
            <a:r>
              <a:rPr lang="en-US" altLang="zh-CN" b="1" dirty="0"/>
              <a:t> </a:t>
            </a:r>
            <a:r>
              <a:rPr lang="zh-CN" altLang="en-US" b="1" dirty="0"/>
              <a:t>的函数测试中，可能偶尔会陷入局部最小值（局部最优的结果，但不是全局最优的结果）</a:t>
            </a:r>
            <a:r>
              <a:rPr lang="en-US" altLang="zh-CN" b="1" dirty="0"/>
              <a:t>.</a:t>
            </a:r>
          </a:p>
          <a:p>
            <a:pPr>
              <a:lnSpc>
                <a:spcPct val="170000"/>
              </a:lnSpc>
            </a:pPr>
            <a:r>
              <a:rPr lang="zh-CN" altLang="en-US" dirty="0"/>
              <a:t>出现这个问题有很多原因，可能是</a:t>
            </a:r>
            <a:r>
              <a:rPr lang="en-US" altLang="zh-CN" dirty="0"/>
              <a:t>k</a:t>
            </a:r>
            <a:r>
              <a:rPr lang="zh-CN" altLang="en-US" dirty="0"/>
              <a:t>值取的不合适，可能是距离函数不合适，可能是最初随机选取的质心靠的太近，也可能是数据本身分布的问题。</a:t>
            </a:r>
          </a:p>
          <a:p>
            <a:pPr>
              <a:lnSpc>
                <a:spcPct val="170000"/>
              </a:lnSpc>
            </a:pPr>
            <a:r>
              <a:rPr lang="zh-CN" altLang="en-US" dirty="0"/>
              <a:t>为了解决这个问题，我们可以对生成的簇进行后处理，一种方法是将具有最大</a:t>
            </a:r>
            <a:r>
              <a:rPr lang="en-US" altLang="zh-CN" b="1" dirty="0"/>
              <a:t>SSE</a:t>
            </a:r>
            <a:r>
              <a:rPr lang="zh-CN" altLang="en-US" dirty="0"/>
              <a:t>值的簇划分成两个簇。具体实现时可以将最大簇包含的点过滤出来并在这些点上运行</a:t>
            </a:r>
            <a:r>
              <a:rPr lang="en-US" altLang="zh-CN" dirty="0"/>
              <a:t>K-</a:t>
            </a:r>
            <a:r>
              <a:rPr lang="zh-CN" altLang="en-US" dirty="0"/>
              <a:t>均值算法，令</a:t>
            </a:r>
            <a:r>
              <a:rPr lang="en-US" altLang="zh-CN" dirty="0"/>
              <a:t>k</a:t>
            </a:r>
            <a:r>
              <a:rPr lang="zh-CN" altLang="en-US" dirty="0"/>
              <a:t>设为</a:t>
            </a:r>
            <a:r>
              <a:rPr lang="en-US" altLang="zh-CN" dirty="0"/>
              <a:t>2</a:t>
            </a:r>
            <a:r>
              <a:rPr lang="zh-CN" altLang="en-US" dirty="0"/>
              <a:t>。</a:t>
            </a:r>
          </a:p>
          <a:p>
            <a:pPr>
              <a:lnSpc>
                <a:spcPct val="170000"/>
              </a:lnSpc>
            </a:pPr>
            <a:r>
              <a:rPr lang="zh-CN" altLang="en-US" dirty="0"/>
              <a:t>为了保持簇总数不变，可以将某两个簇进行合并。从上图中很明显就可以看出，应该将上图下部两个出错的簇质心进行合并。那么问题来了，我们可以很容易对二维数据上的聚类进行可视化， 但是如果遇到</a:t>
            </a:r>
            <a:r>
              <a:rPr lang="en-US" altLang="zh-CN" dirty="0"/>
              <a:t>40</a:t>
            </a:r>
            <a:r>
              <a:rPr lang="zh-CN" altLang="en-US" dirty="0"/>
              <a:t>维的数据应该如何去做？</a:t>
            </a:r>
          </a:p>
          <a:p>
            <a:pPr>
              <a:lnSpc>
                <a:spcPct val="170000"/>
              </a:lnSpc>
            </a:pPr>
            <a:r>
              <a:rPr lang="zh-CN" altLang="en-US" dirty="0"/>
              <a:t>有两种可以量化的办法：合并最近的质心，或者合并两个使得</a:t>
            </a:r>
            <a:r>
              <a:rPr lang="en-US" altLang="zh-CN" b="1" dirty="0"/>
              <a:t>SSE</a:t>
            </a:r>
            <a:r>
              <a:rPr lang="zh-CN" altLang="en-US" dirty="0"/>
              <a:t>增幅最小的质心。 第一种思路通过计算所有质心之间的距离， 然后合并距离最近的两个点来实现。第二种方法需要合并两个簇然后计算总</a:t>
            </a:r>
            <a:r>
              <a:rPr lang="en-US" altLang="zh-CN" b="1" dirty="0"/>
              <a:t>SSE</a:t>
            </a:r>
            <a:r>
              <a:rPr lang="zh-CN" altLang="en-US" dirty="0"/>
              <a:t>值。必须在所有可能的两个簇上重复上述处理过程，直到找到合并最佳的两个簇为止。</a:t>
            </a:r>
          </a:p>
          <a:p>
            <a:pPr>
              <a:lnSpc>
                <a:spcPct val="170000"/>
              </a:lnSpc>
            </a:pPr>
            <a:r>
              <a:rPr lang="zh-CN" altLang="en-US" dirty="0"/>
              <a:t>因为上述后处理过程实在是有些繁琐，所以有更厉害的大佬提出了另一个称之为二分</a:t>
            </a:r>
            <a:r>
              <a:rPr lang="en-US" altLang="zh-CN" dirty="0"/>
              <a:t>K-</a:t>
            </a:r>
            <a:r>
              <a:rPr lang="zh-CN" altLang="en-US" dirty="0"/>
              <a:t>均值（</a:t>
            </a:r>
            <a:r>
              <a:rPr lang="en-US" altLang="zh-CN" dirty="0"/>
              <a:t>bisecting K-Means</a:t>
            </a:r>
            <a:r>
              <a:rPr lang="zh-CN" altLang="en-US" dirty="0"/>
              <a:t>）的算法</a:t>
            </a:r>
            <a:r>
              <a:rPr lang="en-US" altLang="zh-CN" dirty="0" smtClean="0"/>
              <a:t>.</a:t>
            </a:r>
            <a:r>
              <a:rPr lang="zh-CN" altLang="en-US" dirty="0" smtClean="0"/>
              <a:t/>
            </a:r>
            <a:br>
              <a:rPr lang="zh-CN" altLang="en-US" dirty="0" smtClean="0"/>
            </a:br>
            <a:endParaRPr kumimoji="1" lang="zh-CN" altLang="en-US" dirty="0"/>
          </a:p>
        </p:txBody>
      </p:sp>
    </p:spTree>
    <p:extLst>
      <p:ext uri="{BB962C8B-B14F-4D97-AF65-F5344CB8AC3E}">
        <p14:creationId xmlns:p14="http://schemas.microsoft.com/office/powerpoint/2010/main" val="173021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77862" y="449733"/>
            <a:ext cx="7331898" cy="5727230"/>
          </a:xfrm>
          <a:prstGeom prst="rect">
            <a:avLst/>
          </a:prstGeom>
        </p:spPr>
      </p:pic>
    </p:spTree>
    <p:extLst>
      <p:ext uri="{BB962C8B-B14F-4D97-AF65-F5344CB8AC3E}">
        <p14:creationId xmlns:p14="http://schemas.microsoft.com/office/powerpoint/2010/main" val="155868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二分 </a:t>
            </a:r>
            <a:r>
              <a:rPr lang="en-US" altLang="zh-CN" b="1" dirty="0"/>
              <a:t>K-Means </a:t>
            </a:r>
            <a:r>
              <a:rPr lang="zh-CN" altLang="en-US" b="1" dirty="0"/>
              <a:t>聚类</a:t>
            </a:r>
            <a:r>
              <a:rPr lang="zh-CN" altLang="en-US" b="1" dirty="0" smtClean="0"/>
              <a:t>算法</a:t>
            </a:r>
            <a:endParaRPr kumimoji="1" lang="zh-CN" altLang="en-US" dirty="0"/>
          </a:p>
        </p:txBody>
      </p:sp>
      <p:sp>
        <p:nvSpPr>
          <p:cNvPr id="3" name="内容占位符 2"/>
          <p:cNvSpPr>
            <a:spLocks noGrp="1"/>
          </p:cNvSpPr>
          <p:nvPr>
            <p:ph idx="1"/>
          </p:nvPr>
        </p:nvSpPr>
        <p:spPr/>
        <p:txBody>
          <a:bodyPr/>
          <a:lstStyle/>
          <a:p>
            <a:r>
              <a:rPr lang="zh-CN" altLang="en-US" dirty="0" smtClean="0"/>
              <a:t>该</a:t>
            </a:r>
            <a:r>
              <a:rPr lang="zh-CN" altLang="en-US" dirty="0"/>
              <a:t>算法首先将所有点作为一个簇，然后将该簇一分为二。</a:t>
            </a:r>
            <a:br>
              <a:rPr lang="zh-CN" altLang="en-US" dirty="0"/>
            </a:br>
            <a:r>
              <a:rPr lang="zh-CN" altLang="en-US" dirty="0"/>
              <a:t>之后选择其中一个簇继续进行划分，选择哪一个簇进行划分取决于对其划分时候可以最大程度降低 </a:t>
            </a:r>
            <a:r>
              <a:rPr lang="en-US" altLang="zh-CN" dirty="0"/>
              <a:t>SSE</a:t>
            </a:r>
            <a:r>
              <a:rPr lang="zh-CN" altLang="en-US" dirty="0"/>
              <a:t>（平方和误差）的值。</a:t>
            </a:r>
            <a:br>
              <a:rPr lang="zh-CN" altLang="en-US" dirty="0"/>
            </a:br>
            <a:r>
              <a:rPr lang="zh-CN" altLang="en-US" dirty="0"/>
              <a:t>上述基于 </a:t>
            </a:r>
            <a:r>
              <a:rPr lang="en-US" altLang="zh-CN" dirty="0"/>
              <a:t>SSE </a:t>
            </a:r>
            <a:r>
              <a:rPr lang="zh-CN" altLang="en-US" dirty="0"/>
              <a:t>的划分过程不断重复，直到得到用户指定的簇数目为止。</a:t>
            </a:r>
          </a:p>
          <a:p>
            <a:endParaRPr kumimoji="1" lang="zh-CN" altLang="en-US" dirty="0"/>
          </a:p>
        </p:txBody>
      </p:sp>
    </p:spTree>
    <p:extLst>
      <p:ext uri="{BB962C8B-B14F-4D97-AF65-F5344CB8AC3E}">
        <p14:creationId xmlns:p14="http://schemas.microsoft.com/office/powerpoint/2010/main" val="176888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K-means</a:t>
            </a:r>
            <a:r>
              <a:rPr lang="en-US" altLang="zh-CN" b="1" dirty="0" smtClean="0"/>
              <a:t>++</a:t>
            </a:r>
            <a:endParaRPr kumimoji="1" lang="zh-CN" altLang="en-US" b="1" dirty="0"/>
          </a:p>
        </p:txBody>
      </p:sp>
      <p:sp>
        <p:nvSpPr>
          <p:cNvPr id="3" name="内容占位符 2"/>
          <p:cNvSpPr>
            <a:spLocks noGrp="1"/>
          </p:cNvSpPr>
          <p:nvPr>
            <p:ph idx="1"/>
          </p:nvPr>
        </p:nvSpPr>
        <p:spPr/>
        <p:txBody>
          <a:bodyPr/>
          <a:lstStyle/>
          <a:p>
            <a:r>
              <a:rPr lang="en-US" altLang="zh-CN" dirty="0" smtClean="0"/>
              <a:t>k-means</a:t>
            </a:r>
            <a:r>
              <a:rPr lang="en-US" altLang="zh-CN" dirty="0"/>
              <a:t>++</a:t>
            </a:r>
            <a:r>
              <a:rPr lang="zh-CN" altLang="en-US" dirty="0"/>
              <a:t>算法选择初始聚类中心的基本原则是：初始的聚类中心之间的相互距离要尽可能的远。它选择初始聚类中心的步骤是</a:t>
            </a:r>
            <a:r>
              <a:rPr lang="zh-CN" altLang="en-US" dirty="0" smtClean="0"/>
              <a:t>：</a:t>
            </a:r>
            <a:r>
              <a:rPr lang="zh-CN" altLang="en-US" sz="2400" dirty="0"/>
              <a:t>步骤一：随机选取一个样本作为第一个聚类中心 </a:t>
            </a:r>
            <a:r>
              <a:rPr lang="en-US" altLang="zh-CN" sz="2400" dirty="0"/>
              <a:t>c1</a:t>
            </a:r>
            <a:r>
              <a:rPr lang="zh-CN" altLang="en-US" sz="2400" dirty="0"/>
              <a:t>；</a:t>
            </a:r>
          </a:p>
          <a:p>
            <a:r>
              <a:rPr lang="zh-CN" altLang="en-US" sz="2400" dirty="0"/>
              <a:t>步骤二：计算每个样本与当前已有类聚中心最短距离（即与最近一个聚类中心的距离），用 </a:t>
            </a:r>
            <a:r>
              <a:rPr lang="en-US" altLang="zh-CN" sz="2400" dirty="0"/>
              <a:t>D(x) </a:t>
            </a:r>
            <a:r>
              <a:rPr lang="zh-CN" altLang="en-US" sz="2400" dirty="0"/>
              <a:t>表示；这个值越大，表示被选取作为聚类中心的概率较大；最后，用</a:t>
            </a:r>
            <a:r>
              <a:rPr lang="zh-CN" altLang="en-US" sz="2400" dirty="0">
                <a:solidFill>
                  <a:srgbClr val="FF0000"/>
                </a:solidFill>
              </a:rPr>
              <a:t>轮盘法</a:t>
            </a:r>
            <a:r>
              <a:rPr lang="zh-CN" altLang="en-US" sz="2400" dirty="0"/>
              <a:t>选出下一个聚类中心；</a:t>
            </a:r>
          </a:p>
          <a:p>
            <a:r>
              <a:rPr lang="zh-CN" altLang="en-US" sz="2400" dirty="0"/>
              <a:t>步骤三：重复步骤二，知道选出 </a:t>
            </a:r>
            <a:r>
              <a:rPr lang="en-US" altLang="zh-CN" sz="2400" dirty="0"/>
              <a:t>k </a:t>
            </a:r>
            <a:r>
              <a:rPr lang="zh-CN" altLang="en-US" sz="2400" dirty="0"/>
              <a:t>个聚类中心。</a:t>
            </a:r>
          </a:p>
        </p:txBody>
      </p:sp>
    </p:spTree>
    <p:extLst>
      <p:ext uri="{BB962C8B-B14F-4D97-AF65-F5344CB8AC3E}">
        <p14:creationId xmlns:p14="http://schemas.microsoft.com/office/powerpoint/2010/main" val="1977043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K-means</a:t>
            </a:r>
            <a:r>
              <a:rPr kumimoji="1" lang="zh-CN" altLang="en-US" dirty="0" smtClean="0"/>
              <a:t>的应用场景</a:t>
            </a:r>
            <a:endParaRPr kumimoji="1" lang="zh-CN" altLang="en-US" dirty="0"/>
          </a:p>
        </p:txBody>
      </p:sp>
      <p:sp>
        <p:nvSpPr>
          <p:cNvPr id="3" name="内容占位符 2"/>
          <p:cNvSpPr>
            <a:spLocks noGrp="1"/>
          </p:cNvSpPr>
          <p:nvPr>
            <p:ph idx="1"/>
          </p:nvPr>
        </p:nvSpPr>
        <p:spPr/>
        <p:txBody>
          <a:bodyPr>
            <a:normAutofit/>
          </a:bodyPr>
          <a:lstStyle/>
          <a:p>
            <a:r>
              <a:rPr lang="en-US" altLang="zh-CN" dirty="0">
                <a:hlinkClick r:id="rId2"/>
              </a:rPr>
              <a:t>http</a:t>
            </a:r>
            <a:r>
              <a:rPr lang="en-US" altLang="zh-CN" dirty="0" smtClean="0">
                <a:hlinkClick r:id="rId2"/>
              </a:rPr>
              <a:t>://www.sohu.com/a/227182312_163476</a:t>
            </a:r>
            <a:endParaRPr lang="en-US" altLang="zh-CN" dirty="0" smtClean="0"/>
          </a:p>
          <a:p>
            <a:endParaRPr kumimoji="1" lang="zh-CN" altLang="en-US" dirty="0"/>
          </a:p>
        </p:txBody>
      </p:sp>
    </p:spTree>
    <p:extLst>
      <p:ext uri="{BB962C8B-B14F-4D97-AF65-F5344CB8AC3E}">
        <p14:creationId xmlns:p14="http://schemas.microsoft.com/office/powerpoint/2010/main" val="154424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r>
              <a:rPr kumimoji="1" lang="en-US" altLang="zh-CN" sz="19900" dirty="0" smtClean="0"/>
              <a:t>Q&amp;A</a:t>
            </a:r>
            <a:endParaRPr kumimoji="1" lang="zh-CN" altLang="en-US" dirty="0"/>
          </a:p>
        </p:txBody>
      </p:sp>
    </p:spTree>
    <p:extLst>
      <p:ext uri="{BB962C8B-B14F-4D97-AF65-F5344CB8AC3E}">
        <p14:creationId xmlns:p14="http://schemas.microsoft.com/office/powerpoint/2010/main" val="125005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聚类的</a:t>
            </a:r>
            <a:endParaRPr kumimoji="1" lang="zh-CN" altLang="en-US" dirty="0"/>
          </a:p>
        </p:txBody>
      </p:sp>
      <p:pic>
        <p:nvPicPr>
          <p:cNvPr id="8" name="内容占位符 7"/>
          <p:cNvPicPr>
            <a:picLocks noGrp="1" noChangeAspect="1"/>
          </p:cNvPicPr>
          <p:nvPr>
            <p:ph idx="1"/>
          </p:nvPr>
        </p:nvPicPr>
        <p:blipFill>
          <a:blip r:embed="rId2"/>
          <a:stretch>
            <a:fillRect/>
          </a:stretch>
        </p:blipFill>
        <p:spPr>
          <a:xfrm>
            <a:off x="653005" y="0"/>
            <a:ext cx="10960260" cy="6850163"/>
          </a:xfrm>
          <a:prstGeom prst="rect">
            <a:avLst/>
          </a:prstGeom>
        </p:spPr>
      </p:pic>
      <p:sp>
        <p:nvSpPr>
          <p:cNvPr id="9" name="同心圆 8"/>
          <p:cNvSpPr/>
          <p:nvPr/>
        </p:nvSpPr>
        <p:spPr>
          <a:xfrm>
            <a:off x="2222339" y="3193980"/>
            <a:ext cx="2152891" cy="2152891"/>
          </a:xfrm>
          <a:prstGeom prst="donut">
            <a:avLst>
              <a:gd name="adj" fmla="val 4032"/>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90182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t>聚类与分类</a:t>
            </a:r>
            <a:endParaRPr kumimoji="1" lang="zh-CN" altLang="en-US" b="1" dirty="0"/>
          </a:p>
        </p:txBody>
      </p:sp>
      <p:sp>
        <p:nvSpPr>
          <p:cNvPr id="3" name="内容占位符 2"/>
          <p:cNvSpPr>
            <a:spLocks noGrp="1"/>
          </p:cNvSpPr>
          <p:nvPr>
            <p:ph idx="1"/>
          </p:nvPr>
        </p:nvSpPr>
        <p:spPr/>
        <p:txBody>
          <a:bodyPr>
            <a:normAutofit fontScale="92500" lnSpcReduction="10000"/>
          </a:bodyPr>
          <a:lstStyle/>
          <a:p>
            <a:r>
              <a:rPr lang="zh-CN" altLang="en-US" dirty="0"/>
              <a:t>聚类，简单来说，就是将一个庞杂数据集中具有相似特征的数据自动归类到一起，称为一个簇，簇内的对象越</a:t>
            </a:r>
            <a:r>
              <a:rPr lang="zh-CN" altLang="en-US" dirty="0">
                <a:solidFill>
                  <a:srgbClr val="FF0000"/>
                </a:solidFill>
              </a:rPr>
              <a:t>相似</a:t>
            </a:r>
            <a:r>
              <a:rPr lang="zh-CN" altLang="en-US" dirty="0"/>
              <a:t>，聚类的效果越好。它是一种无监督的学习</a:t>
            </a:r>
            <a:r>
              <a:rPr lang="en-US" altLang="zh-CN" dirty="0"/>
              <a:t>(Unsupervised Learning)</a:t>
            </a:r>
            <a:r>
              <a:rPr lang="zh-CN" altLang="en-US" dirty="0"/>
              <a:t>方法</a:t>
            </a:r>
            <a:r>
              <a:rPr lang="en-US" altLang="zh-CN" dirty="0"/>
              <a:t>,</a:t>
            </a:r>
            <a:r>
              <a:rPr lang="zh-CN" altLang="en-US" dirty="0"/>
              <a:t>不需要预先标注好的训练集。聚类与分类最大的区别就是分类的目标事先已知，例如猫狗识别，你在分类之前已经预先知道要将它分为猫、狗两个种类；而在你聚类之前，你对你的目标是未知的，同样以动物为例，对于一个动物集来说，你并不清楚这个数据集内部有多少种类的动物，你能做的只是利用聚类方法将它自动按照特征分为多类，然后人为给出这个聚类结果的定义（即簇识别）。例如，你将一个动物集分为了三簇（类），然后通过观察这三类动物的特征，你为每一个簇起一个名字，如大象、狗、猫等，这就是聚类的基本思想</a:t>
            </a:r>
            <a:r>
              <a:rPr lang="zh-CN" altLang="en-US" dirty="0" smtClean="0"/>
              <a:t>。</a:t>
            </a:r>
            <a:br>
              <a:rPr lang="zh-CN" altLang="en-US" dirty="0" smtClean="0"/>
            </a:br>
            <a:endParaRPr kumimoji="1" lang="zh-CN" altLang="en-US" dirty="0"/>
          </a:p>
        </p:txBody>
      </p:sp>
    </p:spTree>
    <p:extLst>
      <p:ext uri="{BB962C8B-B14F-4D97-AF65-F5344CB8AC3E}">
        <p14:creationId xmlns:p14="http://schemas.microsoft.com/office/powerpoint/2010/main" val="40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t>相似 </a:t>
            </a:r>
            <a:r>
              <a:rPr kumimoji="1" lang="mr-IN" altLang="zh-CN" b="1" dirty="0" smtClean="0"/>
              <a:t>–</a:t>
            </a:r>
            <a:r>
              <a:rPr kumimoji="1" lang="zh-CN" altLang="en-US" b="1" dirty="0" smtClean="0"/>
              <a:t> 距离计算</a:t>
            </a:r>
            <a:endParaRPr kumimoji="1" lang="zh-CN" altLang="en-US" b="1" dirty="0"/>
          </a:p>
        </p:txBody>
      </p:sp>
      <p:sp>
        <p:nvSpPr>
          <p:cNvPr id="3" name="内容占位符 2"/>
          <p:cNvSpPr>
            <a:spLocks noGrp="1"/>
          </p:cNvSpPr>
          <p:nvPr>
            <p:ph idx="1"/>
          </p:nvPr>
        </p:nvSpPr>
        <p:spPr/>
        <p:txBody>
          <a:bodyPr>
            <a:normAutofit lnSpcReduction="10000"/>
          </a:bodyPr>
          <a:lstStyle/>
          <a:p>
            <a:r>
              <a:rPr lang="zh-CN" altLang="en-US" b="1" dirty="0" smtClean="0"/>
              <a:t>欧几里得距离</a:t>
            </a:r>
            <a:r>
              <a:rPr lang="zh-CN" altLang="en-US" dirty="0" smtClean="0"/>
              <a:t>：对于</a:t>
            </a:r>
            <a:r>
              <a:rPr lang="en-US" altLang="zh-CN" dirty="0"/>
              <a:t>x</a:t>
            </a:r>
            <a:r>
              <a:rPr lang="zh-CN" altLang="en-US" dirty="0"/>
              <a:t>点</a:t>
            </a:r>
            <a:r>
              <a:rPr lang="en-US" altLang="zh-CN" dirty="0"/>
              <a:t>(</a:t>
            </a:r>
            <a:r>
              <a:rPr lang="zh-CN" altLang="en-US" dirty="0"/>
              <a:t>坐标为</a:t>
            </a:r>
            <a:r>
              <a:rPr lang="en-US" altLang="zh-CN" dirty="0"/>
              <a:t>(x1,x2,x3,...,</a:t>
            </a:r>
            <a:r>
              <a:rPr lang="en-US" altLang="zh-CN" dirty="0" err="1"/>
              <a:t>xn</a:t>
            </a:r>
            <a:r>
              <a:rPr lang="en-US" altLang="zh-CN" dirty="0"/>
              <a:t>))</a:t>
            </a:r>
            <a:r>
              <a:rPr lang="zh-CN" altLang="en-US" dirty="0"/>
              <a:t>和 </a:t>
            </a:r>
            <a:r>
              <a:rPr lang="en-US" altLang="zh-CN" dirty="0"/>
              <a:t>y</a:t>
            </a:r>
            <a:r>
              <a:rPr lang="zh-CN" altLang="en-US" dirty="0"/>
              <a:t>点（坐标为</a:t>
            </a:r>
            <a:r>
              <a:rPr lang="en-US" altLang="zh-CN" dirty="0"/>
              <a:t>(y1,y2,y3,...,</a:t>
            </a:r>
            <a:r>
              <a:rPr lang="en-US" altLang="zh-CN" dirty="0" err="1"/>
              <a:t>yn</a:t>
            </a:r>
            <a:r>
              <a:rPr lang="en-US" altLang="zh-CN" dirty="0"/>
              <a:t>)</a:t>
            </a:r>
            <a:r>
              <a:rPr lang="zh-CN" altLang="en-US" dirty="0"/>
              <a:t>），两者</a:t>
            </a:r>
            <a:r>
              <a:rPr lang="zh-CN" altLang="en-US" dirty="0" smtClean="0"/>
              <a:t>的欧式距离为</a:t>
            </a:r>
            <a:endParaRPr lang="en-US" altLang="zh-CN" dirty="0" smtClean="0"/>
          </a:p>
          <a:p>
            <a:endParaRPr lang="en-US" altLang="zh-CN" dirty="0" smtClean="0"/>
          </a:p>
          <a:p>
            <a:endParaRPr lang="en-US" altLang="zh-CN" dirty="0"/>
          </a:p>
          <a:p>
            <a:endParaRPr lang="en-US" altLang="zh-CN" dirty="0" smtClean="0"/>
          </a:p>
          <a:p>
            <a:r>
              <a:rPr lang="zh-CN" altLang="en-US" b="1" dirty="0" smtClean="0"/>
              <a:t>曼哈顿距离</a:t>
            </a:r>
            <a:r>
              <a:rPr lang="zh-CN" altLang="en-US" dirty="0" smtClean="0"/>
              <a:t>：</a:t>
            </a:r>
            <a:r>
              <a:rPr lang="zh-CN" altLang="en-US" dirty="0"/>
              <a:t>两个点在标准坐标系上的绝对轴距</a:t>
            </a:r>
            <a:r>
              <a:rPr lang="zh-CN" altLang="en-US" dirty="0" smtClean="0"/>
              <a:t>总和</a:t>
            </a:r>
            <a:endParaRPr lang="en-US" altLang="zh-CN" dirty="0" smtClean="0"/>
          </a:p>
          <a:p>
            <a:r>
              <a:rPr lang="zh-CN" altLang="en-US" dirty="0" smtClean="0"/>
              <a:t>*余弦</a:t>
            </a:r>
            <a:r>
              <a:rPr lang="zh-CN" altLang="en-US" dirty="0"/>
              <a:t>相似</a:t>
            </a:r>
            <a:r>
              <a:rPr lang="zh-CN" altLang="en-US" dirty="0" smtClean="0"/>
              <a:t>度</a:t>
            </a:r>
            <a:endParaRPr lang="en-US" altLang="zh-CN" dirty="0" smtClean="0"/>
          </a:p>
          <a:p>
            <a:r>
              <a:rPr lang="zh-CN" altLang="en-US" dirty="0" smtClean="0"/>
              <a:t>*切比雪夫</a:t>
            </a:r>
            <a:r>
              <a:rPr lang="zh-CN" altLang="en-US" dirty="0" smtClean="0"/>
              <a:t>距离</a:t>
            </a:r>
            <a:endParaRPr lang="en-US" altLang="zh-CN" dirty="0" smtClean="0"/>
          </a:p>
          <a:p>
            <a:r>
              <a:rPr lang="zh-CN" altLang="en-US" dirty="0" smtClean="0">
                <a:solidFill>
                  <a:srgbClr val="FF0000"/>
                </a:solidFill>
              </a:rPr>
              <a:t>*</a:t>
            </a:r>
            <a:r>
              <a:rPr lang="en-US" altLang="zh-CN" dirty="0">
                <a:solidFill>
                  <a:srgbClr val="FF0000"/>
                </a:solidFill>
              </a:rPr>
              <a:t>distance metric </a:t>
            </a:r>
            <a:r>
              <a:rPr lang="en-US" altLang="zh-CN" dirty="0" smtClean="0">
                <a:solidFill>
                  <a:srgbClr val="FF0000"/>
                </a:solidFill>
              </a:rPr>
              <a:t>learning</a:t>
            </a:r>
            <a:r>
              <a:rPr lang="zh-CN" altLang="en-US" dirty="0" smtClean="0">
                <a:solidFill>
                  <a:srgbClr val="FF0000"/>
                </a:solidFill>
              </a:rPr>
              <a:t>（度量学习）</a:t>
            </a:r>
            <a:endParaRPr lang="zh-CN" altLang="en-US" dirty="0">
              <a:solidFill>
                <a:srgbClr val="FF0000"/>
              </a:solidFill>
            </a:endParaRPr>
          </a:p>
          <a:p>
            <a:endParaRPr lang="en-US" altLang="zh-CN" dirty="0" smtClean="0"/>
          </a:p>
        </p:txBody>
      </p:sp>
      <p:pic>
        <p:nvPicPr>
          <p:cNvPr id="8" name="图片 7"/>
          <p:cNvPicPr>
            <a:picLocks noChangeAspect="1"/>
          </p:cNvPicPr>
          <p:nvPr/>
        </p:nvPicPr>
        <p:blipFill>
          <a:blip r:embed="rId2"/>
          <a:stretch>
            <a:fillRect/>
          </a:stretch>
        </p:blipFill>
        <p:spPr>
          <a:xfrm>
            <a:off x="1619250" y="2997200"/>
            <a:ext cx="8953500" cy="863600"/>
          </a:xfrm>
          <a:prstGeom prst="rect">
            <a:avLst/>
          </a:prstGeom>
        </p:spPr>
      </p:pic>
    </p:spTree>
    <p:extLst>
      <p:ext uri="{BB962C8B-B14F-4D97-AF65-F5344CB8AC3E}">
        <p14:creationId xmlns:p14="http://schemas.microsoft.com/office/powerpoint/2010/main" val="32133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常见聚类算法</a:t>
            </a:r>
            <a:endParaRPr kumimoji="1" lang="zh-CN" altLang="en-US" dirty="0"/>
          </a:p>
        </p:txBody>
      </p:sp>
      <p:sp>
        <p:nvSpPr>
          <p:cNvPr id="3" name="内容占位符 2"/>
          <p:cNvSpPr>
            <a:spLocks noGrp="1"/>
          </p:cNvSpPr>
          <p:nvPr>
            <p:ph idx="1"/>
          </p:nvPr>
        </p:nvSpPr>
        <p:spPr/>
        <p:txBody>
          <a:bodyPr/>
          <a:lstStyle/>
          <a:p>
            <a:r>
              <a:rPr lang="en-US" altLang="zh-CN" dirty="0">
                <a:hlinkClick r:id="rId2"/>
              </a:rPr>
              <a:t>https://blog.csdn.net/Katherine_hsr/article/details/79382249</a:t>
            </a:r>
            <a:endParaRPr kumimoji="1" lang="zh-CN" altLang="en-US" dirty="0"/>
          </a:p>
        </p:txBody>
      </p:sp>
    </p:spTree>
    <p:extLst>
      <p:ext uri="{BB962C8B-B14F-4D97-AF65-F5344CB8AC3E}">
        <p14:creationId xmlns:p14="http://schemas.microsoft.com/office/powerpoint/2010/main" val="18035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K-Means </a:t>
            </a:r>
            <a:r>
              <a:rPr kumimoji="1" lang="zh-CN" altLang="en-US" b="1" dirty="0" smtClean="0"/>
              <a:t>优缺点</a:t>
            </a:r>
            <a:endParaRPr kumimoji="1" lang="zh-CN" altLang="en-US" b="1" dirty="0"/>
          </a:p>
        </p:txBody>
      </p:sp>
      <p:sp>
        <p:nvSpPr>
          <p:cNvPr id="3" name="内容占位符 2"/>
          <p:cNvSpPr>
            <a:spLocks noGrp="1"/>
          </p:cNvSpPr>
          <p:nvPr>
            <p:ph idx="1"/>
          </p:nvPr>
        </p:nvSpPr>
        <p:spPr/>
        <p:txBody>
          <a:bodyPr>
            <a:normAutofit fontScale="92500" lnSpcReduction="10000"/>
          </a:bodyPr>
          <a:lstStyle/>
          <a:p>
            <a:r>
              <a:rPr lang="zh-CN" altLang="en-US" b="1" dirty="0"/>
              <a:t>优点</a:t>
            </a:r>
            <a:r>
              <a:rPr lang="en-US" altLang="zh-CN" dirty="0"/>
              <a:t>:</a:t>
            </a:r>
          </a:p>
          <a:p>
            <a:r>
              <a:rPr lang="zh-CN" altLang="en-US" dirty="0"/>
              <a:t>属于无监督学习，无须准备训练集</a:t>
            </a:r>
          </a:p>
          <a:p>
            <a:r>
              <a:rPr lang="zh-CN" altLang="en-US" dirty="0"/>
              <a:t>原理简单，实现起来较为容易</a:t>
            </a:r>
          </a:p>
          <a:p>
            <a:r>
              <a:rPr lang="zh-CN" altLang="en-US" dirty="0"/>
              <a:t>结果可解释性较好</a:t>
            </a:r>
          </a:p>
          <a:p>
            <a:r>
              <a:rPr lang="zh-CN" altLang="en-US" b="1" dirty="0"/>
              <a:t>缺点</a:t>
            </a:r>
            <a:r>
              <a:rPr lang="en-US" altLang="zh-CN" dirty="0"/>
              <a:t>:</a:t>
            </a:r>
          </a:p>
          <a:p>
            <a:r>
              <a:rPr lang="zh-CN" altLang="en-US" b="1" dirty="0"/>
              <a:t>需手动设置</a:t>
            </a:r>
            <a:r>
              <a:rPr lang="en-US" altLang="zh-CN" b="1" dirty="0"/>
              <a:t>k</a:t>
            </a:r>
            <a:r>
              <a:rPr lang="zh-CN" altLang="en-US" b="1" dirty="0"/>
              <a:t>值</a:t>
            </a:r>
            <a:r>
              <a:rPr lang="zh-CN" altLang="en-US" dirty="0"/>
              <a:t>。 在算法开始预测之前，我们需要手动设置</a:t>
            </a:r>
            <a:r>
              <a:rPr lang="en-US" altLang="zh-CN" dirty="0"/>
              <a:t>k</a:t>
            </a:r>
            <a:r>
              <a:rPr lang="zh-CN" altLang="en-US" dirty="0"/>
              <a:t>值，即估计数据大概的类别个数，不合理的</a:t>
            </a:r>
            <a:r>
              <a:rPr lang="en-US" altLang="zh-CN" dirty="0"/>
              <a:t>k</a:t>
            </a:r>
            <a:r>
              <a:rPr lang="zh-CN" altLang="en-US" dirty="0"/>
              <a:t>值会使结果缺乏解释性</a:t>
            </a:r>
          </a:p>
          <a:p>
            <a:r>
              <a:rPr lang="zh-CN" altLang="en-US" dirty="0"/>
              <a:t>可能收敛到局部最小值</a:t>
            </a:r>
            <a:r>
              <a:rPr lang="en-US" altLang="zh-CN" dirty="0"/>
              <a:t>, </a:t>
            </a:r>
            <a:r>
              <a:rPr lang="zh-CN" altLang="en-US" dirty="0"/>
              <a:t>在大规模数据集上收敛较慢</a:t>
            </a:r>
          </a:p>
          <a:p>
            <a:r>
              <a:rPr lang="zh-CN" altLang="en-US" dirty="0"/>
              <a:t>对于异常点、离群点敏感</a:t>
            </a:r>
          </a:p>
          <a:p>
            <a:r>
              <a:rPr lang="zh-CN" altLang="en-US" dirty="0"/>
              <a:t>使用数据类型 </a:t>
            </a:r>
            <a:r>
              <a:rPr lang="en-US" altLang="zh-CN" dirty="0"/>
              <a:t>: </a:t>
            </a:r>
            <a:r>
              <a:rPr lang="zh-CN" altLang="en-US" dirty="0"/>
              <a:t>数值型数据</a:t>
            </a:r>
          </a:p>
          <a:p>
            <a:endParaRPr kumimoji="1" lang="zh-CN" altLang="en-US" dirty="0"/>
          </a:p>
        </p:txBody>
      </p:sp>
    </p:spTree>
    <p:extLst>
      <p:ext uri="{BB962C8B-B14F-4D97-AF65-F5344CB8AC3E}">
        <p14:creationId xmlns:p14="http://schemas.microsoft.com/office/powerpoint/2010/main" val="31097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K-Means</a:t>
            </a:r>
            <a:r>
              <a:rPr kumimoji="1" lang="zh-CN" altLang="en-US" b="1" dirty="0" smtClean="0"/>
              <a:t> 术语</a:t>
            </a:r>
            <a:endParaRPr kumimoji="1" lang="zh-CN" altLang="en-US" b="1" dirty="0"/>
          </a:p>
        </p:txBody>
      </p:sp>
      <p:sp>
        <p:nvSpPr>
          <p:cNvPr id="3" name="内容占位符 2"/>
          <p:cNvSpPr>
            <a:spLocks noGrp="1"/>
          </p:cNvSpPr>
          <p:nvPr>
            <p:ph idx="1"/>
          </p:nvPr>
        </p:nvSpPr>
        <p:spPr/>
        <p:txBody>
          <a:bodyPr/>
          <a:lstStyle/>
          <a:p>
            <a:r>
              <a:rPr kumimoji="1" lang="zh-CN" altLang="en-US" dirty="0" smtClean="0"/>
              <a:t>术语：</a:t>
            </a:r>
            <a:endParaRPr kumimoji="1" lang="en-US" altLang="zh-CN" dirty="0" smtClean="0"/>
          </a:p>
          <a:p>
            <a:pPr marL="914400" lvl="1" indent="-457200">
              <a:lnSpc>
                <a:spcPct val="150000"/>
              </a:lnSpc>
              <a:buFont typeface="+mj-lt"/>
              <a:buAutoNum type="arabicPeriod"/>
            </a:pPr>
            <a:r>
              <a:rPr lang="zh-CN" altLang="en-US" dirty="0"/>
              <a:t>簇</a:t>
            </a:r>
            <a:r>
              <a:rPr lang="en-US" altLang="zh-CN" dirty="0"/>
              <a:t>: </a:t>
            </a:r>
            <a:r>
              <a:rPr lang="zh-CN" altLang="en-US" dirty="0"/>
              <a:t>所有数据的点集合，簇中的对象是相似的。</a:t>
            </a:r>
          </a:p>
          <a:p>
            <a:pPr marL="914400" lvl="1" indent="-457200">
              <a:lnSpc>
                <a:spcPct val="150000"/>
              </a:lnSpc>
              <a:buFont typeface="+mj-lt"/>
              <a:buAutoNum type="arabicPeriod"/>
            </a:pPr>
            <a:r>
              <a:rPr lang="zh-CN" altLang="en-US" dirty="0"/>
              <a:t>质</a:t>
            </a:r>
            <a:r>
              <a:rPr lang="zh-CN" altLang="en-US" dirty="0" smtClean="0"/>
              <a:t>心</a:t>
            </a:r>
            <a:r>
              <a:rPr lang="en-US" altLang="zh-CN" dirty="0" smtClean="0"/>
              <a:t>(</a:t>
            </a:r>
            <a:r>
              <a:rPr lang="en-US" altLang="zh-CN" dirty="0"/>
              <a:t>centroid</a:t>
            </a:r>
            <a:r>
              <a:rPr lang="en-US" altLang="zh-CN" dirty="0" smtClean="0"/>
              <a:t>): </a:t>
            </a:r>
            <a:r>
              <a:rPr lang="zh-CN" altLang="en-US" dirty="0"/>
              <a:t>簇中所有点的中心（计算所有点的均值而来）</a:t>
            </a:r>
            <a:r>
              <a:rPr lang="en-US" altLang="zh-CN" dirty="0"/>
              <a:t>.</a:t>
            </a:r>
          </a:p>
          <a:p>
            <a:pPr marL="914400" lvl="1" indent="-457200">
              <a:lnSpc>
                <a:spcPct val="150000"/>
              </a:lnSpc>
              <a:buFont typeface="+mj-lt"/>
              <a:buAutoNum type="arabicPeriod"/>
            </a:pPr>
            <a:r>
              <a:rPr lang="en-US" altLang="zh-CN" dirty="0"/>
              <a:t>SSE: Sum of </a:t>
            </a:r>
            <a:r>
              <a:rPr lang="en-US" altLang="zh-CN" dirty="0" smtClean="0"/>
              <a:t>Squared </a:t>
            </a:r>
            <a:r>
              <a:rPr lang="en-US" altLang="zh-CN" dirty="0"/>
              <a:t>Error</a:t>
            </a:r>
            <a:r>
              <a:rPr lang="zh-CN" altLang="en-US" dirty="0"/>
              <a:t>（误差平方和）</a:t>
            </a:r>
            <a:r>
              <a:rPr lang="en-US" altLang="zh-CN" dirty="0"/>
              <a:t>, </a:t>
            </a:r>
            <a:r>
              <a:rPr lang="zh-CN" altLang="en-US" dirty="0"/>
              <a:t>它被用来评估模型的好坏，</a:t>
            </a:r>
            <a:r>
              <a:rPr lang="en-US" altLang="zh-CN" dirty="0"/>
              <a:t>SSE </a:t>
            </a:r>
            <a:r>
              <a:rPr lang="zh-CN" altLang="en-US" dirty="0"/>
              <a:t>值越小，表示越接近它们的质心</a:t>
            </a:r>
            <a:r>
              <a:rPr lang="en-US" altLang="zh-CN" dirty="0"/>
              <a:t>. </a:t>
            </a:r>
            <a:r>
              <a:rPr lang="zh-CN" altLang="en-US" dirty="0"/>
              <a:t>聚类效果越好。由于对误差取了平方，因此更加注重那些远离中心的点（一般为边界点或离群点）。详情见</a:t>
            </a:r>
            <a:r>
              <a:rPr lang="en-US" altLang="zh-CN" dirty="0" smtClean="0"/>
              <a:t>k-means</a:t>
            </a:r>
            <a:r>
              <a:rPr lang="zh-CN" altLang="en-US" dirty="0"/>
              <a:t>的评价标准。</a:t>
            </a:r>
          </a:p>
        </p:txBody>
      </p:sp>
    </p:spTree>
    <p:extLst>
      <p:ext uri="{BB962C8B-B14F-4D97-AF65-F5344CB8AC3E}">
        <p14:creationId xmlns:p14="http://schemas.microsoft.com/office/powerpoint/2010/main" val="124684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ans æ¯è¯­å¾"/>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3205" y="348025"/>
            <a:ext cx="7703148" cy="615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4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K-Means </a:t>
            </a:r>
            <a:r>
              <a:rPr lang="zh-CN" altLang="en-US" b="1" dirty="0" smtClean="0"/>
              <a:t>工作流程</a:t>
            </a:r>
            <a:endParaRPr lang="zh-CN" altLang="en-US" b="1" dirty="0"/>
          </a:p>
        </p:txBody>
      </p:sp>
      <p:sp>
        <p:nvSpPr>
          <p:cNvPr id="3" name="内容占位符 2"/>
          <p:cNvSpPr>
            <a:spLocks noGrp="1"/>
          </p:cNvSpPr>
          <p:nvPr>
            <p:ph idx="1"/>
          </p:nvPr>
        </p:nvSpPr>
        <p:spPr/>
        <p:txBody>
          <a:bodyPr>
            <a:normAutofit fontScale="77500" lnSpcReduction="20000"/>
          </a:bodyPr>
          <a:lstStyle/>
          <a:p>
            <a:r>
              <a:rPr lang="zh-CN" altLang="en-US" dirty="0" smtClean="0"/>
              <a:t>首先</a:t>
            </a:r>
            <a:r>
              <a:rPr lang="en-US" altLang="zh-CN" dirty="0"/>
              <a:t>, </a:t>
            </a:r>
            <a:r>
              <a:rPr lang="zh-CN" altLang="en-US" dirty="0"/>
              <a:t>随机确定 </a:t>
            </a:r>
            <a:r>
              <a:rPr lang="en-US" altLang="zh-CN" dirty="0"/>
              <a:t>K </a:t>
            </a:r>
            <a:r>
              <a:rPr lang="zh-CN" altLang="en-US" dirty="0"/>
              <a:t>个初始点作为质心（</a:t>
            </a:r>
            <a:r>
              <a:rPr lang="zh-CN" altLang="en-US" b="1" dirty="0"/>
              <a:t>不必是数据中的点</a:t>
            </a:r>
            <a:r>
              <a:rPr lang="zh-CN" altLang="en-US" dirty="0"/>
              <a:t>）。</a:t>
            </a:r>
          </a:p>
          <a:p>
            <a:r>
              <a:rPr lang="zh-CN" altLang="en-US" dirty="0"/>
              <a:t>然后将数据集中的每个点分配到一个簇中</a:t>
            </a:r>
            <a:r>
              <a:rPr lang="en-US" altLang="zh-CN" dirty="0"/>
              <a:t>, </a:t>
            </a:r>
            <a:r>
              <a:rPr lang="zh-CN" altLang="en-US" dirty="0"/>
              <a:t>具体来讲</a:t>
            </a:r>
            <a:r>
              <a:rPr lang="en-US" altLang="zh-CN" dirty="0"/>
              <a:t>, </a:t>
            </a:r>
            <a:r>
              <a:rPr lang="zh-CN" altLang="en-US" dirty="0"/>
              <a:t>就是为每个点找到距其最近的质心</a:t>
            </a:r>
            <a:r>
              <a:rPr lang="en-US" altLang="zh-CN" dirty="0"/>
              <a:t>, </a:t>
            </a:r>
            <a:r>
              <a:rPr lang="zh-CN" altLang="en-US" dirty="0"/>
              <a:t>并将其分配该质心所对应的簇</a:t>
            </a:r>
            <a:r>
              <a:rPr lang="en-US" altLang="zh-CN" dirty="0"/>
              <a:t>. </a:t>
            </a:r>
            <a:r>
              <a:rPr lang="zh-CN" altLang="en-US" dirty="0"/>
              <a:t>这一步完成之后</a:t>
            </a:r>
            <a:r>
              <a:rPr lang="en-US" altLang="zh-CN" dirty="0"/>
              <a:t>, </a:t>
            </a:r>
            <a:r>
              <a:rPr lang="zh-CN" altLang="en-US" dirty="0"/>
              <a:t>每个簇的质心更新为该簇所有点的平均值</a:t>
            </a:r>
            <a:r>
              <a:rPr lang="en-US" altLang="zh-CN" dirty="0"/>
              <a:t>. 3.</a:t>
            </a:r>
            <a:r>
              <a:rPr lang="zh-CN" altLang="en-US" dirty="0"/>
              <a:t>重复上述过程直到数据集中的所有点都距离它所对应的质心最近时结束</a:t>
            </a:r>
            <a:r>
              <a:rPr lang="zh-CN" altLang="en-US" dirty="0" smtClean="0"/>
              <a:t>。</a:t>
            </a:r>
            <a:endParaRPr lang="en-US" altLang="zh-CN" dirty="0" smtClean="0"/>
          </a:p>
          <a:p>
            <a:endParaRPr lang="zh-CN" altLang="en-US" dirty="0"/>
          </a:p>
          <a:p>
            <a:r>
              <a:rPr lang="zh-CN" altLang="en-US" dirty="0"/>
              <a:t>上述过程的 伪代码 如下</a:t>
            </a:r>
            <a:r>
              <a:rPr lang="en-US" altLang="zh-CN" dirty="0"/>
              <a:t>:</a:t>
            </a:r>
          </a:p>
          <a:p>
            <a:r>
              <a:rPr lang="zh-CN" altLang="en-US" dirty="0"/>
              <a:t>创建 </a:t>
            </a:r>
            <a:r>
              <a:rPr lang="en-US" altLang="zh-CN" dirty="0"/>
              <a:t>k </a:t>
            </a:r>
            <a:r>
              <a:rPr lang="zh-CN" altLang="en-US" dirty="0"/>
              <a:t>个点作为起始质心（通常是随机选择）</a:t>
            </a:r>
          </a:p>
          <a:p>
            <a:r>
              <a:rPr lang="zh-CN" altLang="en-US" dirty="0"/>
              <a:t>当任意一个点的簇分配结果发生改变时（不改变时算法结束）</a:t>
            </a:r>
          </a:p>
          <a:p>
            <a:pPr lvl="1"/>
            <a:r>
              <a:rPr lang="zh-CN" altLang="en-US" dirty="0"/>
              <a:t>对数据集中的每个数据点</a:t>
            </a:r>
          </a:p>
          <a:p>
            <a:pPr lvl="2"/>
            <a:r>
              <a:rPr lang="zh-CN" altLang="en-US" dirty="0"/>
              <a:t>对每个质心</a:t>
            </a:r>
          </a:p>
          <a:p>
            <a:pPr lvl="3"/>
            <a:r>
              <a:rPr lang="zh-CN" altLang="en-US" dirty="0"/>
              <a:t>计算质心与数据点之间的距离</a:t>
            </a:r>
          </a:p>
          <a:p>
            <a:pPr lvl="2"/>
            <a:r>
              <a:rPr lang="zh-CN" altLang="en-US" dirty="0"/>
              <a:t>将数据点分配到距其最近的簇</a:t>
            </a:r>
          </a:p>
          <a:p>
            <a:pPr lvl="1"/>
            <a:r>
              <a:rPr lang="zh-CN" altLang="en-US" dirty="0"/>
              <a:t>对每一个簇</a:t>
            </a:r>
            <a:r>
              <a:rPr lang="en-US" altLang="zh-CN" dirty="0"/>
              <a:t>, </a:t>
            </a:r>
            <a:r>
              <a:rPr lang="zh-CN" altLang="en-US" dirty="0"/>
              <a:t>计算簇中所有点的均值并将均值作为质</a:t>
            </a:r>
            <a:r>
              <a:rPr lang="zh-CN" altLang="en-US" dirty="0" smtClean="0"/>
              <a:t>心</a:t>
            </a:r>
            <a:br>
              <a:rPr lang="zh-CN" altLang="en-US" dirty="0" smtClean="0"/>
            </a:br>
            <a:endParaRPr kumimoji="1" lang="zh-CN" altLang="en-US" dirty="0"/>
          </a:p>
        </p:txBody>
      </p:sp>
    </p:spTree>
    <p:extLst>
      <p:ext uri="{BB962C8B-B14F-4D97-AF65-F5344CB8AC3E}">
        <p14:creationId xmlns:p14="http://schemas.microsoft.com/office/powerpoint/2010/main" val="16613356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3015</TotalTime>
  <Words>1211</Words>
  <Application>Microsoft Macintosh PowerPoint</Application>
  <PresentationFormat>宽屏</PresentationFormat>
  <Paragraphs>68</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Calibri</vt:lpstr>
      <vt:lpstr>DengXian</vt:lpstr>
      <vt:lpstr>DengXian Light</vt:lpstr>
      <vt:lpstr>Mangal</vt:lpstr>
      <vt:lpstr>Arial</vt:lpstr>
      <vt:lpstr>Office 主题</vt:lpstr>
      <vt:lpstr>聚类</vt:lpstr>
      <vt:lpstr>聚类的</vt:lpstr>
      <vt:lpstr>聚类与分类</vt:lpstr>
      <vt:lpstr>相似 – 距离计算</vt:lpstr>
      <vt:lpstr>常见聚类算法</vt:lpstr>
      <vt:lpstr>K-Means 优缺点</vt:lpstr>
      <vt:lpstr>K-Means 术语</vt:lpstr>
      <vt:lpstr>PowerPoint 演示文稿</vt:lpstr>
      <vt:lpstr>K-Means 工作流程</vt:lpstr>
      <vt:lpstr>K-Means 开发流程</vt:lpstr>
      <vt:lpstr>K-Means 算法的简单实现</vt:lpstr>
      <vt:lpstr>K-Means 聚类算法的缺陷</vt:lpstr>
      <vt:lpstr>PowerPoint 演示文稿</vt:lpstr>
      <vt:lpstr>二分 K-Means 聚类算法</vt:lpstr>
      <vt:lpstr>K-means++</vt:lpstr>
      <vt:lpstr>K-means的应用场景</vt:lpstr>
      <vt:lpstr>PowerPoint 演示文稿</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聚类</dc:title>
  <dc:creator>Microsoft Office 用户</dc:creator>
  <cp:lastModifiedBy>Microsoft Office 用户</cp:lastModifiedBy>
  <cp:revision>11</cp:revision>
  <dcterms:created xsi:type="dcterms:W3CDTF">2019-07-04T12:12:49Z</dcterms:created>
  <dcterms:modified xsi:type="dcterms:W3CDTF">2019-07-07T14:42:30Z</dcterms:modified>
</cp:coreProperties>
</file>