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114"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53827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151925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320382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60994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252373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322377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233114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212630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3499497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399858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C0CA94B-8409-4A2F-9247-B90EA4B27CAE}" type="datetimeFigureOut">
              <a:rPr lang="fr-FR" smtClean="0"/>
              <a:t>17/04/2024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8DB1A932-BF94-4EC9-8158-F00A82B854BD}" type="slidenum">
              <a:rPr lang="fr-FR" smtClean="0"/>
              <a:t>‹N°›</a:t>
            </a:fld>
            <a:endParaRPr lang="fr-FR" dirty="0"/>
          </a:p>
        </p:txBody>
      </p:sp>
    </p:spTree>
    <p:extLst>
      <p:ext uri="{BB962C8B-B14F-4D97-AF65-F5344CB8AC3E}">
        <p14:creationId xmlns:p14="http://schemas.microsoft.com/office/powerpoint/2010/main" val="76091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CA94B-8409-4A2F-9247-B90EA4B27CAE}" type="datetimeFigureOut">
              <a:rPr lang="fr-FR" smtClean="0"/>
              <a:t>17/04/2024</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1A932-BF94-4EC9-8158-F00A82B854BD}" type="slidenum">
              <a:rPr lang="fr-FR" smtClean="0"/>
              <a:t>‹N°›</a:t>
            </a:fld>
            <a:endParaRPr lang="fr-FR" dirty="0"/>
          </a:p>
        </p:txBody>
      </p:sp>
    </p:spTree>
    <p:extLst>
      <p:ext uri="{BB962C8B-B14F-4D97-AF65-F5344CB8AC3E}">
        <p14:creationId xmlns:p14="http://schemas.microsoft.com/office/powerpoint/2010/main" val="3099459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INJECTIONS SQL</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27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OUTILS</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708693"/>
            <a:ext cx="9287107" cy="1608951"/>
          </a:xfrm>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Owasp</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Xamp</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VirtualBox</a:t>
            </a:r>
            <a:endParaRPr lang="en-US" dirty="0" smtClean="0">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4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3736" y="2173143"/>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PRATIQUE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0489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pPr marL="0" indent="0">
              <a:buNone/>
            </a:pPr>
            <a:r>
              <a:rPr lang="fr-FR" dirty="0">
                <a:latin typeface="Times New Roman" panose="02020603050405020304" pitchFamily="18" charset="0"/>
                <a:cs typeface="Times New Roman" panose="02020603050405020304" pitchFamily="18" charset="0"/>
              </a:rPr>
              <a:t>Les injections SQL constituent une menace sérieuse pour la sécurité des applications web. Il est essentiel de mettre en place des mesures de protection pour les prévenir et minimiser leurs impacts.</a:t>
            </a:r>
          </a:p>
        </p:txBody>
      </p:sp>
    </p:spTree>
    <p:extLst>
      <p:ext uri="{BB962C8B-B14F-4D97-AF65-F5344CB8AC3E}">
        <p14:creationId xmlns:p14="http://schemas.microsoft.com/office/powerpoint/2010/main" val="66959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825625"/>
            <a:ext cx="10144991" cy="4351338"/>
          </a:xfrm>
        </p:spPr>
        <p:txBody>
          <a:bodyPr/>
          <a:lstStyle/>
          <a:p>
            <a:pPr marL="0" indent="0" algn="just">
              <a:buNone/>
            </a:pPr>
            <a:r>
              <a:rPr lang="fr-FR" dirty="0" smtClean="0">
                <a:latin typeface="Times New Roman" panose="02020603050405020304" pitchFamily="18" charset="0"/>
                <a:cs typeface="Times New Roman" panose="02020603050405020304" pitchFamily="18" charset="0"/>
              </a:rPr>
              <a:t>L‘</a:t>
            </a:r>
            <a:r>
              <a:rPr lang="fr-FR" b="1" dirty="0" smtClean="0">
                <a:latin typeface="Times New Roman" panose="02020603050405020304" pitchFamily="18" charset="0"/>
                <a:cs typeface="Times New Roman" panose="02020603050405020304" pitchFamily="18" charset="0"/>
              </a:rPr>
              <a:t>Injection</a:t>
            </a:r>
            <a:r>
              <a:rPr lang="fr-FR"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SQL</a:t>
            </a:r>
            <a:r>
              <a:rPr lang="fr-FR"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SQLi</a:t>
            </a:r>
            <a:r>
              <a:rPr lang="fr-FR" dirty="0" smtClean="0">
                <a:latin typeface="Times New Roman" panose="02020603050405020304" pitchFamily="18" charset="0"/>
                <a:cs typeface="Times New Roman" panose="02020603050405020304" pitchFamily="18" charset="0"/>
              </a:rPr>
              <a:t>) est une faille de sécurité courante qui affecte les applications web utilisant des bases de données SQL. Elle survient lorsqu'un attaquant injecte du code SQL malveillant dans une entrée utilisateur, modifiant ainsi la requête SQL envoyée à la base de données.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0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TYPES D’INJECTIONS SQL</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fontScale="92500" lnSpcReduction="20000"/>
          </a:bodyPr>
          <a:lstStyle/>
          <a:p>
            <a:pPr marL="0" indent="0">
              <a:buNone/>
            </a:pPr>
            <a:r>
              <a:rPr lang="fr-FR" b="1" dirty="0">
                <a:latin typeface="Times New Roman" panose="02020603050405020304" pitchFamily="18" charset="0"/>
                <a:cs typeface="Times New Roman" panose="02020603050405020304" pitchFamily="18" charset="0"/>
              </a:rPr>
              <a:t>Injection SQL basée sur les </a:t>
            </a:r>
            <a:r>
              <a:rPr lang="fr-FR" b="1" dirty="0" smtClean="0">
                <a:latin typeface="Times New Roman" panose="02020603050405020304" pitchFamily="18" charset="0"/>
                <a:cs typeface="Times New Roman" panose="02020603050405020304" pitchFamily="18" charset="0"/>
              </a:rPr>
              <a:t>erreurs</a:t>
            </a:r>
          </a:p>
          <a:p>
            <a:pPr marL="0" indent="0">
              <a:buNone/>
            </a:pPr>
            <a:r>
              <a:rPr lang="fr-FR" dirty="0" smtClean="0">
                <a:latin typeface="Times New Roman" panose="02020603050405020304" pitchFamily="18" charset="0"/>
                <a:cs typeface="Times New Roman" panose="02020603050405020304" pitchFamily="18" charset="0"/>
              </a:rPr>
              <a:t>L'attaquant </a:t>
            </a:r>
            <a:r>
              <a:rPr lang="fr-FR" dirty="0">
                <a:latin typeface="Times New Roman" panose="02020603050405020304" pitchFamily="18" charset="0"/>
                <a:cs typeface="Times New Roman" panose="02020603050405020304" pitchFamily="18" charset="0"/>
              </a:rPr>
              <a:t>exploite des erreurs de la base de données pour exfiltrer des informations.</a:t>
            </a:r>
          </a:p>
          <a:p>
            <a:pPr marL="0" indent="0">
              <a:buNone/>
            </a:pPr>
            <a:r>
              <a:rPr lang="fr-FR" b="1" dirty="0">
                <a:latin typeface="Times New Roman" panose="02020603050405020304" pitchFamily="18" charset="0"/>
                <a:cs typeface="Times New Roman" panose="02020603050405020304" pitchFamily="18" charset="0"/>
              </a:rPr>
              <a:t>Injection SQL </a:t>
            </a:r>
            <a:r>
              <a:rPr lang="fr-FR" b="1" dirty="0" smtClean="0">
                <a:latin typeface="Times New Roman" panose="02020603050405020304" pitchFamily="18" charset="0"/>
                <a:cs typeface="Times New Roman" panose="02020603050405020304" pitchFamily="18" charset="0"/>
              </a:rPr>
              <a:t>aveugle</a:t>
            </a:r>
            <a:endParaRPr lang="fr-FR" dirty="0">
              <a:latin typeface="Times New Roman" panose="02020603050405020304" pitchFamily="18" charset="0"/>
              <a:cs typeface="Times New Roman" panose="02020603050405020304" pitchFamily="18" charset="0"/>
            </a:endParaRPr>
          </a:p>
          <a:p>
            <a:pPr marL="0" indent="0">
              <a:buNone/>
            </a:pPr>
            <a:r>
              <a:rPr lang="fr-FR" dirty="0" smtClean="0">
                <a:latin typeface="Times New Roman" panose="02020603050405020304" pitchFamily="18" charset="0"/>
                <a:cs typeface="Times New Roman" panose="02020603050405020304" pitchFamily="18" charset="0"/>
              </a:rPr>
              <a:t>L'attaquant </a:t>
            </a:r>
            <a:r>
              <a:rPr lang="fr-FR" dirty="0">
                <a:latin typeface="Times New Roman" panose="02020603050405020304" pitchFamily="18" charset="0"/>
                <a:cs typeface="Times New Roman" panose="02020603050405020304" pitchFamily="18" charset="0"/>
              </a:rPr>
              <a:t>ne reçoit pas de messages </a:t>
            </a:r>
            <a:r>
              <a:rPr lang="fr-FR" dirty="0" smtClean="0">
                <a:latin typeface="Times New Roman" panose="02020603050405020304" pitchFamily="18" charset="0"/>
                <a:cs typeface="Times New Roman" panose="02020603050405020304" pitchFamily="18" charset="0"/>
              </a:rPr>
              <a:t>d'erreurs </a:t>
            </a:r>
            <a:r>
              <a:rPr lang="fr-FR" dirty="0">
                <a:latin typeface="Times New Roman" panose="02020603050405020304" pitchFamily="18" charset="0"/>
                <a:cs typeface="Times New Roman" panose="02020603050405020304" pitchFamily="18" charset="0"/>
              </a:rPr>
              <a:t>explicites, mais déduit des informations en observant le comportement de l'application.</a:t>
            </a:r>
          </a:p>
          <a:p>
            <a:pPr marL="0" indent="0">
              <a:buNone/>
            </a:pPr>
            <a:r>
              <a:rPr lang="fr-FR" b="1" dirty="0">
                <a:latin typeface="Times New Roman" panose="02020603050405020304" pitchFamily="18" charset="0"/>
                <a:cs typeface="Times New Roman" panose="02020603050405020304" pitchFamily="18" charset="0"/>
              </a:rPr>
              <a:t>Injection SQL </a:t>
            </a:r>
            <a:r>
              <a:rPr lang="fr-FR" b="1" dirty="0" smtClean="0">
                <a:latin typeface="Times New Roman" panose="02020603050405020304" pitchFamily="18" charset="0"/>
                <a:cs typeface="Times New Roman" panose="02020603050405020304" pitchFamily="18" charset="0"/>
              </a:rPr>
              <a:t>union-based</a:t>
            </a:r>
          </a:p>
          <a:p>
            <a:pPr marL="0" indent="0">
              <a:buNone/>
            </a:pPr>
            <a:r>
              <a:rPr lang="fr-FR" dirty="0" smtClean="0">
                <a:latin typeface="Times New Roman" panose="02020603050405020304" pitchFamily="18" charset="0"/>
                <a:cs typeface="Times New Roman" panose="02020603050405020304" pitchFamily="18" charset="0"/>
              </a:rPr>
              <a:t>L'attaquant </a:t>
            </a:r>
            <a:r>
              <a:rPr lang="fr-FR" dirty="0">
                <a:latin typeface="Times New Roman" panose="02020603050405020304" pitchFamily="18" charset="0"/>
                <a:cs typeface="Times New Roman" panose="02020603050405020304" pitchFamily="18" charset="0"/>
              </a:rPr>
              <a:t>combine plusieurs requêtes pour obtenir des données non accessibles.</a:t>
            </a:r>
          </a:p>
          <a:p>
            <a:pPr marL="0" indent="0">
              <a:buNone/>
            </a:pPr>
            <a:r>
              <a:rPr lang="fr-FR" b="1" dirty="0">
                <a:latin typeface="Times New Roman" panose="02020603050405020304" pitchFamily="18" charset="0"/>
                <a:cs typeface="Times New Roman" panose="02020603050405020304" pitchFamily="18" charset="0"/>
              </a:rPr>
              <a:t>Injection SQL </a:t>
            </a:r>
            <a:r>
              <a:rPr lang="fr-FR" b="1" dirty="0" smtClean="0">
                <a:latin typeface="Times New Roman" panose="02020603050405020304" pitchFamily="18" charset="0"/>
                <a:cs typeface="Times New Roman" panose="02020603050405020304" pitchFamily="18" charset="0"/>
              </a:rPr>
              <a:t>out-of-band</a:t>
            </a:r>
            <a:endParaRPr lang="fr-FR" dirty="0">
              <a:latin typeface="Times New Roman" panose="02020603050405020304" pitchFamily="18" charset="0"/>
              <a:cs typeface="Times New Roman" panose="02020603050405020304" pitchFamily="18" charset="0"/>
            </a:endParaRPr>
          </a:p>
          <a:p>
            <a:pPr marL="0" indent="0">
              <a:buNone/>
            </a:pPr>
            <a:r>
              <a:rPr lang="fr-FR" dirty="0" smtClean="0">
                <a:latin typeface="Times New Roman" panose="02020603050405020304" pitchFamily="18" charset="0"/>
                <a:cs typeface="Times New Roman" panose="02020603050405020304" pitchFamily="18" charset="0"/>
              </a:rPr>
              <a:t>L'attaquant </a:t>
            </a:r>
            <a:r>
              <a:rPr lang="fr-FR" dirty="0">
                <a:latin typeface="Times New Roman" panose="02020603050405020304" pitchFamily="18" charset="0"/>
                <a:cs typeface="Times New Roman" panose="02020603050405020304" pitchFamily="18" charset="0"/>
              </a:rPr>
              <a:t>utilise des canaux de communication externes pour exfiltrer des données.</a:t>
            </a:r>
          </a:p>
          <a:p>
            <a:pPr marL="0" indent="0">
              <a:buNone/>
            </a:pPr>
            <a:endParaRPr lang="fr-FR" dirty="0"/>
          </a:p>
        </p:txBody>
      </p:sp>
    </p:spTree>
    <p:extLst>
      <p:ext uri="{BB962C8B-B14F-4D97-AF65-F5344CB8AC3E}">
        <p14:creationId xmlns:p14="http://schemas.microsoft.com/office/powerpoint/2010/main" val="3880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IMPACTS DES INJECTIONS SQL</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marL="0" indent="0">
              <a:buNone/>
            </a:pPr>
            <a:r>
              <a:rPr lang="fr-FR" b="1" i="0" dirty="0" smtClean="0">
                <a:solidFill>
                  <a:srgbClr val="1F1F1F"/>
                </a:solidFill>
                <a:effectLst/>
                <a:latin typeface="Times New Roman" panose="02020603050405020304" pitchFamily="18" charset="0"/>
                <a:cs typeface="Times New Roman" panose="02020603050405020304" pitchFamily="18" charset="0"/>
              </a:rPr>
              <a:t>Vol de données sensibles</a:t>
            </a:r>
          </a:p>
          <a:p>
            <a:pPr marL="0" indent="0">
              <a:buNone/>
            </a:pPr>
            <a:r>
              <a:rPr lang="fr-FR" b="0" i="0" dirty="0" smtClean="0">
                <a:solidFill>
                  <a:srgbClr val="1F1F1F"/>
                </a:solidFill>
                <a:effectLst/>
                <a:latin typeface="Times New Roman" panose="02020603050405020304" pitchFamily="18" charset="0"/>
                <a:cs typeface="Times New Roman" panose="02020603050405020304" pitchFamily="18" charset="0"/>
              </a:rPr>
              <a:t>Les attaquants peuvent accéder à des informations confidentielles, telles que des noms d'utilisateur, des mots de passe et des données financières.</a:t>
            </a:r>
          </a:p>
          <a:p>
            <a:pPr marL="0" indent="0">
              <a:buNone/>
            </a:pPr>
            <a:r>
              <a:rPr lang="fr-FR" b="1" i="0" dirty="0" smtClean="0">
                <a:solidFill>
                  <a:srgbClr val="1F1F1F"/>
                </a:solidFill>
                <a:effectLst/>
                <a:latin typeface="Times New Roman" panose="02020603050405020304" pitchFamily="18" charset="0"/>
                <a:cs typeface="Times New Roman" panose="02020603050405020304" pitchFamily="18" charset="0"/>
              </a:rPr>
              <a:t>Modification de données</a:t>
            </a:r>
            <a:r>
              <a:rPr lang="fr-FR" b="0" i="0" dirty="0" smtClean="0">
                <a:solidFill>
                  <a:srgbClr val="1F1F1F"/>
                </a:solidFill>
                <a:effectLst/>
                <a:latin typeface="Times New Roman" panose="02020603050405020304" pitchFamily="18" charset="0"/>
                <a:cs typeface="Times New Roman" panose="02020603050405020304" pitchFamily="18" charset="0"/>
              </a:rPr>
              <a:t> </a:t>
            </a:r>
          </a:p>
          <a:p>
            <a:pPr marL="0" indent="0">
              <a:buNone/>
            </a:pPr>
            <a:r>
              <a:rPr lang="fr-FR" b="0" i="0" dirty="0" smtClean="0">
                <a:solidFill>
                  <a:srgbClr val="1F1F1F"/>
                </a:solidFill>
                <a:effectLst/>
                <a:latin typeface="Times New Roman" panose="02020603050405020304" pitchFamily="18" charset="0"/>
                <a:cs typeface="Times New Roman" panose="02020603050405020304" pitchFamily="18" charset="0"/>
              </a:rPr>
              <a:t>Les données peuvent être modifiées, supprimées ou corrompues, ce qui peut avoir des conséquences graves sur l'application et ses utilisateurs.</a:t>
            </a:r>
          </a:p>
          <a:p>
            <a:pPr marL="0" indent="0">
              <a:buNone/>
            </a:pPr>
            <a:r>
              <a:rPr lang="fr-FR" b="1" i="0" dirty="0" smtClean="0">
                <a:solidFill>
                  <a:srgbClr val="1F1F1F"/>
                </a:solidFill>
                <a:effectLst/>
                <a:latin typeface="Times New Roman" panose="02020603050405020304" pitchFamily="18" charset="0"/>
                <a:cs typeface="Times New Roman" panose="02020603050405020304" pitchFamily="18" charset="0"/>
              </a:rPr>
              <a:t>Déni de service</a:t>
            </a:r>
            <a:endParaRPr lang="fr-FR" b="0" i="0" dirty="0" smtClean="0">
              <a:solidFill>
                <a:srgbClr val="1F1F1F"/>
              </a:solidFill>
              <a:effectLst/>
              <a:latin typeface="Times New Roman" panose="02020603050405020304" pitchFamily="18" charset="0"/>
              <a:cs typeface="Times New Roman" panose="02020603050405020304" pitchFamily="18" charset="0"/>
            </a:endParaRPr>
          </a:p>
          <a:p>
            <a:pPr marL="0" indent="0">
              <a:buNone/>
            </a:pPr>
            <a:r>
              <a:rPr lang="fr-FR" b="0" i="0" dirty="0" smtClean="0">
                <a:solidFill>
                  <a:srgbClr val="1F1F1F"/>
                </a:solidFill>
                <a:effectLst/>
                <a:latin typeface="Times New Roman" panose="02020603050405020304" pitchFamily="18" charset="0"/>
                <a:cs typeface="Times New Roman" panose="02020603050405020304" pitchFamily="18" charset="0"/>
              </a:rPr>
              <a:t>L'attaquant peut surcharger la base de données, la rendant inaccessible aux utilisateurs légitimes</a:t>
            </a:r>
            <a:r>
              <a:rPr lang="fr-FR" b="0" i="0" dirty="0" smtClean="0">
                <a:solidFill>
                  <a:srgbClr val="1F1F1F"/>
                </a:solidFill>
                <a:effectLst/>
                <a:latin typeface="Google Sans"/>
              </a:rPr>
              <a:t>.</a:t>
            </a:r>
          </a:p>
          <a:p>
            <a:pPr marL="0" indent="0">
              <a:buNone/>
            </a:pPr>
            <a:endParaRPr lang="fr-FR" dirty="0"/>
          </a:p>
        </p:txBody>
      </p:sp>
    </p:spTree>
    <p:extLst>
      <p:ext uri="{BB962C8B-B14F-4D97-AF65-F5344CB8AC3E}">
        <p14:creationId xmlns:p14="http://schemas.microsoft.com/office/powerpoint/2010/main" val="2522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DETECTION DES INJECTIONS SQL</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pPr marL="0" indent="0">
              <a:buNone/>
            </a:pPr>
            <a:r>
              <a:rPr lang="fr-FR" b="1" i="0" dirty="0" smtClean="0">
                <a:solidFill>
                  <a:srgbClr val="1F1F1F"/>
                </a:solidFill>
                <a:effectLst/>
                <a:latin typeface="Times New Roman" panose="02020603050405020304" pitchFamily="18" charset="0"/>
                <a:cs typeface="Times New Roman" panose="02020603050405020304" pitchFamily="18" charset="0"/>
              </a:rPr>
              <a:t>Analyse du code source</a:t>
            </a:r>
            <a:endParaRPr lang="fr-FR" b="0" i="0" dirty="0" smtClean="0">
              <a:solidFill>
                <a:srgbClr val="1F1F1F"/>
              </a:solidFill>
              <a:effectLst/>
              <a:latin typeface="Times New Roman" panose="02020603050405020304" pitchFamily="18" charset="0"/>
              <a:cs typeface="Times New Roman" panose="02020603050405020304" pitchFamily="18" charset="0"/>
            </a:endParaRPr>
          </a:p>
          <a:p>
            <a:pPr marL="0" indent="0">
              <a:buNone/>
            </a:pPr>
            <a:r>
              <a:rPr lang="fr-FR" b="0" i="0" dirty="0" smtClean="0">
                <a:solidFill>
                  <a:srgbClr val="1F1F1F"/>
                </a:solidFill>
                <a:effectLst/>
                <a:latin typeface="Times New Roman" panose="02020603050405020304" pitchFamily="18" charset="0"/>
                <a:cs typeface="Times New Roman" panose="02020603050405020304" pitchFamily="18" charset="0"/>
              </a:rPr>
              <a:t>Identifier les points d'entrée utilisateur non sécurisés et les requêtes SQL dynamiques.</a:t>
            </a:r>
          </a:p>
          <a:p>
            <a:pPr marL="0" indent="0">
              <a:buNone/>
            </a:pPr>
            <a:r>
              <a:rPr lang="fr-FR" b="1" i="0" dirty="0" smtClean="0">
                <a:solidFill>
                  <a:srgbClr val="1F1F1F"/>
                </a:solidFill>
                <a:effectLst/>
                <a:latin typeface="Times New Roman" panose="02020603050405020304" pitchFamily="18" charset="0"/>
                <a:cs typeface="Times New Roman" panose="02020603050405020304" pitchFamily="18" charset="0"/>
              </a:rPr>
              <a:t>Outils de test de pénétration</a:t>
            </a:r>
            <a:endParaRPr lang="fr-FR" b="0" i="0" dirty="0" smtClean="0">
              <a:solidFill>
                <a:srgbClr val="1F1F1F"/>
              </a:solidFill>
              <a:effectLst/>
              <a:latin typeface="Times New Roman" panose="02020603050405020304" pitchFamily="18" charset="0"/>
              <a:cs typeface="Times New Roman" panose="02020603050405020304" pitchFamily="18" charset="0"/>
            </a:endParaRPr>
          </a:p>
          <a:p>
            <a:pPr marL="0" indent="0">
              <a:buNone/>
            </a:pPr>
            <a:r>
              <a:rPr lang="fr-FR" b="0" i="0" dirty="0" smtClean="0">
                <a:solidFill>
                  <a:srgbClr val="1F1F1F"/>
                </a:solidFill>
                <a:effectLst/>
                <a:latin typeface="Times New Roman" panose="02020603050405020304" pitchFamily="18" charset="0"/>
                <a:cs typeface="Times New Roman" panose="02020603050405020304" pitchFamily="18" charset="0"/>
              </a:rPr>
              <a:t>Utiliser des scanners automatiques pour détecter les vulnérabilités SQLi.</a:t>
            </a:r>
          </a:p>
          <a:p>
            <a:pPr marL="0" indent="0">
              <a:buNone/>
            </a:pPr>
            <a:r>
              <a:rPr lang="fr-FR" b="1" i="0" dirty="0" smtClean="0">
                <a:solidFill>
                  <a:srgbClr val="1F1F1F"/>
                </a:solidFill>
                <a:effectLst/>
                <a:latin typeface="Times New Roman" panose="02020603050405020304" pitchFamily="18" charset="0"/>
                <a:cs typeface="Times New Roman" panose="02020603050405020304" pitchFamily="18" charset="0"/>
              </a:rPr>
              <a:t>Surveillance des journaux</a:t>
            </a:r>
            <a:r>
              <a:rPr lang="fr-FR" b="0" i="0" dirty="0" smtClean="0">
                <a:solidFill>
                  <a:srgbClr val="1F1F1F"/>
                </a:solidFill>
                <a:effectLst/>
                <a:latin typeface="Times New Roman" panose="02020603050405020304" pitchFamily="18" charset="0"/>
                <a:cs typeface="Times New Roman" panose="02020603050405020304" pitchFamily="18" charset="0"/>
              </a:rPr>
              <a:t> </a:t>
            </a:r>
          </a:p>
          <a:p>
            <a:pPr marL="0" indent="0">
              <a:buNone/>
            </a:pPr>
            <a:r>
              <a:rPr lang="fr-FR" b="0" i="0" dirty="0" smtClean="0">
                <a:solidFill>
                  <a:srgbClr val="1F1F1F"/>
                </a:solidFill>
                <a:effectLst/>
                <a:latin typeface="Times New Roman" panose="02020603050405020304" pitchFamily="18" charset="0"/>
                <a:cs typeface="Times New Roman" panose="02020603050405020304" pitchFamily="18" charset="0"/>
              </a:rPr>
              <a:t>Surveiller les journaux d'application pour détecter les requêtes SQL suspectes.</a:t>
            </a:r>
            <a:endParaRPr lang="fr-FR" b="0"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32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PROTECTION CONTRE LES INJECTIONS SQL</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fontScale="92500" lnSpcReduction="20000"/>
          </a:bodyPr>
          <a:lstStyle/>
          <a:p>
            <a:pPr marL="0" indent="0">
              <a:buNone/>
            </a:pPr>
            <a:r>
              <a:rPr lang="fr-FR" b="1" i="0" dirty="0" smtClean="0">
                <a:solidFill>
                  <a:srgbClr val="1F1F1F"/>
                </a:solidFill>
                <a:effectLst/>
                <a:latin typeface="Times New Roman" panose="02020603050405020304" pitchFamily="18" charset="0"/>
                <a:cs typeface="Times New Roman" panose="02020603050405020304" pitchFamily="18" charset="0"/>
              </a:rPr>
              <a:t>Paramétrage des requêtes SQL</a:t>
            </a:r>
            <a:endParaRPr lang="fr-FR" dirty="0">
              <a:solidFill>
                <a:srgbClr val="1F1F1F"/>
              </a:solidFill>
              <a:latin typeface="Times New Roman" panose="02020603050405020304" pitchFamily="18" charset="0"/>
              <a:cs typeface="Times New Roman" panose="02020603050405020304" pitchFamily="18" charset="0"/>
            </a:endParaRPr>
          </a:p>
          <a:p>
            <a:pPr marL="0" indent="0">
              <a:buNone/>
            </a:pPr>
            <a:r>
              <a:rPr lang="fr-FR" b="0" i="0" dirty="0" smtClean="0">
                <a:solidFill>
                  <a:srgbClr val="1F1F1F"/>
                </a:solidFill>
                <a:effectLst/>
                <a:latin typeface="Times New Roman" panose="02020603050405020304" pitchFamily="18" charset="0"/>
                <a:cs typeface="Times New Roman" panose="02020603050405020304" pitchFamily="18" charset="0"/>
              </a:rPr>
              <a:t>Utiliser des requêtes SQL paramétrées pour séparer le code SQL des entrées utilisateur.</a:t>
            </a:r>
          </a:p>
          <a:p>
            <a:pPr marL="0" indent="0">
              <a:buNone/>
            </a:pPr>
            <a:r>
              <a:rPr lang="fr-FR" b="1" i="0" dirty="0" smtClean="0">
                <a:solidFill>
                  <a:srgbClr val="1F1F1F"/>
                </a:solidFill>
                <a:effectLst/>
                <a:latin typeface="Times New Roman" panose="02020603050405020304" pitchFamily="18" charset="0"/>
                <a:cs typeface="Times New Roman" panose="02020603050405020304" pitchFamily="18" charset="0"/>
              </a:rPr>
              <a:t>Validation des entrées utilisateur</a:t>
            </a:r>
            <a:r>
              <a:rPr lang="fr-FR" b="0" i="0" dirty="0" smtClean="0">
                <a:solidFill>
                  <a:srgbClr val="1F1F1F"/>
                </a:solidFill>
                <a:effectLst/>
                <a:latin typeface="Times New Roman" panose="02020603050405020304" pitchFamily="18" charset="0"/>
                <a:cs typeface="Times New Roman" panose="02020603050405020304" pitchFamily="18" charset="0"/>
              </a:rPr>
              <a:t> </a:t>
            </a:r>
          </a:p>
          <a:p>
            <a:pPr marL="0" indent="0">
              <a:buNone/>
            </a:pPr>
            <a:r>
              <a:rPr lang="fr-FR" b="0" i="0" dirty="0" smtClean="0">
                <a:solidFill>
                  <a:srgbClr val="1F1F1F"/>
                </a:solidFill>
                <a:effectLst/>
                <a:latin typeface="Times New Roman" panose="02020603050405020304" pitchFamily="18" charset="0"/>
                <a:cs typeface="Times New Roman" panose="02020603050405020304" pitchFamily="18" charset="0"/>
              </a:rPr>
              <a:t>Valider les entrées utilisateur pour s'assurer qu'elles ne contiennent pas de caractères malveillants.</a:t>
            </a:r>
          </a:p>
          <a:p>
            <a:pPr marL="0" indent="0">
              <a:buNone/>
            </a:pPr>
            <a:r>
              <a:rPr lang="fr-FR" b="1" i="0" dirty="0" smtClean="0">
                <a:solidFill>
                  <a:srgbClr val="1F1F1F"/>
                </a:solidFill>
                <a:effectLst/>
                <a:latin typeface="Times New Roman" panose="02020603050405020304" pitchFamily="18" charset="0"/>
                <a:cs typeface="Times New Roman" panose="02020603050405020304" pitchFamily="18" charset="0"/>
              </a:rPr>
              <a:t>Utiliser un pare-feu d'applications web (WAF)</a:t>
            </a:r>
            <a:endParaRPr lang="fr-FR" b="0" i="0" dirty="0" smtClean="0">
              <a:solidFill>
                <a:srgbClr val="1F1F1F"/>
              </a:solidFill>
              <a:effectLst/>
              <a:latin typeface="Times New Roman" panose="02020603050405020304" pitchFamily="18" charset="0"/>
              <a:cs typeface="Times New Roman" panose="02020603050405020304" pitchFamily="18" charset="0"/>
            </a:endParaRPr>
          </a:p>
          <a:p>
            <a:pPr marL="0" indent="0">
              <a:buNone/>
            </a:pPr>
            <a:r>
              <a:rPr lang="fr-FR" b="0" i="0" dirty="0" smtClean="0">
                <a:solidFill>
                  <a:srgbClr val="1F1F1F"/>
                </a:solidFill>
                <a:effectLst/>
                <a:latin typeface="Times New Roman" panose="02020603050405020304" pitchFamily="18" charset="0"/>
                <a:cs typeface="Times New Roman" panose="02020603050405020304" pitchFamily="18" charset="0"/>
              </a:rPr>
              <a:t>Le WAF peut bloquer les requêtes SQL suspectes.</a:t>
            </a:r>
          </a:p>
          <a:p>
            <a:pPr marL="0" indent="0">
              <a:buNone/>
            </a:pPr>
            <a:r>
              <a:rPr lang="fr-FR" b="1" dirty="0">
                <a:latin typeface="Times New Roman" panose="02020603050405020304" pitchFamily="18" charset="0"/>
                <a:cs typeface="Times New Roman" panose="02020603050405020304" pitchFamily="18" charset="0"/>
              </a:rPr>
              <a:t>Mise à jour du </a:t>
            </a:r>
            <a:r>
              <a:rPr lang="fr-FR" b="1" dirty="0" smtClean="0">
                <a:latin typeface="Times New Roman" panose="02020603050405020304" pitchFamily="18" charset="0"/>
                <a:cs typeface="Times New Roman" panose="02020603050405020304" pitchFamily="18" charset="0"/>
              </a:rPr>
              <a:t>logiciel</a:t>
            </a:r>
          </a:p>
          <a:p>
            <a:pPr marL="0" indent="0">
              <a:buNone/>
            </a:pPr>
            <a:r>
              <a:rPr lang="fr-FR" dirty="0" smtClean="0">
                <a:latin typeface="Times New Roman" panose="02020603050405020304" pitchFamily="18" charset="0"/>
                <a:cs typeface="Times New Roman" panose="02020603050405020304" pitchFamily="18" charset="0"/>
              </a:rPr>
              <a:t>Assurez-vous </a:t>
            </a:r>
            <a:r>
              <a:rPr lang="fr-FR" dirty="0">
                <a:latin typeface="Times New Roman" panose="02020603050405020304" pitchFamily="18" charset="0"/>
                <a:cs typeface="Times New Roman" panose="02020603050405020304" pitchFamily="18" charset="0"/>
              </a:rPr>
              <a:t>que votre logiciel et vos frameworks web sont à jour avec les derniers correctifs de sécurité</a:t>
            </a:r>
          </a:p>
        </p:txBody>
      </p:sp>
    </p:spTree>
    <p:extLst>
      <p:ext uri="{BB962C8B-B14F-4D97-AF65-F5344CB8AC3E}">
        <p14:creationId xmlns:p14="http://schemas.microsoft.com/office/powerpoint/2010/main" val="216351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PROTECTION SUITE……</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marL="0" indent="0">
              <a:buNone/>
            </a:pPr>
            <a:r>
              <a:rPr lang="fr-FR" b="1" dirty="0">
                <a:latin typeface="Times New Roman" panose="02020603050405020304" pitchFamily="18" charset="0"/>
                <a:cs typeface="Times New Roman" panose="02020603050405020304" pitchFamily="18" charset="0"/>
              </a:rPr>
              <a:t>Limitation des privilèges des </a:t>
            </a:r>
            <a:r>
              <a:rPr lang="fr-FR" b="1" dirty="0" smtClean="0">
                <a:latin typeface="Times New Roman" panose="02020603050405020304" pitchFamily="18" charset="0"/>
                <a:cs typeface="Times New Roman" panose="02020603050405020304" pitchFamily="18" charset="0"/>
              </a:rPr>
              <a:t>utilisateurs</a:t>
            </a:r>
            <a:endParaRPr lang="fr-FR" dirty="0" smtClean="0">
              <a:latin typeface="Times New Roman" panose="02020603050405020304" pitchFamily="18" charset="0"/>
              <a:cs typeface="Times New Roman" panose="02020603050405020304" pitchFamily="18" charset="0"/>
            </a:endParaRPr>
          </a:p>
          <a:p>
            <a:pPr marL="0" indent="0">
              <a:buNone/>
            </a:pPr>
            <a:r>
              <a:rPr lang="fr-FR" dirty="0" smtClean="0">
                <a:latin typeface="Times New Roman" panose="02020603050405020304" pitchFamily="18" charset="0"/>
                <a:cs typeface="Times New Roman" panose="02020603050405020304" pitchFamily="18" charset="0"/>
              </a:rPr>
              <a:t>Accordez </a:t>
            </a:r>
            <a:r>
              <a:rPr lang="fr-FR" dirty="0">
                <a:latin typeface="Times New Roman" panose="02020603050405020304" pitchFamily="18" charset="0"/>
                <a:cs typeface="Times New Roman" panose="02020603050405020304" pitchFamily="18" charset="0"/>
              </a:rPr>
              <a:t>aux utilisateurs les droits d'accès minimum nécessaires pour accomplir </a:t>
            </a:r>
            <a:r>
              <a:rPr lang="fr-FR" dirty="0" smtClean="0">
                <a:latin typeface="Times New Roman" panose="02020603050405020304" pitchFamily="18" charset="0"/>
                <a:cs typeface="Times New Roman" panose="02020603050405020304" pitchFamily="18" charset="0"/>
              </a:rPr>
              <a:t>leur tâches</a:t>
            </a:r>
          </a:p>
          <a:p>
            <a:pPr marL="0" indent="0">
              <a:buNone/>
            </a:pPr>
            <a:r>
              <a:rPr lang="fr-FR" b="1" dirty="0">
                <a:latin typeface="Times New Roman" panose="02020603050405020304" pitchFamily="18" charset="0"/>
                <a:cs typeface="Times New Roman" panose="02020603050405020304" pitchFamily="18" charset="0"/>
              </a:rPr>
              <a:t>Sensibilisation et formation du </a:t>
            </a:r>
            <a:r>
              <a:rPr lang="fr-FR" b="1" dirty="0" smtClean="0">
                <a:latin typeface="Times New Roman" panose="02020603050405020304" pitchFamily="18" charset="0"/>
                <a:cs typeface="Times New Roman" panose="02020603050405020304" pitchFamily="18" charset="0"/>
              </a:rPr>
              <a:t>personnel</a:t>
            </a:r>
            <a:r>
              <a:rPr lang="fr-FR" dirty="0">
                <a:latin typeface="Times New Roman" panose="02020603050405020304" pitchFamily="18" charset="0"/>
                <a:cs typeface="Times New Roman" panose="02020603050405020304" pitchFamily="18" charset="0"/>
              </a:rPr>
              <a:t> </a:t>
            </a:r>
            <a:endParaRPr lang="fr-FR" dirty="0" smtClean="0">
              <a:latin typeface="Times New Roman" panose="02020603050405020304" pitchFamily="18" charset="0"/>
              <a:cs typeface="Times New Roman" panose="02020603050405020304" pitchFamily="18" charset="0"/>
            </a:endParaRPr>
          </a:p>
          <a:p>
            <a:pPr marL="0" indent="0">
              <a:buNone/>
            </a:pPr>
            <a:r>
              <a:rPr lang="fr-FR" dirty="0" smtClean="0">
                <a:latin typeface="Times New Roman" panose="02020603050405020304" pitchFamily="18" charset="0"/>
                <a:cs typeface="Times New Roman" panose="02020603050405020304" pitchFamily="18" charset="0"/>
              </a:rPr>
              <a:t>Formez </a:t>
            </a:r>
            <a:r>
              <a:rPr lang="fr-FR" dirty="0">
                <a:latin typeface="Times New Roman" panose="02020603050405020304" pitchFamily="18" charset="0"/>
                <a:cs typeface="Times New Roman" panose="02020603050405020304" pitchFamily="18" charset="0"/>
              </a:rPr>
              <a:t>votre personnel aux risques liés aux injections SQL et aux bonnes pratiques de sécurité.</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9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AVANTAGES DES INJECTIONS SQL POUR LES &lt;Hackers&gt;</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Accès non autorisé aux </a:t>
            </a:r>
            <a:r>
              <a:rPr lang="fr-FR" dirty="0" smtClean="0">
                <a:latin typeface="Times New Roman" panose="02020603050405020304" pitchFamily="18" charset="0"/>
                <a:cs typeface="Times New Roman" panose="02020603050405020304" pitchFamily="18" charset="0"/>
              </a:rPr>
              <a:t>données</a:t>
            </a:r>
          </a:p>
          <a:p>
            <a:pPr>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Modification </a:t>
            </a:r>
            <a:r>
              <a:rPr lang="fr-FR" dirty="0">
                <a:latin typeface="Times New Roman" panose="02020603050405020304" pitchFamily="18" charset="0"/>
                <a:cs typeface="Times New Roman" panose="02020603050405020304" pitchFamily="18" charset="0"/>
              </a:rPr>
              <a:t>des </a:t>
            </a:r>
            <a:r>
              <a:rPr lang="fr-FR" dirty="0" smtClean="0">
                <a:latin typeface="Times New Roman" panose="02020603050405020304" pitchFamily="18" charset="0"/>
                <a:cs typeface="Times New Roman" panose="02020603050405020304" pitchFamily="18" charset="0"/>
              </a:rPr>
              <a:t>données</a:t>
            </a:r>
          </a:p>
          <a:p>
            <a:pPr>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Exécution de commandes </a:t>
            </a:r>
            <a:r>
              <a:rPr lang="fr-FR" dirty="0" smtClean="0">
                <a:latin typeface="Times New Roman" panose="02020603050405020304" pitchFamily="18" charset="0"/>
                <a:cs typeface="Times New Roman" panose="02020603050405020304" pitchFamily="18" charset="0"/>
              </a:rPr>
              <a:t>malveillantes</a:t>
            </a:r>
          </a:p>
          <a:p>
            <a:pPr>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Déni de service </a:t>
            </a:r>
            <a:endParaRPr 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Espionnage </a:t>
            </a:r>
            <a:r>
              <a:rPr lang="fr-FR" dirty="0">
                <a:latin typeface="Times New Roman" panose="02020603050405020304" pitchFamily="18" charset="0"/>
                <a:cs typeface="Times New Roman" panose="02020603050405020304" pitchFamily="18" charset="0"/>
              </a:rPr>
              <a:t>et surveillance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7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DESAVANTAGES DES INJECTIONS SQL POUR LES &lt;Hackers&gt;</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Détection et prévention </a:t>
            </a:r>
          </a:p>
          <a:p>
            <a:pPr>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Complexité </a:t>
            </a:r>
            <a:r>
              <a:rPr lang="fr-FR" dirty="0">
                <a:latin typeface="Times New Roman" panose="02020603050405020304" pitchFamily="18" charset="0"/>
                <a:cs typeface="Times New Roman" panose="02020603050405020304" pitchFamily="18" charset="0"/>
              </a:rPr>
              <a:t>d'exploitation </a:t>
            </a:r>
          </a:p>
          <a:p>
            <a:pPr>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Limites </a:t>
            </a:r>
            <a:r>
              <a:rPr lang="fr-FR" dirty="0">
                <a:latin typeface="Times New Roman" panose="02020603050405020304" pitchFamily="18" charset="0"/>
                <a:cs typeface="Times New Roman" panose="02020603050405020304" pitchFamily="18" charset="0"/>
              </a:rPr>
              <a:t>d'accès aux données </a:t>
            </a:r>
          </a:p>
          <a:p>
            <a:pPr>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Risque </a:t>
            </a:r>
            <a:r>
              <a:rPr lang="fr-FR" dirty="0">
                <a:latin typeface="Times New Roman" panose="02020603050405020304" pitchFamily="18" charset="0"/>
                <a:cs typeface="Times New Roman" panose="02020603050405020304" pitchFamily="18" charset="0"/>
              </a:rPr>
              <a:t>de détection et de poursuite </a:t>
            </a:r>
          </a:p>
          <a:p>
            <a:pPr>
              <a:buFont typeface="Wingdings" panose="05000000000000000000" pitchFamily="2" charset="2"/>
              <a:buChar char="q"/>
            </a:pPr>
            <a:r>
              <a:rPr lang="fr-FR" dirty="0" smtClean="0">
                <a:latin typeface="Times New Roman" panose="02020603050405020304" pitchFamily="18" charset="0"/>
                <a:cs typeface="Times New Roman" panose="02020603050405020304" pitchFamily="18" charset="0"/>
              </a:rPr>
              <a:t>Complexité </a:t>
            </a:r>
            <a:r>
              <a:rPr lang="fr-FR" dirty="0">
                <a:latin typeface="Times New Roman" panose="02020603050405020304" pitchFamily="18" charset="0"/>
                <a:cs typeface="Times New Roman" panose="02020603050405020304" pitchFamily="18" charset="0"/>
              </a:rPr>
              <a:t>de la persistance </a:t>
            </a:r>
          </a:p>
        </p:txBody>
      </p:sp>
    </p:spTree>
    <p:extLst>
      <p:ext uri="{BB962C8B-B14F-4D97-AF65-F5344CB8AC3E}">
        <p14:creationId xmlns:p14="http://schemas.microsoft.com/office/powerpoint/2010/main" val="415092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31534</TotalTime>
  <Words>348</Words>
  <Application>Microsoft Office PowerPoint</Application>
  <PresentationFormat>Grand écran</PresentationFormat>
  <Paragraphs>60</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Calibri</vt:lpstr>
      <vt:lpstr>Calibri Light</vt:lpstr>
      <vt:lpstr>Google Sans</vt:lpstr>
      <vt:lpstr>Times New Roman</vt:lpstr>
      <vt:lpstr>Wingdings</vt:lpstr>
      <vt:lpstr>Thème Office</vt:lpstr>
      <vt:lpstr>INJECTIONS SQL</vt:lpstr>
      <vt:lpstr>INTRODUCTION</vt:lpstr>
      <vt:lpstr>TYPES D’INJECTIONS SQL</vt:lpstr>
      <vt:lpstr>IMPACTS DES INJECTIONS SQL</vt:lpstr>
      <vt:lpstr>DETECTION DES INJECTIONS SQL</vt:lpstr>
      <vt:lpstr>PROTECTION CONTRE LES INJECTIONS SQL</vt:lpstr>
      <vt:lpstr>PROTECTION SUITE……</vt:lpstr>
      <vt:lpstr>AVANTAGES DES INJECTIONS SQL POUR LES &lt;Hackers&gt;</vt:lpstr>
      <vt:lpstr>DESAVANTAGES DES INJECTIONS SQL POUR LES &lt;Hackers&gt;</vt:lpstr>
      <vt:lpstr>OUTILS</vt:lpstr>
      <vt:lpstr>PRATIQUE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INJECTIONS SQL</dc:title>
  <dc:creator>Hangi Dani</dc:creator>
  <cp:lastModifiedBy>Hangi Dani</cp:lastModifiedBy>
  <cp:revision>24</cp:revision>
  <dcterms:created xsi:type="dcterms:W3CDTF">2024-03-21T06:10:50Z</dcterms:created>
  <dcterms:modified xsi:type="dcterms:W3CDTF">2024-05-03T05:30:04Z</dcterms:modified>
</cp:coreProperties>
</file>