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72" r:id="rId13"/>
    <p:sldId id="273" r:id="rId14"/>
    <p:sldId id="27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59190-0E93-459F-A90A-AFA3CB983039}" type="datetimeFigureOut">
              <a:rPr lang="es-ES" smtClean="0"/>
              <a:t>21/09/2015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C775F-FF20-4C4F-BB2A-01B2F230BF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75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C775F-FF20-4C4F-BB2A-01B2F230BF9F}" type="slidenum">
              <a:rPr lang="es-ES" smtClean="0"/>
              <a:t>10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21/09/2015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21/09/2015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21/09/2015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21/09/2015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21/09/2015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YA1PRnP3aAc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03648" y="332656"/>
            <a:ext cx="7406640" cy="707338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Sistemas de Gestión empresarial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7664" y="1700808"/>
            <a:ext cx="7406640" cy="1752600"/>
          </a:xfrm>
        </p:spPr>
        <p:txBody>
          <a:bodyPr>
            <a:noAutofit/>
          </a:bodyPr>
          <a:lstStyle/>
          <a:p>
            <a:pPr algn="ctr"/>
            <a:r>
              <a:rPr lang="es-ES" sz="5400" dirty="0" smtClean="0"/>
              <a:t>Unidad 1</a:t>
            </a:r>
          </a:p>
          <a:p>
            <a:pPr algn="ctr"/>
            <a:endParaRPr lang="es-ES" sz="5400" dirty="0" smtClean="0"/>
          </a:p>
          <a:p>
            <a:pPr algn="ctr"/>
            <a:r>
              <a:rPr lang="es-ES" sz="5400" dirty="0" smtClean="0"/>
              <a:t>¿Qué es un ERP?</a:t>
            </a:r>
            <a:endParaRPr lang="es-E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EVOLUCIÓN HISTÓRICA, EL MRP</a:t>
            </a:r>
            <a:endParaRPr lang="es-ES" sz="3200" dirty="0"/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b="1" dirty="0" smtClean="0"/>
              <a:t>MRP</a:t>
            </a:r>
            <a:r>
              <a:rPr lang="es-ES" dirty="0" smtClean="0"/>
              <a:t> (planificador de necesidades de materiales):  los llamados MRP  (</a:t>
            </a:r>
            <a:r>
              <a:rPr lang="es-ES" b="1" i="1" dirty="0" smtClean="0"/>
              <a:t>material  </a:t>
            </a:r>
            <a:r>
              <a:rPr lang="es-ES" b="1" i="1" dirty="0" err="1" smtClean="0"/>
              <a:t>requeriments</a:t>
            </a:r>
            <a:r>
              <a:rPr lang="es-ES" b="1" i="1" dirty="0" smtClean="0"/>
              <a:t> </a:t>
            </a:r>
            <a:r>
              <a:rPr lang="es-ES" b="1" i="1" dirty="0" err="1" smtClean="0"/>
              <a:t>planning</a:t>
            </a:r>
            <a:r>
              <a:rPr lang="es-ES" dirty="0" smtClean="0"/>
              <a:t>),  es un sistema que permite planificar los materiales necesarios durante el proceso de producción y gestionar la adquisición de estos materiales; así se reducían los niveles de inventario de los materiales que utilizaban y los gastos de compras.</a:t>
            </a:r>
          </a:p>
          <a:p>
            <a:pPr lvl="1"/>
            <a:r>
              <a:rPr lang="es-ES" dirty="0" smtClean="0"/>
              <a:t>Durante los sesenta y </a:t>
            </a:r>
            <a:r>
              <a:rPr lang="es-ES" dirty="0" smtClean="0"/>
              <a:t>setenta, </a:t>
            </a:r>
            <a:r>
              <a:rPr lang="es-ES" dirty="0" smtClean="0"/>
              <a:t>fabricantes como IBM producen computadores centrales con gran capacidad de procesamiento y almacenaje de información, los </a:t>
            </a:r>
            <a:r>
              <a:rPr lang="es-ES" b="1" i="1" dirty="0" smtClean="0"/>
              <a:t>mainframes</a:t>
            </a:r>
            <a:r>
              <a:rPr lang="es-ES" dirty="0" smtClean="0"/>
              <a:t>, propiciando el inicio de la nueva etapa del procesamiento de la información. </a:t>
            </a:r>
          </a:p>
          <a:p>
            <a:pPr lvl="1"/>
            <a:r>
              <a:rPr lang="es-ES" dirty="0" smtClean="0"/>
              <a:t>Hasta la llegada de estos computadores, las </a:t>
            </a:r>
            <a:r>
              <a:rPr lang="es-ES" b="1" dirty="0" smtClean="0"/>
              <a:t>funciones del control de material </a:t>
            </a:r>
            <a:r>
              <a:rPr lang="es-ES" dirty="0" smtClean="0"/>
              <a:t>eran un problema, pero se solucionaron al poder disponer de capacidad para gestionar un gran volumen de información a grandes velocidades.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836712"/>
            <a:ext cx="7690247" cy="5442168"/>
          </a:xfrm>
        </p:spPr>
        <p:txBody>
          <a:bodyPr>
            <a:noAutofit/>
          </a:bodyPr>
          <a:lstStyle/>
          <a:p>
            <a:r>
              <a:rPr lang="es-ES" sz="1300" b="1" dirty="0" smtClean="0"/>
              <a:t>MRP-II</a:t>
            </a:r>
            <a:r>
              <a:rPr lang="es-ES" sz="1300" dirty="0" smtClean="0"/>
              <a:t> (planificador de recursos de fabricación): En los ochenta, los MRP se habían convertido en MRP-II (</a:t>
            </a:r>
            <a:r>
              <a:rPr lang="es-ES" sz="1300" b="1" i="1" dirty="0" err="1" smtClean="0"/>
              <a:t>manufacturing</a:t>
            </a:r>
            <a:r>
              <a:rPr lang="es-ES" sz="1300" b="1" i="1" dirty="0" smtClean="0"/>
              <a:t> </a:t>
            </a:r>
            <a:r>
              <a:rPr lang="es-ES" sz="1300" b="1" i="1" dirty="0" err="1" smtClean="0"/>
              <a:t>resources</a:t>
            </a:r>
            <a:r>
              <a:rPr lang="es-ES" sz="1300" b="1" i="1" dirty="0" smtClean="0"/>
              <a:t> </a:t>
            </a:r>
            <a:r>
              <a:rPr lang="es-ES" sz="1300" b="1" i="1" dirty="0" err="1" smtClean="0"/>
              <a:t>planning</a:t>
            </a:r>
            <a:r>
              <a:rPr lang="es-ES" sz="1300" dirty="0" smtClean="0"/>
              <a:t>) con el fin de optimizar el proceso de todo el sistema de producción y la gestión de la distribución, haciendo énfasis en la optimización de los procesos de producción. </a:t>
            </a:r>
          </a:p>
          <a:p>
            <a:pPr lvl="1"/>
            <a:r>
              <a:rPr lang="es-ES" sz="1300" dirty="0" smtClean="0"/>
              <a:t>Los sistemas de ficheros tradicionales son sustituidos por las </a:t>
            </a:r>
            <a:r>
              <a:rPr lang="es-ES" sz="1300" b="1" dirty="0" smtClean="0"/>
              <a:t>bases de datos</a:t>
            </a:r>
            <a:r>
              <a:rPr lang="es-ES" sz="1300" dirty="0" smtClean="0"/>
              <a:t>, permiten mejores sistemas de integración y una mayor capacidad de consultas para dar apoyo a la </a:t>
            </a:r>
            <a:r>
              <a:rPr lang="es-ES" sz="1300" b="1" dirty="0" smtClean="0"/>
              <a:t>toma de decisiones</a:t>
            </a:r>
            <a:r>
              <a:rPr lang="es-ES" sz="1300" dirty="0" smtClean="0"/>
              <a:t>.</a:t>
            </a:r>
          </a:p>
          <a:p>
            <a:pPr lvl="1"/>
            <a:r>
              <a:rPr lang="es-ES" sz="1300" dirty="0" smtClean="0"/>
              <a:t>La </a:t>
            </a:r>
            <a:r>
              <a:rPr lang="es-ES" sz="1300" b="1" dirty="0" smtClean="0"/>
              <a:t>red de telecomunicaciones </a:t>
            </a:r>
            <a:r>
              <a:rPr lang="es-ES" sz="1300" dirty="0" smtClean="0"/>
              <a:t>se convirtió en una parte integral de estos sistemas distribuidos geográficamente:  en el año 1982 se define el protocolo TCP/IP y el comienzo de “</a:t>
            </a:r>
            <a:r>
              <a:rPr lang="es-ES" sz="1300" b="1" i="1" dirty="0" smtClean="0"/>
              <a:t>Internet</a:t>
            </a:r>
            <a:r>
              <a:rPr lang="es-ES" sz="1300" dirty="0" smtClean="0"/>
              <a:t>”</a:t>
            </a:r>
          </a:p>
          <a:p>
            <a:pPr lvl="1"/>
            <a:r>
              <a:rPr lang="es-ES" sz="1300" dirty="0" smtClean="0"/>
              <a:t>El </a:t>
            </a:r>
            <a:r>
              <a:rPr lang="es-ES" sz="1300" b="1" dirty="0" smtClean="0"/>
              <a:t>uso del MRP-II se extiende a otras empresas no industriales</a:t>
            </a:r>
            <a:r>
              <a:rPr lang="es-ES" sz="1300" dirty="0" smtClean="0"/>
              <a:t> que necesitan gestionar sus procesos críticos, como el sector financiero.</a:t>
            </a:r>
          </a:p>
          <a:p>
            <a:pPr lvl="1"/>
            <a:r>
              <a:rPr lang="es-ES" sz="1300" dirty="0" smtClean="0"/>
              <a:t>La coordinación de los diferentes sistemas de la empresa era deseable.</a:t>
            </a:r>
            <a:endParaRPr lang="es-ES" sz="1300" b="1" dirty="0" smtClean="0"/>
          </a:p>
          <a:p>
            <a:r>
              <a:rPr lang="es-ES" sz="1300" b="1" dirty="0" smtClean="0"/>
              <a:t>ERP</a:t>
            </a:r>
            <a:r>
              <a:rPr lang="es-ES" sz="1300" dirty="0" smtClean="0"/>
              <a:t> (planificador de recursos empresariales) El rol del MRP-II fue gradualmente extendido en los noventa para incluir otros departamentos funcionales. Estas extensiones del MRPII que introdujeron estas áreas, a su vez, introdujeron el concepto de ERP. Los  sistemas ERP </a:t>
            </a:r>
            <a:r>
              <a:rPr lang="es-ES" sz="1300" b="1" dirty="0" smtClean="0"/>
              <a:t>integran los procesos de negocio </a:t>
            </a:r>
            <a:r>
              <a:rPr lang="es-ES" sz="1300" dirty="0" smtClean="0"/>
              <a:t>de una empresa incluyendo fabricación, distribución, contabilidad, finanzas, gestión de recursos humanos, gestión de proyectos, gestión de inventario, servicio y mantenimiento, y transporte, permitiendo una integración de datos a lo largo de la organización y proveyendo accesibilidad, visibilidad y consistencia de datos por medio de toda la organización.</a:t>
            </a:r>
          </a:p>
          <a:p>
            <a:pPr lvl="1"/>
            <a:r>
              <a:rPr lang="es-ES" sz="1300" dirty="0" smtClean="0"/>
              <a:t>A finales de los ochenta ya existen ordenadores más rápidos </a:t>
            </a:r>
            <a:r>
              <a:rPr lang="es-ES" sz="1300" b="1" dirty="0" smtClean="0"/>
              <a:t>(era de los PC’s</a:t>
            </a:r>
            <a:r>
              <a:rPr lang="es-ES" sz="1300" dirty="0" smtClean="0"/>
              <a:t>), acceso a redes, una avanzada tecnología de bases de datos y, principalmente, una visión más clara de los sistemas integrados. </a:t>
            </a:r>
          </a:p>
          <a:p>
            <a:pPr lvl="1"/>
            <a:r>
              <a:rPr lang="es-ES" sz="1300" dirty="0" smtClean="0"/>
              <a:t>El sistema ERP emigra del mainframe a una arquitectura </a:t>
            </a:r>
            <a:r>
              <a:rPr lang="es-ES" sz="1300" b="1" dirty="0" smtClean="0"/>
              <a:t>cliente/servido</a:t>
            </a:r>
            <a:r>
              <a:rPr lang="es-ES" sz="1300" dirty="0" smtClean="0"/>
              <a:t>r.</a:t>
            </a:r>
          </a:p>
          <a:p>
            <a:pPr lvl="1"/>
            <a:r>
              <a:rPr lang="es-ES" sz="1300" dirty="0" smtClean="0"/>
              <a:t>El mercado de los ERP crece rápidamente en los </a:t>
            </a:r>
            <a:r>
              <a:rPr lang="es-ES" sz="1300" b="1" dirty="0" smtClean="0"/>
              <a:t>noventa</a:t>
            </a:r>
            <a:r>
              <a:rPr lang="es-ES" sz="1300" dirty="0" smtClean="0"/>
              <a:t> por el problema del cambio de </a:t>
            </a:r>
            <a:r>
              <a:rPr lang="es-ES" sz="1300" b="1" dirty="0" smtClean="0"/>
              <a:t>dígito del año 2000 </a:t>
            </a:r>
            <a:r>
              <a:rPr lang="es-ES" sz="1300" dirty="0" smtClean="0"/>
              <a:t>y la introducción del </a:t>
            </a:r>
            <a:r>
              <a:rPr lang="es-ES" sz="1300" b="1" dirty="0" smtClean="0"/>
              <a:t>euro</a:t>
            </a:r>
            <a:r>
              <a:rPr lang="es-ES" sz="1300" dirty="0" smtClean="0"/>
              <a:t>.</a:t>
            </a:r>
            <a:endParaRPr lang="es-ES" sz="1300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043607" y="230188"/>
            <a:ext cx="7786627" cy="600075"/>
          </a:xfrm>
        </p:spPr>
        <p:txBody>
          <a:bodyPr>
            <a:noAutofit/>
          </a:bodyPr>
          <a:lstStyle/>
          <a:p>
            <a:r>
              <a:rPr lang="es-ES" sz="2800" dirty="0" smtClean="0"/>
              <a:t>EVOLUCIÓN HISTÓRICA: DEL MRP AL ERP II</a:t>
            </a:r>
            <a:endParaRPr lang="es-ES_tradnl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043608" y="1340768"/>
            <a:ext cx="4505388" cy="5163883"/>
          </a:xfrm>
        </p:spPr>
        <p:txBody>
          <a:bodyPr>
            <a:normAutofit fontScale="92500" lnSpcReduction="10000"/>
          </a:bodyPr>
          <a:lstStyle/>
          <a:p>
            <a:r>
              <a:rPr lang="es-ES" sz="1600" dirty="0" smtClean="0"/>
              <a:t>El concepto ERP irá evolucionando a lo largo de los años impulsado por los nuevos entornos de negocio, las innovaciones en las TIC, las necesidades de las empresas y la capacidad de los proveedores de desarrollo de software.</a:t>
            </a:r>
          </a:p>
          <a:p>
            <a:r>
              <a:rPr lang="es-ES" sz="1600" dirty="0" smtClean="0"/>
              <a:t>Los nuevos modelos de negocio son </a:t>
            </a:r>
            <a:r>
              <a:rPr lang="es-ES" sz="1600" b="1" dirty="0" smtClean="0"/>
              <a:t>multiempresa</a:t>
            </a:r>
            <a:r>
              <a:rPr lang="es-ES" sz="1600" dirty="0" smtClean="0"/>
              <a:t> con redes de colaboración y centradas en el cliente, lo que refleja un aumento de la integración externa de la empresa.</a:t>
            </a:r>
          </a:p>
          <a:p>
            <a:r>
              <a:rPr lang="es-ES" sz="1600" dirty="0" smtClean="0"/>
              <a:t>El </a:t>
            </a:r>
            <a:r>
              <a:rPr lang="es-ES" sz="1600" b="1" i="1" dirty="0" smtClean="0"/>
              <a:t>e-</a:t>
            </a:r>
            <a:r>
              <a:rPr lang="es-ES" sz="1600" b="1" i="1" dirty="0" err="1" smtClean="0"/>
              <a:t>commerce</a:t>
            </a:r>
            <a:r>
              <a:rPr lang="es-ES" sz="1600" dirty="0" smtClean="0"/>
              <a:t> es una de las evoluciones más importantes en los negocios de los últimos cincuenta años. Internet, intranets y extranets hacen posible las múltiples formas de e-</a:t>
            </a:r>
            <a:r>
              <a:rPr lang="es-ES" sz="1600" dirty="0" err="1" smtClean="0"/>
              <a:t>commerce</a:t>
            </a:r>
            <a:endParaRPr lang="es-ES" sz="1600" dirty="0" smtClean="0"/>
          </a:p>
          <a:p>
            <a:pPr lvl="1"/>
            <a:r>
              <a:rPr lang="es-ES" sz="1600" dirty="0" smtClean="0"/>
              <a:t>B2B: Business-to-</a:t>
            </a:r>
            <a:r>
              <a:rPr lang="es-ES" sz="1600" dirty="0" err="1" smtClean="0"/>
              <a:t>business</a:t>
            </a:r>
            <a:endParaRPr lang="es-ES" sz="1600" dirty="0" smtClean="0"/>
          </a:p>
          <a:p>
            <a:pPr lvl="1"/>
            <a:r>
              <a:rPr lang="es-ES" sz="1600" dirty="0" smtClean="0"/>
              <a:t>B2C: Business-</a:t>
            </a:r>
            <a:r>
              <a:rPr lang="es-ES" sz="1600" dirty="0" err="1" smtClean="0"/>
              <a:t>to</a:t>
            </a:r>
            <a:r>
              <a:rPr lang="es-ES" sz="1600" dirty="0" smtClean="0"/>
              <a:t>-</a:t>
            </a:r>
            <a:r>
              <a:rPr lang="es-ES" sz="1600" dirty="0" err="1" smtClean="0"/>
              <a:t>Consumer</a:t>
            </a:r>
            <a:endParaRPr lang="es-ES" sz="1600" dirty="0" smtClean="0"/>
          </a:p>
          <a:p>
            <a:pPr lvl="1"/>
            <a:r>
              <a:rPr lang="es-ES" sz="1600" dirty="0" smtClean="0"/>
              <a:t>C2C: </a:t>
            </a:r>
            <a:r>
              <a:rPr lang="es-ES" sz="1600" dirty="0" err="1" smtClean="0"/>
              <a:t>Consumer</a:t>
            </a:r>
            <a:r>
              <a:rPr lang="es-ES" sz="1600" dirty="0" smtClean="0"/>
              <a:t>-to-</a:t>
            </a:r>
            <a:r>
              <a:rPr lang="es-ES" sz="1600" dirty="0" err="1" smtClean="0"/>
              <a:t>consumer</a:t>
            </a:r>
            <a:r>
              <a:rPr lang="es-ES" sz="1600" dirty="0" smtClean="0"/>
              <a:t>.</a:t>
            </a:r>
            <a:endParaRPr lang="es-ES" sz="1600" dirty="0" smtClean="0"/>
          </a:p>
          <a:p>
            <a:r>
              <a:rPr lang="es-ES" sz="1600" dirty="0" smtClean="0"/>
              <a:t>La tecnología inalámbrica y los dispositivos móviles harán que el m-</a:t>
            </a:r>
            <a:r>
              <a:rPr lang="es-ES" sz="1600" dirty="0" err="1" smtClean="0"/>
              <a:t>commerce</a:t>
            </a:r>
            <a:r>
              <a:rPr lang="es-ES" sz="1600" dirty="0" smtClean="0"/>
              <a:t> tome relevancia y desplace al e-</a:t>
            </a:r>
            <a:r>
              <a:rPr lang="es-ES" sz="1600" dirty="0" err="1" smtClean="0"/>
              <a:t>commerce</a:t>
            </a:r>
            <a:r>
              <a:rPr lang="es-ES" sz="1600" dirty="0" smtClean="0"/>
              <a:t>. El uso de Internet en cualquier momento y en cualquier lugar dará paso a nuevos </a:t>
            </a:r>
            <a:r>
              <a:rPr lang="es-ES" sz="1600" b="1" dirty="0" smtClean="0"/>
              <a:t>servicios</a:t>
            </a:r>
            <a:r>
              <a:rPr lang="es-ES" sz="1600" dirty="0" smtClean="0"/>
              <a:t>.</a:t>
            </a:r>
          </a:p>
        </p:txBody>
      </p:sp>
      <p:pic>
        <p:nvPicPr>
          <p:cNvPr id="5" name="4 Marcador de contenido" descr="e-commerce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492692" y="1700807"/>
            <a:ext cx="3491061" cy="4051499"/>
          </a:xfr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dirty="0" smtClean="0"/>
              <a:t>TENDENCIAS DE FUTURO: e-</a:t>
            </a:r>
            <a:r>
              <a:rPr lang="es-ES" sz="3200" dirty="0" err="1" smtClean="0"/>
              <a:t>commerce</a:t>
            </a:r>
            <a:endParaRPr lang="es-E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59632" y="230188"/>
            <a:ext cx="7570602" cy="600075"/>
          </a:xfrm>
        </p:spPr>
        <p:txBody>
          <a:bodyPr>
            <a:noAutofit/>
          </a:bodyPr>
          <a:lstStyle/>
          <a:p>
            <a:r>
              <a:rPr lang="es-ES" sz="2400" dirty="0" smtClean="0"/>
              <a:t>TENDENCIAS DE FUTURO: BUSINESS INTELLIGENCE</a:t>
            </a:r>
            <a:endParaRPr lang="es-E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052736"/>
            <a:ext cx="7690247" cy="5544616"/>
          </a:xfrm>
        </p:spPr>
        <p:txBody>
          <a:bodyPr>
            <a:normAutofit fontScale="62500" lnSpcReduction="20000"/>
          </a:bodyPr>
          <a:lstStyle/>
          <a:p>
            <a:r>
              <a:rPr lang="es-ES" dirty="0" smtClean="0"/>
              <a:t>Las actividades y los procesos del back-office y  </a:t>
            </a:r>
            <a:r>
              <a:rPr lang="es-ES" dirty="0" err="1" smtClean="0"/>
              <a:t>front</a:t>
            </a:r>
            <a:r>
              <a:rPr lang="es-ES" dirty="0" smtClean="0"/>
              <a:t>-office se han adaptado al e-</a:t>
            </a:r>
            <a:r>
              <a:rPr lang="es-ES" dirty="0" err="1" smtClean="0"/>
              <a:t>commerce</a:t>
            </a:r>
            <a:r>
              <a:rPr lang="es-ES" dirty="0" smtClean="0"/>
              <a:t> y se verán afectados por el m-</a:t>
            </a:r>
            <a:r>
              <a:rPr lang="es-ES" dirty="0" err="1" smtClean="0"/>
              <a:t>commerce</a:t>
            </a:r>
            <a:r>
              <a:rPr lang="es-ES" dirty="0" smtClean="0"/>
              <a:t>.</a:t>
            </a:r>
          </a:p>
          <a:p>
            <a:pPr lvl="1"/>
            <a:r>
              <a:rPr lang="es-ES" sz="2000" b="1" i="1" dirty="0" smtClean="0"/>
              <a:t>Back-office</a:t>
            </a:r>
            <a:r>
              <a:rPr lang="es-ES" sz="2000" dirty="0" smtClean="0"/>
              <a:t>: (trastienda de la oficina) es la parte de las empresas donde se realizan las tareas destinadas a gestionar la propia empresa y con las cuales el cliente no necesita contacto directo. </a:t>
            </a:r>
          </a:p>
          <a:p>
            <a:pPr lvl="1"/>
            <a:r>
              <a:rPr lang="es-ES" sz="2000" b="1" i="1" dirty="0" smtClean="0"/>
              <a:t>Front-office</a:t>
            </a:r>
            <a:r>
              <a:rPr lang="es-ES" sz="2000" dirty="0" smtClean="0"/>
              <a:t>: hace referencia a los participantes externos que no ven la parte interna de la empresa.</a:t>
            </a:r>
          </a:p>
          <a:p>
            <a:r>
              <a:rPr lang="es-ES" dirty="0" smtClean="0"/>
              <a:t>Los sistemas serán más  inteligentes. La </a:t>
            </a:r>
            <a:r>
              <a:rPr lang="es-ES" b="1" dirty="0" smtClean="0"/>
              <a:t>minería de datos (</a:t>
            </a:r>
            <a:r>
              <a:rPr lang="es-ES" b="1" i="1" dirty="0" smtClean="0"/>
              <a:t>Data </a:t>
            </a:r>
            <a:r>
              <a:rPr lang="es-ES" b="1" i="1" dirty="0" err="1" smtClean="0"/>
              <a:t>Mining</a:t>
            </a:r>
            <a:r>
              <a:rPr lang="es-ES" b="1" dirty="0" smtClean="0"/>
              <a:t>) </a:t>
            </a:r>
            <a:r>
              <a:rPr lang="es-ES" dirty="0" smtClean="0"/>
              <a:t>y  las </a:t>
            </a:r>
            <a:r>
              <a:rPr lang="es-ES" b="1" dirty="0" smtClean="0"/>
              <a:t>herramientas de inteligencia</a:t>
            </a:r>
            <a:r>
              <a:rPr lang="es-ES" dirty="0" smtClean="0"/>
              <a:t>, incluyendo los sistemas expertos y sistemas de planificación avanzados, se usarán más para tomar decisiones o sugerir decisiones de negocio.</a:t>
            </a:r>
          </a:p>
          <a:p>
            <a:r>
              <a:rPr lang="es-ES" dirty="0" smtClean="0"/>
              <a:t>La </a:t>
            </a:r>
            <a:r>
              <a:rPr lang="es-ES" b="1" dirty="0" smtClean="0"/>
              <a:t>simulación</a:t>
            </a:r>
            <a:r>
              <a:rPr lang="es-ES" dirty="0" smtClean="0"/>
              <a:t> se convertirá en un elemento importante dentro de la planificación de la empresa.</a:t>
            </a:r>
          </a:p>
          <a:p>
            <a:r>
              <a:rPr lang="es-ES" dirty="0" smtClean="0"/>
              <a:t>Los sistemas ERP actuales tendrán que madurar y ampliar su uso dentro de las empresas. </a:t>
            </a:r>
          </a:p>
          <a:p>
            <a:r>
              <a:rPr lang="es-ES" dirty="0" smtClean="0"/>
              <a:t>El mercado de los proveedores de ERP tendrá que consolidarse con adquisiciones y fusiones de otros proveedores para obtener más ventaja en el liderazgo del mercado. Las plataformas de arquitectura deberán tener la capacidad para </a:t>
            </a:r>
            <a:r>
              <a:rPr lang="es-ES" b="1" dirty="0" smtClean="0"/>
              <a:t>mover gran cantidad de datos </a:t>
            </a:r>
            <a:r>
              <a:rPr lang="es-ES" dirty="0" smtClean="0"/>
              <a:t>en cualquier formato, idioma y lugar en un tiempo casi real.</a:t>
            </a:r>
          </a:p>
          <a:p>
            <a:r>
              <a:rPr lang="es-ES" dirty="0" smtClean="0"/>
              <a:t>El uso de </a:t>
            </a:r>
            <a:r>
              <a:rPr lang="es-ES" b="1" dirty="0" smtClean="0"/>
              <a:t>portales de información</a:t>
            </a:r>
            <a:r>
              <a:rPr lang="es-ES" dirty="0" smtClean="0"/>
              <a:t>, tanto del negocio interno como externo, será algo habitual.</a:t>
            </a:r>
          </a:p>
          <a:p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Marcador de contenido" descr="Busines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12962" t="647" r="-11216" b="-5571"/>
          <a:stretch>
            <a:fillRect/>
          </a:stretch>
        </p:blipFill>
        <p:spPr>
          <a:xfrm>
            <a:off x="280416" y="1121664"/>
            <a:ext cx="8436864" cy="5035296"/>
          </a:xfrm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BUSINESS INTELLIGENCE</a:t>
            </a:r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Diferencias entre software de gestión y ERP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03648" y="1700808"/>
            <a:ext cx="7498080" cy="4800600"/>
          </a:xfrm>
        </p:spPr>
        <p:txBody>
          <a:bodyPr>
            <a:normAutofit/>
          </a:bodyPr>
          <a:lstStyle/>
          <a:p>
            <a:r>
              <a:rPr lang="es-ES" sz="2800" dirty="0" smtClean="0"/>
              <a:t>Según lo definido anteriormente podemos determinar las diferencias entre un ERP y un software de gestión empresarial.</a:t>
            </a:r>
          </a:p>
          <a:p>
            <a:r>
              <a:rPr lang="es-ES" sz="2800" dirty="0" smtClean="0"/>
              <a:t>La empresa tomará la decisión de implantar uno u otro según sus necesidades.</a:t>
            </a:r>
          </a:p>
          <a:p>
            <a:r>
              <a:rPr lang="es-ES" sz="2800" dirty="0" smtClean="0"/>
              <a:t>Algunos software de gestión muy conocidos son:</a:t>
            </a:r>
          </a:p>
          <a:p>
            <a:pPr>
              <a:buNone/>
            </a:pPr>
            <a:r>
              <a:rPr lang="es-ES" sz="2800" dirty="0" smtClean="0"/>
              <a:t>		</a:t>
            </a:r>
            <a:r>
              <a:rPr lang="es-ES" sz="2800" dirty="0" err="1" smtClean="0"/>
              <a:t>Contaplus</a:t>
            </a:r>
            <a:r>
              <a:rPr lang="es-ES" sz="2800" dirty="0" smtClean="0"/>
              <a:t> o </a:t>
            </a:r>
            <a:r>
              <a:rPr lang="es-ES" sz="2800" dirty="0" err="1" smtClean="0"/>
              <a:t>Facturaplus</a:t>
            </a:r>
            <a:r>
              <a:rPr lang="es-ES" sz="2800" dirty="0" smtClean="0"/>
              <a:t>.</a:t>
            </a: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1435100" y="548678"/>
          <a:ext cx="7499350" cy="603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5"/>
                <a:gridCol w="3749675"/>
              </a:tblGrid>
              <a:tr h="637785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ERP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Software</a:t>
                      </a:r>
                      <a:r>
                        <a:rPr lang="es-ES" sz="2400" baseline="0" dirty="0" smtClean="0"/>
                        <a:t> de gestión</a:t>
                      </a:r>
                      <a:endParaRPr lang="es-ES" sz="2400" dirty="0"/>
                    </a:p>
                  </a:txBody>
                  <a:tcPr/>
                </a:tc>
              </a:tr>
              <a:tr h="637785"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BBDD centralizada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Distintas BBDD</a:t>
                      </a:r>
                      <a:endParaRPr lang="es-ES" sz="2400" dirty="0"/>
                    </a:p>
                  </a:txBody>
                  <a:tcPr/>
                </a:tc>
              </a:tr>
              <a:tr h="637785"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Sin información duplicada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Puede existir información duplicada</a:t>
                      </a:r>
                      <a:endParaRPr lang="es-ES" sz="2400" dirty="0"/>
                    </a:p>
                  </a:txBody>
                  <a:tcPr/>
                </a:tc>
              </a:tr>
              <a:tr h="637785">
                <a:tc>
                  <a:txBody>
                    <a:bodyPr/>
                    <a:lstStyle/>
                    <a:p>
                      <a:r>
                        <a:rPr lang="es-ES" sz="2400" b="0" dirty="0" smtClean="0"/>
                        <a:t>Información confiable, consistente y completa</a:t>
                      </a:r>
                      <a:endParaRPr lang="es-E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Pueden existir errores</a:t>
                      </a:r>
                      <a:endParaRPr lang="es-ES" sz="2400" dirty="0"/>
                    </a:p>
                  </a:txBody>
                  <a:tcPr/>
                </a:tc>
              </a:tr>
              <a:tr h="637785"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Los datos se introducen una sola vez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Los datos se deben introducir</a:t>
                      </a:r>
                      <a:r>
                        <a:rPr lang="es-ES" sz="2400" baseline="0" dirty="0" smtClean="0"/>
                        <a:t> en cada aplicación de gestión</a:t>
                      </a:r>
                      <a:endParaRPr lang="es-ES" sz="2400" dirty="0"/>
                    </a:p>
                  </a:txBody>
                  <a:tcPr/>
                </a:tc>
              </a:tr>
              <a:tr h="637785">
                <a:tc>
                  <a:txBody>
                    <a:bodyPr/>
                    <a:lstStyle/>
                    <a:p>
                      <a:r>
                        <a:rPr lang="es-ES" sz="2000" b="0" dirty="0" smtClean="0"/>
                        <a:t>Incluye control de la trazabilidad, logística, cadena de abastecimiento, administración de calidad, control de almacenes, transporte, gestión de proyectos y campañas</a:t>
                      </a:r>
                      <a:endParaRPr lang="es-E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No incluye todo eso</a:t>
                      </a:r>
                      <a:endParaRPr lang="es-E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elegir?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s-ES" dirty="0" smtClean="0"/>
              <a:t>La herramienta adecuada para cada empresa deberá ser elegida en base a las necesidades propias de cada compañía. </a:t>
            </a:r>
          </a:p>
          <a:p>
            <a:r>
              <a:rPr lang="es-ES" dirty="0" smtClean="0"/>
              <a:t>En el caso en que una organización sólo requiera de una herramienta que le brinde la posibilidad de automatizar </a:t>
            </a:r>
            <a:r>
              <a:rPr lang="es-ES" b="1" dirty="0" smtClean="0"/>
              <a:t>una de las partes de los procesos</a:t>
            </a:r>
            <a:r>
              <a:rPr lang="es-ES" dirty="0" smtClean="0"/>
              <a:t>, lo ideal será implementar una </a:t>
            </a:r>
            <a:r>
              <a:rPr lang="es-ES" b="1" dirty="0" smtClean="0"/>
              <a:t>suite de gestión </a:t>
            </a:r>
            <a:r>
              <a:rPr lang="es-ES" dirty="0" smtClean="0"/>
              <a:t>que reúna las características necesarias para dar solución a es problema </a:t>
            </a:r>
            <a:r>
              <a:rPr lang="es-ES" smtClean="0"/>
              <a:t>en concreto. </a:t>
            </a:r>
            <a:endParaRPr lang="es-ES" dirty="0" smtClean="0"/>
          </a:p>
          <a:p>
            <a:r>
              <a:rPr lang="es-ES" dirty="0" smtClean="0"/>
              <a:t>Sin embargo, si una compañía necesita una herramienta que le permita </a:t>
            </a:r>
            <a:r>
              <a:rPr lang="es-ES" b="1" dirty="0" smtClean="0"/>
              <a:t>controlar todos los aspectos</a:t>
            </a:r>
            <a:r>
              <a:rPr lang="es-ES" dirty="0" smtClean="0"/>
              <a:t> de la cadena de abastecimiento, será imprescindible la implementación de un completo sistema </a:t>
            </a:r>
            <a:r>
              <a:rPr lang="es-ES" b="1" dirty="0" smtClean="0"/>
              <a:t>ERP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Vídeo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sz="2800" dirty="0" smtClean="0">
                <a:hlinkClick r:id="rId2"/>
              </a:rPr>
              <a:t>http://www.youtube.com/watch?v=YA1PRnP3aAc</a:t>
            </a: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Preguntas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_tradnl" dirty="0" smtClean="0"/>
              <a:t>¿Qué permitió a la empresa ampliar las exportaciones al extranjero?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dirty="0" smtClean="0"/>
              <a:t>¿Qué razones tuvieron los directivos de la empresa en crear una filial en Italia?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dirty="0" smtClean="0"/>
              <a:t>¿Cuál es el principal objetivo de la empresa?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dirty="0" smtClean="0"/>
              <a:t>¿Qué pide la empresa DICSA al ERP que quiere implantar?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dirty="0" smtClean="0"/>
              <a:t>¿Cuál es la estrategia de la empresa DICSA para ser competitiva en el mercado?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dirty="0" smtClean="0"/>
              <a:t>¿Qué departamentos de la empresa están implicados en el ERP instalado?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dirty="0" smtClean="0"/>
              <a:t>¿Qué entiende el directivo por el término “antes de”?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dirty="0" smtClean="0"/>
              <a:t>¿Qué problema tenían con el software a medida?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dirty="0" smtClean="0"/>
              <a:t>¿Los procesos de trabajo o procedimientos son comunes en toda la empresa?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dirty="0" smtClean="0"/>
              <a:t>¿En qué consiste el “almacén por ubicaciones”?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dirty="0" smtClean="0"/>
              <a:t>¿Qué beneficios tiene la empresa con la trazabilidad? 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dirty="0" smtClean="0"/>
              <a:t>Qué ha permitido a la empresa DICSA la implantación del “Business </a:t>
            </a:r>
            <a:r>
              <a:rPr lang="es-ES_tradnl" dirty="0" err="1" smtClean="0"/>
              <a:t>to</a:t>
            </a:r>
            <a:r>
              <a:rPr lang="es-ES_tradnl" dirty="0" smtClean="0"/>
              <a:t> Business B2B”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ERP: Enterprise </a:t>
            </a:r>
            <a:r>
              <a:rPr lang="es-ES" dirty="0" err="1" smtClean="0"/>
              <a:t>Resource</a:t>
            </a:r>
            <a:r>
              <a:rPr lang="es-ES" dirty="0" smtClean="0"/>
              <a:t> </a:t>
            </a:r>
            <a:r>
              <a:rPr lang="es-ES" dirty="0" err="1" smtClean="0"/>
              <a:t>Planning</a:t>
            </a: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¿En español?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Planificación de Recursos Empresariales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¿Y qué significa eso?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Sistema de gestión integral diseñado para facilitar las tareas rutinarias de la empresa.</a:t>
            </a:r>
          </a:p>
          <a:p>
            <a:r>
              <a:rPr lang="es-ES" dirty="0" smtClean="0"/>
              <a:t>Automatizar estos procesos y al mismo tiempo facilitarnos la utilización de todos los recursos disponibles en la empresa.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 modular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s-ES" dirty="0" smtClean="0"/>
              <a:t>Cada modulo representa un área diferente dentro de la empresa: </a:t>
            </a:r>
          </a:p>
          <a:p>
            <a:r>
              <a:rPr lang="es-ES" dirty="0" smtClean="0"/>
              <a:t>Finanzas</a:t>
            </a:r>
          </a:p>
          <a:p>
            <a:r>
              <a:rPr lang="es-ES" dirty="0" smtClean="0"/>
              <a:t>Comercial</a:t>
            </a:r>
          </a:p>
          <a:p>
            <a:r>
              <a:rPr lang="es-ES" dirty="0" smtClean="0"/>
              <a:t>Contabilidad</a:t>
            </a:r>
          </a:p>
          <a:p>
            <a:r>
              <a:rPr lang="es-ES" dirty="0" smtClean="0"/>
              <a:t>Logística</a:t>
            </a:r>
          </a:p>
          <a:p>
            <a:r>
              <a:rPr lang="es-ES" dirty="0" smtClean="0"/>
              <a:t>Stock</a:t>
            </a:r>
          </a:p>
          <a:p>
            <a:r>
              <a:rPr lang="es-ES" dirty="0" smtClean="0"/>
              <a:t>Producción</a:t>
            </a:r>
          </a:p>
          <a:p>
            <a:r>
              <a:rPr lang="es-ES" dirty="0" err="1" smtClean="0"/>
              <a:t>Etc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Una sola BBDD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Mediante este sistema interconectado podemos unificar y ordenar todos los movimientos de la empresa en una sola base de datos.</a:t>
            </a:r>
            <a:endParaRPr lang="es-ES" dirty="0"/>
          </a:p>
        </p:txBody>
      </p:sp>
      <p:pic>
        <p:nvPicPr>
          <p:cNvPr id="5" name="Picture 12" descr="http://1.bp.blogspot.com/_js9n1yagJ6k/S6qVUC5YxJI/AAAAAAAAAGM/JaQZWfizNjc/s1600/er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501008"/>
            <a:ext cx="4869805" cy="316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Antecedentes del ERP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 defTabSz="736600">
              <a:buClrTx/>
              <a:buNone/>
            </a:pPr>
            <a:r>
              <a:rPr lang="en-GB" sz="3800" dirty="0" smtClean="0"/>
              <a:t>El </a:t>
            </a:r>
            <a:r>
              <a:rPr lang="en-GB" sz="3800" dirty="0" err="1" smtClean="0"/>
              <a:t>Concepto</a:t>
            </a:r>
            <a:r>
              <a:rPr lang="en-GB" sz="3800" dirty="0" smtClean="0"/>
              <a:t> ERP </a:t>
            </a:r>
            <a:r>
              <a:rPr lang="en-GB" sz="3800" dirty="0" err="1" smtClean="0"/>
              <a:t>fue</a:t>
            </a:r>
            <a:r>
              <a:rPr lang="en-GB" sz="3800" dirty="0" smtClean="0"/>
              <a:t> </a:t>
            </a:r>
            <a:r>
              <a:rPr lang="en-GB" sz="3800" dirty="0" err="1" smtClean="0"/>
              <a:t>creado</a:t>
            </a:r>
            <a:r>
              <a:rPr lang="en-GB" sz="3800" dirty="0" smtClean="0"/>
              <a:t> </a:t>
            </a:r>
            <a:r>
              <a:rPr lang="en-GB" sz="3800" dirty="0" err="1" smtClean="0"/>
              <a:t>por</a:t>
            </a:r>
            <a:r>
              <a:rPr lang="en-GB" sz="3800" dirty="0" smtClean="0"/>
              <a:t> la </a:t>
            </a:r>
            <a:r>
              <a:rPr lang="en-GB" sz="3800" dirty="0" err="1" smtClean="0"/>
              <a:t>empresa</a:t>
            </a:r>
            <a:r>
              <a:rPr lang="en-GB" sz="3800" dirty="0" smtClean="0"/>
              <a:t> </a:t>
            </a:r>
            <a:r>
              <a:rPr lang="en-GB" sz="3800" dirty="0" err="1" smtClean="0"/>
              <a:t>consultora</a:t>
            </a:r>
            <a:r>
              <a:rPr lang="en-GB" sz="3800" dirty="0" smtClean="0"/>
              <a:t> Gartner en los 90 </a:t>
            </a:r>
            <a:r>
              <a:rPr lang="en-GB" sz="3800" dirty="0" err="1" smtClean="0"/>
              <a:t>para</a:t>
            </a:r>
            <a:r>
              <a:rPr lang="en-GB" sz="3800" dirty="0" smtClean="0"/>
              <a:t> </a:t>
            </a:r>
            <a:r>
              <a:rPr lang="en-GB" sz="3800" dirty="0" err="1" smtClean="0"/>
              <a:t>identificar</a:t>
            </a:r>
            <a:r>
              <a:rPr lang="en-GB" sz="3800" dirty="0" smtClean="0"/>
              <a:t> un </a:t>
            </a:r>
            <a:r>
              <a:rPr lang="en-GB" sz="3800" dirty="0" err="1" smtClean="0"/>
              <a:t>tipo</a:t>
            </a:r>
            <a:r>
              <a:rPr lang="en-GB" sz="3800" dirty="0" smtClean="0"/>
              <a:t> de software </a:t>
            </a:r>
            <a:r>
              <a:rPr lang="en-GB" sz="3800" dirty="0" err="1" smtClean="0"/>
              <a:t>empresarial</a:t>
            </a:r>
            <a:r>
              <a:rPr lang="en-GB" sz="3800" dirty="0" smtClean="0"/>
              <a:t> </a:t>
            </a:r>
            <a:r>
              <a:rPr lang="en-GB" sz="3800" dirty="0" err="1" smtClean="0"/>
              <a:t>que</a:t>
            </a:r>
            <a:r>
              <a:rPr lang="en-GB" sz="3800" dirty="0" smtClean="0"/>
              <a:t> </a:t>
            </a:r>
            <a:r>
              <a:rPr lang="en-GB" sz="3800" dirty="0" err="1" smtClean="0"/>
              <a:t>partiendo</a:t>
            </a:r>
            <a:r>
              <a:rPr lang="en-GB" sz="3800" dirty="0" smtClean="0"/>
              <a:t> de los </a:t>
            </a:r>
            <a:r>
              <a:rPr lang="en-GB" sz="3800" dirty="0" err="1" smtClean="0"/>
              <a:t>antiguos</a:t>
            </a:r>
            <a:r>
              <a:rPr lang="en-GB" sz="3800" dirty="0" smtClean="0"/>
              <a:t>:</a:t>
            </a:r>
          </a:p>
          <a:p>
            <a:pPr lvl="1" algn="just" defTabSz="736600">
              <a:buClrTx/>
              <a:buFont typeface="Arial" pitchFamily="34" charset="0"/>
              <a:buChar char="•"/>
            </a:pPr>
            <a:endParaRPr lang="en-GB" sz="3800" dirty="0" smtClean="0"/>
          </a:p>
          <a:p>
            <a:pPr lvl="1" algn="just" defTabSz="736600">
              <a:buClrTx/>
              <a:buFont typeface="Arial" pitchFamily="34" charset="0"/>
              <a:buChar char="•"/>
            </a:pPr>
            <a:r>
              <a:rPr lang="en-GB" sz="3800" dirty="0" smtClean="0"/>
              <a:t> </a:t>
            </a:r>
            <a:r>
              <a:rPr lang="en-GB" sz="3800" dirty="0" err="1" smtClean="0"/>
              <a:t>Sistemas</a:t>
            </a:r>
            <a:r>
              <a:rPr lang="en-GB" sz="3800" dirty="0" smtClean="0"/>
              <a:t> de </a:t>
            </a:r>
            <a:r>
              <a:rPr lang="en-GB" sz="3800" dirty="0" err="1" smtClean="0"/>
              <a:t>planificación</a:t>
            </a:r>
            <a:r>
              <a:rPr lang="en-GB" sz="3800" dirty="0" smtClean="0"/>
              <a:t> de </a:t>
            </a:r>
            <a:r>
              <a:rPr lang="en-GB" sz="3800" dirty="0" err="1" smtClean="0"/>
              <a:t>materiales</a:t>
            </a:r>
            <a:r>
              <a:rPr lang="en-GB" sz="3800" dirty="0" smtClean="0"/>
              <a:t> (MRP)</a:t>
            </a:r>
          </a:p>
          <a:p>
            <a:pPr lvl="1" algn="just" defTabSz="736600">
              <a:buClrTx/>
              <a:buFont typeface="Arial" pitchFamily="34" charset="0"/>
              <a:buChar char="•"/>
            </a:pPr>
            <a:endParaRPr lang="en-GB" sz="3800" dirty="0" smtClean="0"/>
          </a:p>
          <a:p>
            <a:pPr lvl="1" algn="just" defTabSz="736600">
              <a:buClrTx/>
              <a:buFont typeface="Arial" pitchFamily="34" charset="0"/>
              <a:buChar char="•"/>
            </a:pPr>
            <a:r>
              <a:rPr lang="en-GB" sz="3800" dirty="0" smtClean="0"/>
              <a:t> </a:t>
            </a:r>
            <a:r>
              <a:rPr lang="en-GB" sz="3800" dirty="0" err="1" smtClean="0"/>
              <a:t>Que</a:t>
            </a:r>
            <a:r>
              <a:rPr lang="en-GB" sz="3800" dirty="0" smtClean="0"/>
              <a:t> </a:t>
            </a:r>
            <a:r>
              <a:rPr lang="en-GB" sz="3800" dirty="0" err="1" smtClean="0"/>
              <a:t>evolucionaron</a:t>
            </a:r>
            <a:r>
              <a:rPr lang="en-GB" sz="3800" dirty="0" smtClean="0"/>
              <a:t> a los MRPII </a:t>
            </a:r>
            <a:r>
              <a:rPr lang="en-GB" sz="3800" dirty="0" err="1" smtClean="0"/>
              <a:t>cuando</a:t>
            </a:r>
            <a:r>
              <a:rPr lang="en-GB" sz="3800" dirty="0" smtClean="0"/>
              <a:t> </a:t>
            </a:r>
            <a:r>
              <a:rPr lang="en-GB" sz="3800" dirty="0" err="1" smtClean="0"/>
              <a:t>incorporan</a:t>
            </a:r>
            <a:r>
              <a:rPr lang="en-GB" sz="3800" dirty="0" smtClean="0"/>
              <a:t> la </a:t>
            </a:r>
            <a:r>
              <a:rPr lang="en-GB" sz="3800" dirty="0" err="1" smtClean="0"/>
              <a:t>gestión</a:t>
            </a:r>
            <a:r>
              <a:rPr lang="en-GB" sz="3800" dirty="0" smtClean="0"/>
              <a:t> de </a:t>
            </a:r>
            <a:r>
              <a:rPr lang="en-GB" sz="3800" dirty="0" err="1" smtClean="0"/>
              <a:t>pedidos</a:t>
            </a:r>
            <a:r>
              <a:rPr lang="en-GB" sz="3800" dirty="0" smtClean="0"/>
              <a:t> y los </a:t>
            </a:r>
            <a:r>
              <a:rPr lang="en-GB" sz="3800" dirty="0" err="1" smtClean="0"/>
              <a:t>costes</a:t>
            </a:r>
            <a:r>
              <a:rPr lang="en-GB" sz="3800" dirty="0" smtClean="0"/>
              <a:t> de </a:t>
            </a:r>
            <a:r>
              <a:rPr lang="en-GB" sz="3800" dirty="0" err="1" smtClean="0"/>
              <a:t>producción</a:t>
            </a:r>
            <a:r>
              <a:rPr lang="en-GB" sz="3800" dirty="0" smtClean="0"/>
              <a:t>.</a:t>
            </a:r>
          </a:p>
          <a:p>
            <a:pPr lvl="1" algn="just" defTabSz="736600">
              <a:buClrTx/>
              <a:buFont typeface="Arial" pitchFamily="34" charset="0"/>
              <a:buChar char="•"/>
            </a:pPr>
            <a:endParaRPr lang="en-GB" sz="3800" dirty="0" smtClean="0"/>
          </a:p>
          <a:p>
            <a:pPr lvl="1" algn="just" defTabSz="736600">
              <a:buClrTx/>
              <a:buFont typeface="Arial" pitchFamily="34" charset="0"/>
              <a:buChar char="•"/>
            </a:pPr>
            <a:r>
              <a:rPr lang="en-GB" sz="3800" dirty="0" smtClean="0"/>
              <a:t> </a:t>
            </a:r>
            <a:r>
              <a:rPr lang="en-GB" sz="3800" dirty="0" err="1" smtClean="0"/>
              <a:t>Empiezan</a:t>
            </a:r>
            <a:r>
              <a:rPr lang="en-GB" sz="3800" dirty="0" smtClean="0"/>
              <a:t> a </a:t>
            </a:r>
            <a:r>
              <a:rPr lang="en-GB" sz="3800" dirty="0" err="1" smtClean="0"/>
              <a:t>denominarse</a:t>
            </a:r>
            <a:r>
              <a:rPr lang="en-GB" sz="3800" dirty="0" smtClean="0"/>
              <a:t> ERP </a:t>
            </a:r>
            <a:r>
              <a:rPr lang="en-GB" sz="3800" dirty="0" err="1" smtClean="0"/>
              <a:t>cuando</a:t>
            </a:r>
            <a:r>
              <a:rPr lang="en-GB" sz="3800" dirty="0" smtClean="0"/>
              <a:t> </a:t>
            </a:r>
            <a:r>
              <a:rPr lang="en-GB" sz="3800" dirty="0" err="1" smtClean="0"/>
              <a:t>incorporan</a:t>
            </a:r>
            <a:r>
              <a:rPr lang="en-GB" sz="3800" dirty="0" smtClean="0"/>
              <a:t> </a:t>
            </a:r>
            <a:r>
              <a:rPr lang="en-GB" sz="3800" dirty="0" err="1" smtClean="0"/>
              <a:t>las</a:t>
            </a:r>
            <a:r>
              <a:rPr lang="en-GB" sz="3800" dirty="0" smtClean="0"/>
              <a:t> </a:t>
            </a:r>
            <a:r>
              <a:rPr lang="en-GB" sz="3800" dirty="0" err="1" smtClean="0"/>
              <a:t>tareas</a:t>
            </a:r>
            <a:r>
              <a:rPr lang="en-GB" sz="3800" dirty="0" smtClean="0"/>
              <a:t> </a:t>
            </a:r>
            <a:r>
              <a:rPr lang="en-GB" sz="3800" dirty="0" err="1" smtClean="0"/>
              <a:t>administrativas</a:t>
            </a:r>
            <a:r>
              <a:rPr lang="en-GB" sz="3800" dirty="0" smtClean="0"/>
              <a:t> y </a:t>
            </a:r>
            <a:r>
              <a:rPr lang="en-GB" sz="3800" dirty="0" err="1" smtClean="0"/>
              <a:t>contables</a:t>
            </a:r>
            <a:r>
              <a:rPr lang="en-GB" sz="3800" dirty="0" smtClean="0"/>
              <a:t>. 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Evolución</a:t>
            </a:r>
            <a:endParaRPr lang="es-E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100" y="1196752"/>
            <a:ext cx="7499350" cy="4138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 añaden funcionalidades</a:t>
            </a:r>
            <a:endParaRPr lang="es-E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6203" y="1900481"/>
            <a:ext cx="6257143" cy="389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692696"/>
            <a:ext cx="7449687" cy="4719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259</TotalTime>
  <Words>1419</Words>
  <Application>Microsoft Office PowerPoint</Application>
  <PresentationFormat>Presentación en pantalla (4:3)</PresentationFormat>
  <Paragraphs>102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Solsticio</vt:lpstr>
      <vt:lpstr>Sistemas de Gestión empresarial</vt:lpstr>
      <vt:lpstr>Presentación de PowerPoint</vt:lpstr>
      <vt:lpstr>¿Y qué significa eso?</vt:lpstr>
      <vt:lpstr>Arquitectura modular</vt:lpstr>
      <vt:lpstr>Una sola BBDD</vt:lpstr>
      <vt:lpstr>Antecedentes del ERP</vt:lpstr>
      <vt:lpstr>Evolución</vt:lpstr>
      <vt:lpstr>Se añaden funcionalidades</vt:lpstr>
      <vt:lpstr>Presentación de PowerPoint</vt:lpstr>
      <vt:lpstr>EVOLUCIÓN HISTÓRICA, EL MRP</vt:lpstr>
      <vt:lpstr>EVOLUCIÓN HISTÓRICA: DEL MRP AL ERP II</vt:lpstr>
      <vt:lpstr>TENDENCIAS DE FUTURO: e-commerce</vt:lpstr>
      <vt:lpstr>TENDENCIAS DE FUTURO: BUSINESS INTELLIGENCE</vt:lpstr>
      <vt:lpstr>BUSINESS INTELLIGENCE</vt:lpstr>
      <vt:lpstr> Diferencias entre software de gestión y ERP </vt:lpstr>
      <vt:lpstr>Presentación de PowerPoint</vt:lpstr>
      <vt:lpstr>¿Cuál elegir?</vt:lpstr>
      <vt:lpstr>Vídeo</vt:lpstr>
      <vt:lpstr>Preguntas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Gestión empresarial</dc:title>
  <dc:creator>Fernando</dc:creator>
  <cp:lastModifiedBy>fernando</cp:lastModifiedBy>
  <cp:revision>35</cp:revision>
  <dcterms:created xsi:type="dcterms:W3CDTF">2012-07-23T06:46:56Z</dcterms:created>
  <dcterms:modified xsi:type="dcterms:W3CDTF">2015-09-21T09:54:49Z</dcterms:modified>
</cp:coreProperties>
</file>