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86" r:id="rId3"/>
    <p:sldId id="287" r:id="rId4"/>
    <p:sldId id="271" r:id="rId5"/>
    <p:sldId id="272" r:id="rId6"/>
    <p:sldId id="273" r:id="rId7"/>
    <p:sldId id="274" r:id="rId8"/>
    <p:sldId id="288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69" r:id="rId20"/>
    <p:sldId id="270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E2204-B450-4E77-A8B4-CD468C64EF89}" type="datetimeFigureOut">
              <a:rPr lang="es-ES" smtClean="0"/>
              <a:pPr/>
              <a:t>23/09/2015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6F633-7C75-434E-A73B-5AE34175DB8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89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D6ED20-39EE-495C-9B71-DBBF032E0ECD}" type="datetimeFigureOut">
              <a:rPr lang="es-ES" smtClean="0"/>
              <a:pPr/>
              <a:t>23/09/2015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4DED6-CABB-4BBB-B8A6-ECCC87C8518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D6ED20-39EE-495C-9B71-DBBF032E0ECD}" type="datetimeFigureOut">
              <a:rPr lang="es-ES" smtClean="0"/>
              <a:pPr/>
              <a:t>23/09/2015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4DED6-CABB-4BBB-B8A6-ECCC87C8518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D6ED20-39EE-495C-9B71-DBBF032E0ECD}" type="datetimeFigureOut">
              <a:rPr lang="es-ES" smtClean="0"/>
              <a:pPr/>
              <a:t>23/09/2015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4DED6-CABB-4BBB-B8A6-ECCC87C8518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07988" y="1090613"/>
            <a:ext cx="8442098" cy="2501673"/>
          </a:xfrm>
        </p:spPr>
        <p:txBody>
          <a:bodyPr/>
          <a:lstStyle>
            <a:lvl1pPr algn="l">
              <a:defRPr sz="24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403225" y="230188"/>
            <a:ext cx="8400116" cy="600075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6" name="2 Marcador de contenido"/>
          <p:cNvSpPr>
            <a:spLocks noGrp="1"/>
          </p:cNvSpPr>
          <p:nvPr>
            <p:ph sz="half" idx="11"/>
          </p:nvPr>
        </p:nvSpPr>
        <p:spPr>
          <a:xfrm>
            <a:off x="407988" y="3670527"/>
            <a:ext cx="8442098" cy="2501673"/>
          </a:xfrm>
        </p:spPr>
        <p:txBody>
          <a:bodyPr/>
          <a:lstStyle>
            <a:lvl1pPr algn="l">
              <a:defRPr sz="24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 dirty="0"/>
          </a:p>
        </p:txBody>
      </p:sp>
      <p:sp>
        <p:nvSpPr>
          <p:cNvPr id="9" name="8 CuadroTexto"/>
          <p:cNvSpPr txBox="1"/>
          <p:nvPr userDrawn="1"/>
        </p:nvSpPr>
        <p:spPr>
          <a:xfrm>
            <a:off x="8435340" y="6488668"/>
            <a:ext cx="708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0917854-6826-47AF-91D4-C499183CFAE2}" type="slidenum">
              <a:rPr lang="es-ES" sz="1400" smtClean="0">
                <a:solidFill>
                  <a:schemeClr val="tx1"/>
                </a:solidFill>
              </a:rPr>
              <a:pPr/>
              <a:t>‹Nº›</a:t>
            </a:fld>
            <a:endParaRPr lang="es-E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D6ED20-39EE-495C-9B71-DBBF032E0ECD}" type="datetimeFigureOut">
              <a:rPr lang="es-ES" smtClean="0"/>
              <a:pPr/>
              <a:t>23/09/2015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4DED6-CABB-4BBB-B8A6-ECCC87C8518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D6ED20-39EE-495C-9B71-DBBF032E0ECD}" type="datetimeFigureOut">
              <a:rPr lang="es-ES" smtClean="0"/>
              <a:pPr/>
              <a:t>23/09/2015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4DED6-CABB-4BBB-B8A6-ECCC87C8518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D6ED20-39EE-495C-9B71-DBBF032E0ECD}" type="datetimeFigureOut">
              <a:rPr lang="es-ES" smtClean="0"/>
              <a:pPr/>
              <a:t>23/09/2015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4DED6-CABB-4BBB-B8A6-ECCC87C8518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D6ED20-39EE-495C-9B71-DBBF032E0ECD}" type="datetimeFigureOut">
              <a:rPr lang="es-ES" smtClean="0"/>
              <a:pPr/>
              <a:t>23/09/2015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4DED6-CABB-4BBB-B8A6-ECCC87C8518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D6ED20-39EE-495C-9B71-DBBF032E0ECD}" type="datetimeFigureOut">
              <a:rPr lang="es-ES" smtClean="0"/>
              <a:pPr/>
              <a:t>23/09/2015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4DED6-CABB-4BBB-B8A6-ECCC87C8518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D6ED20-39EE-495C-9B71-DBBF032E0ECD}" type="datetimeFigureOut">
              <a:rPr lang="es-ES" smtClean="0"/>
              <a:pPr/>
              <a:t>23/09/2015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4DED6-CABB-4BBB-B8A6-ECCC87C8518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D6ED20-39EE-495C-9B71-DBBF032E0ECD}" type="datetimeFigureOut">
              <a:rPr lang="es-ES" smtClean="0"/>
              <a:pPr/>
              <a:t>23/09/2015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4DED6-CABB-4BBB-B8A6-ECCC87C8518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D6ED20-39EE-495C-9B71-DBBF032E0ECD}" type="datetimeFigureOut">
              <a:rPr lang="es-ES" smtClean="0"/>
              <a:pPr/>
              <a:t>23/09/2015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4DED6-CABB-4BBB-B8A6-ECCC87C8518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7D6ED20-39EE-495C-9B71-DBBF032E0ECD}" type="datetimeFigureOut">
              <a:rPr lang="es-ES" smtClean="0"/>
              <a:pPr/>
              <a:t>23/09/2015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0A4DED6-CABB-4BBB-B8A6-ECCC87C8518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Sistemas de Gestión empresarial</a:t>
            </a:r>
            <a:endParaRPr lang="es-ES" dirty="0"/>
          </a:p>
        </p:txBody>
      </p:sp>
      <p:sp>
        <p:nvSpPr>
          <p:cNvPr id="4" name="2 Subtítul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432" indent="0" algn="ctr">
              <a:buNone/>
            </a:pPr>
            <a:r>
              <a:rPr lang="es-ES" sz="540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Unidad 2</a:t>
            </a:r>
          </a:p>
          <a:p>
            <a:pPr marL="27432" indent="0" algn="ctr">
              <a:buNone/>
            </a:pPr>
            <a:endParaRPr lang="es-ES" sz="5400" dirty="0" smtClean="0">
              <a:solidFill>
                <a:schemeClr val="tx2">
                  <a:shade val="30000"/>
                  <a:satMod val="150000"/>
                </a:schemeClr>
              </a:solidFill>
            </a:endParaRPr>
          </a:p>
          <a:p>
            <a:pPr marL="27432" indent="0" algn="ctr">
              <a:buNone/>
            </a:pPr>
            <a:r>
              <a:rPr lang="es-ES" sz="540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Funcionalidades de un ERP</a:t>
            </a:r>
            <a:endParaRPr lang="es-ES" sz="5400" dirty="0">
              <a:solidFill>
                <a:schemeClr val="tx2">
                  <a:shade val="30000"/>
                  <a:satMod val="1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07988" y="1090612"/>
            <a:ext cx="8397875" cy="5127307"/>
          </a:xfrm>
        </p:spPr>
        <p:txBody>
          <a:bodyPr>
            <a:normAutofit fontScale="92500" lnSpcReduction="10000"/>
          </a:bodyPr>
          <a:lstStyle/>
          <a:p>
            <a:r>
              <a:rPr lang="es-ES" sz="1600" dirty="0" smtClean="0"/>
              <a:t>Generalmente, es </a:t>
            </a:r>
            <a:r>
              <a:rPr lang="es-ES" sz="1600" b="1" dirty="0" smtClean="0"/>
              <a:t>uno de los primeros módulos en ser implantado</a:t>
            </a:r>
            <a:r>
              <a:rPr lang="es-ES" sz="1600" dirty="0" smtClean="0"/>
              <a:t> en la empresa. Reúne los datos contables de varios departamentos funcionales, proporcionando una visión completa del estado contable y financiero de la empresa, facilitando a los directivos </a:t>
            </a:r>
            <a:r>
              <a:rPr lang="es-ES" sz="1600" b="1" dirty="0" smtClean="0"/>
              <a:t>la toma de decisiones</a:t>
            </a:r>
            <a:r>
              <a:rPr lang="es-ES" sz="1600" dirty="0" smtClean="0"/>
              <a:t> rápidamente.</a:t>
            </a:r>
          </a:p>
          <a:p>
            <a:r>
              <a:rPr lang="es-ES" sz="1600" dirty="0" smtClean="0"/>
              <a:t>El módulo de finanzas de la mayoría de sistemas ERP proporciona la funcionalidad financiera adecuada tanto para pequeñas y medianas empresas, como para multinacionales. Permite trabajar con </a:t>
            </a:r>
            <a:r>
              <a:rPr lang="es-ES" sz="1600" b="1" dirty="0" smtClean="0"/>
              <a:t>diferentes divisas </a:t>
            </a:r>
            <a:r>
              <a:rPr lang="es-ES" sz="1600" dirty="0" smtClean="0"/>
              <a:t>a la vez, favoreciendo el análisis del negocio de  las delegaciones distribuidas en diferentes países.</a:t>
            </a:r>
          </a:p>
          <a:p>
            <a:r>
              <a:rPr lang="es-ES" sz="1600" dirty="0" smtClean="0"/>
              <a:t>Los módulos de finanzas de la mayoría de los sistemas ERP disponen de subsistemas que realizan:</a:t>
            </a:r>
          </a:p>
          <a:p>
            <a:pPr lvl="1"/>
            <a:r>
              <a:rPr lang="es-ES" sz="1600" dirty="0" smtClean="0"/>
              <a:t>Contabilidad general</a:t>
            </a:r>
          </a:p>
          <a:p>
            <a:pPr lvl="1"/>
            <a:r>
              <a:rPr lang="es-ES" sz="1600" dirty="0" smtClean="0"/>
              <a:t>Transacciones bancarias</a:t>
            </a:r>
          </a:p>
          <a:p>
            <a:pPr lvl="1"/>
            <a:r>
              <a:rPr lang="es-ES" sz="1600" dirty="0" smtClean="0"/>
              <a:t>Gestión de cuentas</a:t>
            </a:r>
          </a:p>
          <a:p>
            <a:pPr lvl="1"/>
            <a:r>
              <a:rPr lang="es-ES" sz="1600" dirty="0" smtClean="0"/>
              <a:t>Control de caja</a:t>
            </a:r>
          </a:p>
          <a:p>
            <a:pPr lvl="1"/>
            <a:r>
              <a:rPr lang="es-ES" sz="1600" dirty="0" smtClean="0"/>
              <a:t>Transacciones directas con la Seguridad Social y Hacienda</a:t>
            </a:r>
          </a:p>
          <a:p>
            <a:pPr lvl="1"/>
            <a:r>
              <a:rPr lang="es-ES" sz="1600" dirty="0" smtClean="0"/>
              <a:t>Pago de impuestos y tributos </a:t>
            </a:r>
          </a:p>
          <a:p>
            <a:pPr lvl="1"/>
            <a:r>
              <a:rPr lang="es-ES" sz="1600" dirty="0" smtClean="0"/>
              <a:t>Gestión de propiedades y amortizaciones</a:t>
            </a:r>
          </a:p>
          <a:p>
            <a:pPr lvl="1"/>
            <a:r>
              <a:rPr lang="es-ES" sz="1600" dirty="0" smtClean="0"/>
              <a:t>Creación automática de informes contables</a:t>
            </a:r>
          </a:p>
          <a:p>
            <a:r>
              <a:rPr lang="es-ES" sz="1600" dirty="0" smtClean="0"/>
              <a:t>Las aplicaciones del módulo se conectan y se integran con otros módulos financieros como la </a:t>
            </a:r>
            <a:r>
              <a:rPr lang="es-ES" sz="1600" b="1" dirty="0" smtClean="0"/>
              <a:t>tesorería</a:t>
            </a:r>
            <a:r>
              <a:rPr lang="es-ES" sz="1600" dirty="0" smtClean="0"/>
              <a:t>, así como con otras aplicaciones, como las </a:t>
            </a:r>
            <a:r>
              <a:rPr lang="es-ES" sz="1600" b="1" dirty="0" smtClean="0"/>
              <a:t>nóminas de recursos humanos </a:t>
            </a:r>
            <a:r>
              <a:rPr lang="es-ES" sz="1600" dirty="0" smtClean="0"/>
              <a:t>o la </a:t>
            </a:r>
            <a:r>
              <a:rPr lang="es-ES" sz="1600" b="1" dirty="0" smtClean="0"/>
              <a:t>logística</a:t>
            </a:r>
            <a:r>
              <a:rPr lang="es-ES" sz="1600" dirty="0" smtClean="0"/>
              <a:t>.</a:t>
            </a:r>
            <a:endParaRPr lang="es-ES" sz="1600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83568" y="116632"/>
            <a:ext cx="7498080" cy="1143000"/>
          </a:xfrm>
        </p:spPr>
        <p:txBody>
          <a:bodyPr>
            <a:normAutofit/>
          </a:bodyPr>
          <a:lstStyle/>
          <a:p>
            <a:r>
              <a:rPr lang="es-ES" sz="3200" dirty="0" smtClean="0"/>
              <a:t>FINANZAS (FI)</a:t>
            </a:r>
            <a:endParaRPr lang="es-ES" sz="3200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07988" y="1090612"/>
            <a:ext cx="8397875" cy="5102923"/>
          </a:xfrm>
        </p:spPr>
        <p:txBody>
          <a:bodyPr>
            <a:normAutofit fontScale="62500" lnSpcReduction="20000"/>
          </a:bodyPr>
          <a:lstStyle/>
          <a:p>
            <a:r>
              <a:rPr lang="es-ES" dirty="0" smtClean="0"/>
              <a:t>Es el módulo encargado de gestionar todas las tareas relacionadas con la producción de la empresa. El objetivo que se persigue es planificar la producción conforme a las necesidades del cliente.</a:t>
            </a:r>
          </a:p>
          <a:p>
            <a:r>
              <a:rPr lang="es-ES" dirty="0" smtClean="0"/>
              <a:t>Contiene las reglas de negocio para gestionar el proceso de la </a:t>
            </a:r>
            <a:r>
              <a:rPr lang="es-ES" b="1" dirty="0" smtClean="0"/>
              <a:t>cadena de suministro de proveedores. </a:t>
            </a:r>
          </a:p>
          <a:p>
            <a:r>
              <a:rPr lang="es-ES" dirty="0" smtClean="0"/>
              <a:t>El módulo de producción de la mayoría de vendedores no se limita a un único método de producción; se da la libertad de cambiar de métodos de producción y planificación. Varios métodos de manufactura y planificación se pueden combinar en la misma operación, con flexibilidad ilimitada para escoger el mejor método ,o combinación de métodos, para cada producto y para cada etapa del ciclo de vida.</a:t>
            </a:r>
          </a:p>
          <a:p>
            <a:r>
              <a:rPr lang="es-ES" dirty="0" smtClean="0"/>
              <a:t>Algunos de los subsistemas de módulos de producción son:</a:t>
            </a:r>
          </a:p>
          <a:p>
            <a:pPr lvl="1"/>
            <a:r>
              <a:rPr lang="es-ES" dirty="0" smtClean="0"/>
              <a:t>Gestión de material</a:t>
            </a:r>
          </a:p>
          <a:p>
            <a:pPr lvl="1"/>
            <a:r>
              <a:rPr lang="es-ES" dirty="0" smtClean="0"/>
              <a:t>Control de planta</a:t>
            </a:r>
          </a:p>
          <a:p>
            <a:pPr lvl="1"/>
            <a:r>
              <a:rPr lang="es-ES" dirty="0" smtClean="0"/>
              <a:t>Gestión de calidad y gestión de costes</a:t>
            </a:r>
          </a:p>
          <a:p>
            <a:r>
              <a:rPr lang="es-ES" dirty="0" smtClean="0"/>
              <a:t>Entre otros, dispone de las siguientes aplicaciones: </a:t>
            </a:r>
          </a:p>
          <a:p>
            <a:pPr lvl="1"/>
            <a:r>
              <a:rPr lang="es-ES" dirty="0" smtClean="0"/>
              <a:t>El control de stock de las materias primas, la compra de materiales y los informes sobre la producción.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39552" y="116632"/>
            <a:ext cx="7498080" cy="1143000"/>
          </a:xfrm>
        </p:spPr>
        <p:txBody>
          <a:bodyPr>
            <a:normAutofit/>
          </a:bodyPr>
          <a:lstStyle/>
          <a:p>
            <a:r>
              <a:rPr lang="es-ES" sz="3200" dirty="0" smtClean="0"/>
              <a:t>PRODUCCIÓN (PP) </a:t>
            </a:r>
            <a:endParaRPr lang="es-ES" sz="3200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dirty="0" smtClean="0"/>
              <a:t>Optimiza  la </a:t>
            </a:r>
            <a:r>
              <a:rPr lang="es-ES" b="1" dirty="0" smtClean="0"/>
              <a:t>compra de  la materia prima necesaria </a:t>
            </a:r>
            <a:r>
              <a:rPr lang="es-ES" dirty="0" smtClean="0"/>
              <a:t>y </a:t>
            </a:r>
            <a:r>
              <a:rPr lang="es-ES" b="1" dirty="0" smtClean="0"/>
              <a:t>gestiona</a:t>
            </a:r>
            <a:r>
              <a:rPr lang="es-ES" dirty="0" smtClean="0"/>
              <a:t>  la creación de </a:t>
            </a:r>
            <a:r>
              <a:rPr lang="es-ES" b="1" dirty="0" smtClean="0"/>
              <a:t>proveedores, el registro de facturas y los pagos. </a:t>
            </a:r>
            <a:r>
              <a:rPr lang="es-ES" dirty="0" smtClean="0"/>
              <a:t>El módulo de compras tiene que estar integrado con los módulos de producción y control de inventario, y en la extensión de la funcionalidad de gestión de la cadena de suministro (SCM).</a:t>
            </a:r>
          </a:p>
          <a:p>
            <a:r>
              <a:rPr lang="es-ES" dirty="0" smtClean="0"/>
              <a:t>Las aplicaciones del módulo de compras permiten:</a:t>
            </a:r>
          </a:p>
          <a:p>
            <a:pPr lvl="1"/>
            <a:r>
              <a:rPr lang="es-ES" dirty="0" smtClean="0"/>
              <a:t>Identificar a los principales proveedores</a:t>
            </a:r>
          </a:p>
          <a:p>
            <a:pPr lvl="1"/>
            <a:r>
              <a:rPr lang="es-ES" dirty="0" smtClean="0"/>
              <a:t>Negociar precios</a:t>
            </a:r>
          </a:p>
          <a:p>
            <a:pPr lvl="1"/>
            <a:r>
              <a:rPr lang="es-ES" dirty="0" smtClean="0"/>
              <a:t>Dar la orden de compra al proveedor</a:t>
            </a:r>
          </a:p>
          <a:p>
            <a:pPr lvl="1"/>
            <a:r>
              <a:rPr lang="es-ES" dirty="0" smtClean="0"/>
              <a:t>Recepción de la facturación</a:t>
            </a:r>
          </a:p>
          <a:p>
            <a:pPr lvl="1"/>
            <a:r>
              <a:rPr lang="es-ES" dirty="0" smtClean="0"/>
              <a:t>Descuentos sobre compras</a:t>
            </a:r>
          </a:p>
          <a:p>
            <a:pPr lvl="1"/>
            <a:r>
              <a:rPr lang="es-ES" dirty="0" smtClean="0"/>
              <a:t>Control de compras</a:t>
            </a:r>
          </a:p>
          <a:p>
            <a:pPr lvl="1"/>
            <a:r>
              <a:rPr lang="es-ES" dirty="0" smtClean="0"/>
              <a:t>Control de pagos pendientes y realizados</a:t>
            </a:r>
          </a:p>
          <a:p>
            <a:pPr lvl="1"/>
            <a:r>
              <a:rPr lang="es-ES" dirty="0" smtClean="0"/>
              <a:t>Estadísticas de compras</a:t>
            </a:r>
          </a:p>
          <a:p>
            <a:pPr lvl="1"/>
            <a:r>
              <a:rPr lang="es-ES" dirty="0" smtClean="0"/>
              <a:t>Control de fechas de recepción de pedidos</a:t>
            </a:r>
          </a:p>
          <a:p>
            <a:pPr lvl="1"/>
            <a:r>
              <a:rPr lang="es-ES" dirty="0" smtClean="0"/>
              <a:t>Predefinir pedidos periódicos</a:t>
            </a:r>
          </a:p>
          <a:p>
            <a:pPr lvl="1"/>
            <a:r>
              <a:rPr lang="es-ES" dirty="0" smtClean="0"/>
              <a:t>Propuestas de pedidos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39552" y="116632"/>
            <a:ext cx="7498080" cy="1143000"/>
          </a:xfrm>
        </p:spPr>
        <p:txBody>
          <a:bodyPr>
            <a:normAutofit/>
          </a:bodyPr>
          <a:lstStyle/>
          <a:p>
            <a:r>
              <a:rPr lang="es-ES" sz="3600" dirty="0" smtClean="0"/>
              <a:t>COMPRAS</a:t>
            </a:r>
            <a:endParaRPr lang="es-ES" sz="3600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Gestiona la información del personal de la empresa, manteniendo los datos completos de los empleados e incluyendo la tipología de contrato, la información de contacto, detalles del salario, asistencia, evaluación del rendimiento y promoción de todos los empleados.</a:t>
            </a:r>
          </a:p>
          <a:p>
            <a:r>
              <a:rPr lang="es-ES" dirty="0" smtClean="0"/>
              <a:t>El módulo de recursos humanos puede estar integrado con el sistema de gestión de conocimiento; así se optimiza el uso de las experiencias de los empleados.</a:t>
            </a:r>
          </a:p>
          <a:p>
            <a:r>
              <a:rPr lang="es-ES" dirty="0" smtClean="0"/>
              <a:t>Los subsistemas del módulo de recursos humanos son:</a:t>
            </a:r>
          </a:p>
          <a:p>
            <a:pPr lvl="1"/>
            <a:r>
              <a:rPr lang="es-ES" dirty="0" smtClean="0"/>
              <a:t>Gestión de personal</a:t>
            </a:r>
          </a:p>
          <a:p>
            <a:pPr lvl="1"/>
            <a:r>
              <a:rPr lang="es-ES" dirty="0" smtClean="0"/>
              <a:t>Gestión organizacional</a:t>
            </a:r>
          </a:p>
          <a:p>
            <a:pPr lvl="1"/>
            <a:r>
              <a:rPr lang="es-ES" dirty="0" smtClean="0"/>
              <a:t>Contabilidad de nominas</a:t>
            </a:r>
          </a:p>
          <a:p>
            <a:pPr lvl="1"/>
            <a:r>
              <a:rPr lang="es-ES" dirty="0" smtClean="0"/>
              <a:t>Gestión del tiempo y desarrollo personal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7498080" cy="1143000"/>
          </a:xfrm>
        </p:spPr>
        <p:txBody>
          <a:bodyPr>
            <a:normAutofit/>
          </a:bodyPr>
          <a:lstStyle/>
          <a:p>
            <a:r>
              <a:rPr lang="es-ES" sz="3600" dirty="0" smtClean="0"/>
              <a:t>RECURSOS HUMANOS</a:t>
            </a:r>
            <a:endParaRPr lang="es-ES" sz="3600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 smtClean="0"/>
              <a:t>Los ingresos de las ventas es el elemento vital de la organización. El módulo gestiona la venta y la distribución de los productos o servicios que produce la empresa.</a:t>
            </a:r>
          </a:p>
          <a:p>
            <a:r>
              <a:rPr lang="es-ES" dirty="0" smtClean="0"/>
              <a:t>Entre otros, implementa las funcionalidades siguientes:</a:t>
            </a:r>
          </a:p>
          <a:p>
            <a:pPr lvl="1"/>
            <a:r>
              <a:rPr lang="es-ES" dirty="0" smtClean="0"/>
              <a:t>Programación de pedidos</a:t>
            </a:r>
          </a:p>
          <a:p>
            <a:pPr lvl="1"/>
            <a:r>
              <a:rPr lang="es-ES" dirty="0" smtClean="0"/>
              <a:t>Envío y facturación</a:t>
            </a:r>
          </a:p>
          <a:p>
            <a:r>
              <a:rPr lang="es-ES" dirty="0" smtClean="0"/>
              <a:t>En el entorno de negocio actual, que se caracteriza por  la creciente competencia y la reducción de los ciclos de ventas, las empresas cada vez están más forzadas a </a:t>
            </a:r>
            <a:r>
              <a:rPr lang="es-ES" b="1" dirty="0" smtClean="0"/>
              <a:t>optimizar sus procesos de ventas</a:t>
            </a:r>
            <a:r>
              <a:rPr lang="es-ES" dirty="0" smtClean="0"/>
              <a:t>: ya no es suficiente con </a:t>
            </a:r>
            <a:r>
              <a:rPr lang="es-ES" b="1" dirty="0" smtClean="0"/>
              <a:t>ofrecer el mejor producto o servicio</a:t>
            </a:r>
            <a:r>
              <a:rPr lang="es-ES" dirty="0" smtClean="0"/>
              <a:t>;  las empresas tienen que centrar sus esfuerzos en mejorar  la eficiencia de  las ventas,  los márgenes de beneficio y  la atención al servicio al cliente. Pues bien, todo eso se obtiene con las aplicaciones del módulo de ventas.</a:t>
            </a:r>
          </a:p>
          <a:p>
            <a:r>
              <a:rPr lang="es-ES" dirty="0" smtClean="0"/>
              <a:t>Los módulos de ventas y distribución de varios vendedores de ERP ofrecen un conjunto completo de módulos "</a:t>
            </a:r>
            <a:r>
              <a:rPr lang="es-ES" dirty="0" err="1" smtClean="0"/>
              <a:t>best</a:t>
            </a:r>
            <a:r>
              <a:rPr lang="es-ES" dirty="0" smtClean="0"/>
              <a:t>-of-</a:t>
            </a:r>
            <a:r>
              <a:rPr lang="es-ES" dirty="0" err="1" smtClean="0"/>
              <a:t>breed</a:t>
            </a:r>
            <a:r>
              <a:rPr lang="es-ES" dirty="0" smtClean="0"/>
              <a:t>" para la gestión de logística.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98080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VENTAS Y DISTRIBUCIÓN</a:t>
            </a:r>
            <a:endParaRPr lang="es-ES" sz="4000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1800" dirty="0" smtClean="0"/>
              <a:t>El módulo de marketing permite a las organizaciones maximizar la eficiencia de los recursos de marketing y capacita a los vendedores a adquirir y desarrollar las </a:t>
            </a:r>
            <a:r>
              <a:rPr lang="es-ES" sz="1800" b="1" dirty="0" smtClean="0"/>
              <a:t>relaciones con los clientes a largo plazo</a:t>
            </a:r>
            <a:r>
              <a:rPr lang="es-ES" sz="1800" dirty="0" smtClean="0"/>
              <a:t>.</a:t>
            </a:r>
          </a:p>
          <a:p>
            <a:r>
              <a:rPr lang="es-ES" sz="1800" dirty="0" smtClean="0"/>
              <a:t>Los vendedores pueden analizar, planificar, ejecutar y medir todas las actividades de marketing para obtener un éxito en la comercialización. Soporta los procesos críticos de comercialización: </a:t>
            </a:r>
          </a:p>
          <a:p>
            <a:pPr lvl="1"/>
            <a:r>
              <a:rPr lang="es-ES" sz="1600" dirty="0" smtClean="0"/>
              <a:t>Como la gestión de recursos de marketing</a:t>
            </a:r>
          </a:p>
          <a:p>
            <a:pPr lvl="1"/>
            <a:r>
              <a:rPr lang="es-ES" sz="1600" dirty="0" smtClean="0"/>
              <a:t>La gestión y segmentación de listas de clientes</a:t>
            </a:r>
          </a:p>
          <a:p>
            <a:pPr lvl="1"/>
            <a:r>
              <a:rPr lang="es-ES" sz="1600" dirty="0" smtClean="0"/>
              <a:t>La gestión de campañas</a:t>
            </a:r>
          </a:p>
          <a:p>
            <a:pPr lvl="1"/>
            <a:r>
              <a:rPr lang="es-ES" sz="1600" dirty="0" smtClean="0"/>
              <a:t>El marketing por correo electrónico</a:t>
            </a:r>
          </a:p>
          <a:p>
            <a:pPr lvl="1"/>
            <a:r>
              <a:rPr lang="es-ES" sz="1600" dirty="0" smtClean="0"/>
              <a:t>La gestión de la promoción de comercio</a:t>
            </a:r>
          </a:p>
          <a:p>
            <a:pPr lvl="1"/>
            <a:r>
              <a:rPr lang="es-ES" sz="1600" dirty="0" smtClean="0"/>
              <a:t>La gestión de clientes potenciales</a:t>
            </a:r>
          </a:p>
          <a:p>
            <a:pPr lvl="1"/>
            <a:r>
              <a:rPr lang="es-ES" sz="1600" dirty="0" smtClean="0"/>
              <a:t>El análisis de marketing y los estudios de mercado basados en la web.</a:t>
            </a:r>
            <a:endParaRPr lang="es-ES" sz="16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560" y="188640"/>
            <a:ext cx="7498080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MARKETING</a:t>
            </a:r>
            <a:endParaRPr lang="es-ES" sz="4000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El módulo de gestión de materiales ofrece mantener el almacén en el nivel adecuado de existencias.</a:t>
            </a:r>
          </a:p>
          <a:p>
            <a:r>
              <a:rPr lang="es-ES" dirty="0" smtClean="0"/>
              <a:t>Entre otras aplicaciones, en el módulo se realiza:</a:t>
            </a:r>
          </a:p>
          <a:p>
            <a:pPr lvl="1"/>
            <a:r>
              <a:rPr lang="es-ES" dirty="0" smtClean="0"/>
              <a:t>La identificación de los requisitos del inventario</a:t>
            </a:r>
          </a:p>
          <a:p>
            <a:pPr lvl="1"/>
            <a:r>
              <a:rPr lang="es-ES" dirty="0" smtClean="0"/>
              <a:t>Establecer objetivos, proporcionar técnicas de abastecimiento</a:t>
            </a:r>
          </a:p>
          <a:p>
            <a:pPr lvl="1"/>
            <a:r>
              <a:rPr lang="es-ES" dirty="0" smtClean="0"/>
              <a:t>Monitorizar el estado del inventario</a:t>
            </a:r>
          </a:p>
          <a:p>
            <a:pPr lvl="1"/>
            <a:r>
              <a:rPr lang="es-ES" dirty="0" smtClean="0"/>
              <a:t>Verificación de facturas</a:t>
            </a:r>
          </a:p>
          <a:p>
            <a:pPr lvl="1"/>
            <a:r>
              <a:rPr lang="es-ES" dirty="0" smtClean="0"/>
              <a:t>La  </a:t>
            </a:r>
            <a:r>
              <a:rPr lang="es-ES" b="1" dirty="0" smtClean="0"/>
              <a:t>integración del módulo de gestión de materiales  con ventas,  compras y finanzas permite a los sistemas ERP generar informes de alertas desde el punto de vista ejecutivo</a:t>
            </a:r>
            <a:r>
              <a:rPr lang="es-ES" dirty="0" smtClean="0"/>
              <a:t>.</a:t>
            </a:r>
          </a:p>
          <a:p>
            <a:r>
              <a:rPr lang="es-ES" dirty="0" smtClean="0"/>
              <a:t>El módulo de gestión de materiales optimiza el proceso de compra conducido por el proceso del flujo de trabajo y reduce los costes de adquisición y almacenaje con el inventario preciso.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7498080" cy="1143000"/>
          </a:xfrm>
        </p:spPr>
        <p:txBody>
          <a:bodyPr>
            <a:normAutofit/>
          </a:bodyPr>
          <a:lstStyle/>
          <a:p>
            <a:r>
              <a:rPr lang="es-ES" sz="3600" dirty="0" smtClean="0"/>
              <a:t>GESTIÓN DE MATERIALES</a:t>
            </a:r>
            <a:endParaRPr lang="es-ES" sz="3600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smtClean="0"/>
              <a:t>Proporciona información para reducir el tiempo y los costes de los paros de la planta de producción como consecuencia de los daños del sistema técnico, y con ello se conocen sus puntos débiles con la suficiente antelación.</a:t>
            </a:r>
          </a:p>
          <a:p>
            <a:r>
              <a:rPr lang="es-ES" dirty="0" smtClean="0"/>
              <a:t>También permite definir una estrategia óptima de mantenimiento u optimizar los riesgos. La mayoría de subsistemas del módulo son:</a:t>
            </a:r>
          </a:p>
          <a:p>
            <a:pPr lvl="1"/>
            <a:r>
              <a:rPr lang="es-ES" dirty="0" smtClean="0"/>
              <a:t>El control de mantenimiento preventivo</a:t>
            </a:r>
          </a:p>
          <a:p>
            <a:pPr lvl="1"/>
            <a:r>
              <a:rPr lang="es-ES" dirty="0" smtClean="0"/>
              <a:t>El seguimiento del equipo</a:t>
            </a:r>
          </a:p>
          <a:p>
            <a:pPr lvl="1"/>
            <a:r>
              <a:rPr lang="es-ES" dirty="0" smtClean="0"/>
              <a:t>El seguimiento de los componentes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83568" y="188640"/>
            <a:ext cx="7498080" cy="1143000"/>
          </a:xfrm>
        </p:spPr>
        <p:txBody>
          <a:bodyPr>
            <a:normAutofit/>
          </a:bodyPr>
          <a:lstStyle/>
          <a:p>
            <a:r>
              <a:rPr lang="es-ES" sz="3600" dirty="0" smtClean="0"/>
              <a:t>MANTENIMIENTO DE PLANTA</a:t>
            </a:r>
            <a:endParaRPr lang="es-ES" sz="3600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La serie ISO 9000 y otros estándares internacionales definen las funciones y los elementos del sistema de gestión de la calidad.</a:t>
            </a:r>
          </a:p>
          <a:p>
            <a:r>
              <a:rPr lang="es-ES" dirty="0" smtClean="0"/>
              <a:t>Las  funciones  internas del módulo de gestión de  la  calidad no  interactúan directamente con los datos o procesos de otros módulos. El módulo de gestión de la calidad cumple las siguientes funciones:</a:t>
            </a:r>
          </a:p>
          <a:p>
            <a:pPr lvl="1"/>
            <a:r>
              <a:rPr lang="es-ES" dirty="0" smtClean="0"/>
              <a:t>Planificación</a:t>
            </a:r>
          </a:p>
          <a:p>
            <a:pPr lvl="1"/>
            <a:r>
              <a:rPr lang="es-ES" dirty="0" smtClean="0"/>
              <a:t>Inspección</a:t>
            </a:r>
          </a:p>
          <a:p>
            <a:pPr lvl="1"/>
            <a:r>
              <a:rPr lang="es-ES" dirty="0" smtClean="0"/>
              <a:t>Control de la calidad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560" y="260648"/>
            <a:ext cx="7498080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GESTIÓN DE LA CALIDAD</a:t>
            </a:r>
            <a:endParaRPr lang="es-ES" sz="4000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Ejemplo de uso de la información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s-ES" dirty="0" smtClean="0"/>
              <a:t>Existe una historia muy famosa que cuenta exactamente como un supermercado americano obtuvo un beneficio de millones de dólares por la información obtenida de su recientemente instalado sistema ERP. </a:t>
            </a:r>
          </a:p>
          <a:p>
            <a:pPr>
              <a:buNone/>
            </a:pP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Con el almacenamiento de tanta información, los ejecutivos descubrieron que aproximadamente un 70% de los compradores de pañales eran hombres, y que generalmente quienes compraban pañales también compraban cerveza. Resultado: colocaron las cervezas al lado de los pañales, y las ventas aumentaron un 20%.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s-ES" sz="3200" dirty="0" smtClean="0"/>
              <a:t>La mayoría de las empresas tiene cuatro áreas funcionales de operaciones: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Marketing y 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</a:rPr>
              <a:t>Ventas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en-US" sz="2800" i="1" dirty="0" smtClean="0">
                <a:solidFill>
                  <a:schemeClr val="bg2">
                    <a:lumMod val="50000"/>
                  </a:schemeClr>
                </a:solidFill>
              </a:rPr>
              <a:t>Marketing and Sales, M/S)</a:t>
            </a:r>
          </a:p>
          <a:p>
            <a:pPr lvl="1">
              <a:buFont typeface="Wingdings" pitchFamily="2" charset="2"/>
              <a:buChar char="§"/>
            </a:pPr>
            <a:r>
              <a:rPr lang="es-ES" sz="2800" dirty="0" smtClean="0">
                <a:solidFill>
                  <a:schemeClr val="bg2">
                    <a:lumMod val="50000"/>
                  </a:schemeClr>
                </a:solidFill>
              </a:rPr>
              <a:t>Gestión de la Cadena de Suministro (</a:t>
            </a:r>
            <a:r>
              <a:rPr lang="es-ES" sz="2800" i="1" dirty="0" err="1" smtClean="0">
                <a:solidFill>
                  <a:schemeClr val="bg2">
                    <a:lumMod val="50000"/>
                  </a:schemeClr>
                </a:solidFill>
              </a:rPr>
              <a:t>Supply</a:t>
            </a:r>
            <a:r>
              <a:rPr lang="es-ES" sz="2800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800" i="1" dirty="0" err="1" smtClean="0">
                <a:solidFill>
                  <a:schemeClr val="bg2">
                    <a:lumMod val="50000"/>
                  </a:schemeClr>
                </a:solidFill>
              </a:rPr>
              <a:t>Chain</a:t>
            </a:r>
            <a:r>
              <a:rPr lang="es-ES" sz="2800" i="1" dirty="0" smtClean="0">
                <a:solidFill>
                  <a:schemeClr val="bg2">
                    <a:lumMod val="50000"/>
                  </a:schemeClr>
                </a:solidFill>
              </a:rPr>
              <a:t> Management, SCM)</a:t>
            </a:r>
          </a:p>
          <a:p>
            <a:pPr lvl="1">
              <a:buFont typeface="Wingdings" pitchFamily="2" charset="2"/>
              <a:buChar char="§"/>
            </a:pPr>
            <a:r>
              <a:rPr lang="es-ES" sz="2800" dirty="0" smtClean="0">
                <a:solidFill>
                  <a:schemeClr val="bg2">
                    <a:lumMod val="50000"/>
                  </a:schemeClr>
                </a:solidFill>
              </a:rPr>
              <a:t>Contabilidad y Finanzas (</a:t>
            </a:r>
            <a:r>
              <a:rPr lang="es-ES" sz="2800" i="1" dirty="0" err="1" smtClean="0">
                <a:solidFill>
                  <a:schemeClr val="bg2">
                    <a:lumMod val="50000"/>
                  </a:schemeClr>
                </a:solidFill>
              </a:rPr>
              <a:t>Accounting</a:t>
            </a:r>
            <a:r>
              <a:rPr lang="es-ES" sz="2800" i="1" dirty="0" smtClean="0">
                <a:solidFill>
                  <a:schemeClr val="bg2">
                    <a:lumMod val="50000"/>
                  </a:schemeClr>
                </a:solidFill>
              </a:rPr>
              <a:t> and </a:t>
            </a:r>
            <a:r>
              <a:rPr lang="es-ES" sz="2800" i="1" dirty="0" err="1" smtClean="0">
                <a:solidFill>
                  <a:schemeClr val="bg2">
                    <a:lumMod val="50000"/>
                  </a:schemeClr>
                </a:solidFill>
              </a:rPr>
              <a:t>Finance</a:t>
            </a:r>
            <a:r>
              <a:rPr lang="es-ES" sz="2800" i="1" dirty="0" smtClean="0">
                <a:solidFill>
                  <a:schemeClr val="bg2">
                    <a:lumMod val="50000"/>
                  </a:schemeClr>
                </a:solidFill>
              </a:rPr>
              <a:t>, A/F)</a:t>
            </a:r>
          </a:p>
          <a:p>
            <a:pPr lvl="1">
              <a:buFont typeface="Wingdings" pitchFamily="2" charset="2"/>
              <a:buChar char="§"/>
            </a:pPr>
            <a:r>
              <a:rPr lang="es-ES" sz="2800" dirty="0" smtClean="0">
                <a:solidFill>
                  <a:schemeClr val="bg2">
                    <a:lumMod val="50000"/>
                  </a:schemeClr>
                </a:solidFill>
              </a:rPr>
              <a:t>Recursos Humanos (</a:t>
            </a:r>
            <a:r>
              <a:rPr lang="es-ES" sz="2800" i="1" dirty="0" err="1" smtClean="0">
                <a:solidFill>
                  <a:schemeClr val="bg2">
                    <a:lumMod val="50000"/>
                  </a:schemeClr>
                </a:solidFill>
              </a:rPr>
              <a:t>Human</a:t>
            </a:r>
            <a:r>
              <a:rPr lang="es-ES" sz="2800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800" i="1" dirty="0" err="1" smtClean="0">
                <a:solidFill>
                  <a:schemeClr val="bg2">
                    <a:lumMod val="50000"/>
                  </a:schemeClr>
                </a:solidFill>
              </a:rPr>
              <a:t>Resource</a:t>
            </a:r>
            <a:r>
              <a:rPr lang="es-ES" sz="2800" i="1" dirty="0" smtClean="0">
                <a:solidFill>
                  <a:schemeClr val="bg2">
                    <a:lumMod val="50000"/>
                  </a:schemeClr>
                </a:solidFill>
              </a:rPr>
              <a:t>, HR).</a:t>
            </a:r>
            <a:endParaRPr lang="es-E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ORGANIZACIÓN DE UNA EMPRESA</a:t>
            </a:r>
            <a:endParaRPr lang="es-ES" dirty="0"/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8900" indent="-6350">
              <a:buNone/>
            </a:pPr>
            <a:r>
              <a:rPr lang="es-ES" sz="3600" dirty="0" smtClean="0"/>
              <a:t>Esto prueba que con el uso estratégico de la valiosa información brindada por un sistema ERP, la empresa puede alcanzar un gran aumento de ventas en poco tiempo.</a:t>
            </a:r>
            <a:endParaRPr lang="es-E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s-ES" sz="2000" dirty="0" smtClean="0"/>
              <a:t>Cada área comprende una variedad de </a:t>
            </a:r>
            <a:r>
              <a:rPr lang="es-ES" sz="2000" b="1" dirty="0" smtClean="0"/>
              <a:t>funciones de negocio más específicas</a:t>
            </a:r>
            <a:r>
              <a:rPr lang="es-ES" sz="2000" dirty="0" smtClean="0"/>
              <a:t>.</a:t>
            </a:r>
          </a:p>
          <a:p>
            <a:endParaRPr lang="es-E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ORGANIZACIÓN DE UNA EMPRESA</a:t>
            </a:r>
            <a:endParaRPr lang="es-E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 l="24519" t="20518" r="25467" b="14507"/>
          <a:stretch>
            <a:fillRect/>
          </a:stretch>
        </p:blipFill>
        <p:spPr bwMode="auto">
          <a:xfrm>
            <a:off x="1403648" y="1772816"/>
            <a:ext cx="6552728" cy="478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En la visión tradicional de una organización, cada departamento trabaja independientemente. Esto provoca que cada departamento tenga su propio software incomunicado del resto. Con este enfoque se tiene una </a:t>
            </a:r>
            <a:r>
              <a:rPr lang="es-ES" b="1" dirty="0" smtClean="0"/>
              <a:t>visión parcial del funcionamiento de la organización</a:t>
            </a:r>
            <a:r>
              <a:rPr lang="es-ES" dirty="0" smtClean="0"/>
              <a:t>. </a:t>
            </a:r>
          </a:p>
          <a:p>
            <a:r>
              <a:rPr lang="es-ES" dirty="0" smtClean="0"/>
              <a:t>Nace una nueva forma de trabajar dentro de la organización, orientada al cliente y al resultado global de la misma: </a:t>
            </a:r>
            <a:r>
              <a:rPr lang="es-ES" b="1" dirty="0" smtClean="0"/>
              <a:t>la visión por procesos</a:t>
            </a:r>
            <a:r>
              <a:rPr lang="es-ES" dirty="0" smtClean="0"/>
              <a:t>. Con este nuevo enfoque, el funcionamiento de la empresa no es un conjunto aislado de actividades, sino una secuencia coordinada de actividades, con unas entradas y unas salidas en las que participan diferentes unidades organizativas (departamento comercial, departamento de producción, departamento administrativo...).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ORGANIZACIÓN DE UNA EMPRESA</a:t>
            </a:r>
            <a:endParaRPr lang="es-ES" dirty="0"/>
          </a:p>
        </p:txBody>
      </p:sp>
      <p:pic>
        <p:nvPicPr>
          <p:cNvPr id="7" name="6 Marcador de contenido" descr="EsquemaTradicionalERP.png"/>
          <p:cNvPicPr>
            <a:picLocks noGrp="1" noChangeAspect="1"/>
          </p:cNvPicPr>
          <p:nvPr>
            <p:ph sz="half" idx="11"/>
          </p:nvPr>
        </p:nvPicPr>
        <p:blipFill>
          <a:blip r:embed="rId2" cstate="print"/>
          <a:stretch>
            <a:fillRect/>
          </a:stretch>
        </p:blipFill>
        <p:spPr>
          <a:xfrm>
            <a:off x="1189038" y="3670300"/>
            <a:ext cx="6880225" cy="2501900"/>
          </a:xfrm>
        </p:spPr>
      </p:pic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3225" y="230188"/>
            <a:ext cx="8427010" cy="600075"/>
          </a:xfrm>
        </p:spPr>
        <p:txBody>
          <a:bodyPr>
            <a:noAutofit/>
          </a:bodyPr>
          <a:lstStyle/>
          <a:p>
            <a:r>
              <a:rPr lang="es-ES_tradnl" sz="2800" dirty="0" smtClean="0"/>
              <a:t>PROCESO DE NEGOCIO: DEFINICIÓN Y ELEMENTOS</a:t>
            </a:r>
            <a:endParaRPr lang="es-ES_tradnl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7988" y="1090612"/>
            <a:ext cx="8397875" cy="5353731"/>
          </a:xfrm>
        </p:spPr>
        <p:txBody>
          <a:bodyPr>
            <a:noAutofit/>
          </a:bodyPr>
          <a:lstStyle/>
          <a:p>
            <a:r>
              <a:rPr lang="es-ES" sz="1600" dirty="0" smtClean="0"/>
              <a:t>Un proceso de negocio es una </a:t>
            </a:r>
            <a:r>
              <a:rPr lang="es-ES" sz="1600" b="1" dirty="0" smtClean="0"/>
              <a:t>colección de actividades </a:t>
            </a:r>
            <a:r>
              <a:rPr lang="es-ES" sz="1600" dirty="0" smtClean="0"/>
              <a:t>que toman uno o más tipos de entradas y crean una salida que es de valor para el cliente</a:t>
            </a:r>
            <a:r>
              <a:rPr lang="es-ES_tradnl" sz="1600" dirty="0" smtClean="0"/>
              <a:t>. </a:t>
            </a:r>
          </a:p>
          <a:p>
            <a:r>
              <a:rPr lang="es-ES" sz="1600" dirty="0" smtClean="0"/>
              <a:t>El concepto de cliente en un proceso de negocio puede ser el tradicional cliente externo (la persona que compra los productos finales), o puede ser un cliente interno (como un compañero de trabajo en otro departamento de la empresa).</a:t>
            </a:r>
            <a:endParaRPr lang="es-ES_tradnl" sz="1600" dirty="0" smtClean="0"/>
          </a:p>
          <a:p>
            <a:r>
              <a:rPr lang="es-ES_tradnl" sz="1600" dirty="0" smtClean="0"/>
              <a:t>Los procesos describen </a:t>
            </a:r>
            <a:r>
              <a:rPr lang="es-ES_tradnl" sz="1600" b="1" dirty="0" smtClean="0"/>
              <a:t>cómo es realizado el trabajo en la empresa </a:t>
            </a:r>
            <a:r>
              <a:rPr lang="es-ES_tradnl" sz="1600" dirty="0" smtClean="0"/>
              <a:t>y se caracterizan por ser observables, medibles, mejorables y repetitivos. </a:t>
            </a:r>
          </a:p>
          <a:p>
            <a:r>
              <a:rPr lang="es-ES_tradnl" sz="1600" dirty="0" smtClean="0"/>
              <a:t>El </a:t>
            </a:r>
            <a:r>
              <a:rPr lang="es-ES_tradnl" sz="1600" b="1" dirty="0" smtClean="0"/>
              <a:t>actor</a:t>
            </a:r>
            <a:r>
              <a:rPr lang="es-ES_tradnl" sz="1600" dirty="0" smtClean="0"/>
              <a:t> es el elemento encargado de realizar la actividad. Pueden ser individuos, grupos de personas o departamentos organizacionales.</a:t>
            </a:r>
          </a:p>
          <a:p>
            <a:r>
              <a:rPr lang="es-ES_tradnl" sz="1600" dirty="0" smtClean="0"/>
              <a:t>El objetivo de una </a:t>
            </a:r>
            <a:r>
              <a:rPr lang="es-ES_tradnl" sz="1600" b="1" dirty="0" smtClean="0"/>
              <a:t>actividad</a:t>
            </a:r>
            <a:r>
              <a:rPr lang="es-ES_tradnl" sz="1600" dirty="0" smtClean="0"/>
              <a:t> es una característica propia que indica el propósito de su existencia dentro del proceso de negocio al que pertenece.</a:t>
            </a:r>
          </a:p>
          <a:p>
            <a:r>
              <a:rPr lang="es-ES_tradnl" sz="1600" dirty="0" smtClean="0"/>
              <a:t>En general un </a:t>
            </a:r>
            <a:r>
              <a:rPr lang="es-ES_tradnl" sz="1600" b="1" dirty="0" smtClean="0"/>
              <a:t>recurso</a:t>
            </a:r>
            <a:r>
              <a:rPr lang="es-ES_tradnl" sz="1600" dirty="0" smtClean="0"/>
              <a:t> es todo aquello que es usado o afectado por las actividades. A menudo son considerados como entradas, salidas o resultados, o herramientas.</a:t>
            </a:r>
          </a:p>
          <a:p>
            <a:r>
              <a:rPr lang="es-ES_tradnl" sz="1600" dirty="0" smtClean="0"/>
              <a:t>La dependencia entre actividades y recursos, sigue un modelo simple de acciones: las actividades tienen condiciones previas (entradas a una actividad) y efectos (salidas de una actividad). Las condiciones previas o entradas son recursos requeridos, consumidos o utilizados por las actividades. </a:t>
            </a:r>
            <a:r>
              <a:rPr lang="es-ES" sz="1600" dirty="0" smtClean="0"/>
              <a:t>Los efectos son recursos creados por una actividad.</a:t>
            </a:r>
          </a:p>
          <a:p>
            <a:r>
              <a:rPr lang="es-ES_tradnl" sz="1600" dirty="0" smtClean="0"/>
              <a:t>Las herramientas, máquinas o sistemas informáticos son recursos requeridos por una actividad que no son consumidos pero si son usados para llevar a cabo la actividad. </a:t>
            </a:r>
          </a:p>
          <a:p>
            <a:endParaRPr lang="es-ES_tradnl" sz="1600" dirty="0" smtClean="0"/>
          </a:p>
          <a:p>
            <a:endParaRPr lang="es-ES_tradnl" sz="1600" dirty="0" smtClean="0"/>
          </a:p>
          <a:p>
            <a:endParaRPr lang="es-ES_tradnl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403225" y="230188"/>
            <a:ext cx="8427010" cy="600075"/>
          </a:xfrm>
        </p:spPr>
        <p:txBody>
          <a:bodyPr/>
          <a:lstStyle/>
          <a:p>
            <a:r>
              <a:rPr lang="es-ES_tradnl" sz="2400" dirty="0" smtClean="0"/>
              <a:t>PROCESO DE NEGOCIO: </a:t>
            </a:r>
            <a:r>
              <a:rPr lang="es-ES" sz="2400" dirty="0" smtClean="0"/>
              <a:t>“Compra de un ordenador”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4546" t="21288" r="27445" b="34330"/>
          <a:stretch>
            <a:fillRect/>
          </a:stretch>
        </p:blipFill>
        <p:spPr bwMode="auto">
          <a:xfrm>
            <a:off x="611560" y="1340768"/>
            <a:ext cx="8308616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3225" y="230188"/>
            <a:ext cx="8427010" cy="600075"/>
          </a:xfrm>
        </p:spPr>
        <p:txBody>
          <a:bodyPr>
            <a:noAutofit/>
          </a:bodyPr>
          <a:lstStyle/>
          <a:p>
            <a:r>
              <a:rPr lang="es-ES" sz="2400" dirty="0" smtClean="0"/>
              <a:t>PROCESO DE NEGOCIO</a:t>
            </a:r>
            <a:endParaRPr lang="es-ES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836712"/>
            <a:ext cx="7498080" cy="4800600"/>
          </a:xfrm>
        </p:spPr>
        <p:txBody>
          <a:bodyPr>
            <a:noAutofit/>
          </a:bodyPr>
          <a:lstStyle/>
          <a:p>
            <a:r>
              <a:rPr lang="es-ES" sz="1600" dirty="0" smtClean="0"/>
              <a:t>El pensar en términos de procesos de negocio ayuda al gestor a contemplar su organización desde el punto de vista del cliente. </a:t>
            </a:r>
          </a:p>
          <a:p>
            <a:r>
              <a:rPr lang="es-ES" sz="1600" dirty="0" smtClean="0"/>
              <a:t>Si un cliente quiere adquirir un nuevo ordenador, quiere información sobre los productos que oferta la compañía de forma que pueda elegir un ordenador y varios periféricos. Quiere también hacer el pedido de forma rápida y sencilla, y posiblemente, gestionar la financiación a través de la propia empresa de ordenadores. Además, espera una entrega rápida de un ordenador correctamente configurado y en funcionamiento, y quiere un soporte al cliente de 24 horas para resolver cualquier problema.</a:t>
            </a:r>
          </a:p>
          <a:p>
            <a:r>
              <a:rPr lang="es-ES" sz="1600" dirty="0" smtClean="0"/>
              <a:t>Al cliente no le preocupa cómo se comercializa el ordenador, o se compran sus componentes, o se fabrica, o cómo el camión de reparto encontrará la mejor ruta a su casa. El cliente sólo quiere la satisfacción de tener un ordenador que funcione a un precio razonable. </a:t>
            </a:r>
          </a:p>
          <a:p>
            <a:r>
              <a:rPr lang="es-ES" sz="1600" dirty="0" smtClean="0"/>
              <a:t>Las empresas deben considerar siempre el punto de vista del cliente en cualquier transacción.</a:t>
            </a:r>
          </a:p>
          <a:p>
            <a:r>
              <a:rPr lang="es-ES" sz="1600" dirty="0" smtClean="0"/>
              <a:t>Una interacción exitosa del cliente es aquella en la que el cliente (tanto interno como externo) no es requerido que interactúe con cada función de negocio involucrada en el proceso. </a:t>
            </a:r>
          </a:p>
          <a:p>
            <a:r>
              <a:rPr lang="es-ES" sz="1600" dirty="0" smtClean="0"/>
              <a:t>Los gestores de una empresa que tiene éxito ven las operaciones de su negocio desde la perspectiva de un cliente satisfecho.</a:t>
            </a:r>
            <a:endParaRPr lang="es-ES" sz="1600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3225" y="230188"/>
            <a:ext cx="8427010" cy="600075"/>
          </a:xfrm>
        </p:spPr>
        <p:txBody>
          <a:bodyPr>
            <a:noAutofit/>
          </a:bodyPr>
          <a:lstStyle/>
          <a:p>
            <a:r>
              <a:rPr lang="es-ES" sz="3600" dirty="0" smtClean="0"/>
              <a:t>Ejercicio</a:t>
            </a: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836712"/>
            <a:ext cx="7498080" cy="4800600"/>
          </a:xfrm>
        </p:spPr>
        <p:txBody>
          <a:bodyPr>
            <a:noAutofit/>
          </a:bodyPr>
          <a:lstStyle/>
          <a:p>
            <a:pPr marL="88900" indent="-6350">
              <a:buNone/>
            </a:pPr>
            <a:r>
              <a:rPr lang="es-ES" dirty="0" smtClean="0"/>
              <a:t>En grupos de 4 ó 5 personas definir las áreas funcionales y los procesos de negocio que se os ocurran de una empresa muy pequeñita: </a:t>
            </a:r>
            <a:r>
              <a:rPr lang="es-ES" smtClean="0"/>
              <a:t>un </a:t>
            </a:r>
            <a:r>
              <a:rPr lang="es-ES" smtClean="0"/>
              <a:t>pequeño bar.</a:t>
            </a:r>
            <a:endParaRPr lang="es-E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>
          <a:xfrm>
            <a:off x="395536" y="836712"/>
            <a:ext cx="5316140" cy="5163883"/>
          </a:xfrm>
        </p:spPr>
        <p:txBody>
          <a:bodyPr>
            <a:noAutofit/>
          </a:bodyPr>
          <a:lstStyle/>
          <a:p>
            <a:r>
              <a:rPr lang="es-ES" sz="1400" dirty="0" smtClean="0"/>
              <a:t>La  estructura modular del  sistema ERP permite agrupar  las  funcionalidades de las diferentes áreas de negocio en </a:t>
            </a:r>
            <a:r>
              <a:rPr lang="es-ES" sz="1400" b="1" dirty="0" smtClean="0"/>
              <a:t>diversos módulos</a:t>
            </a:r>
            <a:r>
              <a:rPr lang="es-ES" sz="1400" dirty="0" smtClean="0"/>
              <a:t>. También facilita a la Empresa la selección de los módulos a implantar. Cada cual hará su elección; depende de  las  características de  la  empresa,  sus necesidades y procesos de negocio.</a:t>
            </a:r>
          </a:p>
          <a:p>
            <a:r>
              <a:rPr lang="es-ES" sz="1400" dirty="0" smtClean="0"/>
              <a:t>Esta composición por módulos también permite a una empresa implementar el  </a:t>
            </a:r>
            <a:r>
              <a:rPr lang="es-ES" sz="1400" b="1" dirty="0" smtClean="0"/>
              <a:t>sistema por  etapas</a:t>
            </a:r>
            <a:r>
              <a:rPr lang="es-ES" sz="1400" dirty="0" smtClean="0"/>
              <a:t>. Normalmente,  el primer módulo que  se  implementa es  el de  finanzas y, posteriormente,  se van  integrando  el  resto de módulos seleccionados.</a:t>
            </a:r>
          </a:p>
          <a:p>
            <a:r>
              <a:rPr lang="es-ES" sz="1400" dirty="0" smtClean="0"/>
              <a:t>Los proveedores de sistemas ERP, para diferenciarse, proporcionan sistemas ERP con algún grado de especialización, pero los módulos básicos son similares para todos ellos.</a:t>
            </a:r>
          </a:p>
          <a:p>
            <a:r>
              <a:rPr lang="es-ES" sz="1400" dirty="0" smtClean="0"/>
              <a:t>Examinaremos con más detalle los siguientes módulos funcionales:</a:t>
            </a:r>
          </a:p>
          <a:p>
            <a:pPr lvl="1"/>
            <a:r>
              <a:rPr lang="es-ES" sz="1200" dirty="0" smtClean="0"/>
              <a:t>Finanzas (FI)</a:t>
            </a:r>
          </a:p>
          <a:p>
            <a:pPr lvl="1"/>
            <a:r>
              <a:rPr lang="es-ES" sz="1200" dirty="0" smtClean="0"/>
              <a:t>Producción (PP)</a:t>
            </a:r>
          </a:p>
          <a:p>
            <a:pPr lvl="1"/>
            <a:r>
              <a:rPr lang="es-ES" sz="1200" dirty="0" smtClean="0"/>
              <a:t>Compras (MM)</a:t>
            </a:r>
          </a:p>
          <a:p>
            <a:pPr lvl="1"/>
            <a:r>
              <a:rPr lang="es-ES" sz="1200" dirty="0" smtClean="0"/>
              <a:t>Gestión de materiales (MM)</a:t>
            </a:r>
          </a:p>
          <a:p>
            <a:pPr lvl="1"/>
            <a:r>
              <a:rPr lang="es-ES" sz="1200" dirty="0" smtClean="0"/>
              <a:t>Ventas y distribución (SD)</a:t>
            </a:r>
          </a:p>
          <a:p>
            <a:pPr lvl="1"/>
            <a:r>
              <a:rPr lang="es-ES" sz="1200" dirty="0" smtClean="0"/>
              <a:t>Marketing</a:t>
            </a:r>
          </a:p>
          <a:p>
            <a:pPr lvl="1"/>
            <a:r>
              <a:rPr lang="es-ES" sz="1200" dirty="0" smtClean="0"/>
              <a:t>Calidad (QA) </a:t>
            </a:r>
          </a:p>
          <a:p>
            <a:pPr lvl="1"/>
            <a:r>
              <a:rPr lang="es-ES" sz="1200" dirty="0" smtClean="0"/>
              <a:t>Mantenimiento de planta (PM)</a:t>
            </a:r>
          </a:p>
          <a:p>
            <a:pPr lvl="1"/>
            <a:r>
              <a:rPr lang="es-ES" sz="1200" dirty="0" smtClean="0"/>
              <a:t>Recursos humanos (HR) </a:t>
            </a:r>
          </a:p>
          <a:p>
            <a:pPr lvl="1"/>
            <a:endParaRPr lang="es-ES" sz="1400" dirty="0" smtClean="0"/>
          </a:p>
          <a:p>
            <a:endParaRPr lang="es-ES" sz="1400" dirty="0" smtClean="0"/>
          </a:p>
        </p:txBody>
      </p:sp>
      <p:pic>
        <p:nvPicPr>
          <p:cNvPr id="6" name="5 Marcador de contenido" descr="modulosERP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868143" y="1369200"/>
            <a:ext cx="2937719" cy="3022586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899592" y="0"/>
            <a:ext cx="7498080" cy="1143000"/>
          </a:xfrm>
        </p:spPr>
        <p:txBody>
          <a:bodyPr>
            <a:normAutofit/>
          </a:bodyPr>
          <a:lstStyle/>
          <a:p>
            <a:r>
              <a:rPr lang="es-ES" sz="3600" dirty="0" smtClean="0"/>
              <a:t>MÓDULOS DE LOS ERP</a:t>
            </a:r>
            <a:endParaRPr lang="es-ES" sz="3600" dirty="0"/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151</TotalTime>
  <Words>2090</Words>
  <Application>Microsoft Office PowerPoint</Application>
  <PresentationFormat>Presentación en pantalla (4:3)</PresentationFormat>
  <Paragraphs>136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Solsticio</vt:lpstr>
      <vt:lpstr>Sistemas de Gestión empresarial</vt:lpstr>
      <vt:lpstr>ORGANIZACIÓN DE UNA EMPRESA</vt:lpstr>
      <vt:lpstr>ORGANIZACIÓN DE UNA EMPRESA</vt:lpstr>
      <vt:lpstr>ORGANIZACIÓN DE UNA EMPRESA</vt:lpstr>
      <vt:lpstr>PROCESO DE NEGOCIO: DEFINICIÓN Y ELEMENTOS</vt:lpstr>
      <vt:lpstr>PROCESO DE NEGOCIO: “Compra de un ordenador”</vt:lpstr>
      <vt:lpstr>PROCESO DE NEGOCIO</vt:lpstr>
      <vt:lpstr>Ejercicio</vt:lpstr>
      <vt:lpstr>MÓDULOS DE LOS ERP</vt:lpstr>
      <vt:lpstr>FINANZAS (FI)</vt:lpstr>
      <vt:lpstr>PRODUCCIÓN (PP) </vt:lpstr>
      <vt:lpstr>COMPRAS</vt:lpstr>
      <vt:lpstr>RECURSOS HUMANOS</vt:lpstr>
      <vt:lpstr>VENTAS Y DISTRIBUCIÓN</vt:lpstr>
      <vt:lpstr>MARKETING</vt:lpstr>
      <vt:lpstr>GESTIÓN DE MATERIALES</vt:lpstr>
      <vt:lpstr>MANTENIMIENTO DE PLANTA</vt:lpstr>
      <vt:lpstr>GESTIÓN DE LA CALIDAD</vt:lpstr>
      <vt:lpstr>Ejemplo de uso de la información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Gestión empresarial</dc:title>
  <dc:creator>Fernando</dc:creator>
  <cp:lastModifiedBy>fernando</cp:lastModifiedBy>
  <cp:revision>30</cp:revision>
  <dcterms:created xsi:type="dcterms:W3CDTF">2012-09-06T15:43:50Z</dcterms:created>
  <dcterms:modified xsi:type="dcterms:W3CDTF">2015-09-23T10:45:17Z</dcterms:modified>
</cp:coreProperties>
</file>